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5"/>
  </p:notesMasterIdLst>
  <p:sldIdLst>
    <p:sldId id="960" r:id="rId2"/>
    <p:sldId id="956" r:id="rId3"/>
    <p:sldId id="1217" r:id="rId4"/>
    <p:sldId id="964" r:id="rId5"/>
    <p:sldId id="1047" r:id="rId6"/>
    <p:sldId id="1048" r:id="rId7"/>
    <p:sldId id="1153" r:id="rId8"/>
    <p:sldId id="1154" r:id="rId9"/>
    <p:sldId id="1086" r:id="rId10"/>
    <p:sldId id="1049" r:id="rId11"/>
    <p:sldId id="1041" r:id="rId12"/>
    <p:sldId id="1155" r:id="rId13"/>
    <p:sldId id="1156" r:id="rId14"/>
    <p:sldId id="1157" r:id="rId15"/>
    <p:sldId id="1158" r:id="rId16"/>
    <p:sldId id="1159" r:id="rId17"/>
    <p:sldId id="1050" r:id="rId18"/>
    <p:sldId id="1051" r:id="rId19"/>
    <p:sldId id="1052" r:id="rId20"/>
    <p:sldId id="1053" r:id="rId21"/>
    <p:sldId id="1054" r:id="rId22"/>
    <p:sldId id="1055" r:id="rId23"/>
    <p:sldId id="1218" r:id="rId24"/>
    <p:sldId id="1160" r:id="rId25"/>
    <p:sldId id="1042" r:id="rId26"/>
    <p:sldId id="1161" r:id="rId27"/>
    <p:sldId id="1162" r:id="rId28"/>
    <p:sldId id="1163" r:id="rId29"/>
    <p:sldId id="1164" r:id="rId30"/>
    <p:sldId id="1165" r:id="rId31"/>
    <p:sldId id="1166" r:id="rId32"/>
    <p:sldId id="1167" r:id="rId33"/>
    <p:sldId id="1058" r:id="rId34"/>
    <p:sldId id="1168" r:id="rId35"/>
    <p:sldId id="1169" r:id="rId36"/>
    <p:sldId id="1170" r:id="rId37"/>
    <p:sldId id="1171" r:id="rId38"/>
    <p:sldId id="1043" r:id="rId39"/>
    <p:sldId id="1061" r:id="rId40"/>
    <p:sldId id="1213" r:id="rId41"/>
    <p:sldId id="1214" r:id="rId42"/>
    <p:sldId id="1215" r:id="rId43"/>
    <p:sldId id="1062" r:id="rId44"/>
    <p:sldId id="1063" r:id="rId45"/>
    <p:sldId id="1064" r:id="rId46"/>
    <p:sldId id="1066" r:id="rId47"/>
    <p:sldId id="1065" r:id="rId48"/>
    <p:sldId id="1067" r:id="rId49"/>
    <p:sldId id="1083" r:id="rId50"/>
    <p:sldId id="1068" r:id="rId51"/>
    <p:sldId id="1069" r:id="rId52"/>
    <p:sldId id="1070" r:id="rId53"/>
    <p:sldId id="1071" r:id="rId54"/>
    <p:sldId id="1072" r:id="rId55"/>
    <p:sldId id="1073" r:id="rId56"/>
    <p:sldId id="1074" r:id="rId57"/>
    <p:sldId id="1075" r:id="rId58"/>
    <p:sldId id="1076" r:id="rId59"/>
    <p:sldId id="1204" r:id="rId60"/>
    <p:sldId id="1103" r:id="rId61"/>
    <p:sldId id="1205" r:id="rId62"/>
    <p:sldId id="1078" r:id="rId63"/>
    <p:sldId id="1079"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0729"/>
  </p:normalViewPr>
  <p:slideViewPr>
    <p:cSldViewPr snapToGrid="0" snapToObjects="1">
      <p:cViewPr varScale="1">
        <p:scale>
          <a:sx n="79" d="100"/>
          <a:sy n="79" d="100"/>
        </p:scale>
        <p:origin x="96" y="86"/>
      </p:cViewPr>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3/25/2021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0877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a:p>
        </p:txBody>
      </p:sp>
    </p:spTree>
    <p:extLst>
      <p:ext uri="{BB962C8B-B14F-4D97-AF65-F5344CB8AC3E}">
        <p14:creationId xmlns:p14="http://schemas.microsoft.com/office/powerpoint/2010/main" val="116768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1513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5182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3717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9435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001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2282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333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1462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a:p>
        </p:txBody>
      </p:sp>
    </p:spTree>
    <p:extLst>
      <p:ext uri="{BB962C8B-B14F-4D97-AF65-F5344CB8AC3E}">
        <p14:creationId xmlns:p14="http://schemas.microsoft.com/office/powerpoint/2010/main" val="2616235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2143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159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8794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p24:notes"/>
          <p:cNvSpPr txBox="1">
            <a:spLocks noGrp="1"/>
          </p:cNvSpPr>
          <p:nvPr>
            <p:ph type="body" idx="1"/>
          </p:nvPr>
        </p:nvSpPr>
        <p:spPr>
          <a:xfrm>
            <a:off x="939800" y="4416425"/>
            <a:ext cx="5168900" cy="4183062"/>
          </a:xfrm>
          <a:prstGeom prst="rect">
            <a:avLst/>
          </a:prstGeom>
        </p:spPr>
        <p:txBody>
          <a:bodyPr spcFirstLastPara="1" wrap="square" lIns="93375" tIns="46675" rIns="93375" bIns="46675" anchor="t" anchorCtr="0">
            <a:noAutofit/>
          </a:bodyPr>
          <a:lstStyle/>
          <a:p>
            <a:pPr marL="0" lvl="0" indent="0" algn="l" rtl="0">
              <a:spcBef>
                <a:spcPts val="0"/>
              </a:spcBef>
              <a:spcAft>
                <a:spcPts val="0"/>
              </a:spcAft>
              <a:buNone/>
            </a:pPr>
            <a:endParaRPr/>
          </a:p>
        </p:txBody>
      </p:sp>
      <p:sp>
        <p:nvSpPr>
          <p:cNvPr id="1744" name="Google Shape;1744;p24:notes"/>
          <p:cNvSpPr>
            <a:spLocks noGrp="1" noRot="1" noChangeAspect="1"/>
          </p:cNvSpPr>
          <p:nvPr>
            <p:ph type="sldImg" idx="2"/>
          </p:nvPr>
        </p:nvSpPr>
        <p:spPr>
          <a:xfrm>
            <a:off x="42545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623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53410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25</a:t>
            </a:fld>
            <a:endParaRPr lang="en-US"/>
          </a:p>
        </p:txBody>
      </p:sp>
    </p:spTree>
    <p:extLst>
      <p:ext uri="{BB962C8B-B14F-4D97-AF65-F5344CB8AC3E}">
        <p14:creationId xmlns:p14="http://schemas.microsoft.com/office/powerpoint/2010/main" val="3390898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369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525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this RFC – </a:t>
            </a:r>
            <a:r>
              <a:rPr lang="en-US"/>
              <a:t>it’s only 2.5 pages!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7823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3869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939800" y="4416425"/>
            <a:ext cx="5168900" cy="4183062"/>
          </a:xfrm>
          <a:prstGeom prst="rect">
            <a:avLst/>
          </a:prstGeom>
        </p:spPr>
        <p:txBody>
          <a:bodyPr spcFirstLastPara="1" wrap="square" lIns="93375" tIns="46675" rIns="93375" bIns="4667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42545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1305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792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2057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40690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817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443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0769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3389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19652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38</a:t>
            </a:fld>
            <a:endParaRPr lang="en-US"/>
          </a:p>
        </p:txBody>
      </p:sp>
    </p:spTree>
    <p:extLst>
      <p:ext uri="{BB962C8B-B14F-4D97-AF65-F5344CB8AC3E}">
        <p14:creationId xmlns:p14="http://schemas.microsoft.com/office/powerpoint/2010/main" val="15082176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arrows through reliable data transfer channel is just one way – reliably send from sender to receiver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0415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a:t>
            </a:fld>
            <a:endParaRPr lang="en-US"/>
          </a:p>
        </p:txBody>
      </p:sp>
    </p:spTree>
    <p:extLst>
      <p:ext uri="{BB962C8B-B14F-4D97-AF65-F5344CB8AC3E}">
        <p14:creationId xmlns:p14="http://schemas.microsoft.com/office/powerpoint/2010/main" val="16249321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some time talking about how its to the sender and receiver side protocol that IMPLEMENTS reliable data transfer</a:t>
            </a:r>
          </a:p>
          <a:p>
            <a:endParaRPr lang="en-US" dirty="0"/>
          </a:p>
          <a:p>
            <a:r>
              <a:rPr lang="en-US" dirty="0"/>
              <a:t>Communication over unreliable channel is </a:t>
            </a:r>
            <a:r>
              <a:rPr lang="en-US" dirty="0" err="1"/>
              <a:t>TWO-way</a:t>
            </a:r>
            <a:r>
              <a:rPr lang="en-US" dirty="0"/>
              <a:t>: sender and receiver will exchange messages back and forth to IMPLEMENT one-way  reliable data transfer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47671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we have a sender side and a receiver side. How much work they’ll have to do depends on the  IMPAIRMENTS introduced by channel – if the channel is perfect – no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1173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point of view to keep in mind – it’s easy for US to look at sender and receiver together and see what is happening.  OH – that message sent was lost. </a:t>
            </a:r>
          </a:p>
          <a:p>
            <a:endParaRPr lang="en-US" dirty="0"/>
          </a:p>
          <a:p>
            <a:r>
              <a:rPr lang="en-US" dirty="0"/>
              <a:t>But think about it say from senders POV How does the sender know if its transmitted message over the unreliable channel got though??  ONLY if receiver somehow signals to the sender that it was received.</a:t>
            </a:r>
          </a:p>
          <a:p>
            <a:endParaRPr lang="en-US" dirty="0"/>
          </a:p>
          <a:p>
            <a:endParaRPr lang="en-US" dirty="0"/>
          </a:p>
          <a:p>
            <a:r>
              <a:rPr lang="en-US" dirty="0"/>
              <a:t>The key point here is that one side does NOT know what is going on at the other side – it’s as if there’s a curtain between them.  Everything they know about the other can ONLY be learned by sending/receiving messages.</a:t>
            </a:r>
          </a:p>
          <a:p>
            <a:endParaRPr lang="en-US" dirty="0"/>
          </a:p>
          <a:p>
            <a:r>
              <a:rPr lang="en-US" dirty="0"/>
              <a:t>Sender process wants to make sure a segment got through.  But it can just somehow magically look through curtain to see if receiver got it.  It will be up to the receiver to let the sender KNOW that it (the receiver) has correctly received the segment.</a:t>
            </a:r>
          </a:p>
          <a:p>
            <a:endParaRPr lang="en-US" dirty="0"/>
          </a:p>
          <a:p>
            <a:r>
              <a:rPr lang="en-US" dirty="0"/>
              <a:t>How will the sender and receiver do that – that’s the PROTOCOL.</a:t>
            </a:r>
          </a:p>
          <a:p>
            <a:endParaRPr lang="en-US" dirty="0"/>
          </a:p>
          <a:p>
            <a:r>
              <a:rPr lang="en-US" dirty="0"/>
              <a:t> Before starting to develop a protocol, let’s look more closely at the interface (the API if you will)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79849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27047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let’s get started in developing our reliable data transfer protocol, which we’ll call </a:t>
            </a:r>
            <a:r>
              <a:rPr lang="en-US" dirty="0" err="1"/>
              <a:t>rdt</a:t>
            </a:r>
            <a:r>
              <a:rPr lang="en-US" dirty="0"/>
              <a:t> (need a good acronym for protocol – like HTTP, TCP, UDP, IP)</a:t>
            </a:r>
          </a:p>
          <a:p>
            <a:endParaRPr lang="en-US" dirty="0"/>
          </a:p>
          <a:p>
            <a:r>
              <a:rPr lang="en-US" dirty="0"/>
              <a:t>Bullet points 1 and 2</a:t>
            </a:r>
          </a:p>
          <a:p>
            <a:endParaRPr lang="en-US" dirty="0"/>
          </a:p>
          <a:p>
            <a:endParaRPr lang="en-US" dirty="0"/>
          </a:p>
          <a:p>
            <a:r>
              <a:rPr lang="en-US" dirty="0"/>
              <a:t>NOW if we are going to develop a protocol, so we’ll need some way to SPECIFY a protocol.  </a:t>
            </a:r>
            <a:r>
              <a:rPr lang="en-US" b="1" i="1" dirty="0"/>
              <a:t>How</a:t>
            </a:r>
            <a:r>
              <a:rPr lang="en-US" dirty="0"/>
              <a:t> do we do that?</a:t>
            </a:r>
          </a:p>
          <a:p>
            <a:endParaRPr lang="en-US" dirty="0"/>
          </a:p>
          <a:p>
            <a:r>
              <a:rPr lang="en-US" dirty="0"/>
              <a:t>We could write text, but as all know, that’s prone to misinterpretation, and might be incomplete.  You might write a specification, and then think “oh yeah – I forgot about that case”</a:t>
            </a:r>
          </a:p>
          <a:p>
            <a:endParaRPr lang="en-US" dirty="0"/>
          </a:p>
          <a:p>
            <a:r>
              <a:rPr lang="en-US" dirty="0"/>
              <a:t>What we need is more </a:t>
            </a:r>
            <a:r>
              <a:rPr lang="en-US" b="1" i="1" dirty="0"/>
              <a:t>formal</a:t>
            </a:r>
            <a:r>
              <a:rPr lang="en-US" dirty="0"/>
              <a:t> way to specify a protocol.  In fact, with a formal specification there may be ways to PROVE PROPERTIES about a specification.  But that’s an advanced topic we won’t get into here. We’ll start here by adopting a fairly simple protocol specification technique known as finite state machines (FSM)</a:t>
            </a:r>
          </a:p>
          <a:p>
            <a:endParaRPr lang="en-US" dirty="0"/>
          </a:p>
          <a:p>
            <a:r>
              <a:rPr lang="en-US" dirty="0"/>
              <a:t>And as the name might suggest, a central notion of finite state machines is the notion of STATE </a:t>
            </a:r>
          </a:p>
          <a:p>
            <a:r>
              <a:rPr lang="en-US" dirty="0"/>
              <a:t>&lt;talk about state&gt;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42469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We’ll start with the simplest case possible - an unreliable channel that is, in fact perfect – no segments are lost, corrupted, </a:t>
            </a:r>
            <a:r>
              <a:rPr lang="en-US" dirty="0" err="1"/>
              <a:t>dupplicated</a:t>
            </a:r>
            <a:r>
              <a:rPr lang="en-US" dirty="0"/>
              <a:t> or reordered.  The sender just sends and it pops out the other side(perhaps after some delay) perfectly.</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84518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3977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83171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89773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2266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By logical communication , we</a:t>
            </a:r>
          </a:p>
          <a:p>
            <a:r>
              <a:rPr lang="en-US" sz="1200" kern="1200" dirty="0">
                <a:solidFill>
                  <a:schemeClr val="tx1"/>
                </a:solidFill>
                <a:effectLst/>
                <a:latin typeface="+mn-lt"/>
                <a:ea typeface="+mn-ea"/>
                <a:cs typeface="+mn-cs"/>
              </a:rPr>
              <a:t>mean that from an application’s perspective, it is as if the hosts running the processes</a:t>
            </a:r>
          </a:p>
          <a:p>
            <a:r>
              <a:rPr lang="en-US" sz="1200" kern="1200" dirty="0">
                <a:solidFill>
                  <a:schemeClr val="tx1"/>
                </a:solidFill>
                <a:effectLst/>
                <a:latin typeface="+mn-lt"/>
                <a:ea typeface="+mn-ea"/>
                <a:cs typeface="+mn-cs"/>
              </a:rPr>
              <a:t>were directly connected; in reality, the hosts may be on opposite sides of the</a:t>
            </a:r>
          </a:p>
          <a:p>
            <a:r>
              <a:rPr lang="en-US" sz="1200" kern="1200" dirty="0">
                <a:solidFill>
                  <a:schemeClr val="tx1"/>
                </a:solidFill>
                <a:effectLst/>
                <a:latin typeface="+mn-lt"/>
                <a:ea typeface="+mn-ea"/>
                <a:cs typeface="+mn-cs"/>
              </a:rPr>
              <a:t>planet, connected via numerous routers and a wide range of link types. Application</a:t>
            </a:r>
          </a:p>
          <a:p>
            <a:r>
              <a:rPr lang="en-US" sz="1200" kern="1200" dirty="0">
                <a:solidFill>
                  <a:schemeClr val="tx1"/>
                </a:solidFill>
                <a:effectLst/>
                <a:latin typeface="+mn-lt"/>
                <a:ea typeface="+mn-ea"/>
                <a:cs typeface="+mn-cs"/>
              </a:rPr>
              <a:t>processes use the logical communication provided by the transport layer to send</a:t>
            </a:r>
          </a:p>
          <a:p>
            <a:r>
              <a:rPr lang="en-US" sz="1200" kern="1200" dirty="0">
                <a:solidFill>
                  <a:schemeClr val="tx1"/>
                </a:solidFill>
                <a:effectLst/>
                <a:latin typeface="+mn-lt"/>
                <a:ea typeface="+mn-ea"/>
                <a:cs typeface="+mn-cs"/>
              </a:rPr>
              <a:t>messages to each other, free from the worry of the details of the physical infrastructure</a:t>
            </a:r>
          </a:p>
          <a:p>
            <a:r>
              <a:rPr lang="en-US" sz="1200" kern="1200" dirty="0">
                <a:solidFill>
                  <a:schemeClr val="tx1"/>
                </a:solidFill>
                <a:effectLst/>
                <a:latin typeface="+mn-lt"/>
                <a:ea typeface="+mn-ea"/>
                <a:cs typeface="+mn-cs"/>
              </a:rPr>
              <a:t>used to carry these messages.</a:t>
            </a:r>
          </a:p>
          <a:p>
            <a:endParaRPr lang="en-US" dirty="0"/>
          </a:p>
          <a:p>
            <a:r>
              <a:rPr lang="en-US" dirty="0"/>
              <a:t>Let’s look at each of these three (logical communications, actions,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42145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9333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01461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59242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34469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30153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60094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99158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9989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86749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60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53362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the familiar four state sender from our </a:t>
            </a:r>
            <a:r>
              <a:rPr lang="en-US" dirty="0" err="1"/>
              <a:t>rdt</a:t>
            </a:r>
            <a:r>
              <a:rPr lang="en-US" dirty="0"/>
              <a:t> 2.1 and 2.2 protocols. Top two states when sending packet with zero seq # and bottom two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920531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the familiar four state sender from our </a:t>
            </a:r>
            <a:r>
              <a:rPr lang="en-US" dirty="0" err="1"/>
              <a:t>rdt</a:t>
            </a:r>
            <a:r>
              <a:rPr lang="en-US" dirty="0"/>
              <a:t> 2.1 and 2.2 protocols. Top two states when sending packet with zero seq # and bottom two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8835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91548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294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5928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19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435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7435849" y="6445251"/>
            <a:ext cx="38608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1099801" y="6462713"/>
            <a:ext cx="901700"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l">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l">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l">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l">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l">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l">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l">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l">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r>
              <a:rPr lang="en-US" smtClean="0"/>
              <a:t>3-</a:t>
            </a:r>
            <a:fld id="{00000000-1234-1234-1234-123412341234}" type="slidenum">
              <a:rPr lang="en-US" smtClean="0"/>
              <a:pPr/>
              <a:t>‹#›</a:t>
            </a:fld>
            <a:endParaRPr/>
          </a:p>
        </p:txBody>
      </p:sp>
    </p:spTree>
    <p:extLst>
      <p:ext uri="{BB962C8B-B14F-4D97-AF65-F5344CB8AC3E}">
        <p14:creationId xmlns:p14="http://schemas.microsoft.com/office/powerpoint/2010/main" val="3304008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0.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7.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5.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r>
              <a:rPr lang="en-US" altLang="en-US" sz="2800" dirty="0">
                <a:solidFill>
                  <a:srgbClr val="008000"/>
                </a:solidFill>
                <a:latin typeface="+mn-lt"/>
              </a:rPr>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r>
              <a:rPr lang="en-US" altLang="en-US" sz="6000" b="1" dirty="0">
                <a:solidFill>
                  <a:srgbClr val="000099"/>
                </a:solidFill>
                <a:latin typeface="+mj-lt"/>
              </a:rPr>
              <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7" name="Text Box 6">
            <a:extLst>
              <a:ext uri="{FF2B5EF4-FFF2-40B4-BE49-F238E27FC236}">
                <a16:creationId xmlns:a16="http://schemas.microsoft.com/office/drawing/2014/main" id="{8A719B73-7005-5F48-AB23-FCC253DE1BCB}"/>
              </a:ext>
            </a:extLst>
          </p:cNvPr>
          <p:cNvSpPr txBox="1">
            <a:spLocks noChangeArrowheads="1"/>
          </p:cNvSpPr>
          <p:nvPr/>
        </p:nvSpPr>
        <p:spPr bwMode="auto">
          <a:xfrm>
            <a:off x="1350014" y="2647662"/>
            <a:ext cx="5378450" cy="1629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dirty="0">
                <a:latin typeface="+mn-lt"/>
              </a:rPr>
              <a:t>A note on the use of these PowerPoint slides:</a:t>
            </a:r>
          </a:p>
          <a:p>
            <a:r>
              <a:rPr lang="en-US" altLang="en-US" sz="1400" dirty="0">
                <a:latin typeface="+mn-lt"/>
              </a:rPr>
              <a:t>We’</a:t>
            </a:r>
            <a:r>
              <a:rPr lang="en-US" altLang="ja-JP" sz="1400" dirty="0">
                <a:latin typeface="+mn-lt"/>
              </a:rPr>
              <a:t>re making these slides freely available to all (faculty, students, readers). They’re in PowerPoint form so you see the animations; and can add, modify, and delete slides  (including this one) and slide content to suit your needs. They obviously represent a </a:t>
            </a:r>
            <a:r>
              <a:rPr lang="en-US" altLang="ja-JP" sz="1400" i="1" dirty="0">
                <a:latin typeface="+mn-lt"/>
              </a:rPr>
              <a:t>lot</a:t>
            </a:r>
            <a:r>
              <a:rPr lang="en-US" altLang="ja-JP" sz="1400" dirty="0">
                <a:latin typeface="+mn-lt"/>
              </a:rPr>
              <a:t> of work on our part. In return for use, we only ask the following:</a:t>
            </a:r>
          </a:p>
          <a:p>
            <a:pPr>
              <a:lnSpc>
                <a:spcPct val="85000"/>
              </a:lnSpc>
            </a:pPr>
            <a:endParaRPr lang="en-US" altLang="en-US" sz="1400" dirty="0"/>
          </a:p>
        </p:txBody>
      </p:sp>
      <p:sp>
        <p:nvSpPr>
          <p:cNvPr id="8" name="Text Box 7">
            <a:extLst>
              <a:ext uri="{FF2B5EF4-FFF2-40B4-BE49-F238E27FC236}">
                <a16:creationId xmlns:a16="http://schemas.microsoft.com/office/drawing/2014/main" id="{BD221538-7929-D34F-8387-EA57F966E19A}"/>
              </a:ext>
            </a:extLst>
          </p:cNvPr>
          <p:cNvSpPr txBox="1">
            <a:spLocks noChangeArrowheads="1"/>
          </p:cNvSpPr>
          <p:nvPr/>
        </p:nvSpPr>
        <p:spPr bwMode="auto">
          <a:xfrm>
            <a:off x="1325035" y="3894603"/>
            <a:ext cx="5378450" cy="263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endParaRPr lang="en-US" altLang="en-US" sz="1400" dirty="0">
              <a:latin typeface="Gill Sans MT" panose="020B0502020104020203" pitchFamily="34" charset="77"/>
            </a:endParaRPr>
          </a:p>
          <a:p>
            <a:pPr marL="290513" indent="-168275">
              <a:buClr>
                <a:srgbClr val="0000A8"/>
              </a:buClr>
              <a:buSzPct val="75000"/>
              <a:buFont typeface="Wingdings" pitchFamily="2" charset="2"/>
              <a:buChar char="§"/>
            </a:pPr>
            <a:r>
              <a:rPr lang="en-US" altLang="en-US" sz="1400" dirty="0">
                <a:latin typeface="+mn-lt"/>
                <a:cs typeface="Calibri" panose="020F0502020204030204" pitchFamily="34" charset="0"/>
              </a:rPr>
              <a:t>If you use these slides (e.g., in a class) that you mention their source (after all, we’</a:t>
            </a:r>
            <a:r>
              <a:rPr lang="en-US" altLang="ja-JP" sz="1400" dirty="0">
                <a:latin typeface="+mn-lt"/>
                <a:cs typeface="Calibri" panose="020F0502020204030204" pitchFamily="34" charset="0"/>
              </a:rPr>
              <a:t>d like people to use our book!)</a:t>
            </a:r>
          </a:p>
          <a:p>
            <a:pPr marL="290513" indent="-168275">
              <a:buClr>
                <a:srgbClr val="0000A8"/>
              </a:buClr>
              <a:buSzPct val="75000"/>
              <a:buFont typeface="Wingdings" pitchFamily="2" charset="2"/>
              <a:buChar char="§"/>
            </a:pPr>
            <a:r>
              <a:rPr lang="en-US" altLang="en-US" sz="1400" dirty="0">
                <a:latin typeface="+mn-lt"/>
                <a:cs typeface="Calibri" panose="020F0502020204030204" pitchFamily="34" charset="0"/>
              </a:rPr>
              <a:t>If you post any slides on a www site, that you note that they are adapted from (or perhaps identical to) our slides, and note our copyright of this material.</a:t>
            </a:r>
          </a:p>
          <a:p>
            <a:pPr>
              <a:lnSpc>
                <a:spcPct val="85000"/>
              </a:lnSpc>
              <a:buClr>
                <a:schemeClr val="accent2"/>
              </a:buClr>
              <a:buFont typeface="Wingdings" pitchFamily="2" charset="2"/>
              <a:buNone/>
            </a:pPr>
            <a:endParaRPr lang="en-US" altLang="en-US" sz="1400" dirty="0">
              <a:latin typeface="+mn-lt"/>
            </a:endParaRPr>
          </a:p>
          <a:p>
            <a:pPr marL="15875" indent="0">
              <a:lnSpc>
                <a:spcPct val="85000"/>
              </a:lnSpc>
              <a:buClr>
                <a:schemeClr val="accent2"/>
              </a:buClr>
              <a:buFont typeface="Wingdings" pitchFamily="2" charset="2"/>
              <a:buNone/>
            </a:pPr>
            <a:r>
              <a:rPr lang="en-US" altLang="en-US" sz="1400" dirty="0">
                <a:latin typeface="+mn-lt"/>
              </a:rPr>
              <a:t>For a revision history, see the slide note for this page. </a:t>
            </a:r>
          </a:p>
          <a:p>
            <a:pPr marL="15875" indent="0">
              <a:lnSpc>
                <a:spcPct val="85000"/>
              </a:lnSpc>
              <a:buClr>
                <a:schemeClr val="accent2"/>
              </a:buClr>
              <a:buFont typeface="Wingdings" pitchFamily="2" charset="2"/>
              <a:buNone/>
            </a:pPr>
            <a:endParaRPr lang="en-US" altLang="en-US" sz="1400" dirty="0">
              <a:latin typeface="+mn-lt"/>
            </a:endParaRPr>
          </a:p>
          <a:p>
            <a:pPr marL="15875" indent="0">
              <a:lnSpc>
                <a:spcPct val="85000"/>
              </a:lnSpc>
              <a:buClr>
                <a:schemeClr val="accent2"/>
              </a:buClr>
              <a:buFont typeface="Wingdings" pitchFamily="2" charset="2"/>
              <a:buNone/>
            </a:pPr>
            <a:r>
              <a:rPr lang="en-US" altLang="en-US" sz="1400" dirty="0">
                <a:latin typeface="+mn-lt"/>
              </a:rPr>
              <a:t>Thanks and enjoy!  JFK/KWR</a:t>
            </a:r>
          </a:p>
          <a:p>
            <a:pPr>
              <a:lnSpc>
                <a:spcPct val="85000"/>
              </a:lnSpc>
            </a:pPr>
            <a:endParaRPr lang="en-US" altLang="en-US" sz="1400" dirty="0">
              <a:latin typeface="+mn-lt"/>
            </a:endParaRPr>
          </a:p>
          <a:p>
            <a:pPr>
              <a:lnSpc>
                <a:spcPct val="85000"/>
              </a:lnSpc>
            </a:pPr>
            <a:r>
              <a:rPr lang="en-US" altLang="en-US" sz="1400" dirty="0">
                <a:latin typeface="+mn-lt"/>
              </a:rPr>
              <a:t>     All material copyright 1996-2020</a:t>
            </a:r>
          </a:p>
          <a:p>
            <a:pPr>
              <a:lnSpc>
                <a:spcPct val="85000"/>
              </a:lnSpc>
            </a:pPr>
            <a:r>
              <a:rPr lang="en-US" altLang="en-US" sz="1400" dirty="0">
                <a:latin typeface="+mn-lt"/>
              </a:rPr>
              <a:t>     J.F Kurose and K.W. Ross, All Rights Reserved</a:t>
            </a:r>
            <a:endParaRPr lang="en-US" altLang="en-US" sz="1200" dirty="0">
              <a:latin typeface="+mn-lt"/>
            </a:endParaRP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a:t>Transport Layer: 3-</a:t>
            </a:r>
            <a:fld id="{C4204591-24BD-A542-B9D5-F8D8A88D2FEE}" type="slidenum">
              <a:rPr lang="en-US" smtClean="0"/>
              <a:pPr/>
              <a:t>1</a:t>
            </a:fld>
            <a:endParaRPr lang="en-US" dirty="0"/>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Tree>
    <p:extLst>
      <p:ext uri="{BB962C8B-B14F-4D97-AF65-F5344CB8AC3E}">
        <p14:creationId xmlns:p14="http://schemas.microsoft.com/office/powerpoint/2010/main" val="2314825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68711" y="259345"/>
            <a:ext cx="10515600" cy="894622"/>
          </a:xfrm>
        </p:spPr>
        <p:txBody>
          <a:bodyPr>
            <a:normAutofit/>
          </a:bodyPr>
          <a:lstStyle/>
          <a:p>
            <a:r>
              <a:rPr lang="en-US" sz="4800" dirty="0">
                <a:cs typeface="Calibri" panose="020F0502020204030204" pitchFamily="34" charset="0"/>
              </a:rPr>
              <a:t>Two principal Internet transport protocols</a:t>
            </a:r>
            <a:endParaRPr lang="en-US" sz="4800" dirty="0"/>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7" name="Text Box 580">
            <a:extLst>
              <a:ext uri="{FF2B5EF4-FFF2-40B4-BE49-F238E27FC236}">
                <a16:creationId xmlns:a16="http://schemas.microsoft.com/office/drawing/2014/main" id="{4FAF1075-A726-A74C-A102-E55EF3041A0B}"/>
              </a:ext>
            </a:extLst>
          </p:cNvPr>
          <p:cNvSpPr txBox="1">
            <a:spLocks noChangeArrowheads="1"/>
          </p:cNvSpPr>
          <p:nvPr/>
        </p:nvSpPr>
        <p:spPr bwMode="auto">
          <a:xfrm>
            <a:off x="7330835" y="4191922"/>
            <a:ext cx="1955646"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home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id="{ED05228A-100C-D643-BB8E-545E51741FBA}"/>
              </a:ext>
            </a:extLst>
          </p:cNvPr>
          <p:cNvSpPr txBox="1"/>
          <p:nvPr/>
        </p:nvSpPr>
        <p:spPr>
          <a:xfrm>
            <a:off x="8766162" y="3447919"/>
            <a:ext cx="1040639" cy="4801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local or regional ISP</a:t>
            </a: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sp>
        <p:nvSpPr>
          <p:cNvPr id="44" name="TextBox 43">
            <a:extLst>
              <a:ext uri="{FF2B5EF4-FFF2-40B4-BE49-F238E27FC236}">
                <a16:creationId xmlns:a16="http://schemas.microsoft.com/office/drawing/2014/main" id="{75188F4C-A928-8F4F-9205-FD6C4D77CC8D}"/>
              </a:ext>
            </a:extLst>
          </p:cNvPr>
          <p:cNvSpPr txBox="1"/>
          <p:nvPr/>
        </p:nvSpPr>
        <p:spPr>
          <a:xfrm>
            <a:off x="10063018" y="4228248"/>
            <a:ext cx="843051" cy="6740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content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provider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CCC39A38-643E-1841-84E4-48B68DB2ED03}"/>
              </a:ext>
            </a:extLst>
          </p:cNvPr>
          <p:cNvGrpSpPr/>
          <p:nvPr/>
        </p:nvGrpSpPr>
        <p:grpSpPr>
          <a:xfrm>
            <a:off x="7562238" y="2127325"/>
            <a:ext cx="3578867" cy="3640283"/>
            <a:chOff x="7562238" y="2127325"/>
            <a:chExt cx="3578867" cy="3640283"/>
          </a:xfrm>
        </p:grpSpPr>
        <p:grpSp>
          <p:nvGrpSpPr>
            <p:cNvPr id="57" name="Group 56">
              <a:extLst>
                <a:ext uri="{FF2B5EF4-FFF2-40B4-BE49-F238E27FC236}">
                  <a16:creationId xmlns:a16="http://schemas.microsoft.com/office/drawing/2014/main" id="{479EF77B-B7F5-D441-A37D-7AC14D43B519}"/>
                </a:ext>
              </a:extLst>
            </p:cNvPr>
            <p:cNvGrpSpPr/>
            <p:nvPr/>
          </p:nvGrpSpPr>
          <p:grpSpPr>
            <a:xfrm>
              <a:off x="7857253" y="2127325"/>
              <a:ext cx="3283852" cy="3640283"/>
              <a:chOff x="7881336" y="2104198"/>
              <a:chExt cx="3283852" cy="3640283"/>
            </a:xfrm>
          </p:grpSpPr>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13" name="Group 112">
            <a:extLst>
              <a:ext uri="{FF2B5EF4-FFF2-40B4-BE49-F238E27FC236}">
                <a16:creationId xmlns:a16="http://schemas.microsoft.com/office/drawing/2014/main" id="{827C4B55-0BAE-0949-8777-F3099C171813}"/>
              </a:ext>
            </a:extLst>
          </p:cNvPr>
          <p:cNvGrpSpPr/>
          <p:nvPr/>
        </p:nvGrpSpPr>
        <p:grpSpPr>
          <a:xfrm>
            <a:off x="9849365" y="5339037"/>
            <a:ext cx="309740" cy="190838"/>
            <a:chOff x="3668110" y="2448910"/>
            <a:chExt cx="3794234" cy="2165130"/>
          </a:xfrm>
        </p:grpSpPr>
        <p:sp>
          <p:nvSpPr>
            <p:cNvPr id="114" name="Rectangle 113">
              <a:extLst>
                <a:ext uri="{FF2B5EF4-FFF2-40B4-BE49-F238E27FC236}">
                  <a16:creationId xmlns:a16="http://schemas.microsoft.com/office/drawing/2014/main" id="{CEC32CAA-AFF2-A34D-8E74-D6E2F030879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Freeform 114">
              <a:extLst>
                <a:ext uri="{FF2B5EF4-FFF2-40B4-BE49-F238E27FC236}">
                  <a16:creationId xmlns:a16="http://schemas.microsoft.com/office/drawing/2014/main" id="{A1675819-8BAA-AB4F-BBAA-A405C6E76216}"/>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73F9E373-4875-744C-970D-E5EB77A5E340}"/>
                </a:ext>
              </a:extLst>
            </p:cNvPr>
            <p:cNvGrpSpPr/>
            <p:nvPr/>
          </p:nvGrpSpPr>
          <p:grpSpPr>
            <a:xfrm>
              <a:off x="3941378" y="2603243"/>
              <a:ext cx="3202061" cy="1066110"/>
              <a:chOff x="7939341" y="3037317"/>
              <a:chExt cx="897649" cy="353919"/>
            </a:xfrm>
          </p:grpSpPr>
          <p:sp>
            <p:nvSpPr>
              <p:cNvPr id="117" name="Freeform 116">
                <a:extLst>
                  <a:ext uri="{FF2B5EF4-FFF2-40B4-BE49-F238E27FC236}">
                    <a16:creationId xmlns:a16="http://schemas.microsoft.com/office/drawing/2014/main" id="{FFDA189D-222C-1443-856D-7A608CA88C9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Freeform 117">
                <a:extLst>
                  <a:ext uri="{FF2B5EF4-FFF2-40B4-BE49-F238E27FC236}">
                    <a16:creationId xmlns:a16="http://schemas.microsoft.com/office/drawing/2014/main" id="{642BB264-137D-E643-AE9B-8AA6D9E21B0C}"/>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Freeform 118">
                <a:extLst>
                  <a:ext uri="{FF2B5EF4-FFF2-40B4-BE49-F238E27FC236}">
                    <a16:creationId xmlns:a16="http://schemas.microsoft.com/office/drawing/2014/main" id="{786FF02A-1562-3745-ABB9-0D40C7DEF61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Freeform 119">
                <a:extLst>
                  <a:ext uri="{FF2B5EF4-FFF2-40B4-BE49-F238E27FC236}">
                    <a16:creationId xmlns:a16="http://schemas.microsoft.com/office/drawing/2014/main" id="{DEC12CCB-8331-9F49-BF6A-94DF11B7CB1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520" y="5194433"/>
            <a:ext cx="309740" cy="190838"/>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087182" y="4159591"/>
              <a:ext cx="489839" cy="451816"/>
              <a:chOff x="5103720" y="2693365"/>
              <a:chExt cx="611650" cy="414788"/>
            </a:xfrm>
          </p:grpSpPr>
          <p:cxnSp>
            <p:nvCxnSpPr>
              <p:cNvPr id="318" name="Straight Connector 317">
                <a:extLst>
                  <a:ext uri="{FF2B5EF4-FFF2-40B4-BE49-F238E27FC236}">
                    <a16:creationId xmlns:a16="http://schemas.microsoft.com/office/drawing/2014/main" id="{8983DA81-C479-F849-AB06-EDCD924EF8B3}"/>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44" name="Rectangle 443">
            <a:extLst>
              <a:ext uri="{FF2B5EF4-FFF2-40B4-BE49-F238E27FC236}">
                <a16:creationId xmlns:a16="http://schemas.microsoft.com/office/drawing/2014/main" id="{C47118FD-7A98-6943-B3A3-B578E5FB9F06}"/>
              </a:ext>
            </a:extLst>
          </p:cNvPr>
          <p:cNvSpPr/>
          <p:nvPr/>
        </p:nvSpPr>
        <p:spPr>
          <a:xfrm>
            <a:off x="6539916" y="1365914"/>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9" name="Oval 448">
            <a:extLst>
              <a:ext uri="{FF2B5EF4-FFF2-40B4-BE49-F238E27FC236}">
                <a16:creationId xmlns:a16="http://schemas.microsoft.com/office/drawing/2014/main" id="{D57ABF6C-635D-8547-9D46-7AFB160876AA}"/>
              </a:ext>
            </a:extLst>
          </p:cNvPr>
          <p:cNvSpPr/>
          <p:nvPr/>
        </p:nvSpPr>
        <p:spPr>
          <a:xfrm>
            <a:off x="7680324" y="1814171"/>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0" name="Oval 449">
            <a:extLst>
              <a:ext uri="{FF2B5EF4-FFF2-40B4-BE49-F238E27FC236}">
                <a16:creationId xmlns:a16="http://schemas.microsoft.com/office/drawing/2014/main" id="{2895CDC0-6EA0-564A-AFB6-E1E735A44F41}"/>
              </a:ext>
            </a:extLst>
          </p:cNvPr>
          <p:cNvSpPr/>
          <p:nvPr/>
        </p:nvSpPr>
        <p:spPr>
          <a:xfrm>
            <a:off x="9823450" y="5554772"/>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3" name="Freeform 917">
            <a:extLst>
              <a:ext uri="{FF2B5EF4-FFF2-40B4-BE49-F238E27FC236}">
                <a16:creationId xmlns:a16="http://schemas.microsoft.com/office/drawing/2014/main" id="{ADACC4C8-123A-0642-ADC2-DC6E1D927429}"/>
              </a:ext>
            </a:extLst>
          </p:cNvPr>
          <p:cNvSpPr>
            <a:spLocks/>
          </p:cNvSpPr>
          <p:nvPr/>
        </p:nvSpPr>
        <p:spPr bwMode="auto">
          <a:xfrm>
            <a:off x="8005845" y="1190714"/>
            <a:ext cx="304800" cy="942975"/>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6CFEE881-E73C-8C4D-A5ED-9848E08F428B}"/>
              </a:ext>
            </a:extLst>
          </p:cNvPr>
          <p:cNvGrpSpPr/>
          <p:nvPr/>
        </p:nvGrpSpPr>
        <p:grpSpPr>
          <a:xfrm>
            <a:off x="10288915" y="4742972"/>
            <a:ext cx="880622" cy="861812"/>
            <a:chOff x="10288915" y="4742972"/>
            <a:chExt cx="880622" cy="861812"/>
          </a:xfrm>
        </p:grpSpPr>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88915"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65" name="Rectangle 227">
              <a:extLst>
                <a:ext uri="{FF2B5EF4-FFF2-40B4-BE49-F238E27FC236}">
                  <a16:creationId xmlns:a16="http://schemas.microsoft.com/office/drawing/2014/main" id="{DDE0D48B-5AA6-5340-937B-33FE1BA44B20}"/>
                </a:ext>
              </a:extLst>
            </p:cNvPr>
            <p:cNvSpPr>
              <a:spLocks noChangeArrowheads="1"/>
            </p:cNvSpPr>
            <p:nvPr/>
          </p:nvSpPr>
          <p:spPr bwMode="auto">
            <a:xfrm>
              <a:off x="10452186" y="4753064"/>
              <a:ext cx="676276" cy="776288"/>
            </a:xfrm>
            <a:prstGeom prst="rect">
              <a:avLst/>
            </a:prstGeom>
            <a:solidFill>
              <a:srgbClr val="0000A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6" name="Rectangle 228">
              <a:extLst>
                <a:ext uri="{FF2B5EF4-FFF2-40B4-BE49-F238E27FC236}">
                  <a16:creationId xmlns:a16="http://schemas.microsoft.com/office/drawing/2014/main" id="{AEBD2839-8A70-0849-9413-EA386C5B0A76}"/>
                </a:ext>
              </a:extLst>
            </p:cNvPr>
            <p:cNvSpPr>
              <a:spLocks noChangeArrowheads="1"/>
            </p:cNvSpPr>
            <p:nvPr/>
          </p:nvSpPr>
          <p:spPr bwMode="auto">
            <a:xfrm>
              <a:off x="10418848" y="4776877"/>
              <a:ext cx="690563" cy="800100"/>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7" name="Rectangle 229">
              <a:extLst>
                <a:ext uri="{FF2B5EF4-FFF2-40B4-BE49-F238E27FC236}">
                  <a16:creationId xmlns:a16="http://schemas.microsoft.com/office/drawing/2014/main" id="{66D99AF7-74D7-B440-A1E0-2DC5D0A5EFA3}"/>
                </a:ext>
              </a:extLst>
            </p:cNvPr>
            <p:cNvSpPr>
              <a:spLocks noChangeArrowheads="1"/>
            </p:cNvSpPr>
            <p:nvPr/>
          </p:nvSpPr>
          <p:spPr bwMode="auto">
            <a:xfrm>
              <a:off x="10425991" y="4930726"/>
              <a:ext cx="676276" cy="18666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8" name="Text Box 230">
              <a:extLst>
                <a:ext uri="{FF2B5EF4-FFF2-40B4-BE49-F238E27FC236}">
                  <a16:creationId xmlns:a16="http://schemas.microsoft.com/office/drawing/2014/main" id="{0C785C80-53AC-EA4E-992A-05BE1EFF5EBC}"/>
                </a:ext>
              </a:extLst>
            </p:cNvPr>
            <p:cNvSpPr txBox="1">
              <a:spLocks noChangeArrowheads="1"/>
            </p:cNvSpPr>
            <p:nvPr/>
          </p:nvSpPr>
          <p:spPr bwMode="auto">
            <a:xfrm>
              <a:off x="10355149" y="4742972"/>
              <a:ext cx="8143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 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9" name="Line 231">
              <a:extLst>
                <a:ext uri="{FF2B5EF4-FFF2-40B4-BE49-F238E27FC236}">
                  <a16:creationId xmlns:a16="http://schemas.microsoft.com/office/drawing/2014/main" id="{444422FC-4C08-2E49-AD0C-394B62D1B370}"/>
                </a:ext>
              </a:extLst>
            </p:cNvPr>
            <p:cNvSpPr>
              <a:spLocks noChangeShapeType="1"/>
            </p:cNvSpPr>
            <p:nvPr/>
          </p:nvSpPr>
          <p:spPr bwMode="auto">
            <a:xfrm>
              <a:off x="10418848" y="5119777"/>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0" name="Line 232">
              <a:extLst>
                <a:ext uri="{FF2B5EF4-FFF2-40B4-BE49-F238E27FC236}">
                  <a16:creationId xmlns:a16="http://schemas.microsoft.com/office/drawing/2014/main" id="{D3DF9882-BA24-4148-9227-6803DB03F930}"/>
                </a:ext>
              </a:extLst>
            </p:cNvPr>
            <p:cNvSpPr>
              <a:spLocks noChangeShapeType="1"/>
            </p:cNvSpPr>
            <p:nvPr/>
          </p:nvSpPr>
          <p:spPr bwMode="auto">
            <a:xfrm>
              <a:off x="10428373" y="5257889"/>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 name="Line 233">
              <a:extLst>
                <a:ext uri="{FF2B5EF4-FFF2-40B4-BE49-F238E27FC236}">
                  <a16:creationId xmlns:a16="http://schemas.microsoft.com/office/drawing/2014/main" id="{238E9799-3D8B-F54E-BFBB-FE1237FADF63}"/>
                </a:ext>
              </a:extLst>
            </p:cNvPr>
            <p:cNvSpPr>
              <a:spLocks noChangeShapeType="1"/>
            </p:cNvSpPr>
            <p:nvPr/>
          </p:nvSpPr>
          <p:spPr bwMode="auto">
            <a:xfrm>
              <a:off x="10428373" y="5396002"/>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72" name="Freeform 917">
            <a:extLst>
              <a:ext uri="{FF2B5EF4-FFF2-40B4-BE49-F238E27FC236}">
                <a16:creationId xmlns:a16="http://schemas.microsoft.com/office/drawing/2014/main" id="{831FA212-BCFB-1F40-96A0-1C871E9EF3AB}"/>
              </a:ext>
            </a:extLst>
          </p:cNvPr>
          <p:cNvSpPr>
            <a:spLocks/>
          </p:cNvSpPr>
          <p:nvPr/>
        </p:nvSpPr>
        <p:spPr bwMode="auto">
          <a:xfrm>
            <a:off x="10104523" y="4775289"/>
            <a:ext cx="304800" cy="942975"/>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8" name="Group 7">
            <a:extLst>
              <a:ext uri="{FF2B5EF4-FFF2-40B4-BE49-F238E27FC236}">
                <a16:creationId xmlns:a16="http://schemas.microsoft.com/office/drawing/2014/main" id="{677610FF-4F61-2C4A-A861-FC0ED9C69928}"/>
              </a:ext>
            </a:extLst>
          </p:cNvPr>
          <p:cNvGrpSpPr/>
          <p:nvPr/>
        </p:nvGrpSpPr>
        <p:grpSpPr>
          <a:xfrm>
            <a:off x="8252702" y="1137866"/>
            <a:ext cx="814388" cy="854075"/>
            <a:chOff x="9791027" y="656358"/>
            <a:chExt cx="814388" cy="854075"/>
          </a:xfrm>
        </p:grpSpPr>
        <p:sp>
          <p:nvSpPr>
            <p:cNvPr id="519" name="Rectangle 227">
              <a:extLst>
                <a:ext uri="{FF2B5EF4-FFF2-40B4-BE49-F238E27FC236}">
                  <a16:creationId xmlns:a16="http://schemas.microsoft.com/office/drawing/2014/main" id="{B61510CE-247E-1E43-BA4A-EC188AFE0CB8}"/>
                </a:ext>
              </a:extLst>
            </p:cNvPr>
            <p:cNvSpPr>
              <a:spLocks noChangeArrowheads="1"/>
            </p:cNvSpPr>
            <p:nvPr/>
          </p:nvSpPr>
          <p:spPr bwMode="auto">
            <a:xfrm>
              <a:off x="9888064" y="666450"/>
              <a:ext cx="676276" cy="776288"/>
            </a:xfrm>
            <a:prstGeom prst="rect">
              <a:avLst/>
            </a:prstGeom>
            <a:solidFill>
              <a:srgbClr val="0000A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0" name="Rectangle 228">
              <a:extLst>
                <a:ext uri="{FF2B5EF4-FFF2-40B4-BE49-F238E27FC236}">
                  <a16:creationId xmlns:a16="http://schemas.microsoft.com/office/drawing/2014/main" id="{4174338D-3A0E-9747-819D-0C19F4DF4AA8}"/>
                </a:ext>
              </a:extLst>
            </p:cNvPr>
            <p:cNvSpPr>
              <a:spLocks noChangeArrowheads="1"/>
            </p:cNvSpPr>
            <p:nvPr/>
          </p:nvSpPr>
          <p:spPr bwMode="auto">
            <a:xfrm>
              <a:off x="9854726" y="690263"/>
              <a:ext cx="690563" cy="800100"/>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1" name="Rectangle 229">
              <a:extLst>
                <a:ext uri="{FF2B5EF4-FFF2-40B4-BE49-F238E27FC236}">
                  <a16:creationId xmlns:a16="http://schemas.microsoft.com/office/drawing/2014/main" id="{621AE13C-4ABC-334F-8206-4D5E08465C6E}"/>
                </a:ext>
              </a:extLst>
            </p:cNvPr>
            <p:cNvSpPr>
              <a:spLocks noChangeArrowheads="1"/>
            </p:cNvSpPr>
            <p:nvPr/>
          </p:nvSpPr>
          <p:spPr bwMode="auto">
            <a:xfrm>
              <a:off x="9861869" y="844112"/>
              <a:ext cx="676276" cy="18666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2" name="Text Box 230">
              <a:extLst>
                <a:ext uri="{FF2B5EF4-FFF2-40B4-BE49-F238E27FC236}">
                  <a16:creationId xmlns:a16="http://schemas.microsoft.com/office/drawing/2014/main" id="{CA38D367-F86F-AB43-B21E-1EEE691D3D74}"/>
                </a:ext>
              </a:extLst>
            </p:cNvPr>
            <p:cNvSpPr txBox="1">
              <a:spLocks noChangeArrowheads="1"/>
            </p:cNvSpPr>
            <p:nvPr/>
          </p:nvSpPr>
          <p:spPr bwMode="auto">
            <a:xfrm>
              <a:off x="9791027" y="656358"/>
              <a:ext cx="8143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 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3" name="Line 231">
              <a:extLst>
                <a:ext uri="{FF2B5EF4-FFF2-40B4-BE49-F238E27FC236}">
                  <a16:creationId xmlns:a16="http://schemas.microsoft.com/office/drawing/2014/main" id="{A3474A7D-75ED-1D4F-BB1C-5BA4ECFE69E7}"/>
                </a:ext>
              </a:extLst>
            </p:cNvPr>
            <p:cNvSpPr>
              <a:spLocks noChangeShapeType="1"/>
            </p:cNvSpPr>
            <p:nvPr/>
          </p:nvSpPr>
          <p:spPr bwMode="auto">
            <a:xfrm>
              <a:off x="9854726" y="1033163"/>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4" name="Line 232">
              <a:extLst>
                <a:ext uri="{FF2B5EF4-FFF2-40B4-BE49-F238E27FC236}">
                  <a16:creationId xmlns:a16="http://schemas.microsoft.com/office/drawing/2014/main" id="{79D6BFCD-0081-1543-8A02-CDC78B944799}"/>
                </a:ext>
              </a:extLst>
            </p:cNvPr>
            <p:cNvSpPr>
              <a:spLocks noChangeShapeType="1"/>
            </p:cNvSpPr>
            <p:nvPr/>
          </p:nvSpPr>
          <p:spPr bwMode="auto">
            <a:xfrm>
              <a:off x="9864251" y="1171275"/>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5" name="Line 233">
              <a:extLst>
                <a:ext uri="{FF2B5EF4-FFF2-40B4-BE49-F238E27FC236}">
                  <a16:creationId xmlns:a16="http://schemas.microsoft.com/office/drawing/2014/main" id="{539E5FFB-197B-6F44-A1D2-C9A93359AB7C}"/>
                </a:ext>
              </a:extLst>
            </p:cNvPr>
            <p:cNvSpPr>
              <a:spLocks noChangeShapeType="1"/>
            </p:cNvSpPr>
            <p:nvPr/>
          </p:nvSpPr>
          <p:spPr bwMode="auto">
            <a:xfrm>
              <a:off x="9864251" y="1309388"/>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58" name="Up-Down Arrow 557">
            <a:extLst>
              <a:ext uri="{FF2B5EF4-FFF2-40B4-BE49-F238E27FC236}">
                <a16:creationId xmlns:a16="http://schemas.microsoft.com/office/drawing/2014/main" id="{1F1264FF-C88C-CF4E-85AF-1CB82BE0554E}"/>
              </a:ext>
            </a:extLst>
          </p:cNvPr>
          <p:cNvSpPr/>
          <p:nvPr/>
        </p:nvSpPr>
        <p:spPr>
          <a:xfrm rot="19889198">
            <a:off x="9544123" y="1270072"/>
            <a:ext cx="626354" cy="3838406"/>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9" name="TextBox 558">
            <a:extLst>
              <a:ext uri="{FF2B5EF4-FFF2-40B4-BE49-F238E27FC236}">
                <a16:creationId xmlns:a16="http://schemas.microsoft.com/office/drawing/2014/main" id="{BDB4ECF5-2BA8-034C-9E12-98E6A9A3E77D}"/>
              </a:ext>
            </a:extLst>
          </p:cNvPr>
          <p:cNvSpPr txBox="1"/>
          <p:nvPr/>
        </p:nvSpPr>
        <p:spPr>
          <a:xfrm rot="3706861">
            <a:off x="8640694" y="3103268"/>
            <a:ext cx="255044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logical end-end transport</a:t>
            </a:r>
          </a:p>
        </p:txBody>
      </p:sp>
      <p:sp>
        <p:nvSpPr>
          <p:cNvPr id="517" name="Rectangle 3">
            <a:extLst>
              <a:ext uri="{FF2B5EF4-FFF2-40B4-BE49-F238E27FC236}">
                <a16:creationId xmlns:a16="http://schemas.microsoft.com/office/drawing/2014/main" id="{6893AA1C-B5CC-D446-9A4F-4636B0A87E22}"/>
              </a:ext>
            </a:extLst>
          </p:cNvPr>
          <p:cNvSpPr txBox="1">
            <a:spLocks noChangeArrowheads="1"/>
          </p:cNvSpPr>
          <p:nvPr/>
        </p:nvSpPr>
        <p:spPr>
          <a:xfrm>
            <a:off x="736738" y="1365914"/>
            <a:ext cx="6288757" cy="5114925"/>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600"/>
              </a:spcBef>
              <a:spcAft>
                <a:spcPts val="0"/>
              </a:spcAft>
              <a:buClr>
                <a:srgbClr val="0000A3"/>
              </a:buClr>
              <a:buSzTx/>
              <a:buFont typeface="Wingdings" pitchFamily="2" charset="2"/>
              <a:buChar char="§"/>
              <a:tabLst/>
              <a:defRPr/>
            </a:pPr>
            <a:r>
              <a:rPr kumimoji="0" lang="en-US" altLang="en-US" sz="3200" b="1" i="0" u="none" strike="noStrike" kern="1200" cap="none" spc="0" normalizeH="0" baseline="0" noProof="0" dirty="0">
                <a:ln>
                  <a:noFill/>
                </a:ln>
                <a:solidFill>
                  <a:srgbClr val="CD0004"/>
                </a:solidFill>
                <a:effectLst/>
                <a:uLnTx/>
                <a:uFillTx/>
                <a:latin typeface="Calibri" panose="020F0502020204030204"/>
                <a:ea typeface="ＭＳ Ｐゴシック" panose="020B0600070205080204" pitchFamily="34" charset="-128"/>
                <a:cs typeface="+mn-cs"/>
              </a:rPr>
              <a:t>TCP: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Transmission Control Protocol</a:t>
            </a:r>
          </a:p>
          <a:p>
            <a:pPr marL="695325" marR="0" lvl="1" indent="-231775"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reliable, in-order delivery</a:t>
            </a:r>
          </a:p>
          <a:p>
            <a:pPr marL="695325" marR="0" lvl="1" indent="-231775"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congestion control </a:t>
            </a:r>
          </a:p>
          <a:p>
            <a:pPr marL="695325" marR="0" lvl="1" indent="-231775" algn="l" defTabSz="914400" rtl="0" eaLnBrk="1" fontAlgn="auto" latinLnBrk="0" hangingPunct="1">
              <a:lnSpc>
                <a:spcPct val="100000"/>
              </a:lnSpc>
              <a:spcBef>
                <a:spcPts val="4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flow control</a:t>
            </a:r>
          </a:p>
          <a:p>
            <a:pPr marL="695325" marR="0" lvl="1" indent="-231775" algn="l" defTabSz="914400" rtl="0" eaLnBrk="1" fontAlgn="auto" latinLnBrk="0" hangingPunct="1">
              <a:lnSpc>
                <a:spcPct val="100000"/>
              </a:lnSpc>
              <a:spcBef>
                <a:spcPts val="4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connection setup</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600"/>
              </a:spcBef>
              <a:spcAft>
                <a:spcPts val="0"/>
              </a:spcAft>
              <a:buClr>
                <a:srgbClr val="0000A3"/>
              </a:buClr>
              <a:buSzTx/>
              <a:buFont typeface="Wingdings" pitchFamily="2" charset="2"/>
              <a:buChar char="§"/>
              <a:tabLst/>
              <a:defRPr/>
            </a:pPr>
            <a:r>
              <a:rPr kumimoji="0" lang="en-US" altLang="en-US" sz="3200" b="1" i="0" u="none" strike="noStrike" kern="1200" cap="none" spc="0" normalizeH="0" baseline="0" noProof="0" dirty="0">
                <a:ln>
                  <a:noFill/>
                </a:ln>
                <a:solidFill>
                  <a:srgbClr val="CD0004"/>
                </a:solidFill>
                <a:effectLst/>
                <a:uLnTx/>
                <a:uFillTx/>
                <a:latin typeface="Calibri" panose="020F0502020204030204"/>
                <a:ea typeface="ＭＳ Ｐゴシック" panose="020B0600070205080204" pitchFamily="34" charset="-128"/>
                <a:cs typeface="+mn-cs"/>
              </a:rPr>
              <a:t>UDP: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User Datagram Protocol</a:t>
            </a:r>
          </a:p>
          <a:p>
            <a:pPr marL="747713" marR="0" lvl="1" indent="-274638" algn="l" defTabSz="914400" rtl="0" eaLnBrk="1" fontAlgn="auto" latinLnBrk="0" hangingPunct="1">
              <a:lnSpc>
                <a:spcPct val="100000"/>
              </a:lnSpc>
              <a:spcBef>
                <a:spcPts val="600"/>
              </a:spcBef>
              <a:spcAft>
                <a:spcPts val="0"/>
              </a:spcAft>
              <a:buClr>
                <a:srgbClr val="0000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unreliable, unordered delivery</a:t>
            </a:r>
          </a:p>
          <a:p>
            <a:pPr marL="747713" marR="0" lvl="1" indent="-274638" algn="l" defTabSz="914400" rtl="0" eaLnBrk="1" fontAlgn="auto" latinLnBrk="0" hangingPunct="1">
              <a:lnSpc>
                <a:spcPct val="100000"/>
              </a:lnSpc>
              <a:spcBef>
                <a:spcPts val="600"/>
              </a:spcBef>
              <a:spcAft>
                <a:spcPts val="0"/>
              </a:spcAft>
              <a:buClr>
                <a:srgbClr val="0000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no-frills extension of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best-effort” IP</a:t>
            </a:r>
          </a:p>
          <a:p>
            <a:pPr marL="352425" marR="0" lvl="0" indent="-222250" algn="l" defTabSz="914400" rtl="0" eaLnBrk="1" fontAlgn="auto" latinLnBrk="0" hangingPunct="1">
              <a:lnSpc>
                <a:spcPct val="100000"/>
              </a:lnSpc>
              <a:spcBef>
                <a:spcPts val="6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services not available: </a:t>
            </a:r>
          </a:p>
          <a:p>
            <a:pPr marL="695325" marR="0" lvl="1" indent="-231775" algn="l" defTabSz="914400" rtl="0" eaLnBrk="1" fontAlgn="auto" latinLnBrk="0" hangingPunct="1">
              <a:lnSpc>
                <a:spcPct val="100000"/>
              </a:lnSpc>
              <a:spcBef>
                <a:spcPts val="4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delay guarantees</a:t>
            </a:r>
          </a:p>
          <a:p>
            <a:pPr marL="695325" marR="0" lvl="1" indent="-231775" algn="l" defTabSz="914400" rtl="0" eaLnBrk="1" fontAlgn="auto" latinLnBrk="0" hangingPunct="1">
              <a:lnSpc>
                <a:spcPct val="100000"/>
              </a:lnSpc>
              <a:spcBef>
                <a:spcPts val="4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bandwidth guarantees</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18" name="Slide Number Placeholder 2">
            <a:extLst>
              <a:ext uri="{FF2B5EF4-FFF2-40B4-BE49-F238E27FC236}">
                <a16:creationId xmlns:a16="http://schemas.microsoft.com/office/drawing/2014/main" id="{5EAB89B4-AD20-DC49-B545-2C57C5923FC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spTree>
    <p:extLst>
      <p:ext uri="{BB962C8B-B14F-4D97-AF65-F5344CB8AC3E}">
        <p14:creationId xmlns:p14="http://schemas.microsoft.com/office/powerpoint/2010/main" val="257052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7">
                                            <p:txEl>
                                              <p:pRg st="0" end="0"/>
                                            </p:txEl>
                                          </p:spTgt>
                                        </p:tgtEl>
                                        <p:attrNameLst>
                                          <p:attrName>style.visibility</p:attrName>
                                        </p:attrNameLst>
                                      </p:cBhvr>
                                      <p:to>
                                        <p:strVal val="visible"/>
                                      </p:to>
                                    </p:set>
                                    <p:animEffect transition="in" filter="dissolve">
                                      <p:cBhvr>
                                        <p:cTn id="7" dur="500"/>
                                        <p:tgtEl>
                                          <p:spTgt spid="51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7">
                                            <p:txEl>
                                              <p:pRg st="1" end="1"/>
                                            </p:txEl>
                                          </p:spTgt>
                                        </p:tgtEl>
                                        <p:attrNameLst>
                                          <p:attrName>style.visibility</p:attrName>
                                        </p:attrNameLst>
                                      </p:cBhvr>
                                      <p:to>
                                        <p:strVal val="visible"/>
                                      </p:to>
                                    </p:set>
                                    <p:animEffect transition="in" filter="dissolve">
                                      <p:cBhvr>
                                        <p:cTn id="10" dur="500"/>
                                        <p:tgtEl>
                                          <p:spTgt spid="51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17">
                                            <p:txEl>
                                              <p:pRg st="2" end="2"/>
                                            </p:txEl>
                                          </p:spTgt>
                                        </p:tgtEl>
                                        <p:attrNameLst>
                                          <p:attrName>style.visibility</p:attrName>
                                        </p:attrNameLst>
                                      </p:cBhvr>
                                      <p:to>
                                        <p:strVal val="visible"/>
                                      </p:to>
                                    </p:set>
                                    <p:animEffect transition="in" filter="dissolve">
                                      <p:cBhvr>
                                        <p:cTn id="13" dur="500"/>
                                        <p:tgtEl>
                                          <p:spTgt spid="51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17">
                                            <p:txEl>
                                              <p:pRg st="3" end="3"/>
                                            </p:txEl>
                                          </p:spTgt>
                                        </p:tgtEl>
                                        <p:attrNameLst>
                                          <p:attrName>style.visibility</p:attrName>
                                        </p:attrNameLst>
                                      </p:cBhvr>
                                      <p:to>
                                        <p:strVal val="visible"/>
                                      </p:to>
                                    </p:set>
                                    <p:animEffect transition="in" filter="dissolve">
                                      <p:cBhvr>
                                        <p:cTn id="16" dur="500"/>
                                        <p:tgtEl>
                                          <p:spTgt spid="51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17">
                                            <p:txEl>
                                              <p:pRg st="4" end="4"/>
                                            </p:txEl>
                                          </p:spTgt>
                                        </p:tgtEl>
                                        <p:attrNameLst>
                                          <p:attrName>style.visibility</p:attrName>
                                        </p:attrNameLst>
                                      </p:cBhvr>
                                      <p:to>
                                        <p:strVal val="visible"/>
                                      </p:to>
                                    </p:set>
                                    <p:animEffect transition="in" filter="dissolve">
                                      <p:cBhvr>
                                        <p:cTn id="19" dur="500"/>
                                        <p:tgtEl>
                                          <p:spTgt spid="51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17">
                                            <p:txEl>
                                              <p:pRg st="5" end="5"/>
                                            </p:txEl>
                                          </p:spTgt>
                                        </p:tgtEl>
                                        <p:attrNameLst>
                                          <p:attrName>style.visibility</p:attrName>
                                        </p:attrNameLst>
                                      </p:cBhvr>
                                      <p:to>
                                        <p:strVal val="visible"/>
                                      </p:to>
                                    </p:set>
                                    <p:animEffect transition="in" filter="dissolve">
                                      <p:cBhvr>
                                        <p:cTn id="24" dur="500"/>
                                        <p:tgtEl>
                                          <p:spTgt spid="517">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17">
                                            <p:txEl>
                                              <p:pRg st="6" end="6"/>
                                            </p:txEl>
                                          </p:spTgt>
                                        </p:tgtEl>
                                        <p:attrNameLst>
                                          <p:attrName>style.visibility</p:attrName>
                                        </p:attrNameLst>
                                      </p:cBhvr>
                                      <p:to>
                                        <p:strVal val="visible"/>
                                      </p:to>
                                    </p:set>
                                    <p:animEffect transition="in" filter="dissolve">
                                      <p:cBhvr>
                                        <p:cTn id="27" dur="500"/>
                                        <p:tgtEl>
                                          <p:spTgt spid="517">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17">
                                            <p:txEl>
                                              <p:pRg st="7" end="7"/>
                                            </p:txEl>
                                          </p:spTgt>
                                        </p:tgtEl>
                                        <p:attrNameLst>
                                          <p:attrName>style.visibility</p:attrName>
                                        </p:attrNameLst>
                                      </p:cBhvr>
                                      <p:to>
                                        <p:strVal val="visible"/>
                                      </p:to>
                                    </p:set>
                                    <p:animEffect transition="in" filter="dissolve">
                                      <p:cBhvr>
                                        <p:cTn id="30" dur="500"/>
                                        <p:tgtEl>
                                          <p:spTgt spid="51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17">
                                            <p:txEl>
                                              <p:pRg st="8" end="8"/>
                                            </p:txEl>
                                          </p:spTgt>
                                        </p:tgtEl>
                                        <p:attrNameLst>
                                          <p:attrName>style.visibility</p:attrName>
                                        </p:attrNameLst>
                                      </p:cBhvr>
                                      <p:to>
                                        <p:strVal val="visible"/>
                                      </p:to>
                                    </p:set>
                                    <p:animEffect transition="in" filter="dissolve">
                                      <p:cBhvr>
                                        <p:cTn id="35" dur="500"/>
                                        <p:tgtEl>
                                          <p:spTgt spid="517">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517">
                                            <p:txEl>
                                              <p:pRg st="9" end="9"/>
                                            </p:txEl>
                                          </p:spTgt>
                                        </p:tgtEl>
                                        <p:attrNameLst>
                                          <p:attrName>style.visibility</p:attrName>
                                        </p:attrNameLst>
                                      </p:cBhvr>
                                      <p:to>
                                        <p:strVal val="visible"/>
                                      </p:to>
                                    </p:set>
                                    <p:animEffect transition="in" filter="dissolve">
                                      <p:cBhvr>
                                        <p:cTn id="38" dur="500"/>
                                        <p:tgtEl>
                                          <p:spTgt spid="517">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517">
                                            <p:txEl>
                                              <p:pRg st="10" end="10"/>
                                            </p:txEl>
                                          </p:spTgt>
                                        </p:tgtEl>
                                        <p:attrNameLst>
                                          <p:attrName>style.visibility</p:attrName>
                                        </p:attrNameLst>
                                      </p:cBhvr>
                                      <p:to>
                                        <p:strVal val="visible"/>
                                      </p:to>
                                    </p:set>
                                    <p:animEffect transition="in" filter="dissolve">
                                      <p:cBhvr>
                                        <p:cTn id="41" dur="500"/>
                                        <p:tgtEl>
                                          <p:spTgt spid="51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rgbClr val="010086"/>
              </a:buClr>
            </a:pPr>
            <a:r>
              <a:rPr lang="en-US" altLang="en-US" sz="3200" dirty="0">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buClr>
                <a:schemeClr val="bg1">
                  <a:lumMod val="75000"/>
                </a:schemeClr>
              </a:buClr>
            </a:pPr>
            <a:r>
              <a:rPr lang="en-US" sz="3200" dirty="0">
                <a:solidFill>
                  <a:schemeClr val="bg1">
                    <a:lumMod val="75000"/>
                  </a:schemeClr>
                </a:solidFill>
              </a:rPr>
              <a:t>Connection-oriented transport: TCP</a:t>
            </a:r>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marL="403225" indent="-285750">
              <a:spcBef>
                <a:spcPts val="800"/>
              </a:spcBef>
              <a:buClr>
                <a:schemeClr val="bg1">
                  <a:lumMod val="75000"/>
                </a:schemeClr>
              </a:buClr>
            </a:pPr>
            <a:r>
              <a:rPr lang="en-US" sz="3200" dirty="0">
                <a:solidFill>
                  <a:schemeClr val="bg1">
                    <a:lumMod val="75000"/>
                  </a:schemeClr>
                </a:solidFill>
              </a:rPr>
              <a:t>Evolution of transport-layer functionality</a:t>
            </a:r>
          </a:p>
          <a:p>
            <a:pPr marL="403225" indent="-285750">
              <a:spcBef>
                <a:spcPts val="800"/>
              </a:spcBef>
              <a:buClr>
                <a:schemeClr val="bg1">
                  <a:lumMod val="75000"/>
                </a:schemeClr>
              </a:buClr>
            </a:pPr>
            <a:endParaRPr lang="en-US" sz="3200" dirty="0">
              <a:solidFill>
                <a:schemeClr val="bg1">
                  <a:lumMod val="75000"/>
                </a:schemeClr>
              </a:solidFill>
            </a:endParaRP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F220B21A-FE22-1F4F-81B8-C7DE0CD9911F}"/>
              </a:ext>
            </a:extLst>
          </p:cNvPr>
          <p:cNvSpPr>
            <a:spLocks noGrp="1"/>
          </p:cNvSpPr>
          <p:nvPr>
            <p:ph type="sldNum" sz="quarter" idx="4"/>
          </p:nvPr>
        </p:nvSpPr>
        <p:spPr/>
        <p:txBody>
          <a:bodyPr/>
          <a:lstStyle/>
          <a:p>
            <a:r>
              <a:rPr lang="en-US"/>
              <a:t>Transport Layer: 3-</a:t>
            </a:r>
            <a:fld id="{C4204591-24BD-A542-B9D5-F8D8A88D2FEE}" type="slidenum">
              <a:rPr lang="en-US" smtClean="0"/>
              <a:pPr/>
              <a:t>11</a:t>
            </a:fld>
            <a:endParaRPr lang="en-US" dirty="0"/>
          </a:p>
        </p:txBody>
      </p:sp>
      <p:pic>
        <p:nvPicPr>
          <p:cNvPr id="6" name="Picture 5">
            <a:extLst>
              <a:ext uri="{FF2B5EF4-FFF2-40B4-BE49-F238E27FC236}">
                <a16:creationId xmlns:a16="http://schemas.microsoft.com/office/drawing/2014/main" id="{E9956B19-18BF-2345-8627-5E54E4C0AD20}"/>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148175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AF567B-A744-BF46-B80D-389C2E4393B6}"/>
              </a:ext>
            </a:extLst>
          </p:cNvPr>
          <p:cNvGrpSpPr/>
          <p:nvPr/>
        </p:nvGrpSpPr>
        <p:grpSpPr>
          <a:xfrm>
            <a:off x="141514" y="827314"/>
            <a:ext cx="11908971" cy="4739615"/>
            <a:chOff x="2511281" y="3262667"/>
            <a:chExt cx="7770812" cy="3121540"/>
          </a:xfrm>
        </p:grpSpPr>
        <p:sp>
          <p:nvSpPr>
            <p:cNvPr id="132" name="Freeform 157">
              <a:extLst>
                <a:ext uri="{FF2B5EF4-FFF2-40B4-BE49-F238E27FC236}">
                  <a16:creationId xmlns:a16="http://schemas.microsoft.com/office/drawing/2014/main" id="{511A693F-4BF3-344C-BDC6-28BAA983976E}"/>
                </a:ext>
              </a:extLst>
            </p:cNvPr>
            <p:cNvSpPr>
              <a:spLocks/>
            </p:cNvSpPr>
            <p:nvPr/>
          </p:nvSpPr>
          <p:spPr bwMode="auto">
            <a:xfrm>
              <a:off x="5108431" y="3572744"/>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5656118" y="3623544"/>
              <a:ext cx="1497013"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5621193" y="3677519"/>
              <a:ext cx="1473200" cy="1979613"/>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5627543" y="4447457"/>
              <a:ext cx="146050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8" name="Text Box 26">
              <a:extLst>
                <a:ext uri="{FF2B5EF4-FFF2-40B4-BE49-F238E27FC236}">
                  <a16:creationId xmlns:a16="http://schemas.microsoft.com/office/drawing/2014/main" id="{BE3B5056-5F96-5946-AEC3-17140DB163F4}"/>
                </a:ext>
              </a:extLst>
            </p:cNvPr>
            <p:cNvSpPr txBox="1">
              <a:spLocks noChangeArrowheads="1"/>
            </p:cNvSpPr>
            <p:nvPr/>
          </p:nvSpPr>
          <p:spPr bwMode="auto">
            <a:xfrm>
              <a:off x="5698981" y="4480178"/>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5629131" y="4764957"/>
              <a:ext cx="145732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5692631" y="5377884"/>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5692631" y="5084965"/>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5692631" y="4793686"/>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5625956" y="5076107"/>
              <a:ext cx="145732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5622781" y="5374557"/>
              <a:ext cx="145732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Rectangle 23">
              <a:extLst>
                <a:ext uri="{FF2B5EF4-FFF2-40B4-BE49-F238E27FC236}">
                  <a16:creationId xmlns:a16="http://schemas.microsoft.com/office/drawing/2014/main" id="{18A5F7E9-E597-8A49-8FBA-5EBCB6131519}"/>
                </a:ext>
              </a:extLst>
            </p:cNvPr>
            <p:cNvSpPr>
              <a:spLocks noChangeArrowheads="1"/>
            </p:cNvSpPr>
            <p:nvPr/>
          </p:nvSpPr>
          <p:spPr bwMode="auto">
            <a:xfrm>
              <a:off x="7918306" y="3993432"/>
              <a:ext cx="1296987"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71" name="Rectangle 24">
              <a:extLst>
                <a:ext uri="{FF2B5EF4-FFF2-40B4-BE49-F238E27FC236}">
                  <a16:creationId xmlns:a16="http://schemas.microsoft.com/office/drawing/2014/main" id="{5DFFE03C-FB1C-D742-84E9-52CBDDB98DB1}"/>
                </a:ext>
              </a:extLst>
            </p:cNvPr>
            <p:cNvSpPr>
              <a:spLocks noChangeArrowheads="1"/>
            </p:cNvSpPr>
            <p:nvPr/>
          </p:nvSpPr>
          <p:spPr bwMode="auto">
            <a:xfrm>
              <a:off x="7880206" y="4047407"/>
              <a:ext cx="1273175" cy="1979612"/>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72" name="Line 25">
              <a:extLst>
                <a:ext uri="{FF2B5EF4-FFF2-40B4-BE49-F238E27FC236}">
                  <a16:creationId xmlns:a16="http://schemas.microsoft.com/office/drawing/2014/main" id="{5AD7BC14-F444-E745-8910-70D580A778B1}"/>
                </a:ext>
              </a:extLst>
            </p:cNvPr>
            <p:cNvSpPr>
              <a:spLocks noChangeShapeType="1"/>
            </p:cNvSpPr>
            <p:nvPr/>
          </p:nvSpPr>
          <p:spPr bwMode="auto">
            <a:xfrm>
              <a:off x="7889731" y="4807819"/>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3" name="Text Box 26">
              <a:extLst>
                <a:ext uri="{FF2B5EF4-FFF2-40B4-BE49-F238E27FC236}">
                  <a16:creationId xmlns:a16="http://schemas.microsoft.com/office/drawing/2014/main" id="{1058B2AB-1EA8-1A46-9E03-D8FFDD9E541B}"/>
                </a:ext>
              </a:extLst>
            </p:cNvPr>
            <p:cNvSpPr txBox="1">
              <a:spLocks noChangeArrowheads="1"/>
            </p:cNvSpPr>
            <p:nvPr/>
          </p:nvSpPr>
          <p:spPr bwMode="auto">
            <a:xfrm>
              <a:off x="7846868" y="4833372"/>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174" name="Line 27">
              <a:extLst>
                <a:ext uri="{FF2B5EF4-FFF2-40B4-BE49-F238E27FC236}">
                  <a16:creationId xmlns:a16="http://schemas.microsoft.com/office/drawing/2014/main" id="{3A83CA24-DF84-F740-B870-F5C298378EA2}"/>
                </a:ext>
              </a:extLst>
            </p:cNvPr>
            <p:cNvSpPr>
              <a:spLocks noChangeShapeType="1"/>
            </p:cNvSpPr>
            <p:nvPr/>
          </p:nvSpPr>
          <p:spPr bwMode="auto">
            <a:xfrm>
              <a:off x="7897668" y="5128494"/>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5" name="Line 28">
              <a:extLst>
                <a:ext uri="{FF2B5EF4-FFF2-40B4-BE49-F238E27FC236}">
                  <a16:creationId xmlns:a16="http://schemas.microsoft.com/office/drawing/2014/main" id="{1D5846CF-9A4C-784A-A5A4-98F8F1486DDE}"/>
                </a:ext>
              </a:extLst>
            </p:cNvPr>
            <p:cNvSpPr>
              <a:spLocks noChangeShapeType="1"/>
            </p:cNvSpPr>
            <p:nvPr/>
          </p:nvSpPr>
          <p:spPr bwMode="auto">
            <a:xfrm>
              <a:off x="7883381" y="5438057"/>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6" name="Line 29">
              <a:extLst>
                <a:ext uri="{FF2B5EF4-FFF2-40B4-BE49-F238E27FC236}">
                  <a16:creationId xmlns:a16="http://schemas.microsoft.com/office/drawing/2014/main" id="{987AF988-33D7-A644-9737-1635D99E92DD}"/>
                </a:ext>
              </a:extLst>
            </p:cNvPr>
            <p:cNvSpPr>
              <a:spLocks noChangeShapeType="1"/>
            </p:cNvSpPr>
            <p:nvPr/>
          </p:nvSpPr>
          <p:spPr bwMode="auto">
            <a:xfrm>
              <a:off x="7883381" y="5723807"/>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7" name="Text Box 26">
              <a:extLst>
                <a:ext uri="{FF2B5EF4-FFF2-40B4-BE49-F238E27FC236}">
                  <a16:creationId xmlns:a16="http://schemas.microsoft.com/office/drawing/2014/main" id="{DC53D19A-63B2-7141-9008-9BC3F678052E}"/>
                </a:ext>
              </a:extLst>
            </p:cNvPr>
            <p:cNvSpPr txBox="1">
              <a:spLocks noChangeArrowheads="1"/>
            </p:cNvSpPr>
            <p:nvPr/>
          </p:nvSpPr>
          <p:spPr bwMode="auto">
            <a:xfrm>
              <a:off x="7881793" y="4037882"/>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178" name="Text Box 26">
              <a:extLst>
                <a:ext uri="{FF2B5EF4-FFF2-40B4-BE49-F238E27FC236}">
                  <a16:creationId xmlns:a16="http://schemas.microsoft.com/office/drawing/2014/main" id="{668FFB30-2FA6-AE41-99EF-4D74E37F3EF5}"/>
                </a:ext>
              </a:extLst>
            </p:cNvPr>
            <p:cNvSpPr txBox="1">
              <a:spLocks noChangeArrowheads="1"/>
            </p:cNvSpPr>
            <p:nvPr/>
          </p:nvSpPr>
          <p:spPr bwMode="auto">
            <a:xfrm>
              <a:off x="7837343" y="5745416"/>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79" name="Text Box 26">
              <a:extLst>
                <a:ext uri="{FF2B5EF4-FFF2-40B4-BE49-F238E27FC236}">
                  <a16:creationId xmlns:a16="http://schemas.microsoft.com/office/drawing/2014/main" id="{9646084A-4EA0-5345-8A3E-91D3475359E6}"/>
                </a:ext>
              </a:extLst>
            </p:cNvPr>
            <p:cNvSpPr txBox="1">
              <a:spLocks noChangeArrowheads="1"/>
            </p:cNvSpPr>
            <p:nvPr/>
          </p:nvSpPr>
          <p:spPr bwMode="auto">
            <a:xfrm>
              <a:off x="7849290" y="5438159"/>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80" name="Text Box 26">
              <a:extLst>
                <a:ext uri="{FF2B5EF4-FFF2-40B4-BE49-F238E27FC236}">
                  <a16:creationId xmlns:a16="http://schemas.microsoft.com/office/drawing/2014/main" id="{9FDE009F-BD4C-6B4C-A66D-690533C0F57F}"/>
                </a:ext>
              </a:extLst>
            </p:cNvPr>
            <p:cNvSpPr txBox="1">
              <a:spLocks noChangeArrowheads="1"/>
            </p:cNvSpPr>
            <p:nvPr/>
          </p:nvSpPr>
          <p:spPr bwMode="auto">
            <a:xfrm>
              <a:off x="7846868" y="5150053"/>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9166081" y="4025182"/>
              <a:ext cx="581025" cy="2038350"/>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Freeform 70">
              <a:extLst>
                <a:ext uri="{FF2B5EF4-FFF2-40B4-BE49-F238E27FC236}">
                  <a16:creationId xmlns:a16="http://schemas.microsoft.com/office/drawing/2014/main" id="{4A88383C-61F9-1949-9D88-EC83EDA3F2B6}"/>
                </a:ext>
              </a:extLst>
            </p:cNvPr>
            <p:cNvSpPr>
              <a:spLocks/>
            </p:cNvSpPr>
            <p:nvPr/>
          </p:nvSpPr>
          <p:spPr bwMode="auto">
            <a:xfrm>
              <a:off x="2976418" y="4045819"/>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Rectangle 23">
              <a:extLst>
                <a:ext uri="{FF2B5EF4-FFF2-40B4-BE49-F238E27FC236}">
                  <a16:creationId xmlns:a16="http://schemas.microsoft.com/office/drawing/2014/main" id="{AC94A5E0-4794-4246-825A-61CE412794C5}"/>
                </a:ext>
              </a:extLst>
            </p:cNvPr>
            <p:cNvSpPr>
              <a:spLocks noChangeArrowheads="1"/>
            </p:cNvSpPr>
            <p:nvPr/>
          </p:nvSpPr>
          <p:spPr bwMode="auto">
            <a:xfrm>
              <a:off x="3573318" y="4001369"/>
              <a:ext cx="1296988"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85" name="Rectangle 24">
              <a:extLst>
                <a:ext uri="{FF2B5EF4-FFF2-40B4-BE49-F238E27FC236}">
                  <a16:creationId xmlns:a16="http://schemas.microsoft.com/office/drawing/2014/main" id="{6F8DDC46-C4B7-DF4E-8AF5-C602B6EAA1C4}"/>
                </a:ext>
              </a:extLst>
            </p:cNvPr>
            <p:cNvSpPr>
              <a:spLocks noChangeArrowheads="1"/>
            </p:cNvSpPr>
            <p:nvPr/>
          </p:nvSpPr>
          <p:spPr bwMode="auto">
            <a:xfrm>
              <a:off x="3535218" y="4055344"/>
              <a:ext cx="1273175" cy="1979613"/>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86" name="Line 25">
              <a:extLst>
                <a:ext uri="{FF2B5EF4-FFF2-40B4-BE49-F238E27FC236}">
                  <a16:creationId xmlns:a16="http://schemas.microsoft.com/office/drawing/2014/main" id="{DBA82451-A905-D646-87C3-445C7FB42130}"/>
                </a:ext>
              </a:extLst>
            </p:cNvPr>
            <p:cNvSpPr>
              <a:spLocks noChangeShapeType="1"/>
            </p:cNvSpPr>
            <p:nvPr/>
          </p:nvSpPr>
          <p:spPr bwMode="auto">
            <a:xfrm>
              <a:off x="3544743" y="4815757"/>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7" name="Text Box 26">
              <a:extLst>
                <a:ext uri="{FF2B5EF4-FFF2-40B4-BE49-F238E27FC236}">
                  <a16:creationId xmlns:a16="http://schemas.microsoft.com/office/drawing/2014/main" id="{20A57016-2D36-9945-9BC2-7F8B323410D1}"/>
                </a:ext>
              </a:extLst>
            </p:cNvPr>
            <p:cNvSpPr txBox="1">
              <a:spLocks noChangeArrowheads="1"/>
            </p:cNvSpPr>
            <p:nvPr/>
          </p:nvSpPr>
          <p:spPr bwMode="auto">
            <a:xfrm>
              <a:off x="3501881" y="4841309"/>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188" name="Line 27">
              <a:extLst>
                <a:ext uri="{FF2B5EF4-FFF2-40B4-BE49-F238E27FC236}">
                  <a16:creationId xmlns:a16="http://schemas.microsoft.com/office/drawing/2014/main" id="{C4DE758D-2140-4D46-8462-D030054EF893}"/>
                </a:ext>
              </a:extLst>
            </p:cNvPr>
            <p:cNvSpPr>
              <a:spLocks noChangeShapeType="1"/>
            </p:cNvSpPr>
            <p:nvPr/>
          </p:nvSpPr>
          <p:spPr bwMode="auto">
            <a:xfrm>
              <a:off x="3552681" y="5136432"/>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9" name="Line 28">
              <a:extLst>
                <a:ext uri="{FF2B5EF4-FFF2-40B4-BE49-F238E27FC236}">
                  <a16:creationId xmlns:a16="http://schemas.microsoft.com/office/drawing/2014/main" id="{54E984A7-4546-6E49-B9F8-528EAF4E1F35}"/>
                </a:ext>
              </a:extLst>
            </p:cNvPr>
            <p:cNvSpPr>
              <a:spLocks noChangeShapeType="1"/>
            </p:cNvSpPr>
            <p:nvPr/>
          </p:nvSpPr>
          <p:spPr bwMode="auto">
            <a:xfrm>
              <a:off x="3538393" y="5445994"/>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0" name="Line 29">
              <a:extLst>
                <a:ext uri="{FF2B5EF4-FFF2-40B4-BE49-F238E27FC236}">
                  <a16:creationId xmlns:a16="http://schemas.microsoft.com/office/drawing/2014/main" id="{85DE9E64-476F-6F4E-8BFA-3205F1E596F5}"/>
                </a:ext>
              </a:extLst>
            </p:cNvPr>
            <p:cNvSpPr>
              <a:spLocks noChangeShapeType="1"/>
            </p:cNvSpPr>
            <p:nvPr/>
          </p:nvSpPr>
          <p:spPr bwMode="auto">
            <a:xfrm>
              <a:off x="3538393" y="5731744"/>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1" name="Text Box 26">
              <a:extLst>
                <a:ext uri="{FF2B5EF4-FFF2-40B4-BE49-F238E27FC236}">
                  <a16:creationId xmlns:a16="http://schemas.microsoft.com/office/drawing/2014/main" id="{A1B9282E-64F8-1442-8F95-7A9813CE8F60}"/>
                </a:ext>
              </a:extLst>
            </p:cNvPr>
            <p:cNvSpPr txBox="1">
              <a:spLocks noChangeArrowheads="1"/>
            </p:cNvSpPr>
            <p:nvPr/>
          </p:nvSpPr>
          <p:spPr bwMode="auto">
            <a:xfrm>
              <a:off x="3536806" y="4045819"/>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192" name="Text Box 26">
              <a:extLst>
                <a:ext uri="{FF2B5EF4-FFF2-40B4-BE49-F238E27FC236}">
                  <a16:creationId xmlns:a16="http://schemas.microsoft.com/office/drawing/2014/main" id="{83782313-46E0-BE46-BEED-BDC4F6A04AD7}"/>
                </a:ext>
              </a:extLst>
            </p:cNvPr>
            <p:cNvSpPr txBox="1">
              <a:spLocks noChangeArrowheads="1"/>
            </p:cNvSpPr>
            <p:nvPr/>
          </p:nvSpPr>
          <p:spPr bwMode="auto">
            <a:xfrm>
              <a:off x="3492356" y="5746184"/>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93" name="Text Box 26">
              <a:extLst>
                <a:ext uri="{FF2B5EF4-FFF2-40B4-BE49-F238E27FC236}">
                  <a16:creationId xmlns:a16="http://schemas.microsoft.com/office/drawing/2014/main" id="{E3A71501-A89A-D249-84FB-20D98047A254}"/>
                </a:ext>
              </a:extLst>
            </p:cNvPr>
            <p:cNvSpPr txBox="1">
              <a:spLocks noChangeArrowheads="1"/>
            </p:cNvSpPr>
            <p:nvPr/>
          </p:nvSpPr>
          <p:spPr bwMode="auto">
            <a:xfrm>
              <a:off x="3511406" y="5453266"/>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94" name="Text Box 26">
              <a:extLst>
                <a:ext uri="{FF2B5EF4-FFF2-40B4-BE49-F238E27FC236}">
                  <a16:creationId xmlns:a16="http://schemas.microsoft.com/office/drawing/2014/main" id="{6C7F0039-C145-9D4F-92E4-1AF9B0406DA4}"/>
                </a:ext>
              </a:extLst>
            </p:cNvPr>
            <p:cNvSpPr txBox="1">
              <a:spLocks noChangeArrowheads="1"/>
            </p:cNvSpPr>
            <p:nvPr/>
          </p:nvSpPr>
          <p:spPr bwMode="auto">
            <a:xfrm>
              <a:off x="3501881" y="5157990"/>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grpSp>
          <p:nvGrpSpPr>
            <p:cNvPr id="216" name="Group 179">
              <a:extLst>
                <a:ext uri="{FF2B5EF4-FFF2-40B4-BE49-F238E27FC236}">
                  <a16:creationId xmlns:a16="http://schemas.microsoft.com/office/drawing/2014/main" id="{D0DD382B-DAC3-2346-B02D-B07D99212014}"/>
                </a:ext>
              </a:extLst>
            </p:cNvPr>
            <p:cNvGrpSpPr>
              <a:grpSpLocks/>
            </p:cNvGrpSpPr>
            <p:nvPr/>
          </p:nvGrpSpPr>
          <p:grpSpPr bwMode="auto">
            <a:xfrm>
              <a:off x="2511281" y="5555532"/>
              <a:ext cx="800100" cy="828675"/>
              <a:chOff x="-44" y="1473"/>
              <a:chExt cx="981" cy="1105"/>
            </a:xfrm>
          </p:grpSpPr>
          <p:pic>
            <p:nvPicPr>
              <p:cNvPr id="217" name="Picture 180" descr="desktop_computer_stylized_medium">
                <a:extLst>
                  <a:ext uri="{FF2B5EF4-FFF2-40B4-BE49-F238E27FC236}">
                    <a16:creationId xmlns:a16="http://schemas.microsoft.com/office/drawing/2014/main" id="{DED124CB-DBF2-BA4A-A3F5-D0D2EE27E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8" name="Freeform 181">
                <a:extLst>
                  <a:ext uri="{FF2B5EF4-FFF2-40B4-BE49-F238E27FC236}">
                    <a16:creationId xmlns:a16="http://schemas.microsoft.com/office/drawing/2014/main" id="{45C70753-F80F-0E44-A5BE-EA6A0103012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19" name="Group 182">
              <a:extLst>
                <a:ext uri="{FF2B5EF4-FFF2-40B4-BE49-F238E27FC236}">
                  <a16:creationId xmlns:a16="http://schemas.microsoft.com/office/drawing/2014/main" id="{8C1F52F1-3DCD-D94D-B922-F8CEBAB5F0B4}"/>
                </a:ext>
              </a:extLst>
            </p:cNvPr>
            <p:cNvGrpSpPr>
              <a:grpSpLocks/>
            </p:cNvGrpSpPr>
            <p:nvPr/>
          </p:nvGrpSpPr>
          <p:grpSpPr bwMode="auto">
            <a:xfrm flipH="1">
              <a:off x="9493106" y="5469807"/>
              <a:ext cx="788987" cy="782637"/>
              <a:chOff x="-44" y="1473"/>
              <a:chExt cx="981" cy="1105"/>
            </a:xfrm>
          </p:grpSpPr>
          <p:pic>
            <p:nvPicPr>
              <p:cNvPr id="220" name="Picture 183" descr="desktop_computer_stylized_medium">
                <a:extLst>
                  <a:ext uri="{FF2B5EF4-FFF2-40B4-BE49-F238E27FC236}">
                    <a16:creationId xmlns:a16="http://schemas.microsoft.com/office/drawing/2014/main" id="{E6083DB7-3B07-6F40-9810-0033E2E06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1" name="Freeform 184">
                <a:extLst>
                  <a:ext uri="{FF2B5EF4-FFF2-40B4-BE49-F238E27FC236}">
                    <a16:creationId xmlns:a16="http://schemas.microsoft.com/office/drawing/2014/main" id="{28CB0DC7-F192-5840-BCC3-B9D66210604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5083031" y="5055469"/>
              <a:ext cx="358775" cy="704850"/>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pic>
          <p:nvPicPr>
            <p:cNvPr id="261" name="Picture 2" descr="Image result for firefox logo">
              <a:extLst>
                <a:ext uri="{FF2B5EF4-FFF2-40B4-BE49-F238E27FC236}">
                  <a16:creationId xmlns:a16="http://schemas.microsoft.com/office/drawing/2014/main" id="{51A92539-D075-5644-9056-10960E5147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6336" y="4363319"/>
              <a:ext cx="387318" cy="36267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a:extLst>
                <a:ext uri="{FF2B5EF4-FFF2-40B4-BE49-F238E27FC236}">
                  <a16:creationId xmlns:a16="http://schemas.microsoft.com/office/drawing/2014/main" id="{95E1F04B-A3B3-534D-A252-A4AC29C657DE}"/>
                </a:ext>
              </a:extLst>
            </p:cNvPr>
            <p:cNvSpPr txBox="1"/>
            <p:nvPr/>
          </p:nvSpPr>
          <p:spPr>
            <a:xfrm>
              <a:off x="5723493" y="3262667"/>
              <a:ext cx="1265812" cy="3803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HTTP server</a:t>
              </a:r>
            </a:p>
          </p:txBody>
        </p:sp>
        <p:pic>
          <p:nvPicPr>
            <p:cNvPr id="1028" name="Picture 4" descr="Image result for apache web server logo">
              <a:extLst>
                <a:ext uri="{FF2B5EF4-FFF2-40B4-BE49-F238E27FC236}">
                  <a16:creationId xmlns:a16="http://schemas.microsoft.com/office/drawing/2014/main" id="{2DA3452A-DE33-3D41-95D5-C755A41915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9399" y="3712220"/>
              <a:ext cx="1425575" cy="629170"/>
            </a:xfrm>
            <a:prstGeom prst="rect">
              <a:avLst/>
            </a:prstGeom>
            <a:noFill/>
            <a:extLst>
              <a:ext uri="{909E8E84-426E-40dd-AFC4-6F175D3DCCD1}">
                <a14:hiddenFill xmlns:a14="http://schemas.microsoft.com/office/drawing/2010/main" xmlns="">
                  <a:solidFill>
                    <a:srgbClr val="FFFFFF"/>
                  </a:solidFill>
                </a14:hiddenFill>
              </a:ext>
            </a:extLst>
          </p:spPr>
        </p:pic>
        <p:pic>
          <p:nvPicPr>
            <p:cNvPr id="262" name="Picture 2" descr="Image result for firefox logo">
              <a:extLst>
                <a:ext uri="{FF2B5EF4-FFF2-40B4-BE49-F238E27FC236}">
                  <a16:creationId xmlns:a16="http://schemas.microsoft.com/office/drawing/2014/main" id="{E576EC8B-3CC8-044B-BD3B-8A4342C698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7699" y="4326644"/>
              <a:ext cx="387318" cy="362674"/>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Image result for skype logo">
              <a:extLst>
                <a:ext uri="{FF2B5EF4-FFF2-40B4-BE49-F238E27FC236}">
                  <a16:creationId xmlns:a16="http://schemas.microsoft.com/office/drawing/2014/main" id="{44A9474D-942F-134E-B292-6ADA467533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4515" y="4091654"/>
              <a:ext cx="387318" cy="392958"/>
            </a:xfrm>
            <a:prstGeom prst="rect">
              <a:avLst/>
            </a:prstGeom>
            <a:noFill/>
            <a:extLst>
              <a:ext uri="{909E8E84-426E-40dd-AFC4-6F175D3DCCD1}">
                <a14:hiddenFill xmlns:a14="http://schemas.microsoft.com/office/drawing/2010/main" xmlns="">
                  <a:solidFill>
                    <a:srgbClr val="FFFFFF"/>
                  </a:solidFill>
                </a14:hiddenFill>
              </a:ext>
            </a:extLst>
          </p:spPr>
        </p:pic>
        <p:sp>
          <p:nvSpPr>
            <p:cNvPr id="263" name="TextBox 262">
              <a:extLst>
                <a:ext uri="{FF2B5EF4-FFF2-40B4-BE49-F238E27FC236}">
                  <a16:creationId xmlns:a16="http://schemas.microsoft.com/office/drawing/2014/main" id="{DC4B02DA-C340-9945-87C2-952E1901FB43}"/>
                </a:ext>
              </a:extLst>
            </p:cNvPr>
            <p:cNvSpPr txBox="1"/>
            <p:nvPr/>
          </p:nvSpPr>
          <p:spPr>
            <a:xfrm>
              <a:off x="3822815" y="3627317"/>
              <a:ext cx="642362" cy="3803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client</a:t>
              </a:r>
            </a:p>
          </p:txBody>
        </p:sp>
        <p:pic>
          <p:nvPicPr>
            <p:cNvPr id="1034" name="Picture 10" descr="Image result for netflix logo png">
              <a:extLst>
                <a:ext uri="{FF2B5EF4-FFF2-40B4-BE49-F238E27FC236}">
                  <a16:creationId xmlns:a16="http://schemas.microsoft.com/office/drawing/2014/main" id="{9F652FAF-7820-6141-9F34-FDF8AEACBE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2599" y="4424842"/>
              <a:ext cx="691469" cy="38895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71" name="Freeform 296">
            <a:extLst>
              <a:ext uri="{FF2B5EF4-FFF2-40B4-BE49-F238E27FC236}">
                <a16:creationId xmlns:a16="http://schemas.microsoft.com/office/drawing/2014/main" id="{06DFDE96-5B04-984C-B72D-22D074DF3E82}"/>
              </a:ext>
            </a:extLst>
          </p:cNvPr>
          <p:cNvSpPr>
            <a:spLocks/>
          </p:cNvSpPr>
          <p:nvPr/>
        </p:nvSpPr>
        <p:spPr bwMode="auto">
          <a:xfrm>
            <a:off x="4356586" y="4965666"/>
            <a:ext cx="3127375" cy="1498600"/>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libri"/>
              <a:ea typeface="ＭＳ Ｐゴシック" panose="020B0600070205080204" pitchFamily="34" charset="-128"/>
              <a:cs typeface="Arial"/>
            </a:endParaRPr>
          </a:p>
        </p:txBody>
      </p:sp>
      <p:sp>
        <p:nvSpPr>
          <p:cNvPr id="11" name="Rectangle 10">
            <a:extLst>
              <a:ext uri="{FF2B5EF4-FFF2-40B4-BE49-F238E27FC236}">
                <a16:creationId xmlns:a16="http://schemas.microsoft.com/office/drawing/2014/main" id="{CC19030B-5BD3-114F-B249-57401BFC96FB}"/>
              </a:ext>
            </a:extLst>
          </p:cNvPr>
          <p:cNvSpPr/>
          <p:nvPr/>
        </p:nvSpPr>
        <p:spPr>
          <a:xfrm>
            <a:off x="4944218" y="2675931"/>
            <a:ext cx="2194145" cy="1745839"/>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01" name="Straight Connector 100">
            <a:extLst>
              <a:ext uri="{FF2B5EF4-FFF2-40B4-BE49-F238E27FC236}">
                <a16:creationId xmlns:a16="http://schemas.microsoft.com/office/drawing/2014/main" id="{80C9D10E-5651-A74C-93AC-3C99ACEB97DA}"/>
              </a:ext>
            </a:extLst>
          </p:cNvPr>
          <p:cNvCxnSpPr>
            <a:cxnSpLocks/>
          </p:cNvCxnSpPr>
          <p:nvPr/>
        </p:nvCxnSpPr>
        <p:spPr>
          <a:xfrm flipV="1">
            <a:off x="3204457" y="2995594"/>
            <a:ext cx="0" cy="2502331"/>
          </a:xfrm>
          <a:prstGeom prst="line">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4FFEBBBB-2623-A645-BE22-49AB28379D36}"/>
              </a:ext>
            </a:extLst>
          </p:cNvPr>
          <p:cNvSpPr/>
          <p:nvPr/>
        </p:nvSpPr>
        <p:spPr>
          <a:xfrm>
            <a:off x="5864224" y="2340021"/>
            <a:ext cx="1063879" cy="266167"/>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9" name="TextBox 98">
            <a:extLst>
              <a:ext uri="{FF2B5EF4-FFF2-40B4-BE49-F238E27FC236}">
                <a16:creationId xmlns:a16="http://schemas.microsoft.com/office/drawing/2014/main" id="{BE6AB7BA-7EC8-0044-B495-B5FBC9F37B18}"/>
              </a:ext>
            </a:extLst>
          </p:cNvPr>
          <p:cNvSpPr txBox="1"/>
          <p:nvPr/>
        </p:nvSpPr>
        <p:spPr>
          <a:xfrm>
            <a:off x="5819897" y="2291365"/>
            <a:ext cx="11082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HTTP msg</a:t>
            </a:r>
          </a:p>
        </p:txBody>
      </p:sp>
      <p:cxnSp>
        <p:nvCxnSpPr>
          <p:cNvPr id="104" name="Straight Connector 103">
            <a:extLst>
              <a:ext uri="{FF2B5EF4-FFF2-40B4-BE49-F238E27FC236}">
                <a16:creationId xmlns:a16="http://schemas.microsoft.com/office/drawing/2014/main" id="{8F458F2E-0B98-1741-9C0D-ECC805BD8799}"/>
              </a:ext>
            </a:extLst>
          </p:cNvPr>
          <p:cNvCxnSpPr>
            <a:cxnSpLocks/>
          </p:cNvCxnSpPr>
          <p:nvPr/>
        </p:nvCxnSpPr>
        <p:spPr>
          <a:xfrm>
            <a:off x="7011397" y="2484139"/>
            <a:ext cx="0" cy="3013786"/>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43591F4-8564-6A44-BC41-A0C901C7BC9C}"/>
              </a:ext>
            </a:extLst>
          </p:cNvPr>
          <p:cNvCxnSpPr>
            <a:cxnSpLocks/>
          </p:cNvCxnSpPr>
          <p:nvPr/>
        </p:nvCxnSpPr>
        <p:spPr>
          <a:xfrm>
            <a:off x="3184573" y="5478673"/>
            <a:ext cx="3851736"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91" name="Slide Number Placeholder 2">
            <a:extLst>
              <a:ext uri="{FF2B5EF4-FFF2-40B4-BE49-F238E27FC236}">
                <a16:creationId xmlns:a16="http://schemas.microsoft.com/office/drawing/2014/main" id="{065CB0E2-E88A-814E-8D57-5A55C91AE05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12</a:t>
            </a:fld>
            <a:endParaRPr lang="en-US" dirty="0"/>
          </a:p>
        </p:txBody>
      </p:sp>
    </p:spTree>
    <p:extLst>
      <p:ext uri="{BB962C8B-B14F-4D97-AF65-F5344CB8AC3E}">
        <p14:creationId xmlns:p14="http://schemas.microsoft.com/office/powerpoint/2010/main" val="3140532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AF567B-A744-BF46-B80D-389C2E4393B6}"/>
              </a:ext>
            </a:extLst>
          </p:cNvPr>
          <p:cNvGrpSpPr/>
          <p:nvPr/>
        </p:nvGrpSpPr>
        <p:grpSpPr>
          <a:xfrm>
            <a:off x="141514" y="827314"/>
            <a:ext cx="11908971" cy="4739615"/>
            <a:chOff x="2511281" y="3262667"/>
            <a:chExt cx="7770812" cy="3121540"/>
          </a:xfrm>
        </p:grpSpPr>
        <p:sp>
          <p:nvSpPr>
            <p:cNvPr id="132" name="Freeform 157">
              <a:extLst>
                <a:ext uri="{FF2B5EF4-FFF2-40B4-BE49-F238E27FC236}">
                  <a16:creationId xmlns:a16="http://schemas.microsoft.com/office/drawing/2014/main" id="{511A693F-4BF3-344C-BDC6-28BAA983976E}"/>
                </a:ext>
              </a:extLst>
            </p:cNvPr>
            <p:cNvSpPr>
              <a:spLocks/>
            </p:cNvSpPr>
            <p:nvPr/>
          </p:nvSpPr>
          <p:spPr bwMode="auto">
            <a:xfrm>
              <a:off x="5108431" y="3572744"/>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5656118" y="3623544"/>
              <a:ext cx="1497013"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5621193" y="3677519"/>
              <a:ext cx="1473200" cy="1979613"/>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5627543" y="4447457"/>
              <a:ext cx="146050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8" name="Text Box 26">
              <a:extLst>
                <a:ext uri="{FF2B5EF4-FFF2-40B4-BE49-F238E27FC236}">
                  <a16:creationId xmlns:a16="http://schemas.microsoft.com/office/drawing/2014/main" id="{BE3B5056-5F96-5946-AEC3-17140DB163F4}"/>
                </a:ext>
              </a:extLst>
            </p:cNvPr>
            <p:cNvSpPr txBox="1">
              <a:spLocks noChangeArrowheads="1"/>
            </p:cNvSpPr>
            <p:nvPr/>
          </p:nvSpPr>
          <p:spPr bwMode="auto">
            <a:xfrm>
              <a:off x="5698981" y="4480178"/>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5629131" y="4764957"/>
              <a:ext cx="145732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5692631" y="5377884"/>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5692631" y="5084965"/>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5692631" y="4793686"/>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5625956" y="5076107"/>
              <a:ext cx="145732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5622781" y="5374557"/>
              <a:ext cx="145732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Rectangle 23">
              <a:extLst>
                <a:ext uri="{FF2B5EF4-FFF2-40B4-BE49-F238E27FC236}">
                  <a16:creationId xmlns:a16="http://schemas.microsoft.com/office/drawing/2014/main" id="{18A5F7E9-E597-8A49-8FBA-5EBCB6131519}"/>
                </a:ext>
              </a:extLst>
            </p:cNvPr>
            <p:cNvSpPr>
              <a:spLocks noChangeArrowheads="1"/>
            </p:cNvSpPr>
            <p:nvPr/>
          </p:nvSpPr>
          <p:spPr bwMode="auto">
            <a:xfrm>
              <a:off x="7918306" y="3993432"/>
              <a:ext cx="1296987"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71" name="Rectangle 24">
              <a:extLst>
                <a:ext uri="{FF2B5EF4-FFF2-40B4-BE49-F238E27FC236}">
                  <a16:creationId xmlns:a16="http://schemas.microsoft.com/office/drawing/2014/main" id="{5DFFE03C-FB1C-D742-84E9-52CBDDB98DB1}"/>
                </a:ext>
              </a:extLst>
            </p:cNvPr>
            <p:cNvSpPr>
              <a:spLocks noChangeArrowheads="1"/>
            </p:cNvSpPr>
            <p:nvPr/>
          </p:nvSpPr>
          <p:spPr bwMode="auto">
            <a:xfrm>
              <a:off x="7880206" y="4047407"/>
              <a:ext cx="1273175" cy="1979612"/>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72" name="Line 25">
              <a:extLst>
                <a:ext uri="{FF2B5EF4-FFF2-40B4-BE49-F238E27FC236}">
                  <a16:creationId xmlns:a16="http://schemas.microsoft.com/office/drawing/2014/main" id="{5AD7BC14-F444-E745-8910-70D580A778B1}"/>
                </a:ext>
              </a:extLst>
            </p:cNvPr>
            <p:cNvSpPr>
              <a:spLocks noChangeShapeType="1"/>
            </p:cNvSpPr>
            <p:nvPr/>
          </p:nvSpPr>
          <p:spPr bwMode="auto">
            <a:xfrm>
              <a:off x="7889731" y="4807819"/>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3" name="Text Box 26">
              <a:extLst>
                <a:ext uri="{FF2B5EF4-FFF2-40B4-BE49-F238E27FC236}">
                  <a16:creationId xmlns:a16="http://schemas.microsoft.com/office/drawing/2014/main" id="{1058B2AB-1EA8-1A46-9E03-D8FFDD9E541B}"/>
                </a:ext>
              </a:extLst>
            </p:cNvPr>
            <p:cNvSpPr txBox="1">
              <a:spLocks noChangeArrowheads="1"/>
            </p:cNvSpPr>
            <p:nvPr/>
          </p:nvSpPr>
          <p:spPr bwMode="auto">
            <a:xfrm>
              <a:off x="7846868" y="4833372"/>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174" name="Line 27">
              <a:extLst>
                <a:ext uri="{FF2B5EF4-FFF2-40B4-BE49-F238E27FC236}">
                  <a16:creationId xmlns:a16="http://schemas.microsoft.com/office/drawing/2014/main" id="{3A83CA24-DF84-F740-B870-F5C298378EA2}"/>
                </a:ext>
              </a:extLst>
            </p:cNvPr>
            <p:cNvSpPr>
              <a:spLocks noChangeShapeType="1"/>
            </p:cNvSpPr>
            <p:nvPr/>
          </p:nvSpPr>
          <p:spPr bwMode="auto">
            <a:xfrm>
              <a:off x="7897668" y="5128494"/>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5" name="Line 28">
              <a:extLst>
                <a:ext uri="{FF2B5EF4-FFF2-40B4-BE49-F238E27FC236}">
                  <a16:creationId xmlns:a16="http://schemas.microsoft.com/office/drawing/2014/main" id="{1D5846CF-9A4C-784A-A5A4-98F8F1486DDE}"/>
                </a:ext>
              </a:extLst>
            </p:cNvPr>
            <p:cNvSpPr>
              <a:spLocks noChangeShapeType="1"/>
            </p:cNvSpPr>
            <p:nvPr/>
          </p:nvSpPr>
          <p:spPr bwMode="auto">
            <a:xfrm>
              <a:off x="7883381" y="5438057"/>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6" name="Line 29">
              <a:extLst>
                <a:ext uri="{FF2B5EF4-FFF2-40B4-BE49-F238E27FC236}">
                  <a16:creationId xmlns:a16="http://schemas.microsoft.com/office/drawing/2014/main" id="{987AF988-33D7-A644-9737-1635D99E92DD}"/>
                </a:ext>
              </a:extLst>
            </p:cNvPr>
            <p:cNvSpPr>
              <a:spLocks noChangeShapeType="1"/>
            </p:cNvSpPr>
            <p:nvPr/>
          </p:nvSpPr>
          <p:spPr bwMode="auto">
            <a:xfrm>
              <a:off x="7883381" y="5723807"/>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7" name="Text Box 26">
              <a:extLst>
                <a:ext uri="{FF2B5EF4-FFF2-40B4-BE49-F238E27FC236}">
                  <a16:creationId xmlns:a16="http://schemas.microsoft.com/office/drawing/2014/main" id="{DC53D19A-63B2-7141-9008-9BC3F678052E}"/>
                </a:ext>
              </a:extLst>
            </p:cNvPr>
            <p:cNvSpPr txBox="1">
              <a:spLocks noChangeArrowheads="1"/>
            </p:cNvSpPr>
            <p:nvPr/>
          </p:nvSpPr>
          <p:spPr bwMode="auto">
            <a:xfrm>
              <a:off x="7881793" y="4037882"/>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178" name="Text Box 26">
              <a:extLst>
                <a:ext uri="{FF2B5EF4-FFF2-40B4-BE49-F238E27FC236}">
                  <a16:creationId xmlns:a16="http://schemas.microsoft.com/office/drawing/2014/main" id="{668FFB30-2FA6-AE41-99EF-4D74E37F3EF5}"/>
                </a:ext>
              </a:extLst>
            </p:cNvPr>
            <p:cNvSpPr txBox="1">
              <a:spLocks noChangeArrowheads="1"/>
            </p:cNvSpPr>
            <p:nvPr/>
          </p:nvSpPr>
          <p:spPr bwMode="auto">
            <a:xfrm>
              <a:off x="7837343" y="5745416"/>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79" name="Text Box 26">
              <a:extLst>
                <a:ext uri="{FF2B5EF4-FFF2-40B4-BE49-F238E27FC236}">
                  <a16:creationId xmlns:a16="http://schemas.microsoft.com/office/drawing/2014/main" id="{9646084A-4EA0-5345-8A3E-91D3475359E6}"/>
                </a:ext>
              </a:extLst>
            </p:cNvPr>
            <p:cNvSpPr txBox="1">
              <a:spLocks noChangeArrowheads="1"/>
            </p:cNvSpPr>
            <p:nvPr/>
          </p:nvSpPr>
          <p:spPr bwMode="auto">
            <a:xfrm>
              <a:off x="7849290" y="5438159"/>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80" name="Text Box 26">
              <a:extLst>
                <a:ext uri="{FF2B5EF4-FFF2-40B4-BE49-F238E27FC236}">
                  <a16:creationId xmlns:a16="http://schemas.microsoft.com/office/drawing/2014/main" id="{9FDE009F-BD4C-6B4C-A66D-690533C0F57F}"/>
                </a:ext>
              </a:extLst>
            </p:cNvPr>
            <p:cNvSpPr txBox="1">
              <a:spLocks noChangeArrowheads="1"/>
            </p:cNvSpPr>
            <p:nvPr/>
          </p:nvSpPr>
          <p:spPr bwMode="auto">
            <a:xfrm>
              <a:off x="7846868" y="5150053"/>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9166081" y="4025182"/>
              <a:ext cx="581025" cy="2038350"/>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Freeform 70">
              <a:extLst>
                <a:ext uri="{FF2B5EF4-FFF2-40B4-BE49-F238E27FC236}">
                  <a16:creationId xmlns:a16="http://schemas.microsoft.com/office/drawing/2014/main" id="{4A88383C-61F9-1949-9D88-EC83EDA3F2B6}"/>
                </a:ext>
              </a:extLst>
            </p:cNvPr>
            <p:cNvSpPr>
              <a:spLocks/>
            </p:cNvSpPr>
            <p:nvPr/>
          </p:nvSpPr>
          <p:spPr bwMode="auto">
            <a:xfrm>
              <a:off x="2976418" y="4045819"/>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Rectangle 23">
              <a:extLst>
                <a:ext uri="{FF2B5EF4-FFF2-40B4-BE49-F238E27FC236}">
                  <a16:creationId xmlns:a16="http://schemas.microsoft.com/office/drawing/2014/main" id="{AC94A5E0-4794-4246-825A-61CE412794C5}"/>
                </a:ext>
              </a:extLst>
            </p:cNvPr>
            <p:cNvSpPr>
              <a:spLocks noChangeArrowheads="1"/>
            </p:cNvSpPr>
            <p:nvPr/>
          </p:nvSpPr>
          <p:spPr bwMode="auto">
            <a:xfrm>
              <a:off x="3573318" y="4001369"/>
              <a:ext cx="1296988"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85" name="Rectangle 24">
              <a:extLst>
                <a:ext uri="{FF2B5EF4-FFF2-40B4-BE49-F238E27FC236}">
                  <a16:creationId xmlns:a16="http://schemas.microsoft.com/office/drawing/2014/main" id="{6F8DDC46-C4B7-DF4E-8AF5-C602B6EAA1C4}"/>
                </a:ext>
              </a:extLst>
            </p:cNvPr>
            <p:cNvSpPr>
              <a:spLocks noChangeArrowheads="1"/>
            </p:cNvSpPr>
            <p:nvPr/>
          </p:nvSpPr>
          <p:spPr bwMode="auto">
            <a:xfrm>
              <a:off x="3535218" y="4055344"/>
              <a:ext cx="1273175" cy="1979613"/>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86" name="Line 25">
              <a:extLst>
                <a:ext uri="{FF2B5EF4-FFF2-40B4-BE49-F238E27FC236}">
                  <a16:creationId xmlns:a16="http://schemas.microsoft.com/office/drawing/2014/main" id="{DBA82451-A905-D646-87C3-445C7FB42130}"/>
                </a:ext>
              </a:extLst>
            </p:cNvPr>
            <p:cNvSpPr>
              <a:spLocks noChangeShapeType="1"/>
            </p:cNvSpPr>
            <p:nvPr/>
          </p:nvSpPr>
          <p:spPr bwMode="auto">
            <a:xfrm>
              <a:off x="3544743" y="4815757"/>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7" name="Text Box 26">
              <a:extLst>
                <a:ext uri="{FF2B5EF4-FFF2-40B4-BE49-F238E27FC236}">
                  <a16:creationId xmlns:a16="http://schemas.microsoft.com/office/drawing/2014/main" id="{20A57016-2D36-9945-9BC2-7F8B323410D1}"/>
                </a:ext>
              </a:extLst>
            </p:cNvPr>
            <p:cNvSpPr txBox="1">
              <a:spLocks noChangeArrowheads="1"/>
            </p:cNvSpPr>
            <p:nvPr/>
          </p:nvSpPr>
          <p:spPr bwMode="auto">
            <a:xfrm>
              <a:off x="3501881" y="4841309"/>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188" name="Line 27">
              <a:extLst>
                <a:ext uri="{FF2B5EF4-FFF2-40B4-BE49-F238E27FC236}">
                  <a16:creationId xmlns:a16="http://schemas.microsoft.com/office/drawing/2014/main" id="{C4DE758D-2140-4D46-8462-D030054EF893}"/>
                </a:ext>
              </a:extLst>
            </p:cNvPr>
            <p:cNvSpPr>
              <a:spLocks noChangeShapeType="1"/>
            </p:cNvSpPr>
            <p:nvPr/>
          </p:nvSpPr>
          <p:spPr bwMode="auto">
            <a:xfrm>
              <a:off x="3552681" y="5136432"/>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9" name="Line 28">
              <a:extLst>
                <a:ext uri="{FF2B5EF4-FFF2-40B4-BE49-F238E27FC236}">
                  <a16:creationId xmlns:a16="http://schemas.microsoft.com/office/drawing/2014/main" id="{54E984A7-4546-6E49-B9F8-528EAF4E1F35}"/>
                </a:ext>
              </a:extLst>
            </p:cNvPr>
            <p:cNvSpPr>
              <a:spLocks noChangeShapeType="1"/>
            </p:cNvSpPr>
            <p:nvPr/>
          </p:nvSpPr>
          <p:spPr bwMode="auto">
            <a:xfrm>
              <a:off x="3538393" y="5445994"/>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0" name="Line 29">
              <a:extLst>
                <a:ext uri="{FF2B5EF4-FFF2-40B4-BE49-F238E27FC236}">
                  <a16:creationId xmlns:a16="http://schemas.microsoft.com/office/drawing/2014/main" id="{85DE9E64-476F-6F4E-8BFA-3205F1E596F5}"/>
                </a:ext>
              </a:extLst>
            </p:cNvPr>
            <p:cNvSpPr>
              <a:spLocks noChangeShapeType="1"/>
            </p:cNvSpPr>
            <p:nvPr/>
          </p:nvSpPr>
          <p:spPr bwMode="auto">
            <a:xfrm>
              <a:off x="3538393" y="5731744"/>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1" name="Text Box 26">
              <a:extLst>
                <a:ext uri="{FF2B5EF4-FFF2-40B4-BE49-F238E27FC236}">
                  <a16:creationId xmlns:a16="http://schemas.microsoft.com/office/drawing/2014/main" id="{A1B9282E-64F8-1442-8F95-7A9813CE8F60}"/>
                </a:ext>
              </a:extLst>
            </p:cNvPr>
            <p:cNvSpPr txBox="1">
              <a:spLocks noChangeArrowheads="1"/>
            </p:cNvSpPr>
            <p:nvPr/>
          </p:nvSpPr>
          <p:spPr bwMode="auto">
            <a:xfrm>
              <a:off x="3536806" y="4045819"/>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192" name="Text Box 26">
              <a:extLst>
                <a:ext uri="{FF2B5EF4-FFF2-40B4-BE49-F238E27FC236}">
                  <a16:creationId xmlns:a16="http://schemas.microsoft.com/office/drawing/2014/main" id="{83782313-46E0-BE46-BEED-BDC4F6A04AD7}"/>
                </a:ext>
              </a:extLst>
            </p:cNvPr>
            <p:cNvSpPr txBox="1">
              <a:spLocks noChangeArrowheads="1"/>
            </p:cNvSpPr>
            <p:nvPr/>
          </p:nvSpPr>
          <p:spPr bwMode="auto">
            <a:xfrm>
              <a:off x="3492356" y="5746184"/>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93" name="Text Box 26">
              <a:extLst>
                <a:ext uri="{FF2B5EF4-FFF2-40B4-BE49-F238E27FC236}">
                  <a16:creationId xmlns:a16="http://schemas.microsoft.com/office/drawing/2014/main" id="{E3A71501-A89A-D249-84FB-20D98047A254}"/>
                </a:ext>
              </a:extLst>
            </p:cNvPr>
            <p:cNvSpPr txBox="1">
              <a:spLocks noChangeArrowheads="1"/>
            </p:cNvSpPr>
            <p:nvPr/>
          </p:nvSpPr>
          <p:spPr bwMode="auto">
            <a:xfrm>
              <a:off x="3511406" y="5453266"/>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94" name="Text Box 26">
              <a:extLst>
                <a:ext uri="{FF2B5EF4-FFF2-40B4-BE49-F238E27FC236}">
                  <a16:creationId xmlns:a16="http://schemas.microsoft.com/office/drawing/2014/main" id="{6C7F0039-C145-9D4F-92E4-1AF9B0406DA4}"/>
                </a:ext>
              </a:extLst>
            </p:cNvPr>
            <p:cNvSpPr txBox="1">
              <a:spLocks noChangeArrowheads="1"/>
            </p:cNvSpPr>
            <p:nvPr/>
          </p:nvSpPr>
          <p:spPr bwMode="auto">
            <a:xfrm>
              <a:off x="3501881" y="5157990"/>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grpSp>
          <p:nvGrpSpPr>
            <p:cNvPr id="216" name="Group 179">
              <a:extLst>
                <a:ext uri="{FF2B5EF4-FFF2-40B4-BE49-F238E27FC236}">
                  <a16:creationId xmlns:a16="http://schemas.microsoft.com/office/drawing/2014/main" id="{D0DD382B-DAC3-2346-B02D-B07D99212014}"/>
                </a:ext>
              </a:extLst>
            </p:cNvPr>
            <p:cNvGrpSpPr>
              <a:grpSpLocks/>
            </p:cNvGrpSpPr>
            <p:nvPr/>
          </p:nvGrpSpPr>
          <p:grpSpPr bwMode="auto">
            <a:xfrm>
              <a:off x="2511281" y="5555532"/>
              <a:ext cx="800100" cy="828675"/>
              <a:chOff x="-44" y="1473"/>
              <a:chExt cx="981" cy="1105"/>
            </a:xfrm>
          </p:grpSpPr>
          <p:pic>
            <p:nvPicPr>
              <p:cNvPr id="217" name="Picture 180" descr="desktop_computer_stylized_medium">
                <a:extLst>
                  <a:ext uri="{FF2B5EF4-FFF2-40B4-BE49-F238E27FC236}">
                    <a16:creationId xmlns:a16="http://schemas.microsoft.com/office/drawing/2014/main" id="{DED124CB-DBF2-BA4A-A3F5-D0D2EE27E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8" name="Freeform 181">
                <a:extLst>
                  <a:ext uri="{FF2B5EF4-FFF2-40B4-BE49-F238E27FC236}">
                    <a16:creationId xmlns:a16="http://schemas.microsoft.com/office/drawing/2014/main" id="{45C70753-F80F-0E44-A5BE-EA6A0103012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19" name="Group 182">
              <a:extLst>
                <a:ext uri="{FF2B5EF4-FFF2-40B4-BE49-F238E27FC236}">
                  <a16:creationId xmlns:a16="http://schemas.microsoft.com/office/drawing/2014/main" id="{8C1F52F1-3DCD-D94D-B922-F8CEBAB5F0B4}"/>
                </a:ext>
              </a:extLst>
            </p:cNvPr>
            <p:cNvGrpSpPr>
              <a:grpSpLocks/>
            </p:cNvGrpSpPr>
            <p:nvPr/>
          </p:nvGrpSpPr>
          <p:grpSpPr bwMode="auto">
            <a:xfrm flipH="1">
              <a:off x="9493106" y="5469807"/>
              <a:ext cx="788987" cy="782637"/>
              <a:chOff x="-44" y="1473"/>
              <a:chExt cx="981" cy="1105"/>
            </a:xfrm>
          </p:grpSpPr>
          <p:pic>
            <p:nvPicPr>
              <p:cNvPr id="220" name="Picture 183" descr="desktop_computer_stylized_medium">
                <a:extLst>
                  <a:ext uri="{FF2B5EF4-FFF2-40B4-BE49-F238E27FC236}">
                    <a16:creationId xmlns:a16="http://schemas.microsoft.com/office/drawing/2014/main" id="{E6083DB7-3B07-6F40-9810-0033E2E06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1" name="Freeform 184">
                <a:extLst>
                  <a:ext uri="{FF2B5EF4-FFF2-40B4-BE49-F238E27FC236}">
                    <a16:creationId xmlns:a16="http://schemas.microsoft.com/office/drawing/2014/main" id="{28CB0DC7-F192-5840-BCC3-B9D66210604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5083031" y="5055469"/>
              <a:ext cx="358775" cy="704850"/>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pic>
          <p:nvPicPr>
            <p:cNvPr id="261" name="Picture 2" descr="Image result for firefox logo">
              <a:extLst>
                <a:ext uri="{FF2B5EF4-FFF2-40B4-BE49-F238E27FC236}">
                  <a16:creationId xmlns:a16="http://schemas.microsoft.com/office/drawing/2014/main" id="{51A92539-D075-5644-9056-10960E5147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6336" y="4363319"/>
              <a:ext cx="387318" cy="36267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a:extLst>
                <a:ext uri="{FF2B5EF4-FFF2-40B4-BE49-F238E27FC236}">
                  <a16:creationId xmlns:a16="http://schemas.microsoft.com/office/drawing/2014/main" id="{95E1F04B-A3B3-534D-A252-A4AC29C657DE}"/>
                </a:ext>
              </a:extLst>
            </p:cNvPr>
            <p:cNvSpPr txBox="1"/>
            <p:nvPr/>
          </p:nvSpPr>
          <p:spPr>
            <a:xfrm>
              <a:off x="5723493" y="3262667"/>
              <a:ext cx="1265812" cy="3803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HTTP server</a:t>
              </a:r>
            </a:p>
          </p:txBody>
        </p:sp>
        <p:pic>
          <p:nvPicPr>
            <p:cNvPr id="1028" name="Picture 4" descr="Image result for apache web server logo">
              <a:extLst>
                <a:ext uri="{FF2B5EF4-FFF2-40B4-BE49-F238E27FC236}">
                  <a16:creationId xmlns:a16="http://schemas.microsoft.com/office/drawing/2014/main" id="{2DA3452A-DE33-3D41-95D5-C755A41915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9399" y="3712220"/>
              <a:ext cx="1425575" cy="629170"/>
            </a:xfrm>
            <a:prstGeom prst="rect">
              <a:avLst/>
            </a:prstGeom>
            <a:noFill/>
            <a:extLst>
              <a:ext uri="{909E8E84-426E-40dd-AFC4-6F175D3DCCD1}">
                <a14:hiddenFill xmlns:a14="http://schemas.microsoft.com/office/drawing/2010/main" xmlns="">
                  <a:solidFill>
                    <a:srgbClr val="FFFFFF"/>
                  </a:solidFill>
                </a14:hiddenFill>
              </a:ext>
            </a:extLst>
          </p:spPr>
        </p:pic>
        <p:pic>
          <p:nvPicPr>
            <p:cNvPr id="262" name="Picture 2" descr="Image result for firefox logo">
              <a:extLst>
                <a:ext uri="{FF2B5EF4-FFF2-40B4-BE49-F238E27FC236}">
                  <a16:creationId xmlns:a16="http://schemas.microsoft.com/office/drawing/2014/main" id="{E576EC8B-3CC8-044B-BD3B-8A4342C698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7699" y="4326644"/>
              <a:ext cx="387318" cy="362674"/>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Image result for skype logo">
              <a:extLst>
                <a:ext uri="{FF2B5EF4-FFF2-40B4-BE49-F238E27FC236}">
                  <a16:creationId xmlns:a16="http://schemas.microsoft.com/office/drawing/2014/main" id="{44A9474D-942F-134E-B292-6ADA467533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4515" y="4091654"/>
              <a:ext cx="387318" cy="392958"/>
            </a:xfrm>
            <a:prstGeom prst="rect">
              <a:avLst/>
            </a:prstGeom>
            <a:noFill/>
            <a:extLst>
              <a:ext uri="{909E8E84-426E-40dd-AFC4-6F175D3DCCD1}">
                <a14:hiddenFill xmlns:a14="http://schemas.microsoft.com/office/drawing/2010/main" xmlns="">
                  <a:solidFill>
                    <a:srgbClr val="FFFFFF"/>
                  </a:solidFill>
                </a14:hiddenFill>
              </a:ext>
            </a:extLst>
          </p:spPr>
        </p:pic>
        <p:sp>
          <p:nvSpPr>
            <p:cNvPr id="263" name="TextBox 262">
              <a:extLst>
                <a:ext uri="{FF2B5EF4-FFF2-40B4-BE49-F238E27FC236}">
                  <a16:creationId xmlns:a16="http://schemas.microsoft.com/office/drawing/2014/main" id="{DC4B02DA-C340-9945-87C2-952E1901FB43}"/>
                </a:ext>
              </a:extLst>
            </p:cNvPr>
            <p:cNvSpPr txBox="1"/>
            <p:nvPr/>
          </p:nvSpPr>
          <p:spPr>
            <a:xfrm>
              <a:off x="3822815" y="3627317"/>
              <a:ext cx="642362" cy="3803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client</a:t>
              </a:r>
            </a:p>
          </p:txBody>
        </p:sp>
        <p:pic>
          <p:nvPicPr>
            <p:cNvPr id="1034" name="Picture 10" descr="Image result for netflix logo png">
              <a:extLst>
                <a:ext uri="{FF2B5EF4-FFF2-40B4-BE49-F238E27FC236}">
                  <a16:creationId xmlns:a16="http://schemas.microsoft.com/office/drawing/2014/main" id="{9F652FAF-7820-6141-9F34-FDF8AEACBE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2599" y="4424842"/>
              <a:ext cx="691469" cy="38895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71" name="Freeform 296">
            <a:extLst>
              <a:ext uri="{FF2B5EF4-FFF2-40B4-BE49-F238E27FC236}">
                <a16:creationId xmlns:a16="http://schemas.microsoft.com/office/drawing/2014/main" id="{06DFDE96-5B04-984C-B72D-22D074DF3E82}"/>
              </a:ext>
            </a:extLst>
          </p:cNvPr>
          <p:cNvSpPr>
            <a:spLocks/>
          </p:cNvSpPr>
          <p:nvPr/>
        </p:nvSpPr>
        <p:spPr bwMode="auto">
          <a:xfrm>
            <a:off x="4356586" y="4965666"/>
            <a:ext cx="3127375" cy="1498600"/>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libri"/>
              <a:ea typeface="ＭＳ Ｐゴシック" panose="020B0600070205080204" pitchFamily="34" charset="-128"/>
              <a:cs typeface="Arial"/>
            </a:endParaRPr>
          </a:p>
        </p:txBody>
      </p:sp>
      <p:sp>
        <p:nvSpPr>
          <p:cNvPr id="11" name="Rectangle 10">
            <a:extLst>
              <a:ext uri="{FF2B5EF4-FFF2-40B4-BE49-F238E27FC236}">
                <a16:creationId xmlns:a16="http://schemas.microsoft.com/office/drawing/2014/main" id="{CC19030B-5BD3-114F-B249-57401BFC96FB}"/>
              </a:ext>
            </a:extLst>
          </p:cNvPr>
          <p:cNvSpPr/>
          <p:nvPr/>
        </p:nvSpPr>
        <p:spPr>
          <a:xfrm>
            <a:off x="4944218" y="2675931"/>
            <a:ext cx="2194145" cy="1745839"/>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01" name="Straight Connector 100">
            <a:extLst>
              <a:ext uri="{FF2B5EF4-FFF2-40B4-BE49-F238E27FC236}">
                <a16:creationId xmlns:a16="http://schemas.microsoft.com/office/drawing/2014/main" id="{80C9D10E-5651-A74C-93AC-3C99ACEB97DA}"/>
              </a:ext>
            </a:extLst>
          </p:cNvPr>
          <p:cNvCxnSpPr>
            <a:cxnSpLocks/>
          </p:cNvCxnSpPr>
          <p:nvPr/>
        </p:nvCxnSpPr>
        <p:spPr>
          <a:xfrm flipV="1">
            <a:off x="3204457" y="2995594"/>
            <a:ext cx="0" cy="2502331"/>
          </a:xfrm>
          <a:prstGeom prst="line">
            <a:avLst/>
          </a:prstGeom>
          <a:ln w="44450">
            <a:tailEnd type="triangle"/>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55BCE33F-AF9C-9244-A84E-ABFE39D35FDD}"/>
              </a:ext>
            </a:extLst>
          </p:cNvPr>
          <p:cNvGrpSpPr/>
          <p:nvPr/>
        </p:nvGrpSpPr>
        <p:grpSpPr>
          <a:xfrm>
            <a:off x="5528837" y="2685375"/>
            <a:ext cx="1404036" cy="384588"/>
            <a:chOff x="8597346" y="692270"/>
            <a:chExt cx="1404036" cy="384588"/>
          </a:xfrm>
        </p:grpSpPr>
        <p:sp>
          <p:nvSpPr>
            <p:cNvPr id="90" name="Rectangle 89">
              <a:extLst>
                <a:ext uri="{FF2B5EF4-FFF2-40B4-BE49-F238E27FC236}">
                  <a16:creationId xmlns:a16="http://schemas.microsoft.com/office/drawing/2014/main" id="{3181679B-461D-F54E-B35C-1F26F43C0389}"/>
                </a:ext>
              </a:extLst>
            </p:cNvPr>
            <p:cNvSpPr/>
            <p:nvPr/>
          </p:nvSpPr>
          <p:spPr>
            <a:xfrm>
              <a:off x="8597936" y="756182"/>
              <a:ext cx="1403446" cy="266167"/>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TextBox 90">
              <a:extLst>
                <a:ext uri="{FF2B5EF4-FFF2-40B4-BE49-F238E27FC236}">
                  <a16:creationId xmlns:a16="http://schemas.microsoft.com/office/drawing/2014/main" id="{3C8C24D3-DD36-2249-9CAB-AD499E2FCA24}"/>
                </a:ext>
              </a:extLst>
            </p:cNvPr>
            <p:cNvSpPr txBox="1"/>
            <p:nvPr/>
          </p:nvSpPr>
          <p:spPr>
            <a:xfrm>
              <a:off x="8893175" y="707526"/>
              <a:ext cx="11082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HTTP msg</a:t>
              </a:r>
            </a:p>
          </p:txBody>
        </p:sp>
        <p:sp>
          <p:nvSpPr>
            <p:cNvPr id="92" name="TextBox 91">
              <a:extLst>
                <a:ext uri="{FF2B5EF4-FFF2-40B4-BE49-F238E27FC236}">
                  <a16:creationId xmlns:a16="http://schemas.microsoft.com/office/drawing/2014/main" id="{A5E8010F-AACF-1444-9E25-B05D5044AA5A}"/>
                </a:ext>
              </a:extLst>
            </p:cNvPr>
            <p:cNvSpPr txBox="1"/>
            <p:nvPr/>
          </p:nvSpPr>
          <p:spPr>
            <a:xfrm>
              <a:off x="8597346" y="692270"/>
              <a:ext cx="3802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H</a:t>
              </a:r>
              <a:r>
                <a:rPr kumimoji="0" lang="en-US" sz="1800" b="0" i="0" u="none" strike="noStrike" kern="1200" cap="none" spc="0" normalizeH="0" baseline="-25000" noProof="0" dirty="0" err="1">
                  <a:ln>
                    <a:noFill/>
                  </a:ln>
                  <a:solidFill>
                    <a:prstClr val="black"/>
                  </a:solidFill>
                  <a:effectLst/>
                  <a:uLnTx/>
                  <a:uFillTx/>
                  <a:latin typeface="Calibri"/>
                  <a:ea typeface="+mn-ea"/>
                  <a:cs typeface="+mn-cs"/>
                </a:rPr>
                <a:t>t</a:t>
              </a:r>
              <a:endParaRPr kumimoji="0" lang="en-US" sz="1800" b="0" i="0" u="none" strike="noStrike" kern="1200" cap="none" spc="0" normalizeH="0" baseline="-25000" noProof="0" dirty="0">
                <a:ln>
                  <a:noFill/>
                </a:ln>
                <a:solidFill>
                  <a:prstClr val="black"/>
                </a:solidFill>
                <a:effectLst/>
                <a:uLnTx/>
                <a:uFillTx/>
                <a:latin typeface="Calibri"/>
                <a:ea typeface="+mn-ea"/>
                <a:cs typeface="+mn-cs"/>
              </a:endParaRPr>
            </a:p>
          </p:txBody>
        </p:sp>
      </p:grpSp>
      <p:sp>
        <p:nvSpPr>
          <p:cNvPr id="98" name="Rectangle 97">
            <a:extLst>
              <a:ext uri="{FF2B5EF4-FFF2-40B4-BE49-F238E27FC236}">
                <a16:creationId xmlns:a16="http://schemas.microsoft.com/office/drawing/2014/main" id="{4FFEBBBB-2623-A645-BE22-49AB28379D36}"/>
              </a:ext>
            </a:extLst>
          </p:cNvPr>
          <p:cNvSpPr/>
          <p:nvPr/>
        </p:nvSpPr>
        <p:spPr>
          <a:xfrm>
            <a:off x="5864224" y="2340021"/>
            <a:ext cx="1063879" cy="2661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9" name="TextBox 98">
            <a:extLst>
              <a:ext uri="{FF2B5EF4-FFF2-40B4-BE49-F238E27FC236}">
                <a16:creationId xmlns:a16="http://schemas.microsoft.com/office/drawing/2014/main" id="{BE6AB7BA-7EC8-0044-B495-B5FBC9F37B18}"/>
              </a:ext>
            </a:extLst>
          </p:cNvPr>
          <p:cNvSpPr txBox="1"/>
          <p:nvPr/>
        </p:nvSpPr>
        <p:spPr>
          <a:xfrm>
            <a:off x="5819897" y="2291365"/>
            <a:ext cx="11082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HTTP msg</a:t>
            </a:r>
          </a:p>
        </p:txBody>
      </p:sp>
      <p:cxnSp>
        <p:nvCxnSpPr>
          <p:cNvPr id="104" name="Straight Connector 103">
            <a:extLst>
              <a:ext uri="{FF2B5EF4-FFF2-40B4-BE49-F238E27FC236}">
                <a16:creationId xmlns:a16="http://schemas.microsoft.com/office/drawing/2014/main" id="{8F458F2E-0B98-1741-9C0D-ECC805BD8799}"/>
              </a:ext>
            </a:extLst>
          </p:cNvPr>
          <p:cNvCxnSpPr>
            <a:cxnSpLocks/>
          </p:cNvCxnSpPr>
          <p:nvPr/>
        </p:nvCxnSpPr>
        <p:spPr>
          <a:xfrm>
            <a:off x="7011397" y="2484139"/>
            <a:ext cx="0" cy="3013786"/>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43591F4-8564-6A44-BC41-A0C901C7BC9C}"/>
              </a:ext>
            </a:extLst>
          </p:cNvPr>
          <p:cNvCxnSpPr>
            <a:cxnSpLocks/>
          </p:cNvCxnSpPr>
          <p:nvPr/>
        </p:nvCxnSpPr>
        <p:spPr>
          <a:xfrm>
            <a:off x="3184573" y="5478673"/>
            <a:ext cx="3851736"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7E44E6E3-ED5F-EA46-A3F3-2FC71EED50CF}"/>
              </a:ext>
            </a:extLst>
          </p:cNvPr>
          <p:cNvSpPr/>
          <p:nvPr/>
        </p:nvSpPr>
        <p:spPr>
          <a:xfrm>
            <a:off x="5864224" y="2291365"/>
            <a:ext cx="1063879" cy="30054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6" name="Slide Number Placeholder 2">
            <a:extLst>
              <a:ext uri="{FF2B5EF4-FFF2-40B4-BE49-F238E27FC236}">
                <a16:creationId xmlns:a16="http://schemas.microsoft.com/office/drawing/2014/main" id="{3651FB73-A1BA-B148-9B5B-B80094A9175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13</a:t>
            </a:fld>
            <a:endParaRPr lang="en-US" dirty="0"/>
          </a:p>
        </p:txBody>
      </p:sp>
    </p:spTree>
    <p:extLst>
      <p:ext uri="{BB962C8B-B14F-4D97-AF65-F5344CB8AC3E}">
        <p14:creationId xmlns:p14="http://schemas.microsoft.com/office/powerpoint/2010/main" val="2356625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AF567B-A744-BF46-B80D-389C2E4393B6}"/>
              </a:ext>
            </a:extLst>
          </p:cNvPr>
          <p:cNvGrpSpPr/>
          <p:nvPr/>
        </p:nvGrpSpPr>
        <p:grpSpPr>
          <a:xfrm>
            <a:off x="141514" y="827314"/>
            <a:ext cx="11908971" cy="4739615"/>
            <a:chOff x="2511281" y="3262667"/>
            <a:chExt cx="7770812" cy="3121540"/>
          </a:xfrm>
        </p:grpSpPr>
        <p:sp>
          <p:nvSpPr>
            <p:cNvPr id="132" name="Freeform 157">
              <a:extLst>
                <a:ext uri="{FF2B5EF4-FFF2-40B4-BE49-F238E27FC236}">
                  <a16:creationId xmlns:a16="http://schemas.microsoft.com/office/drawing/2014/main" id="{511A693F-4BF3-344C-BDC6-28BAA983976E}"/>
                </a:ext>
              </a:extLst>
            </p:cNvPr>
            <p:cNvSpPr>
              <a:spLocks/>
            </p:cNvSpPr>
            <p:nvPr/>
          </p:nvSpPr>
          <p:spPr bwMode="auto">
            <a:xfrm>
              <a:off x="5108431" y="3572744"/>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5656118" y="3623544"/>
              <a:ext cx="1497013"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5621193" y="3677519"/>
              <a:ext cx="1473200" cy="1979613"/>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5627543" y="4447457"/>
              <a:ext cx="146050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8" name="Text Box 26">
              <a:extLst>
                <a:ext uri="{FF2B5EF4-FFF2-40B4-BE49-F238E27FC236}">
                  <a16:creationId xmlns:a16="http://schemas.microsoft.com/office/drawing/2014/main" id="{BE3B5056-5F96-5946-AEC3-17140DB163F4}"/>
                </a:ext>
              </a:extLst>
            </p:cNvPr>
            <p:cNvSpPr txBox="1">
              <a:spLocks noChangeArrowheads="1"/>
            </p:cNvSpPr>
            <p:nvPr/>
          </p:nvSpPr>
          <p:spPr bwMode="auto">
            <a:xfrm>
              <a:off x="5698981" y="4480178"/>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5629131" y="4764957"/>
              <a:ext cx="145732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5692631" y="5377884"/>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5692631" y="5084965"/>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5692631" y="4793686"/>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5625956" y="5076107"/>
              <a:ext cx="145732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5622781" y="5374557"/>
              <a:ext cx="145732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Rectangle 23">
              <a:extLst>
                <a:ext uri="{FF2B5EF4-FFF2-40B4-BE49-F238E27FC236}">
                  <a16:creationId xmlns:a16="http://schemas.microsoft.com/office/drawing/2014/main" id="{18A5F7E9-E597-8A49-8FBA-5EBCB6131519}"/>
                </a:ext>
              </a:extLst>
            </p:cNvPr>
            <p:cNvSpPr>
              <a:spLocks noChangeArrowheads="1"/>
            </p:cNvSpPr>
            <p:nvPr/>
          </p:nvSpPr>
          <p:spPr bwMode="auto">
            <a:xfrm>
              <a:off x="7918306" y="3993432"/>
              <a:ext cx="1296987"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71" name="Rectangle 24">
              <a:extLst>
                <a:ext uri="{FF2B5EF4-FFF2-40B4-BE49-F238E27FC236}">
                  <a16:creationId xmlns:a16="http://schemas.microsoft.com/office/drawing/2014/main" id="{5DFFE03C-FB1C-D742-84E9-52CBDDB98DB1}"/>
                </a:ext>
              </a:extLst>
            </p:cNvPr>
            <p:cNvSpPr>
              <a:spLocks noChangeArrowheads="1"/>
            </p:cNvSpPr>
            <p:nvPr/>
          </p:nvSpPr>
          <p:spPr bwMode="auto">
            <a:xfrm>
              <a:off x="7880206" y="4047407"/>
              <a:ext cx="1273175" cy="1979612"/>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72" name="Line 25">
              <a:extLst>
                <a:ext uri="{FF2B5EF4-FFF2-40B4-BE49-F238E27FC236}">
                  <a16:creationId xmlns:a16="http://schemas.microsoft.com/office/drawing/2014/main" id="{5AD7BC14-F444-E745-8910-70D580A778B1}"/>
                </a:ext>
              </a:extLst>
            </p:cNvPr>
            <p:cNvSpPr>
              <a:spLocks noChangeShapeType="1"/>
            </p:cNvSpPr>
            <p:nvPr/>
          </p:nvSpPr>
          <p:spPr bwMode="auto">
            <a:xfrm>
              <a:off x="7889731" y="4807819"/>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3" name="Text Box 26">
              <a:extLst>
                <a:ext uri="{FF2B5EF4-FFF2-40B4-BE49-F238E27FC236}">
                  <a16:creationId xmlns:a16="http://schemas.microsoft.com/office/drawing/2014/main" id="{1058B2AB-1EA8-1A46-9E03-D8FFDD9E541B}"/>
                </a:ext>
              </a:extLst>
            </p:cNvPr>
            <p:cNvSpPr txBox="1">
              <a:spLocks noChangeArrowheads="1"/>
            </p:cNvSpPr>
            <p:nvPr/>
          </p:nvSpPr>
          <p:spPr bwMode="auto">
            <a:xfrm>
              <a:off x="7846868" y="4833372"/>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174" name="Line 27">
              <a:extLst>
                <a:ext uri="{FF2B5EF4-FFF2-40B4-BE49-F238E27FC236}">
                  <a16:creationId xmlns:a16="http://schemas.microsoft.com/office/drawing/2014/main" id="{3A83CA24-DF84-F740-B870-F5C298378EA2}"/>
                </a:ext>
              </a:extLst>
            </p:cNvPr>
            <p:cNvSpPr>
              <a:spLocks noChangeShapeType="1"/>
            </p:cNvSpPr>
            <p:nvPr/>
          </p:nvSpPr>
          <p:spPr bwMode="auto">
            <a:xfrm>
              <a:off x="7897668" y="5128494"/>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5" name="Line 28">
              <a:extLst>
                <a:ext uri="{FF2B5EF4-FFF2-40B4-BE49-F238E27FC236}">
                  <a16:creationId xmlns:a16="http://schemas.microsoft.com/office/drawing/2014/main" id="{1D5846CF-9A4C-784A-A5A4-98F8F1486DDE}"/>
                </a:ext>
              </a:extLst>
            </p:cNvPr>
            <p:cNvSpPr>
              <a:spLocks noChangeShapeType="1"/>
            </p:cNvSpPr>
            <p:nvPr/>
          </p:nvSpPr>
          <p:spPr bwMode="auto">
            <a:xfrm>
              <a:off x="7883381" y="5438057"/>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6" name="Line 29">
              <a:extLst>
                <a:ext uri="{FF2B5EF4-FFF2-40B4-BE49-F238E27FC236}">
                  <a16:creationId xmlns:a16="http://schemas.microsoft.com/office/drawing/2014/main" id="{987AF988-33D7-A644-9737-1635D99E92DD}"/>
                </a:ext>
              </a:extLst>
            </p:cNvPr>
            <p:cNvSpPr>
              <a:spLocks noChangeShapeType="1"/>
            </p:cNvSpPr>
            <p:nvPr/>
          </p:nvSpPr>
          <p:spPr bwMode="auto">
            <a:xfrm>
              <a:off x="7883381" y="5723807"/>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7" name="Text Box 26">
              <a:extLst>
                <a:ext uri="{FF2B5EF4-FFF2-40B4-BE49-F238E27FC236}">
                  <a16:creationId xmlns:a16="http://schemas.microsoft.com/office/drawing/2014/main" id="{DC53D19A-63B2-7141-9008-9BC3F678052E}"/>
                </a:ext>
              </a:extLst>
            </p:cNvPr>
            <p:cNvSpPr txBox="1">
              <a:spLocks noChangeArrowheads="1"/>
            </p:cNvSpPr>
            <p:nvPr/>
          </p:nvSpPr>
          <p:spPr bwMode="auto">
            <a:xfrm>
              <a:off x="7881793" y="4037882"/>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178" name="Text Box 26">
              <a:extLst>
                <a:ext uri="{FF2B5EF4-FFF2-40B4-BE49-F238E27FC236}">
                  <a16:creationId xmlns:a16="http://schemas.microsoft.com/office/drawing/2014/main" id="{668FFB30-2FA6-AE41-99EF-4D74E37F3EF5}"/>
                </a:ext>
              </a:extLst>
            </p:cNvPr>
            <p:cNvSpPr txBox="1">
              <a:spLocks noChangeArrowheads="1"/>
            </p:cNvSpPr>
            <p:nvPr/>
          </p:nvSpPr>
          <p:spPr bwMode="auto">
            <a:xfrm>
              <a:off x="7837343" y="5745416"/>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79" name="Text Box 26">
              <a:extLst>
                <a:ext uri="{FF2B5EF4-FFF2-40B4-BE49-F238E27FC236}">
                  <a16:creationId xmlns:a16="http://schemas.microsoft.com/office/drawing/2014/main" id="{9646084A-4EA0-5345-8A3E-91D3475359E6}"/>
                </a:ext>
              </a:extLst>
            </p:cNvPr>
            <p:cNvSpPr txBox="1">
              <a:spLocks noChangeArrowheads="1"/>
            </p:cNvSpPr>
            <p:nvPr/>
          </p:nvSpPr>
          <p:spPr bwMode="auto">
            <a:xfrm>
              <a:off x="7849290" y="5438159"/>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80" name="Text Box 26">
              <a:extLst>
                <a:ext uri="{FF2B5EF4-FFF2-40B4-BE49-F238E27FC236}">
                  <a16:creationId xmlns:a16="http://schemas.microsoft.com/office/drawing/2014/main" id="{9FDE009F-BD4C-6B4C-A66D-690533C0F57F}"/>
                </a:ext>
              </a:extLst>
            </p:cNvPr>
            <p:cNvSpPr txBox="1">
              <a:spLocks noChangeArrowheads="1"/>
            </p:cNvSpPr>
            <p:nvPr/>
          </p:nvSpPr>
          <p:spPr bwMode="auto">
            <a:xfrm>
              <a:off x="7846868" y="5150053"/>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9166081" y="4025182"/>
              <a:ext cx="581025" cy="2038350"/>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Freeform 70">
              <a:extLst>
                <a:ext uri="{FF2B5EF4-FFF2-40B4-BE49-F238E27FC236}">
                  <a16:creationId xmlns:a16="http://schemas.microsoft.com/office/drawing/2014/main" id="{4A88383C-61F9-1949-9D88-EC83EDA3F2B6}"/>
                </a:ext>
              </a:extLst>
            </p:cNvPr>
            <p:cNvSpPr>
              <a:spLocks/>
            </p:cNvSpPr>
            <p:nvPr/>
          </p:nvSpPr>
          <p:spPr bwMode="auto">
            <a:xfrm>
              <a:off x="2976418" y="4045819"/>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Rectangle 23">
              <a:extLst>
                <a:ext uri="{FF2B5EF4-FFF2-40B4-BE49-F238E27FC236}">
                  <a16:creationId xmlns:a16="http://schemas.microsoft.com/office/drawing/2014/main" id="{AC94A5E0-4794-4246-825A-61CE412794C5}"/>
                </a:ext>
              </a:extLst>
            </p:cNvPr>
            <p:cNvSpPr>
              <a:spLocks noChangeArrowheads="1"/>
            </p:cNvSpPr>
            <p:nvPr/>
          </p:nvSpPr>
          <p:spPr bwMode="auto">
            <a:xfrm>
              <a:off x="3573318" y="4001369"/>
              <a:ext cx="1296988"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85" name="Rectangle 24">
              <a:extLst>
                <a:ext uri="{FF2B5EF4-FFF2-40B4-BE49-F238E27FC236}">
                  <a16:creationId xmlns:a16="http://schemas.microsoft.com/office/drawing/2014/main" id="{6F8DDC46-C4B7-DF4E-8AF5-C602B6EAA1C4}"/>
                </a:ext>
              </a:extLst>
            </p:cNvPr>
            <p:cNvSpPr>
              <a:spLocks noChangeArrowheads="1"/>
            </p:cNvSpPr>
            <p:nvPr/>
          </p:nvSpPr>
          <p:spPr bwMode="auto">
            <a:xfrm>
              <a:off x="3535218" y="4055344"/>
              <a:ext cx="1273175" cy="1979613"/>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86" name="Line 25">
              <a:extLst>
                <a:ext uri="{FF2B5EF4-FFF2-40B4-BE49-F238E27FC236}">
                  <a16:creationId xmlns:a16="http://schemas.microsoft.com/office/drawing/2014/main" id="{DBA82451-A905-D646-87C3-445C7FB42130}"/>
                </a:ext>
              </a:extLst>
            </p:cNvPr>
            <p:cNvSpPr>
              <a:spLocks noChangeShapeType="1"/>
            </p:cNvSpPr>
            <p:nvPr/>
          </p:nvSpPr>
          <p:spPr bwMode="auto">
            <a:xfrm>
              <a:off x="3544743" y="4815757"/>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7" name="Text Box 26">
              <a:extLst>
                <a:ext uri="{FF2B5EF4-FFF2-40B4-BE49-F238E27FC236}">
                  <a16:creationId xmlns:a16="http://schemas.microsoft.com/office/drawing/2014/main" id="{20A57016-2D36-9945-9BC2-7F8B323410D1}"/>
                </a:ext>
              </a:extLst>
            </p:cNvPr>
            <p:cNvSpPr txBox="1">
              <a:spLocks noChangeArrowheads="1"/>
            </p:cNvSpPr>
            <p:nvPr/>
          </p:nvSpPr>
          <p:spPr bwMode="auto">
            <a:xfrm>
              <a:off x="3501881" y="4841309"/>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188" name="Line 27">
              <a:extLst>
                <a:ext uri="{FF2B5EF4-FFF2-40B4-BE49-F238E27FC236}">
                  <a16:creationId xmlns:a16="http://schemas.microsoft.com/office/drawing/2014/main" id="{C4DE758D-2140-4D46-8462-D030054EF893}"/>
                </a:ext>
              </a:extLst>
            </p:cNvPr>
            <p:cNvSpPr>
              <a:spLocks noChangeShapeType="1"/>
            </p:cNvSpPr>
            <p:nvPr/>
          </p:nvSpPr>
          <p:spPr bwMode="auto">
            <a:xfrm>
              <a:off x="3552681" y="5136432"/>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9" name="Line 28">
              <a:extLst>
                <a:ext uri="{FF2B5EF4-FFF2-40B4-BE49-F238E27FC236}">
                  <a16:creationId xmlns:a16="http://schemas.microsoft.com/office/drawing/2014/main" id="{54E984A7-4546-6E49-B9F8-528EAF4E1F35}"/>
                </a:ext>
              </a:extLst>
            </p:cNvPr>
            <p:cNvSpPr>
              <a:spLocks noChangeShapeType="1"/>
            </p:cNvSpPr>
            <p:nvPr/>
          </p:nvSpPr>
          <p:spPr bwMode="auto">
            <a:xfrm>
              <a:off x="3538393" y="5445994"/>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0" name="Line 29">
              <a:extLst>
                <a:ext uri="{FF2B5EF4-FFF2-40B4-BE49-F238E27FC236}">
                  <a16:creationId xmlns:a16="http://schemas.microsoft.com/office/drawing/2014/main" id="{85DE9E64-476F-6F4E-8BFA-3205F1E596F5}"/>
                </a:ext>
              </a:extLst>
            </p:cNvPr>
            <p:cNvSpPr>
              <a:spLocks noChangeShapeType="1"/>
            </p:cNvSpPr>
            <p:nvPr/>
          </p:nvSpPr>
          <p:spPr bwMode="auto">
            <a:xfrm>
              <a:off x="3538393" y="5731744"/>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1" name="Text Box 26">
              <a:extLst>
                <a:ext uri="{FF2B5EF4-FFF2-40B4-BE49-F238E27FC236}">
                  <a16:creationId xmlns:a16="http://schemas.microsoft.com/office/drawing/2014/main" id="{A1B9282E-64F8-1442-8F95-7A9813CE8F60}"/>
                </a:ext>
              </a:extLst>
            </p:cNvPr>
            <p:cNvSpPr txBox="1">
              <a:spLocks noChangeArrowheads="1"/>
            </p:cNvSpPr>
            <p:nvPr/>
          </p:nvSpPr>
          <p:spPr bwMode="auto">
            <a:xfrm>
              <a:off x="3536806" y="4045819"/>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192" name="Text Box 26">
              <a:extLst>
                <a:ext uri="{FF2B5EF4-FFF2-40B4-BE49-F238E27FC236}">
                  <a16:creationId xmlns:a16="http://schemas.microsoft.com/office/drawing/2014/main" id="{83782313-46E0-BE46-BEED-BDC4F6A04AD7}"/>
                </a:ext>
              </a:extLst>
            </p:cNvPr>
            <p:cNvSpPr txBox="1">
              <a:spLocks noChangeArrowheads="1"/>
            </p:cNvSpPr>
            <p:nvPr/>
          </p:nvSpPr>
          <p:spPr bwMode="auto">
            <a:xfrm>
              <a:off x="3492356" y="5746184"/>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93" name="Text Box 26">
              <a:extLst>
                <a:ext uri="{FF2B5EF4-FFF2-40B4-BE49-F238E27FC236}">
                  <a16:creationId xmlns:a16="http://schemas.microsoft.com/office/drawing/2014/main" id="{E3A71501-A89A-D249-84FB-20D98047A254}"/>
                </a:ext>
              </a:extLst>
            </p:cNvPr>
            <p:cNvSpPr txBox="1">
              <a:spLocks noChangeArrowheads="1"/>
            </p:cNvSpPr>
            <p:nvPr/>
          </p:nvSpPr>
          <p:spPr bwMode="auto">
            <a:xfrm>
              <a:off x="3511406" y="5453266"/>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94" name="Text Box 26">
              <a:extLst>
                <a:ext uri="{FF2B5EF4-FFF2-40B4-BE49-F238E27FC236}">
                  <a16:creationId xmlns:a16="http://schemas.microsoft.com/office/drawing/2014/main" id="{6C7F0039-C145-9D4F-92E4-1AF9B0406DA4}"/>
                </a:ext>
              </a:extLst>
            </p:cNvPr>
            <p:cNvSpPr txBox="1">
              <a:spLocks noChangeArrowheads="1"/>
            </p:cNvSpPr>
            <p:nvPr/>
          </p:nvSpPr>
          <p:spPr bwMode="auto">
            <a:xfrm>
              <a:off x="3501881" y="5157990"/>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grpSp>
          <p:nvGrpSpPr>
            <p:cNvPr id="216" name="Group 179">
              <a:extLst>
                <a:ext uri="{FF2B5EF4-FFF2-40B4-BE49-F238E27FC236}">
                  <a16:creationId xmlns:a16="http://schemas.microsoft.com/office/drawing/2014/main" id="{D0DD382B-DAC3-2346-B02D-B07D99212014}"/>
                </a:ext>
              </a:extLst>
            </p:cNvPr>
            <p:cNvGrpSpPr>
              <a:grpSpLocks/>
            </p:cNvGrpSpPr>
            <p:nvPr/>
          </p:nvGrpSpPr>
          <p:grpSpPr bwMode="auto">
            <a:xfrm>
              <a:off x="2511281" y="5555532"/>
              <a:ext cx="800100" cy="828675"/>
              <a:chOff x="-44" y="1473"/>
              <a:chExt cx="981" cy="1105"/>
            </a:xfrm>
          </p:grpSpPr>
          <p:pic>
            <p:nvPicPr>
              <p:cNvPr id="217" name="Picture 180" descr="desktop_computer_stylized_medium">
                <a:extLst>
                  <a:ext uri="{FF2B5EF4-FFF2-40B4-BE49-F238E27FC236}">
                    <a16:creationId xmlns:a16="http://schemas.microsoft.com/office/drawing/2014/main" id="{DED124CB-DBF2-BA4A-A3F5-D0D2EE27E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8" name="Freeform 181">
                <a:extLst>
                  <a:ext uri="{FF2B5EF4-FFF2-40B4-BE49-F238E27FC236}">
                    <a16:creationId xmlns:a16="http://schemas.microsoft.com/office/drawing/2014/main" id="{45C70753-F80F-0E44-A5BE-EA6A0103012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19" name="Group 182">
              <a:extLst>
                <a:ext uri="{FF2B5EF4-FFF2-40B4-BE49-F238E27FC236}">
                  <a16:creationId xmlns:a16="http://schemas.microsoft.com/office/drawing/2014/main" id="{8C1F52F1-3DCD-D94D-B922-F8CEBAB5F0B4}"/>
                </a:ext>
              </a:extLst>
            </p:cNvPr>
            <p:cNvGrpSpPr>
              <a:grpSpLocks/>
            </p:cNvGrpSpPr>
            <p:nvPr/>
          </p:nvGrpSpPr>
          <p:grpSpPr bwMode="auto">
            <a:xfrm flipH="1">
              <a:off x="9493106" y="5469807"/>
              <a:ext cx="788987" cy="782637"/>
              <a:chOff x="-44" y="1473"/>
              <a:chExt cx="981" cy="1105"/>
            </a:xfrm>
          </p:grpSpPr>
          <p:pic>
            <p:nvPicPr>
              <p:cNvPr id="220" name="Picture 183" descr="desktop_computer_stylized_medium">
                <a:extLst>
                  <a:ext uri="{FF2B5EF4-FFF2-40B4-BE49-F238E27FC236}">
                    <a16:creationId xmlns:a16="http://schemas.microsoft.com/office/drawing/2014/main" id="{E6083DB7-3B07-6F40-9810-0033E2E06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1" name="Freeform 184">
                <a:extLst>
                  <a:ext uri="{FF2B5EF4-FFF2-40B4-BE49-F238E27FC236}">
                    <a16:creationId xmlns:a16="http://schemas.microsoft.com/office/drawing/2014/main" id="{28CB0DC7-F192-5840-BCC3-B9D66210604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5083031" y="5055469"/>
              <a:ext cx="358775" cy="704850"/>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pic>
          <p:nvPicPr>
            <p:cNvPr id="261" name="Picture 2" descr="Image result for firefox logo">
              <a:extLst>
                <a:ext uri="{FF2B5EF4-FFF2-40B4-BE49-F238E27FC236}">
                  <a16:creationId xmlns:a16="http://schemas.microsoft.com/office/drawing/2014/main" id="{51A92539-D075-5644-9056-10960E5147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6336" y="4363319"/>
              <a:ext cx="387318" cy="36267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a:extLst>
                <a:ext uri="{FF2B5EF4-FFF2-40B4-BE49-F238E27FC236}">
                  <a16:creationId xmlns:a16="http://schemas.microsoft.com/office/drawing/2014/main" id="{95E1F04B-A3B3-534D-A252-A4AC29C657DE}"/>
                </a:ext>
              </a:extLst>
            </p:cNvPr>
            <p:cNvSpPr txBox="1"/>
            <p:nvPr/>
          </p:nvSpPr>
          <p:spPr>
            <a:xfrm>
              <a:off x="5723493" y="3262667"/>
              <a:ext cx="1265812" cy="3803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HTTP server</a:t>
              </a:r>
            </a:p>
          </p:txBody>
        </p:sp>
        <p:pic>
          <p:nvPicPr>
            <p:cNvPr id="1028" name="Picture 4" descr="Image result for apache web server logo">
              <a:extLst>
                <a:ext uri="{FF2B5EF4-FFF2-40B4-BE49-F238E27FC236}">
                  <a16:creationId xmlns:a16="http://schemas.microsoft.com/office/drawing/2014/main" id="{2DA3452A-DE33-3D41-95D5-C755A41915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9399" y="3712220"/>
              <a:ext cx="1425575" cy="629170"/>
            </a:xfrm>
            <a:prstGeom prst="rect">
              <a:avLst/>
            </a:prstGeom>
            <a:noFill/>
            <a:extLst>
              <a:ext uri="{909E8E84-426E-40dd-AFC4-6F175D3DCCD1}">
                <a14:hiddenFill xmlns:a14="http://schemas.microsoft.com/office/drawing/2010/main" xmlns="">
                  <a:solidFill>
                    <a:srgbClr val="FFFFFF"/>
                  </a:solidFill>
                </a14:hiddenFill>
              </a:ext>
            </a:extLst>
          </p:spPr>
        </p:pic>
        <p:pic>
          <p:nvPicPr>
            <p:cNvPr id="262" name="Picture 2" descr="Image result for firefox logo">
              <a:extLst>
                <a:ext uri="{FF2B5EF4-FFF2-40B4-BE49-F238E27FC236}">
                  <a16:creationId xmlns:a16="http://schemas.microsoft.com/office/drawing/2014/main" id="{E576EC8B-3CC8-044B-BD3B-8A4342C698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7699" y="4326644"/>
              <a:ext cx="387318" cy="362674"/>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Image result for skype logo">
              <a:extLst>
                <a:ext uri="{FF2B5EF4-FFF2-40B4-BE49-F238E27FC236}">
                  <a16:creationId xmlns:a16="http://schemas.microsoft.com/office/drawing/2014/main" id="{44A9474D-942F-134E-B292-6ADA467533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4515" y="4091654"/>
              <a:ext cx="387318" cy="392958"/>
            </a:xfrm>
            <a:prstGeom prst="rect">
              <a:avLst/>
            </a:prstGeom>
            <a:noFill/>
            <a:extLst>
              <a:ext uri="{909E8E84-426E-40dd-AFC4-6F175D3DCCD1}">
                <a14:hiddenFill xmlns:a14="http://schemas.microsoft.com/office/drawing/2010/main" xmlns="">
                  <a:solidFill>
                    <a:srgbClr val="FFFFFF"/>
                  </a:solidFill>
                </a14:hiddenFill>
              </a:ext>
            </a:extLst>
          </p:spPr>
        </p:pic>
        <p:sp>
          <p:nvSpPr>
            <p:cNvPr id="263" name="TextBox 262">
              <a:extLst>
                <a:ext uri="{FF2B5EF4-FFF2-40B4-BE49-F238E27FC236}">
                  <a16:creationId xmlns:a16="http://schemas.microsoft.com/office/drawing/2014/main" id="{DC4B02DA-C340-9945-87C2-952E1901FB43}"/>
                </a:ext>
              </a:extLst>
            </p:cNvPr>
            <p:cNvSpPr txBox="1"/>
            <p:nvPr/>
          </p:nvSpPr>
          <p:spPr>
            <a:xfrm>
              <a:off x="3822815" y="3627317"/>
              <a:ext cx="642362" cy="3803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client</a:t>
              </a:r>
            </a:p>
          </p:txBody>
        </p:sp>
        <p:pic>
          <p:nvPicPr>
            <p:cNvPr id="1034" name="Picture 10" descr="Image result for netflix logo png">
              <a:extLst>
                <a:ext uri="{FF2B5EF4-FFF2-40B4-BE49-F238E27FC236}">
                  <a16:creationId xmlns:a16="http://schemas.microsoft.com/office/drawing/2014/main" id="{9F652FAF-7820-6141-9F34-FDF8AEACBE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2599" y="4424842"/>
              <a:ext cx="691469" cy="38895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71" name="Freeform 296">
            <a:extLst>
              <a:ext uri="{FF2B5EF4-FFF2-40B4-BE49-F238E27FC236}">
                <a16:creationId xmlns:a16="http://schemas.microsoft.com/office/drawing/2014/main" id="{06DFDE96-5B04-984C-B72D-22D074DF3E82}"/>
              </a:ext>
            </a:extLst>
          </p:cNvPr>
          <p:cNvSpPr>
            <a:spLocks/>
          </p:cNvSpPr>
          <p:nvPr/>
        </p:nvSpPr>
        <p:spPr bwMode="auto">
          <a:xfrm>
            <a:off x="4356586" y="4965666"/>
            <a:ext cx="3127375" cy="1498600"/>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libri"/>
              <a:ea typeface="ＭＳ Ｐゴシック" panose="020B0600070205080204" pitchFamily="34" charset="-128"/>
              <a:cs typeface="Arial"/>
            </a:endParaRPr>
          </a:p>
        </p:txBody>
      </p:sp>
      <p:sp>
        <p:nvSpPr>
          <p:cNvPr id="11" name="Rectangle 10">
            <a:extLst>
              <a:ext uri="{FF2B5EF4-FFF2-40B4-BE49-F238E27FC236}">
                <a16:creationId xmlns:a16="http://schemas.microsoft.com/office/drawing/2014/main" id="{CC19030B-5BD3-114F-B249-57401BFC96FB}"/>
              </a:ext>
            </a:extLst>
          </p:cNvPr>
          <p:cNvSpPr/>
          <p:nvPr/>
        </p:nvSpPr>
        <p:spPr>
          <a:xfrm>
            <a:off x="4944218" y="2675931"/>
            <a:ext cx="2194145" cy="1745839"/>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01" name="Straight Connector 100">
            <a:extLst>
              <a:ext uri="{FF2B5EF4-FFF2-40B4-BE49-F238E27FC236}">
                <a16:creationId xmlns:a16="http://schemas.microsoft.com/office/drawing/2014/main" id="{80C9D10E-5651-A74C-93AC-3C99ACEB97DA}"/>
              </a:ext>
            </a:extLst>
          </p:cNvPr>
          <p:cNvCxnSpPr>
            <a:cxnSpLocks/>
          </p:cNvCxnSpPr>
          <p:nvPr/>
        </p:nvCxnSpPr>
        <p:spPr>
          <a:xfrm flipV="1">
            <a:off x="3204457" y="2995594"/>
            <a:ext cx="0" cy="2502331"/>
          </a:xfrm>
          <a:prstGeom prst="line">
            <a:avLst/>
          </a:prstGeom>
          <a:ln w="44450">
            <a:tailEnd type="triangle"/>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55BCE33F-AF9C-9244-A84E-ABFE39D35FDD}"/>
              </a:ext>
            </a:extLst>
          </p:cNvPr>
          <p:cNvGrpSpPr/>
          <p:nvPr/>
        </p:nvGrpSpPr>
        <p:grpSpPr>
          <a:xfrm>
            <a:off x="5525255" y="2683797"/>
            <a:ext cx="1407618" cy="386166"/>
            <a:chOff x="8593764" y="690692"/>
            <a:chExt cx="1407618" cy="386166"/>
          </a:xfrm>
        </p:grpSpPr>
        <p:sp>
          <p:nvSpPr>
            <p:cNvPr id="90" name="Rectangle 89">
              <a:extLst>
                <a:ext uri="{FF2B5EF4-FFF2-40B4-BE49-F238E27FC236}">
                  <a16:creationId xmlns:a16="http://schemas.microsoft.com/office/drawing/2014/main" id="{3181679B-461D-F54E-B35C-1F26F43C0389}"/>
                </a:ext>
              </a:extLst>
            </p:cNvPr>
            <p:cNvSpPr/>
            <p:nvPr/>
          </p:nvSpPr>
          <p:spPr>
            <a:xfrm>
              <a:off x="8597936" y="756182"/>
              <a:ext cx="1403446" cy="2661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TextBox 90">
              <a:extLst>
                <a:ext uri="{FF2B5EF4-FFF2-40B4-BE49-F238E27FC236}">
                  <a16:creationId xmlns:a16="http://schemas.microsoft.com/office/drawing/2014/main" id="{3C8C24D3-DD36-2249-9CAB-AD499E2FCA24}"/>
                </a:ext>
              </a:extLst>
            </p:cNvPr>
            <p:cNvSpPr txBox="1"/>
            <p:nvPr/>
          </p:nvSpPr>
          <p:spPr>
            <a:xfrm>
              <a:off x="8893175" y="707526"/>
              <a:ext cx="11082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HTTP msg</a:t>
              </a:r>
            </a:p>
          </p:txBody>
        </p:sp>
        <p:sp>
          <p:nvSpPr>
            <p:cNvPr id="92" name="TextBox 91">
              <a:extLst>
                <a:ext uri="{FF2B5EF4-FFF2-40B4-BE49-F238E27FC236}">
                  <a16:creationId xmlns:a16="http://schemas.microsoft.com/office/drawing/2014/main" id="{A5E8010F-AACF-1444-9E25-B05D5044AA5A}"/>
                </a:ext>
              </a:extLst>
            </p:cNvPr>
            <p:cNvSpPr txBox="1"/>
            <p:nvPr/>
          </p:nvSpPr>
          <p:spPr>
            <a:xfrm>
              <a:off x="8593764" y="690692"/>
              <a:ext cx="3802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H</a:t>
              </a:r>
              <a:r>
                <a:rPr kumimoji="0" lang="en-US" sz="1800" b="0" i="0" u="none" strike="noStrike" kern="1200" cap="none" spc="0" normalizeH="0" baseline="-25000" noProof="0" dirty="0" err="1">
                  <a:ln>
                    <a:noFill/>
                  </a:ln>
                  <a:solidFill>
                    <a:prstClr val="black"/>
                  </a:solidFill>
                  <a:effectLst/>
                  <a:uLnTx/>
                  <a:uFillTx/>
                  <a:latin typeface="Calibri"/>
                  <a:ea typeface="+mn-ea"/>
                  <a:cs typeface="+mn-cs"/>
                </a:rPr>
                <a:t>t</a:t>
              </a:r>
              <a:endParaRPr kumimoji="0" lang="en-US" sz="1800" b="0" i="0" u="none" strike="noStrike" kern="1200" cap="none" spc="0" normalizeH="0" baseline="-25000" noProof="0" dirty="0">
                <a:ln>
                  <a:noFill/>
                </a:ln>
                <a:solidFill>
                  <a:prstClr val="black"/>
                </a:solidFill>
                <a:effectLst/>
                <a:uLnTx/>
                <a:uFillTx/>
                <a:latin typeface="Calibri"/>
                <a:ea typeface="+mn-ea"/>
                <a:cs typeface="+mn-cs"/>
              </a:endParaRPr>
            </a:p>
          </p:txBody>
        </p:sp>
      </p:grpSp>
      <p:grpSp>
        <p:nvGrpSpPr>
          <p:cNvPr id="93" name="Group 92">
            <a:extLst>
              <a:ext uri="{FF2B5EF4-FFF2-40B4-BE49-F238E27FC236}">
                <a16:creationId xmlns:a16="http://schemas.microsoft.com/office/drawing/2014/main" id="{7B18E3F3-40BD-0C49-8324-41152F4086DF}"/>
              </a:ext>
            </a:extLst>
          </p:cNvPr>
          <p:cNvGrpSpPr/>
          <p:nvPr/>
        </p:nvGrpSpPr>
        <p:grpSpPr>
          <a:xfrm>
            <a:off x="5272320" y="3145339"/>
            <a:ext cx="1651423" cy="389371"/>
            <a:chOff x="8349959" y="687487"/>
            <a:chExt cx="1651423" cy="389371"/>
          </a:xfrm>
        </p:grpSpPr>
        <p:sp>
          <p:nvSpPr>
            <p:cNvPr id="94" name="Rectangle 93">
              <a:extLst>
                <a:ext uri="{FF2B5EF4-FFF2-40B4-BE49-F238E27FC236}">
                  <a16:creationId xmlns:a16="http://schemas.microsoft.com/office/drawing/2014/main" id="{40BFCB17-7AF9-A04A-B142-3A8A74A0F13F}"/>
                </a:ext>
              </a:extLst>
            </p:cNvPr>
            <p:cNvSpPr/>
            <p:nvPr/>
          </p:nvSpPr>
          <p:spPr>
            <a:xfrm>
              <a:off x="8369532" y="756182"/>
              <a:ext cx="1631850" cy="266167"/>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5" name="TextBox 94">
              <a:extLst>
                <a:ext uri="{FF2B5EF4-FFF2-40B4-BE49-F238E27FC236}">
                  <a16:creationId xmlns:a16="http://schemas.microsoft.com/office/drawing/2014/main" id="{77480891-1114-0843-9D86-8F8D5F0BD098}"/>
                </a:ext>
              </a:extLst>
            </p:cNvPr>
            <p:cNvSpPr txBox="1"/>
            <p:nvPr/>
          </p:nvSpPr>
          <p:spPr>
            <a:xfrm>
              <a:off x="8893175" y="707526"/>
              <a:ext cx="11082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HTTP msg</a:t>
              </a:r>
            </a:p>
          </p:txBody>
        </p:sp>
        <p:sp>
          <p:nvSpPr>
            <p:cNvPr id="96" name="TextBox 95">
              <a:extLst>
                <a:ext uri="{FF2B5EF4-FFF2-40B4-BE49-F238E27FC236}">
                  <a16:creationId xmlns:a16="http://schemas.microsoft.com/office/drawing/2014/main" id="{C180BA86-1AC2-8249-A8BF-24B0BD4B001D}"/>
                </a:ext>
              </a:extLst>
            </p:cNvPr>
            <p:cNvSpPr txBox="1"/>
            <p:nvPr/>
          </p:nvSpPr>
          <p:spPr>
            <a:xfrm>
              <a:off x="8593764" y="690692"/>
              <a:ext cx="3802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H</a:t>
              </a:r>
              <a:r>
                <a:rPr kumimoji="0" lang="en-US" sz="1800" b="0" i="0" u="none" strike="noStrike" kern="1200" cap="none" spc="0" normalizeH="0" baseline="-25000" noProof="0" dirty="0" err="1">
                  <a:ln>
                    <a:noFill/>
                  </a:ln>
                  <a:solidFill>
                    <a:prstClr val="black"/>
                  </a:solidFill>
                  <a:effectLst/>
                  <a:uLnTx/>
                  <a:uFillTx/>
                  <a:latin typeface="Calibri"/>
                  <a:ea typeface="+mn-ea"/>
                  <a:cs typeface="+mn-cs"/>
                </a:rPr>
                <a:t>t</a:t>
              </a:r>
              <a:endParaRPr kumimoji="0" lang="en-US" sz="1800" b="0" i="0" u="none" strike="noStrike" kern="1200" cap="none" spc="0" normalizeH="0" baseline="-25000" noProof="0" dirty="0">
                <a:ln>
                  <a:noFill/>
                </a:ln>
                <a:solidFill>
                  <a:prstClr val="black"/>
                </a:solidFill>
                <a:effectLst/>
                <a:uLnTx/>
                <a:uFillTx/>
                <a:latin typeface="Calibri"/>
                <a:ea typeface="+mn-ea"/>
                <a:cs typeface="+mn-cs"/>
              </a:endParaRPr>
            </a:p>
          </p:txBody>
        </p:sp>
        <p:sp>
          <p:nvSpPr>
            <p:cNvPr id="97" name="TextBox 96">
              <a:extLst>
                <a:ext uri="{FF2B5EF4-FFF2-40B4-BE49-F238E27FC236}">
                  <a16:creationId xmlns:a16="http://schemas.microsoft.com/office/drawing/2014/main" id="{35880B3B-4ADE-F941-961B-5B939CD2E4D3}"/>
                </a:ext>
              </a:extLst>
            </p:cNvPr>
            <p:cNvSpPr txBox="1"/>
            <p:nvPr/>
          </p:nvSpPr>
          <p:spPr>
            <a:xfrm>
              <a:off x="8349959" y="687487"/>
              <a:ext cx="4090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H</a:t>
              </a:r>
              <a:r>
                <a:rPr kumimoji="0" lang="en-US" sz="1800" b="0" i="0" u="none" strike="noStrike" kern="1200" cap="none" spc="0" normalizeH="0" baseline="-25000" noProof="0" dirty="0" err="1">
                  <a:ln>
                    <a:noFill/>
                  </a:ln>
                  <a:solidFill>
                    <a:prstClr val="black"/>
                  </a:solidFill>
                  <a:effectLst/>
                  <a:uLnTx/>
                  <a:uFillTx/>
                  <a:latin typeface="Calibri"/>
                  <a:ea typeface="+mn-ea"/>
                  <a:cs typeface="+mn-cs"/>
                </a:rPr>
                <a:t>n</a:t>
              </a:r>
              <a:endParaRPr kumimoji="0" lang="en-US" sz="1800" b="0" i="0" u="none" strike="noStrike" kern="1200" cap="none" spc="0" normalizeH="0" baseline="-25000" noProof="0" dirty="0">
                <a:ln>
                  <a:noFill/>
                </a:ln>
                <a:solidFill>
                  <a:prstClr val="black"/>
                </a:solidFill>
                <a:effectLst/>
                <a:uLnTx/>
                <a:uFillTx/>
                <a:latin typeface="Calibri"/>
                <a:ea typeface="+mn-ea"/>
                <a:cs typeface="+mn-cs"/>
              </a:endParaRPr>
            </a:p>
          </p:txBody>
        </p:sp>
      </p:grpSp>
      <p:sp>
        <p:nvSpPr>
          <p:cNvPr id="98" name="Rectangle 97">
            <a:extLst>
              <a:ext uri="{FF2B5EF4-FFF2-40B4-BE49-F238E27FC236}">
                <a16:creationId xmlns:a16="http://schemas.microsoft.com/office/drawing/2014/main" id="{4FFEBBBB-2623-A645-BE22-49AB28379D36}"/>
              </a:ext>
            </a:extLst>
          </p:cNvPr>
          <p:cNvSpPr/>
          <p:nvPr/>
        </p:nvSpPr>
        <p:spPr>
          <a:xfrm>
            <a:off x="5864224" y="2340021"/>
            <a:ext cx="1063879" cy="2661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9" name="TextBox 98">
            <a:extLst>
              <a:ext uri="{FF2B5EF4-FFF2-40B4-BE49-F238E27FC236}">
                <a16:creationId xmlns:a16="http://schemas.microsoft.com/office/drawing/2014/main" id="{BE6AB7BA-7EC8-0044-B495-B5FBC9F37B18}"/>
              </a:ext>
            </a:extLst>
          </p:cNvPr>
          <p:cNvSpPr txBox="1"/>
          <p:nvPr/>
        </p:nvSpPr>
        <p:spPr>
          <a:xfrm>
            <a:off x="5819897" y="2291365"/>
            <a:ext cx="11082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HTTP msg</a:t>
            </a:r>
          </a:p>
        </p:txBody>
      </p:sp>
      <p:cxnSp>
        <p:nvCxnSpPr>
          <p:cNvPr id="104" name="Straight Connector 103">
            <a:extLst>
              <a:ext uri="{FF2B5EF4-FFF2-40B4-BE49-F238E27FC236}">
                <a16:creationId xmlns:a16="http://schemas.microsoft.com/office/drawing/2014/main" id="{8F458F2E-0B98-1741-9C0D-ECC805BD8799}"/>
              </a:ext>
            </a:extLst>
          </p:cNvPr>
          <p:cNvCxnSpPr>
            <a:cxnSpLocks/>
          </p:cNvCxnSpPr>
          <p:nvPr/>
        </p:nvCxnSpPr>
        <p:spPr>
          <a:xfrm>
            <a:off x="7011397" y="2484139"/>
            <a:ext cx="0" cy="3013786"/>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43591F4-8564-6A44-BC41-A0C901C7BC9C}"/>
              </a:ext>
            </a:extLst>
          </p:cNvPr>
          <p:cNvCxnSpPr>
            <a:cxnSpLocks/>
          </p:cNvCxnSpPr>
          <p:nvPr/>
        </p:nvCxnSpPr>
        <p:spPr>
          <a:xfrm>
            <a:off x="3184573" y="5478673"/>
            <a:ext cx="3851736"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7E44E6E3-ED5F-EA46-A3F3-2FC71EED50CF}"/>
              </a:ext>
            </a:extLst>
          </p:cNvPr>
          <p:cNvSpPr/>
          <p:nvPr/>
        </p:nvSpPr>
        <p:spPr>
          <a:xfrm>
            <a:off x="5864224" y="2291365"/>
            <a:ext cx="1063879" cy="30054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2" name="Rectangle 101">
            <a:extLst>
              <a:ext uri="{FF2B5EF4-FFF2-40B4-BE49-F238E27FC236}">
                <a16:creationId xmlns:a16="http://schemas.microsoft.com/office/drawing/2014/main" id="{33F974F9-F1CB-EB4F-9996-B0CAF21D948C}"/>
              </a:ext>
            </a:extLst>
          </p:cNvPr>
          <p:cNvSpPr/>
          <p:nvPr/>
        </p:nvSpPr>
        <p:spPr>
          <a:xfrm>
            <a:off x="5474955" y="2744519"/>
            <a:ext cx="1478052" cy="28426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Slide Number Placeholder 2">
            <a:extLst>
              <a:ext uri="{FF2B5EF4-FFF2-40B4-BE49-F238E27FC236}">
                <a16:creationId xmlns:a16="http://schemas.microsoft.com/office/drawing/2014/main" id="{763B7DCD-B52F-3E47-BEBE-99834B40354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14</a:t>
            </a:fld>
            <a:endParaRPr lang="en-US" dirty="0"/>
          </a:p>
        </p:txBody>
      </p:sp>
    </p:spTree>
    <p:extLst>
      <p:ext uri="{BB962C8B-B14F-4D97-AF65-F5344CB8AC3E}">
        <p14:creationId xmlns:p14="http://schemas.microsoft.com/office/powerpoint/2010/main" val="2664357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AF567B-A744-BF46-B80D-389C2E4393B6}"/>
              </a:ext>
            </a:extLst>
          </p:cNvPr>
          <p:cNvGrpSpPr/>
          <p:nvPr/>
        </p:nvGrpSpPr>
        <p:grpSpPr>
          <a:xfrm>
            <a:off x="141514" y="827314"/>
            <a:ext cx="11908971" cy="4739615"/>
            <a:chOff x="2511281" y="3262667"/>
            <a:chExt cx="7770812" cy="3121540"/>
          </a:xfrm>
        </p:grpSpPr>
        <p:sp>
          <p:nvSpPr>
            <p:cNvPr id="132" name="Freeform 157">
              <a:extLst>
                <a:ext uri="{FF2B5EF4-FFF2-40B4-BE49-F238E27FC236}">
                  <a16:creationId xmlns:a16="http://schemas.microsoft.com/office/drawing/2014/main" id="{511A693F-4BF3-344C-BDC6-28BAA983976E}"/>
                </a:ext>
              </a:extLst>
            </p:cNvPr>
            <p:cNvSpPr>
              <a:spLocks/>
            </p:cNvSpPr>
            <p:nvPr/>
          </p:nvSpPr>
          <p:spPr bwMode="auto">
            <a:xfrm>
              <a:off x="5108431" y="3572744"/>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5656118" y="3623544"/>
              <a:ext cx="1497013"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5621193" y="3677519"/>
              <a:ext cx="1473200" cy="1979613"/>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5627543" y="4447457"/>
              <a:ext cx="146050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8" name="Text Box 26">
              <a:extLst>
                <a:ext uri="{FF2B5EF4-FFF2-40B4-BE49-F238E27FC236}">
                  <a16:creationId xmlns:a16="http://schemas.microsoft.com/office/drawing/2014/main" id="{BE3B5056-5F96-5946-AEC3-17140DB163F4}"/>
                </a:ext>
              </a:extLst>
            </p:cNvPr>
            <p:cNvSpPr txBox="1">
              <a:spLocks noChangeArrowheads="1"/>
            </p:cNvSpPr>
            <p:nvPr/>
          </p:nvSpPr>
          <p:spPr bwMode="auto">
            <a:xfrm>
              <a:off x="5698981" y="4480178"/>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5629131" y="4764957"/>
              <a:ext cx="145732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5692631" y="5377884"/>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5692631" y="5084965"/>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5692631" y="4793686"/>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5625956" y="5076107"/>
              <a:ext cx="145732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5622781" y="5374557"/>
              <a:ext cx="145732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Rectangle 23">
              <a:extLst>
                <a:ext uri="{FF2B5EF4-FFF2-40B4-BE49-F238E27FC236}">
                  <a16:creationId xmlns:a16="http://schemas.microsoft.com/office/drawing/2014/main" id="{18A5F7E9-E597-8A49-8FBA-5EBCB6131519}"/>
                </a:ext>
              </a:extLst>
            </p:cNvPr>
            <p:cNvSpPr>
              <a:spLocks noChangeArrowheads="1"/>
            </p:cNvSpPr>
            <p:nvPr/>
          </p:nvSpPr>
          <p:spPr bwMode="auto">
            <a:xfrm>
              <a:off x="7918306" y="3993432"/>
              <a:ext cx="1296987"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71" name="Rectangle 24">
              <a:extLst>
                <a:ext uri="{FF2B5EF4-FFF2-40B4-BE49-F238E27FC236}">
                  <a16:creationId xmlns:a16="http://schemas.microsoft.com/office/drawing/2014/main" id="{5DFFE03C-FB1C-D742-84E9-52CBDDB98DB1}"/>
                </a:ext>
              </a:extLst>
            </p:cNvPr>
            <p:cNvSpPr>
              <a:spLocks noChangeArrowheads="1"/>
            </p:cNvSpPr>
            <p:nvPr/>
          </p:nvSpPr>
          <p:spPr bwMode="auto">
            <a:xfrm>
              <a:off x="7880206" y="4047407"/>
              <a:ext cx="1273175" cy="1979612"/>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72" name="Line 25">
              <a:extLst>
                <a:ext uri="{FF2B5EF4-FFF2-40B4-BE49-F238E27FC236}">
                  <a16:creationId xmlns:a16="http://schemas.microsoft.com/office/drawing/2014/main" id="{5AD7BC14-F444-E745-8910-70D580A778B1}"/>
                </a:ext>
              </a:extLst>
            </p:cNvPr>
            <p:cNvSpPr>
              <a:spLocks noChangeShapeType="1"/>
            </p:cNvSpPr>
            <p:nvPr/>
          </p:nvSpPr>
          <p:spPr bwMode="auto">
            <a:xfrm>
              <a:off x="7889731" y="4807819"/>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3" name="Text Box 26">
              <a:extLst>
                <a:ext uri="{FF2B5EF4-FFF2-40B4-BE49-F238E27FC236}">
                  <a16:creationId xmlns:a16="http://schemas.microsoft.com/office/drawing/2014/main" id="{1058B2AB-1EA8-1A46-9E03-D8FFDD9E541B}"/>
                </a:ext>
              </a:extLst>
            </p:cNvPr>
            <p:cNvSpPr txBox="1">
              <a:spLocks noChangeArrowheads="1"/>
            </p:cNvSpPr>
            <p:nvPr/>
          </p:nvSpPr>
          <p:spPr bwMode="auto">
            <a:xfrm>
              <a:off x="7846868" y="4833372"/>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174" name="Line 27">
              <a:extLst>
                <a:ext uri="{FF2B5EF4-FFF2-40B4-BE49-F238E27FC236}">
                  <a16:creationId xmlns:a16="http://schemas.microsoft.com/office/drawing/2014/main" id="{3A83CA24-DF84-F740-B870-F5C298378EA2}"/>
                </a:ext>
              </a:extLst>
            </p:cNvPr>
            <p:cNvSpPr>
              <a:spLocks noChangeShapeType="1"/>
            </p:cNvSpPr>
            <p:nvPr/>
          </p:nvSpPr>
          <p:spPr bwMode="auto">
            <a:xfrm>
              <a:off x="7897668" y="5128494"/>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5" name="Line 28">
              <a:extLst>
                <a:ext uri="{FF2B5EF4-FFF2-40B4-BE49-F238E27FC236}">
                  <a16:creationId xmlns:a16="http://schemas.microsoft.com/office/drawing/2014/main" id="{1D5846CF-9A4C-784A-A5A4-98F8F1486DDE}"/>
                </a:ext>
              </a:extLst>
            </p:cNvPr>
            <p:cNvSpPr>
              <a:spLocks noChangeShapeType="1"/>
            </p:cNvSpPr>
            <p:nvPr/>
          </p:nvSpPr>
          <p:spPr bwMode="auto">
            <a:xfrm>
              <a:off x="7883381" y="5438057"/>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6" name="Line 29">
              <a:extLst>
                <a:ext uri="{FF2B5EF4-FFF2-40B4-BE49-F238E27FC236}">
                  <a16:creationId xmlns:a16="http://schemas.microsoft.com/office/drawing/2014/main" id="{987AF988-33D7-A644-9737-1635D99E92DD}"/>
                </a:ext>
              </a:extLst>
            </p:cNvPr>
            <p:cNvSpPr>
              <a:spLocks noChangeShapeType="1"/>
            </p:cNvSpPr>
            <p:nvPr/>
          </p:nvSpPr>
          <p:spPr bwMode="auto">
            <a:xfrm>
              <a:off x="7883381" y="5723807"/>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7" name="Text Box 26">
              <a:extLst>
                <a:ext uri="{FF2B5EF4-FFF2-40B4-BE49-F238E27FC236}">
                  <a16:creationId xmlns:a16="http://schemas.microsoft.com/office/drawing/2014/main" id="{DC53D19A-63B2-7141-9008-9BC3F678052E}"/>
                </a:ext>
              </a:extLst>
            </p:cNvPr>
            <p:cNvSpPr txBox="1">
              <a:spLocks noChangeArrowheads="1"/>
            </p:cNvSpPr>
            <p:nvPr/>
          </p:nvSpPr>
          <p:spPr bwMode="auto">
            <a:xfrm>
              <a:off x="7881793" y="4037882"/>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178" name="Text Box 26">
              <a:extLst>
                <a:ext uri="{FF2B5EF4-FFF2-40B4-BE49-F238E27FC236}">
                  <a16:creationId xmlns:a16="http://schemas.microsoft.com/office/drawing/2014/main" id="{668FFB30-2FA6-AE41-99EF-4D74E37F3EF5}"/>
                </a:ext>
              </a:extLst>
            </p:cNvPr>
            <p:cNvSpPr txBox="1">
              <a:spLocks noChangeArrowheads="1"/>
            </p:cNvSpPr>
            <p:nvPr/>
          </p:nvSpPr>
          <p:spPr bwMode="auto">
            <a:xfrm>
              <a:off x="7837343" y="5745416"/>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79" name="Text Box 26">
              <a:extLst>
                <a:ext uri="{FF2B5EF4-FFF2-40B4-BE49-F238E27FC236}">
                  <a16:creationId xmlns:a16="http://schemas.microsoft.com/office/drawing/2014/main" id="{9646084A-4EA0-5345-8A3E-91D3475359E6}"/>
                </a:ext>
              </a:extLst>
            </p:cNvPr>
            <p:cNvSpPr txBox="1">
              <a:spLocks noChangeArrowheads="1"/>
            </p:cNvSpPr>
            <p:nvPr/>
          </p:nvSpPr>
          <p:spPr bwMode="auto">
            <a:xfrm>
              <a:off x="7849290" y="5438159"/>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80" name="Text Box 26">
              <a:extLst>
                <a:ext uri="{FF2B5EF4-FFF2-40B4-BE49-F238E27FC236}">
                  <a16:creationId xmlns:a16="http://schemas.microsoft.com/office/drawing/2014/main" id="{9FDE009F-BD4C-6B4C-A66D-690533C0F57F}"/>
                </a:ext>
              </a:extLst>
            </p:cNvPr>
            <p:cNvSpPr txBox="1">
              <a:spLocks noChangeArrowheads="1"/>
            </p:cNvSpPr>
            <p:nvPr/>
          </p:nvSpPr>
          <p:spPr bwMode="auto">
            <a:xfrm>
              <a:off x="7846868" y="5150053"/>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9166081" y="4025182"/>
              <a:ext cx="581025" cy="2038350"/>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Freeform 70">
              <a:extLst>
                <a:ext uri="{FF2B5EF4-FFF2-40B4-BE49-F238E27FC236}">
                  <a16:creationId xmlns:a16="http://schemas.microsoft.com/office/drawing/2014/main" id="{4A88383C-61F9-1949-9D88-EC83EDA3F2B6}"/>
                </a:ext>
              </a:extLst>
            </p:cNvPr>
            <p:cNvSpPr>
              <a:spLocks/>
            </p:cNvSpPr>
            <p:nvPr/>
          </p:nvSpPr>
          <p:spPr bwMode="auto">
            <a:xfrm>
              <a:off x="2976418" y="4045819"/>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Rectangle 23">
              <a:extLst>
                <a:ext uri="{FF2B5EF4-FFF2-40B4-BE49-F238E27FC236}">
                  <a16:creationId xmlns:a16="http://schemas.microsoft.com/office/drawing/2014/main" id="{AC94A5E0-4794-4246-825A-61CE412794C5}"/>
                </a:ext>
              </a:extLst>
            </p:cNvPr>
            <p:cNvSpPr>
              <a:spLocks noChangeArrowheads="1"/>
            </p:cNvSpPr>
            <p:nvPr/>
          </p:nvSpPr>
          <p:spPr bwMode="auto">
            <a:xfrm>
              <a:off x="3573318" y="4001369"/>
              <a:ext cx="1296988"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85" name="Rectangle 24">
              <a:extLst>
                <a:ext uri="{FF2B5EF4-FFF2-40B4-BE49-F238E27FC236}">
                  <a16:creationId xmlns:a16="http://schemas.microsoft.com/office/drawing/2014/main" id="{6F8DDC46-C4B7-DF4E-8AF5-C602B6EAA1C4}"/>
                </a:ext>
              </a:extLst>
            </p:cNvPr>
            <p:cNvSpPr>
              <a:spLocks noChangeArrowheads="1"/>
            </p:cNvSpPr>
            <p:nvPr/>
          </p:nvSpPr>
          <p:spPr bwMode="auto">
            <a:xfrm>
              <a:off x="3535218" y="4055344"/>
              <a:ext cx="1273175" cy="1979613"/>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86" name="Line 25">
              <a:extLst>
                <a:ext uri="{FF2B5EF4-FFF2-40B4-BE49-F238E27FC236}">
                  <a16:creationId xmlns:a16="http://schemas.microsoft.com/office/drawing/2014/main" id="{DBA82451-A905-D646-87C3-445C7FB42130}"/>
                </a:ext>
              </a:extLst>
            </p:cNvPr>
            <p:cNvSpPr>
              <a:spLocks noChangeShapeType="1"/>
            </p:cNvSpPr>
            <p:nvPr/>
          </p:nvSpPr>
          <p:spPr bwMode="auto">
            <a:xfrm>
              <a:off x="3544743" y="4815757"/>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7" name="Text Box 26">
              <a:extLst>
                <a:ext uri="{FF2B5EF4-FFF2-40B4-BE49-F238E27FC236}">
                  <a16:creationId xmlns:a16="http://schemas.microsoft.com/office/drawing/2014/main" id="{20A57016-2D36-9945-9BC2-7F8B323410D1}"/>
                </a:ext>
              </a:extLst>
            </p:cNvPr>
            <p:cNvSpPr txBox="1">
              <a:spLocks noChangeArrowheads="1"/>
            </p:cNvSpPr>
            <p:nvPr/>
          </p:nvSpPr>
          <p:spPr bwMode="auto">
            <a:xfrm>
              <a:off x="3501881" y="4841309"/>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188" name="Line 27">
              <a:extLst>
                <a:ext uri="{FF2B5EF4-FFF2-40B4-BE49-F238E27FC236}">
                  <a16:creationId xmlns:a16="http://schemas.microsoft.com/office/drawing/2014/main" id="{C4DE758D-2140-4D46-8462-D030054EF893}"/>
                </a:ext>
              </a:extLst>
            </p:cNvPr>
            <p:cNvSpPr>
              <a:spLocks noChangeShapeType="1"/>
            </p:cNvSpPr>
            <p:nvPr/>
          </p:nvSpPr>
          <p:spPr bwMode="auto">
            <a:xfrm>
              <a:off x="3552681" y="5136432"/>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9" name="Line 28">
              <a:extLst>
                <a:ext uri="{FF2B5EF4-FFF2-40B4-BE49-F238E27FC236}">
                  <a16:creationId xmlns:a16="http://schemas.microsoft.com/office/drawing/2014/main" id="{54E984A7-4546-6E49-B9F8-528EAF4E1F35}"/>
                </a:ext>
              </a:extLst>
            </p:cNvPr>
            <p:cNvSpPr>
              <a:spLocks noChangeShapeType="1"/>
            </p:cNvSpPr>
            <p:nvPr/>
          </p:nvSpPr>
          <p:spPr bwMode="auto">
            <a:xfrm>
              <a:off x="3538393" y="5445994"/>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0" name="Line 29">
              <a:extLst>
                <a:ext uri="{FF2B5EF4-FFF2-40B4-BE49-F238E27FC236}">
                  <a16:creationId xmlns:a16="http://schemas.microsoft.com/office/drawing/2014/main" id="{85DE9E64-476F-6F4E-8BFA-3205F1E596F5}"/>
                </a:ext>
              </a:extLst>
            </p:cNvPr>
            <p:cNvSpPr>
              <a:spLocks noChangeShapeType="1"/>
            </p:cNvSpPr>
            <p:nvPr/>
          </p:nvSpPr>
          <p:spPr bwMode="auto">
            <a:xfrm>
              <a:off x="3538393" y="5731744"/>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1" name="Text Box 26">
              <a:extLst>
                <a:ext uri="{FF2B5EF4-FFF2-40B4-BE49-F238E27FC236}">
                  <a16:creationId xmlns:a16="http://schemas.microsoft.com/office/drawing/2014/main" id="{A1B9282E-64F8-1442-8F95-7A9813CE8F60}"/>
                </a:ext>
              </a:extLst>
            </p:cNvPr>
            <p:cNvSpPr txBox="1">
              <a:spLocks noChangeArrowheads="1"/>
            </p:cNvSpPr>
            <p:nvPr/>
          </p:nvSpPr>
          <p:spPr bwMode="auto">
            <a:xfrm>
              <a:off x="3536806" y="4045819"/>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192" name="Text Box 26">
              <a:extLst>
                <a:ext uri="{FF2B5EF4-FFF2-40B4-BE49-F238E27FC236}">
                  <a16:creationId xmlns:a16="http://schemas.microsoft.com/office/drawing/2014/main" id="{83782313-46E0-BE46-BEED-BDC4F6A04AD7}"/>
                </a:ext>
              </a:extLst>
            </p:cNvPr>
            <p:cNvSpPr txBox="1">
              <a:spLocks noChangeArrowheads="1"/>
            </p:cNvSpPr>
            <p:nvPr/>
          </p:nvSpPr>
          <p:spPr bwMode="auto">
            <a:xfrm>
              <a:off x="3492356" y="5746184"/>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93" name="Text Box 26">
              <a:extLst>
                <a:ext uri="{FF2B5EF4-FFF2-40B4-BE49-F238E27FC236}">
                  <a16:creationId xmlns:a16="http://schemas.microsoft.com/office/drawing/2014/main" id="{E3A71501-A89A-D249-84FB-20D98047A254}"/>
                </a:ext>
              </a:extLst>
            </p:cNvPr>
            <p:cNvSpPr txBox="1">
              <a:spLocks noChangeArrowheads="1"/>
            </p:cNvSpPr>
            <p:nvPr/>
          </p:nvSpPr>
          <p:spPr bwMode="auto">
            <a:xfrm>
              <a:off x="3511406" y="5453266"/>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94" name="Text Box 26">
              <a:extLst>
                <a:ext uri="{FF2B5EF4-FFF2-40B4-BE49-F238E27FC236}">
                  <a16:creationId xmlns:a16="http://schemas.microsoft.com/office/drawing/2014/main" id="{6C7F0039-C145-9D4F-92E4-1AF9B0406DA4}"/>
                </a:ext>
              </a:extLst>
            </p:cNvPr>
            <p:cNvSpPr txBox="1">
              <a:spLocks noChangeArrowheads="1"/>
            </p:cNvSpPr>
            <p:nvPr/>
          </p:nvSpPr>
          <p:spPr bwMode="auto">
            <a:xfrm>
              <a:off x="3501881" y="5157990"/>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grpSp>
          <p:nvGrpSpPr>
            <p:cNvPr id="216" name="Group 179">
              <a:extLst>
                <a:ext uri="{FF2B5EF4-FFF2-40B4-BE49-F238E27FC236}">
                  <a16:creationId xmlns:a16="http://schemas.microsoft.com/office/drawing/2014/main" id="{D0DD382B-DAC3-2346-B02D-B07D99212014}"/>
                </a:ext>
              </a:extLst>
            </p:cNvPr>
            <p:cNvGrpSpPr>
              <a:grpSpLocks/>
            </p:cNvGrpSpPr>
            <p:nvPr/>
          </p:nvGrpSpPr>
          <p:grpSpPr bwMode="auto">
            <a:xfrm>
              <a:off x="2511281" y="5555532"/>
              <a:ext cx="800100" cy="828675"/>
              <a:chOff x="-44" y="1473"/>
              <a:chExt cx="981" cy="1105"/>
            </a:xfrm>
          </p:grpSpPr>
          <p:pic>
            <p:nvPicPr>
              <p:cNvPr id="217" name="Picture 180" descr="desktop_computer_stylized_medium">
                <a:extLst>
                  <a:ext uri="{FF2B5EF4-FFF2-40B4-BE49-F238E27FC236}">
                    <a16:creationId xmlns:a16="http://schemas.microsoft.com/office/drawing/2014/main" id="{DED124CB-DBF2-BA4A-A3F5-D0D2EE27E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8" name="Freeform 181">
                <a:extLst>
                  <a:ext uri="{FF2B5EF4-FFF2-40B4-BE49-F238E27FC236}">
                    <a16:creationId xmlns:a16="http://schemas.microsoft.com/office/drawing/2014/main" id="{45C70753-F80F-0E44-A5BE-EA6A0103012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19" name="Group 182">
              <a:extLst>
                <a:ext uri="{FF2B5EF4-FFF2-40B4-BE49-F238E27FC236}">
                  <a16:creationId xmlns:a16="http://schemas.microsoft.com/office/drawing/2014/main" id="{8C1F52F1-3DCD-D94D-B922-F8CEBAB5F0B4}"/>
                </a:ext>
              </a:extLst>
            </p:cNvPr>
            <p:cNvGrpSpPr>
              <a:grpSpLocks/>
            </p:cNvGrpSpPr>
            <p:nvPr/>
          </p:nvGrpSpPr>
          <p:grpSpPr bwMode="auto">
            <a:xfrm flipH="1">
              <a:off x="9493106" y="5469807"/>
              <a:ext cx="788987" cy="782637"/>
              <a:chOff x="-44" y="1473"/>
              <a:chExt cx="981" cy="1105"/>
            </a:xfrm>
          </p:grpSpPr>
          <p:pic>
            <p:nvPicPr>
              <p:cNvPr id="220" name="Picture 183" descr="desktop_computer_stylized_medium">
                <a:extLst>
                  <a:ext uri="{FF2B5EF4-FFF2-40B4-BE49-F238E27FC236}">
                    <a16:creationId xmlns:a16="http://schemas.microsoft.com/office/drawing/2014/main" id="{E6083DB7-3B07-6F40-9810-0033E2E06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1" name="Freeform 184">
                <a:extLst>
                  <a:ext uri="{FF2B5EF4-FFF2-40B4-BE49-F238E27FC236}">
                    <a16:creationId xmlns:a16="http://schemas.microsoft.com/office/drawing/2014/main" id="{28CB0DC7-F192-5840-BCC3-B9D66210604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5083031" y="5055469"/>
              <a:ext cx="358775" cy="704850"/>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pic>
          <p:nvPicPr>
            <p:cNvPr id="261" name="Picture 2" descr="Image result for firefox logo">
              <a:extLst>
                <a:ext uri="{FF2B5EF4-FFF2-40B4-BE49-F238E27FC236}">
                  <a16:creationId xmlns:a16="http://schemas.microsoft.com/office/drawing/2014/main" id="{51A92539-D075-5644-9056-10960E5147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6336" y="4363319"/>
              <a:ext cx="387318" cy="36267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a:extLst>
                <a:ext uri="{FF2B5EF4-FFF2-40B4-BE49-F238E27FC236}">
                  <a16:creationId xmlns:a16="http://schemas.microsoft.com/office/drawing/2014/main" id="{95E1F04B-A3B3-534D-A252-A4AC29C657DE}"/>
                </a:ext>
              </a:extLst>
            </p:cNvPr>
            <p:cNvSpPr txBox="1"/>
            <p:nvPr/>
          </p:nvSpPr>
          <p:spPr>
            <a:xfrm>
              <a:off x="5723493" y="3262667"/>
              <a:ext cx="1265812" cy="3803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HTTP server</a:t>
              </a:r>
            </a:p>
          </p:txBody>
        </p:sp>
        <p:pic>
          <p:nvPicPr>
            <p:cNvPr id="1028" name="Picture 4" descr="Image result for apache web server logo">
              <a:extLst>
                <a:ext uri="{FF2B5EF4-FFF2-40B4-BE49-F238E27FC236}">
                  <a16:creationId xmlns:a16="http://schemas.microsoft.com/office/drawing/2014/main" id="{2DA3452A-DE33-3D41-95D5-C755A41915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9399" y="3712220"/>
              <a:ext cx="1425575" cy="629170"/>
            </a:xfrm>
            <a:prstGeom prst="rect">
              <a:avLst/>
            </a:prstGeom>
            <a:noFill/>
            <a:extLst>
              <a:ext uri="{909E8E84-426E-40dd-AFC4-6F175D3DCCD1}">
                <a14:hiddenFill xmlns:a14="http://schemas.microsoft.com/office/drawing/2010/main" xmlns="">
                  <a:solidFill>
                    <a:srgbClr val="FFFFFF"/>
                  </a:solidFill>
                </a14:hiddenFill>
              </a:ext>
            </a:extLst>
          </p:spPr>
        </p:pic>
        <p:pic>
          <p:nvPicPr>
            <p:cNvPr id="262" name="Picture 2" descr="Image result for firefox logo">
              <a:extLst>
                <a:ext uri="{FF2B5EF4-FFF2-40B4-BE49-F238E27FC236}">
                  <a16:creationId xmlns:a16="http://schemas.microsoft.com/office/drawing/2014/main" id="{E576EC8B-3CC8-044B-BD3B-8A4342C698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7699" y="4326644"/>
              <a:ext cx="387318" cy="362674"/>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Image result for skype logo">
              <a:extLst>
                <a:ext uri="{FF2B5EF4-FFF2-40B4-BE49-F238E27FC236}">
                  <a16:creationId xmlns:a16="http://schemas.microsoft.com/office/drawing/2014/main" id="{44A9474D-942F-134E-B292-6ADA467533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4515" y="4091654"/>
              <a:ext cx="387318" cy="392958"/>
            </a:xfrm>
            <a:prstGeom prst="rect">
              <a:avLst/>
            </a:prstGeom>
            <a:noFill/>
            <a:extLst>
              <a:ext uri="{909E8E84-426E-40dd-AFC4-6F175D3DCCD1}">
                <a14:hiddenFill xmlns:a14="http://schemas.microsoft.com/office/drawing/2010/main" xmlns="">
                  <a:solidFill>
                    <a:srgbClr val="FFFFFF"/>
                  </a:solidFill>
                </a14:hiddenFill>
              </a:ext>
            </a:extLst>
          </p:spPr>
        </p:pic>
        <p:sp>
          <p:nvSpPr>
            <p:cNvPr id="263" name="TextBox 262">
              <a:extLst>
                <a:ext uri="{FF2B5EF4-FFF2-40B4-BE49-F238E27FC236}">
                  <a16:creationId xmlns:a16="http://schemas.microsoft.com/office/drawing/2014/main" id="{DC4B02DA-C340-9945-87C2-952E1901FB43}"/>
                </a:ext>
              </a:extLst>
            </p:cNvPr>
            <p:cNvSpPr txBox="1"/>
            <p:nvPr/>
          </p:nvSpPr>
          <p:spPr>
            <a:xfrm>
              <a:off x="3822815" y="3627317"/>
              <a:ext cx="642362" cy="3803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client</a:t>
              </a:r>
            </a:p>
          </p:txBody>
        </p:sp>
        <p:pic>
          <p:nvPicPr>
            <p:cNvPr id="1034" name="Picture 10" descr="Image result for netflix logo png">
              <a:extLst>
                <a:ext uri="{FF2B5EF4-FFF2-40B4-BE49-F238E27FC236}">
                  <a16:creationId xmlns:a16="http://schemas.microsoft.com/office/drawing/2014/main" id="{9F652FAF-7820-6141-9F34-FDF8AEACBE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2599" y="4424842"/>
              <a:ext cx="691469" cy="38895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71" name="Freeform 296">
            <a:extLst>
              <a:ext uri="{FF2B5EF4-FFF2-40B4-BE49-F238E27FC236}">
                <a16:creationId xmlns:a16="http://schemas.microsoft.com/office/drawing/2014/main" id="{06DFDE96-5B04-984C-B72D-22D074DF3E82}"/>
              </a:ext>
            </a:extLst>
          </p:cNvPr>
          <p:cNvSpPr>
            <a:spLocks/>
          </p:cNvSpPr>
          <p:nvPr/>
        </p:nvSpPr>
        <p:spPr bwMode="auto">
          <a:xfrm>
            <a:off x="4356586" y="4965666"/>
            <a:ext cx="3127375" cy="1498600"/>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libri"/>
              <a:ea typeface="ＭＳ Ｐゴシック" panose="020B0600070205080204" pitchFamily="34" charset="-128"/>
              <a:cs typeface="Arial"/>
            </a:endParaRPr>
          </a:p>
        </p:txBody>
      </p:sp>
      <p:sp>
        <p:nvSpPr>
          <p:cNvPr id="11" name="Rectangle 10">
            <a:extLst>
              <a:ext uri="{FF2B5EF4-FFF2-40B4-BE49-F238E27FC236}">
                <a16:creationId xmlns:a16="http://schemas.microsoft.com/office/drawing/2014/main" id="{CC19030B-5BD3-114F-B249-57401BFC96FB}"/>
              </a:ext>
            </a:extLst>
          </p:cNvPr>
          <p:cNvSpPr/>
          <p:nvPr/>
        </p:nvSpPr>
        <p:spPr>
          <a:xfrm>
            <a:off x="4944218" y="2675931"/>
            <a:ext cx="2194145" cy="1745839"/>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01" name="Straight Connector 100">
            <a:extLst>
              <a:ext uri="{FF2B5EF4-FFF2-40B4-BE49-F238E27FC236}">
                <a16:creationId xmlns:a16="http://schemas.microsoft.com/office/drawing/2014/main" id="{80C9D10E-5651-A74C-93AC-3C99ACEB97DA}"/>
              </a:ext>
            </a:extLst>
          </p:cNvPr>
          <p:cNvCxnSpPr>
            <a:cxnSpLocks/>
          </p:cNvCxnSpPr>
          <p:nvPr/>
        </p:nvCxnSpPr>
        <p:spPr>
          <a:xfrm flipV="1">
            <a:off x="3204457" y="2995594"/>
            <a:ext cx="0" cy="2502331"/>
          </a:xfrm>
          <a:prstGeom prst="line">
            <a:avLst/>
          </a:prstGeom>
          <a:ln w="44450">
            <a:tailEnd type="triangle"/>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7B18E3F3-40BD-0C49-8324-41152F4086DF}"/>
              </a:ext>
            </a:extLst>
          </p:cNvPr>
          <p:cNvGrpSpPr/>
          <p:nvPr/>
        </p:nvGrpSpPr>
        <p:grpSpPr>
          <a:xfrm>
            <a:off x="4107096" y="5561831"/>
            <a:ext cx="1651423" cy="389371"/>
            <a:chOff x="8349959" y="687487"/>
            <a:chExt cx="1651423" cy="389371"/>
          </a:xfrm>
        </p:grpSpPr>
        <p:sp>
          <p:nvSpPr>
            <p:cNvPr id="94" name="Rectangle 93">
              <a:extLst>
                <a:ext uri="{FF2B5EF4-FFF2-40B4-BE49-F238E27FC236}">
                  <a16:creationId xmlns:a16="http://schemas.microsoft.com/office/drawing/2014/main" id="{40BFCB17-7AF9-A04A-B142-3A8A74A0F13F}"/>
                </a:ext>
              </a:extLst>
            </p:cNvPr>
            <p:cNvSpPr/>
            <p:nvPr/>
          </p:nvSpPr>
          <p:spPr>
            <a:xfrm>
              <a:off x="8369532" y="756182"/>
              <a:ext cx="1631850" cy="266167"/>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5" name="TextBox 94">
              <a:extLst>
                <a:ext uri="{FF2B5EF4-FFF2-40B4-BE49-F238E27FC236}">
                  <a16:creationId xmlns:a16="http://schemas.microsoft.com/office/drawing/2014/main" id="{77480891-1114-0843-9D86-8F8D5F0BD098}"/>
                </a:ext>
              </a:extLst>
            </p:cNvPr>
            <p:cNvSpPr txBox="1"/>
            <p:nvPr/>
          </p:nvSpPr>
          <p:spPr>
            <a:xfrm>
              <a:off x="8893175" y="707526"/>
              <a:ext cx="11082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HTTP msg</a:t>
              </a:r>
            </a:p>
          </p:txBody>
        </p:sp>
        <p:sp>
          <p:nvSpPr>
            <p:cNvPr id="96" name="TextBox 95">
              <a:extLst>
                <a:ext uri="{FF2B5EF4-FFF2-40B4-BE49-F238E27FC236}">
                  <a16:creationId xmlns:a16="http://schemas.microsoft.com/office/drawing/2014/main" id="{C180BA86-1AC2-8249-A8BF-24B0BD4B001D}"/>
                </a:ext>
              </a:extLst>
            </p:cNvPr>
            <p:cNvSpPr txBox="1"/>
            <p:nvPr/>
          </p:nvSpPr>
          <p:spPr>
            <a:xfrm>
              <a:off x="8593764" y="690692"/>
              <a:ext cx="3802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H</a:t>
              </a:r>
              <a:r>
                <a:rPr kumimoji="0" lang="en-US" sz="1800" b="0" i="0" u="none" strike="noStrike" kern="1200" cap="none" spc="0" normalizeH="0" baseline="-25000" noProof="0" dirty="0" err="1">
                  <a:ln>
                    <a:noFill/>
                  </a:ln>
                  <a:solidFill>
                    <a:prstClr val="black"/>
                  </a:solidFill>
                  <a:effectLst/>
                  <a:uLnTx/>
                  <a:uFillTx/>
                  <a:latin typeface="Calibri"/>
                  <a:ea typeface="+mn-ea"/>
                  <a:cs typeface="+mn-cs"/>
                </a:rPr>
                <a:t>t</a:t>
              </a:r>
              <a:endParaRPr kumimoji="0" lang="en-US" sz="1800" b="0" i="0" u="none" strike="noStrike" kern="1200" cap="none" spc="0" normalizeH="0" baseline="-25000" noProof="0" dirty="0">
                <a:ln>
                  <a:noFill/>
                </a:ln>
                <a:solidFill>
                  <a:prstClr val="black"/>
                </a:solidFill>
                <a:effectLst/>
                <a:uLnTx/>
                <a:uFillTx/>
                <a:latin typeface="Calibri"/>
                <a:ea typeface="+mn-ea"/>
                <a:cs typeface="+mn-cs"/>
              </a:endParaRPr>
            </a:p>
          </p:txBody>
        </p:sp>
        <p:sp>
          <p:nvSpPr>
            <p:cNvPr id="97" name="TextBox 96">
              <a:extLst>
                <a:ext uri="{FF2B5EF4-FFF2-40B4-BE49-F238E27FC236}">
                  <a16:creationId xmlns:a16="http://schemas.microsoft.com/office/drawing/2014/main" id="{35880B3B-4ADE-F941-961B-5B939CD2E4D3}"/>
                </a:ext>
              </a:extLst>
            </p:cNvPr>
            <p:cNvSpPr txBox="1"/>
            <p:nvPr/>
          </p:nvSpPr>
          <p:spPr>
            <a:xfrm>
              <a:off x="8349959" y="687487"/>
              <a:ext cx="4090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H</a:t>
              </a:r>
              <a:r>
                <a:rPr kumimoji="0" lang="en-US" sz="1800" b="0" i="0" u="none" strike="noStrike" kern="1200" cap="none" spc="0" normalizeH="0" baseline="-25000" noProof="0" dirty="0" err="1">
                  <a:ln>
                    <a:noFill/>
                  </a:ln>
                  <a:solidFill>
                    <a:prstClr val="black"/>
                  </a:solidFill>
                  <a:effectLst/>
                  <a:uLnTx/>
                  <a:uFillTx/>
                  <a:latin typeface="Calibri"/>
                  <a:ea typeface="+mn-ea"/>
                  <a:cs typeface="+mn-cs"/>
                </a:rPr>
                <a:t>n</a:t>
              </a:r>
              <a:endParaRPr kumimoji="0" lang="en-US" sz="1800" b="0" i="0" u="none" strike="noStrike" kern="1200" cap="none" spc="0" normalizeH="0" baseline="-25000" noProof="0" dirty="0">
                <a:ln>
                  <a:noFill/>
                </a:ln>
                <a:solidFill>
                  <a:prstClr val="black"/>
                </a:solidFill>
                <a:effectLst/>
                <a:uLnTx/>
                <a:uFillTx/>
                <a:latin typeface="Calibri"/>
                <a:ea typeface="+mn-ea"/>
                <a:cs typeface="+mn-cs"/>
              </a:endParaRPr>
            </a:p>
          </p:txBody>
        </p:sp>
      </p:grpSp>
      <p:cxnSp>
        <p:nvCxnSpPr>
          <p:cNvPr id="104" name="Straight Connector 103">
            <a:extLst>
              <a:ext uri="{FF2B5EF4-FFF2-40B4-BE49-F238E27FC236}">
                <a16:creationId xmlns:a16="http://schemas.microsoft.com/office/drawing/2014/main" id="{8F458F2E-0B98-1741-9C0D-ECC805BD8799}"/>
              </a:ext>
            </a:extLst>
          </p:cNvPr>
          <p:cNvCxnSpPr>
            <a:cxnSpLocks/>
          </p:cNvCxnSpPr>
          <p:nvPr/>
        </p:nvCxnSpPr>
        <p:spPr>
          <a:xfrm>
            <a:off x="7011397" y="2484139"/>
            <a:ext cx="0" cy="3013786"/>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43591F4-8564-6A44-BC41-A0C901C7BC9C}"/>
              </a:ext>
            </a:extLst>
          </p:cNvPr>
          <p:cNvCxnSpPr>
            <a:cxnSpLocks/>
          </p:cNvCxnSpPr>
          <p:nvPr/>
        </p:nvCxnSpPr>
        <p:spPr>
          <a:xfrm>
            <a:off x="3184573" y="5478673"/>
            <a:ext cx="3851736"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1B834CFE-E231-7940-A2C6-E5A762AAF408}"/>
              </a:ext>
            </a:extLst>
          </p:cNvPr>
          <p:cNvCxnSpPr/>
          <p:nvPr/>
        </p:nvCxnSpPr>
        <p:spPr>
          <a:xfrm flipH="1">
            <a:off x="3701909" y="5774614"/>
            <a:ext cx="30026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8" name="Slide Number Placeholder 2">
            <a:extLst>
              <a:ext uri="{FF2B5EF4-FFF2-40B4-BE49-F238E27FC236}">
                <a16:creationId xmlns:a16="http://schemas.microsoft.com/office/drawing/2014/main" id="{9D27FD24-CD71-B149-A674-58F712CA959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Tree>
    <p:extLst>
      <p:ext uri="{BB962C8B-B14F-4D97-AF65-F5344CB8AC3E}">
        <p14:creationId xmlns:p14="http://schemas.microsoft.com/office/powerpoint/2010/main" val="109338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right)">
                                      <p:cBhvr>
                                        <p:cTn id="7" dur="500"/>
                                        <p:tgtEl>
                                          <p:spTgt spid="9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AF567B-A744-BF46-B80D-389C2E4393B6}"/>
              </a:ext>
            </a:extLst>
          </p:cNvPr>
          <p:cNvGrpSpPr/>
          <p:nvPr/>
        </p:nvGrpSpPr>
        <p:grpSpPr>
          <a:xfrm>
            <a:off x="141514" y="827314"/>
            <a:ext cx="11908971" cy="4739615"/>
            <a:chOff x="2511281" y="3262667"/>
            <a:chExt cx="7770812" cy="3121540"/>
          </a:xfrm>
        </p:grpSpPr>
        <p:sp>
          <p:nvSpPr>
            <p:cNvPr id="132" name="Freeform 157">
              <a:extLst>
                <a:ext uri="{FF2B5EF4-FFF2-40B4-BE49-F238E27FC236}">
                  <a16:creationId xmlns:a16="http://schemas.microsoft.com/office/drawing/2014/main" id="{511A693F-4BF3-344C-BDC6-28BAA983976E}"/>
                </a:ext>
              </a:extLst>
            </p:cNvPr>
            <p:cNvSpPr>
              <a:spLocks/>
            </p:cNvSpPr>
            <p:nvPr/>
          </p:nvSpPr>
          <p:spPr bwMode="auto">
            <a:xfrm>
              <a:off x="5108431" y="3572744"/>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5656118" y="3623544"/>
              <a:ext cx="1497013"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5621193" y="3677519"/>
              <a:ext cx="1473200" cy="1979613"/>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5627543" y="4447457"/>
              <a:ext cx="146050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8" name="Text Box 26">
              <a:extLst>
                <a:ext uri="{FF2B5EF4-FFF2-40B4-BE49-F238E27FC236}">
                  <a16:creationId xmlns:a16="http://schemas.microsoft.com/office/drawing/2014/main" id="{BE3B5056-5F96-5946-AEC3-17140DB163F4}"/>
                </a:ext>
              </a:extLst>
            </p:cNvPr>
            <p:cNvSpPr txBox="1">
              <a:spLocks noChangeArrowheads="1"/>
            </p:cNvSpPr>
            <p:nvPr/>
          </p:nvSpPr>
          <p:spPr bwMode="auto">
            <a:xfrm>
              <a:off x="5698981" y="4480178"/>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5629131" y="4764957"/>
              <a:ext cx="145732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5692631" y="5377884"/>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5692631" y="5084965"/>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5692631" y="4793686"/>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5625956" y="5076107"/>
              <a:ext cx="145732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5622781" y="5374557"/>
              <a:ext cx="145732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Rectangle 23">
              <a:extLst>
                <a:ext uri="{FF2B5EF4-FFF2-40B4-BE49-F238E27FC236}">
                  <a16:creationId xmlns:a16="http://schemas.microsoft.com/office/drawing/2014/main" id="{18A5F7E9-E597-8A49-8FBA-5EBCB6131519}"/>
                </a:ext>
              </a:extLst>
            </p:cNvPr>
            <p:cNvSpPr>
              <a:spLocks noChangeArrowheads="1"/>
            </p:cNvSpPr>
            <p:nvPr/>
          </p:nvSpPr>
          <p:spPr bwMode="auto">
            <a:xfrm>
              <a:off x="7918306" y="3993432"/>
              <a:ext cx="1296987"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71" name="Rectangle 24">
              <a:extLst>
                <a:ext uri="{FF2B5EF4-FFF2-40B4-BE49-F238E27FC236}">
                  <a16:creationId xmlns:a16="http://schemas.microsoft.com/office/drawing/2014/main" id="{5DFFE03C-FB1C-D742-84E9-52CBDDB98DB1}"/>
                </a:ext>
              </a:extLst>
            </p:cNvPr>
            <p:cNvSpPr>
              <a:spLocks noChangeArrowheads="1"/>
            </p:cNvSpPr>
            <p:nvPr/>
          </p:nvSpPr>
          <p:spPr bwMode="auto">
            <a:xfrm>
              <a:off x="7880206" y="4047407"/>
              <a:ext cx="1273175" cy="1979612"/>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72" name="Line 25">
              <a:extLst>
                <a:ext uri="{FF2B5EF4-FFF2-40B4-BE49-F238E27FC236}">
                  <a16:creationId xmlns:a16="http://schemas.microsoft.com/office/drawing/2014/main" id="{5AD7BC14-F444-E745-8910-70D580A778B1}"/>
                </a:ext>
              </a:extLst>
            </p:cNvPr>
            <p:cNvSpPr>
              <a:spLocks noChangeShapeType="1"/>
            </p:cNvSpPr>
            <p:nvPr/>
          </p:nvSpPr>
          <p:spPr bwMode="auto">
            <a:xfrm>
              <a:off x="7889731" y="4807819"/>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3" name="Text Box 26">
              <a:extLst>
                <a:ext uri="{FF2B5EF4-FFF2-40B4-BE49-F238E27FC236}">
                  <a16:creationId xmlns:a16="http://schemas.microsoft.com/office/drawing/2014/main" id="{1058B2AB-1EA8-1A46-9E03-D8FFDD9E541B}"/>
                </a:ext>
              </a:extLst>
            </p:cNvPr>
            <p:cNvSpPr txBox="1">
              <a:spLocks noChangeArrowheads="1"/>
            </p:cNvSpPr>
            <p:nvPr/>
          </p:nvSpPr>
          <p:spPr bwMode="auto">
            <a:xfrm>
              <a:off x="7846868" y="4833372"/>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174" name="Line 27">
              <a:extLst>
                <a:ext uri="{FF2B5EF4-FFF2-40B4-BE49-F238E27FC236}">
                  <a16:creationId xmlns:a16="http://schemas.microsoft.com/office/drawing/2014/main" id="{3A83CA24-DF84-F740-B870-F5C298378EA2}"/>
                </a:ext>
              </a:extLst>
            </p:cNvPr>
            <p:cNvSpPr>
              <a:spLocks noChangeShapeType="1"/>
            </p:cNvSpPr>
            <p:nvPr/>
          </p:nvSpPr>
          <p:spPr bwMode="auto">
            <a:xfrm>
              <a:off x="7897668" y="5128494"/>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5" name="Line 28">
              <a:extLst>
                <a:ext uri="{FF2B5EF4-FFF2-40B4-BE49-F238E27FC236}">
                  <a16:creationId xmlns:a16="http://schemas.microsoft.com/office/drawing/2014/main" id="{1D5846CF-9A4C-784A-A5A4-98F8F1486DDE}"/>
                </a:ext>
              </a:extLst>
            </p:cNvPr>
            <p:cNvSpPr>
              <a:spLocks noChangeShapeType="1"/>
            </p:cNvSpPr>
            <p:nvPr/>
          </p:nvSpPr>
          <p:spPr bwMode="auto">
            <a:xfrm>
              <a:off x="7883381" y="5438057"/>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6" name="Line 29">
              <a:extLst>
                <a:ext uri="{FF2B5EF4-FFF2-40B4-BE49-F238E27FC236}">
                  <a16:creationId xmlns:a16="http://schemas.microsoft.com/office/drawing/2014/main" id="{987AF988-33D7-A644-9737-1635D99E92DD}"/>
                </a:ext>
              </a:extLst>
            </p:cNvPr>
            <p:cNvSpPr>
              <a:spLocks noChangeShapeType="1"/>
            </p:cNvSpPr>
            <p:nvPr/>
          </p:nvSpPr>
          <p:spPr bwMode="auto">
            <a:xfrm>
              <a:off x="7883381" y="5723807"/>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7" name="Text Box 26">
              <a:extLst>
                <a:ext uri="{FF2B5EF4-FFF2-40B4-BE49-F238E27FC236}">
                  <a16:creationId xmlns:a16="http://schemas.microsoft.com/office/drawing/2014/main" id="{DC53D19A-63B2-7141-9008-9BC3F678052E}"/>
                </a:ext>
              </a:extLst>
            </p:cNvPr>
            <p:cNvSpPr txBox="1">
              <a:spLocks noChangeArrowheads="1"/>
            </p:cNvSpPr>
            <p:nvPr/>
          </p:nvSpPr>
          <p:spPr bwMode="auto">
            <a:xfrm>
              <a:off x="7881793" y="4037882"/>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178" name="Text Box 26">
              <a:extLst>
                <a:ext uri="{FF2B5EF4-FFF2-40B4-BE49-F238E27FC236}">
                  <a16:creationId xmlns:a16="http://schemas.microsoft.com/office/drawing/2014/main" id="{668FFB30-2FA6-AE41-99EF-4D74E37F3EF5}"/>
                </a:ext>
              </a:extLst>
            </p:cNvPr>
            <p:cNvSpPr txBox="1">
              <a:spLocks noChangeArrowheads="1"/>
            </p:cNvSpPr>
            <p:nvPr/>
          </p:nvSpPr>
          <p:spPr bwMode="auto">
            <a:xfrm>
              <a:off x="7837343" y="5745416"/>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79" name="Text Box 26">
              <a:extLst>
                <a:ext uri="{FF2B5EF4-FFF2-40B4-BE49-F238E27FC236}">
                  <a16:creationId xmlns:a16="http://schemas.microsoft.com/office/drawing/2014/main" id="{9646084A-4EA0-5345-8A3E-91D3475359E6}"/>
                </a:ext>
              </a:extLst>
            </p:cNvPr>
            <p:cNvSpPr txBox="1">
              <a:spLocks noChangeArrowheads="1"/>
            </p:cNvSpPr>
            <p:nvPr/>
          </p:nvSpPr>
          <p:spPr bwMode="auto">
            <a:xfrm>
              <a:off x="7849290" y="5438159"/>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80" name="Text Box 26">
              <a:extLst>
                <a:ext uri="{FF2B5EF4-FFF2-40B4-BE49-F238E27FC236}">
                  <a16:creationId xmlns:a16="http://schemas.microsoft.com/office/drawing/2014/main" id="{9FDE009F-BD4C-6B4C-A66D-690533C0F57F}"/>
                </a:ext>
              </a:extLst>
            </p:cNvPr>
            <p:cNvSpPr txBox="1">
              <a:spLocks noChangeArrowheads="1"/>
            </p:cNvSpPr>
            <p:nvPr/>
          </p:nvSpPr>
          <p:spPr bwMode="auto">
            <a:xfrm>
              <a:off x="7846868" y="5150053"/>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9166081" y="4025182"/>
              <a:ext cx="581025" cy="2038350"/>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Freeform 70">
              <a:extLst>
                <a:ext uri="{FF2B5EF4-FFF2-40B4-BE49-F238E27FC236}">
                  <a16:creationId xmlns:a16="http://schemas.microsoft.com/office/drawing/2014/main" id="{4A88383C-61F9-1949-9D88-EC83EDA3F2B6}"/>
                </a:ext>
              </a:extLst>
            </p:cNvPr>
            <p:cNvSpPr>
              <a:spLocks/>
            </p:cNvSpPr>
            <p:nvPr/>
          </p:nvSpPr>
          <p:spPr bwMode="auto">
            <a:xfrm>
              <a:off x="2976418" y="4045819"/>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Rectangle 23">
              <a:extLst>
                <a:ext uri="{FF2B5EF4-FFF2-40B4-BE49-F238E27FC236}">
                  <a16:creationId xmlns:a16="http://schemas.microsoft.com/office/drawing/2014/main" id="{AC94A5E0-4794-4246-825A-61CE412794C5}"/>
                </a:ext>
              </a:extLst>
            </p:cNvPr>
            <p:cNvSpPr>
              <a:spLocks noChangeArrowheads="1"/>
            </p:cNvSpPr>
            <p:nvPr/>
          </p:nvSpPr>
          <p:spPr bwMode="auto">
            <a:xfrm>
              <a:off x="3573318" y="4001369"/>
              <a:ext cx="1296988"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85" name="Rectangle 24">
              <a:extLst>
                <a:ext uri="{FF2B5EF4-FFF2-40B4-BE49-F238E27FC236}">
                  <a16:creationId xmlns:a16="http://schemas.microsoft.com/office/drawing/2014/main" id="{6F8DDC46-C4B7-DF4E-8AF5-C602B6EAA1C4}"/>
                </a:ext>
              </a:extLst>
            </p:cNvPr>
            <p:cNvSpPr>
              <a:spLocks noChangeArrowheads="1"/>
            </p:cNvSpPr>
            <p:nvPr/>
          </p:nvSpPr>
          <p:spPr bwMode="auto">
            <a:xfrm>
              <a:off x="3535218" y="4055344"/>
              <a:ext cx="1273175" cy="1979613"/>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86" name="Line 25">
              <a:extLst>
                <a:ext uri="{FF2B5EF4-FFF2-40B4-BE49-F238E27FC236}">
                  <a16:creationId xmlns:a16="http://schemas.microsoft.com/office/drawing/2014/main" id="{DBA82451-A905-D646-87C3-445C7FB42130}"/>
                </a:ext>
              </a:extLst>
            </p:cNvPr>
            <p:cNvSpPr>
              <a:spLocks noChangeShapeType="1"/>
            </p:cNvSpPr>
            <p:nvPr/>
          </p:nvSpPr>
          <p:spPr bwMode="auto">
            <a:xfrm>
              <a:off x="3544743" y="4815757"/>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7" name="Text Box 26">
              <a:extLst>
                <a:ext uri="{FF2B5EF4-FFF2-40B4-BE49-F238E27FC236}">
                  <a16:creationId xmlns:a16="http://schemas.microsoft.com/office/drawing/2014/main" id="{20A57016-2D36-9945-9BC2-7F8B323410D1}"/>
                </a:ext>
              </a:extLst>
            </p:cNvPr>
            <p:cNvSpPr txBox="1">
              <a:spLocks noChangeArrowheads="1"/>
            </p:cNvSpPr>
            <p:nvPr/>
          </p:nvSpPr>
          <p:spPr bwMode="auto">
            <a:xfrm>
              <a:off x="3501881" y="4841309"/>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188" name="Line 27">
              <a:extLst>
                <a:ext uri="{FF2B5EF4-FFF2-40B4-BE49-F238E27FC236}">
                  <a16:creationId xmlns:a16="http://schemas.microsoft.com/office/drawing/2014/main" id="{C4DE758D-2140-4D46-8462-D030054EF893}"/>
                </a:ext>
              </a:extLst>
            </p:cNvPr>
            <p:cNvSpPr>
              <a:spLocks noChangeShapeType="1"/>
            </p:cNvSpPr>
            <p:nvPr/>
          </p:nvSpPr>
          <p:spPr bwMode="auto">
            <a:xfrm>
              <a:off x="3552681" y="5136432"/>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9" name="Line 28">
              <a:extLst>
                <a:ext uri="{FF2B5EF4-FFF2-40B4-BE49-F238E27FC236}">
                  <a16:creationId xmlns:a16="http://schemas.microsoft.com/office/drawing/2014/main" id="{54E984A7-4546-6E49-B9F8-528EAF4E1F35}"/>
                </a:ext>
              </a:extLst>
            </p:cNvPr>
            <p:cNvSpPr>
              <a:spLocks noChangeShapeType="1"/>
            </p:cNvSpPr>
            <p:nvPr/>
          </p:nvSpPr>
          <p:spPr bwMode="auto">
            <a:xfrm>
              <a:off x="3538393" y="5445994"/>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0" name="Line 29">
              <a:extLst>
                <a:ext uri="{FF2B5EF4-FFF2-40B4-BE49-F238E27FC236}">
                  <a16:creationId xmlns:a16="http://schemas.microsoft.com/office/drawing/2014/main" id="{85DE9E64-476F-6F4E-8BFA-3205F1E596F5}"/>
                </a:ext>
              </a:extLst>
            </p:cNvPr>
            <p:cNvSpPr>
              <a:spLocks noChangeShapeType="1"/>
            </p:cNvSpPr>
            <p:nvPr/>
          </p:nvSpPr>
          <p:spPr bwMode="auto">
            <a:xfrm>
              <a:off x="3538393" y="5731744"/>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1" name="Text Box 26">
              <a:extLst>
                <a:ext uri="{FF2B5EF4-FFF2-40B4-BE49-F238E27FC236}">
                  <a16:creationId xmlns:a16="http://schemas.microsoft.com/office/drawing/2014/main" id="{A1B9282E-64F8-1442-8F95-7A9813CE8F60}"/>
                </a:ext>
              </a:extLst>
            </p:cNvPr>
            <p:cNvSpPr txBox="1">
              <a:spLocks noChangeArrowheads="1"/>
            </p:cNvSpPr>
            <p:nvPr/>
          </p:nvSpPr>
          <p:spPr bwMode="auto">
            <a:xfrm>
              <a:off x="3536806" y="4045819"/>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192" name="Text Box 26">
              <a:extLst>
                <a:ext uri="{FF2B5EF4-FFF2-40B4-BE49-F238E27FC236}">
                  <a16:creationId xmlns:a16="http://schemas.microsoft.com/office/drawing/2014/main" id="{83782313-46E0-BE46-BEED-BDC4F6A04AD7}"/>
                </a:ext>
              </a:extLst>
            </p:cNvPr>
            <p:cNvSpPr txBox="1">
              <a:spLocks noChangeArrowheads="1"/>
            </p:cNvSpPr>
            <p:nvPr/>
          </p:nvSpPr>
          <p:spPr bwMode="auto">
            <a:xfrm>
              <a:off x="3492356" y="5746184"/>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93" name="Text Box 26">
              <a:extLst>
                <a:ext uri="{FF2B5EF4-FFF2-40B4-BE49-F238E27FC236}">
                  <a16:creationId xmlns:a16="http://schemas.microsoft.com/office/drawing/2014/main" id="{E3A71501-A89A-D249-84FB-20D98047A254}"/>
                </a:ext>
              </a:extLst>
            </p:cNvPr>
            <p:cNvSpPr txBox="1">
              <a:spLocks noChangeArrowheads="1"/>
            </p:cNvSpPr>
            <p:nvPr/>
          </p:nvSpPr>
          <p:spPr bwMode="auto">
            <a:xfrm>
              <a:off x="3511406" y="5453266"/>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94" name="Text Box 26">
              <a:extLst>
                <a:ext uri="{FF2B5EF4-FFF2-40B4-BE49-F238E27FC236}">
                  <a16:creationId xmlns:a16="http://schemas.microsoft.com/office/drawing/2014/main" id="{6C7F0039-C145-9D4F-92E4-1AF9B0406DA4}"/>
                </a:ext>
              </a:extLst>
            </p:cNvPr>
            <p:cNvSpPr txBox="1">
              <a:spLocks noChangeArrowheads="1"/>
            </p:cNvSpPr>
            <p:nvPr/>
          </p:nvSpPr>
          <p:spPr bwMode="auto">
            <a:xfrm>
              <a:off x="3501881" y="5157990"/>
              <a:ext cx="1317625" cy="28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grpSp>
          <p:nvGrpSpPr>
            <p:cNvPr id="216" name="Group 179">
              <a:extLst>
                <a:ext uri="{FF2B5EF4-FFF2-40B4-BE49-F238E27FC236}">
                  <a16:creationId xmlns:a16="http://schemas.microsoft.com/office/drawing/2014/main" id="{D0DD382B-DAC3-2346-B02D-B07D99212014}"/>
                </a:ext>
              </a:extLst>
            </p:cNvPr>
            <p:cNvGrpSpPr>
              <a:grpSpLocks/>
            </p:cNvGrpSpPr>
            <p:nvPr/>
          </p:nvGrpSpPr>
          <p:grpSpPr bwMode="auto">
            <a:xfrm>
              <a:off x="2511281" y="5555532"/>
              <a:ext cx="800100" cy="828675"/>
              <a:chOff x="-44" y="1473"/>
              <a:chExt cx="981" cy="1105"/>
            </a:xfrm>
          </p:grpSpPr>
          <p:pic>
            <p:nvPicPr>
              <p:cNvPr id="217" name="Picture 180" descr="desktop_computer_stylized_medium">
                <a:extLst>
                  <a:ext uri="{FF2B5EF4-FFF2-40B4-BE49-F238E27FC236}">
                    <a16:creationId xmlns:a16="http://schemas.microsoft.com/office/drawing/2014/main" id="{DED124CB-DBF2-BA4A-A3F5-D0D2EE27E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8" name="Freeform 181">
                <a:extLst>
                  <a:ext uri="{FF2B5EF4-FFF2-40B4-BE49-F238E27FC236}">
                    <a16:creationId xmlns:a16="http://schemas.microsoft.com/office/drawing/2014/main" id="{45C70753-F80F-0E44-A5BE-EA6A0103012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19" name="Group 182">
              <a:extLst>
                <a:ext uri="{FF2B5EF4-FFF2-40B4-BE49-F238E27FC236}">
                  <a16:creationId xmlns:a16="http://schemas.microsoft.com/office/drawing/2014/main" id="{8C1F52F1-3DCD-D94D-B922-F8CEBAB5F0B4}"/>
                </a:ext>
              </a:extLst>
            </p:cNvPr>
            <p:cNvGrpSpPr>
              <a:grpSpLocks/>
            </p:cNvGrpSpPr>
            <p:nvPr/>
          </p:nvGrpSpPr>
          <p:grpSpPr bwMode="auto">
            <a:xfrm flipH="1">
              <a:off x="9493106" y="5469807"/>
              <a:ext cx="788987" cy="782637"/>
              <a:chOff x="-44" y="1473"/>
              <a:chExt cx="981" cy="1105"/>
            </a:xfrm>
          </p:grpSpPr>
          <p:pic>
            <p:nvPicPr>
              <p:cNvPr id="220" name="Picture 183" descr="desktop_computer_stylized_medium">
                <a:extLst>
                  <a:ext uri="{FF2B5EF4-FFF2-40B4-BE49-F238E27FC236}">
                    <a16:creationId xmlns:a16="http://schemas.microsoft.com/office/drawing/2014/main" id="{E6083DB7-3B07-6F40-9810-0033E2E06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1" name="Freeform 184">
                <a:extLst>
                  <a:ext uri="{FF2B5EF4-FFF2-40B4-BE49-F238E27FC236}">
                    <a16:creationId xmlns:a16="http://schemas.microsoft.com/office/drawing/2014/main" id="{28CB0DC7-F192-5840-BCC3-B9D66210604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5083031" y="5055469"/>
              <a:ext cx="358775" cy="704850"/>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pic>
          <p:nvPicPr>
            <p:cNvPr id="261" name="Picture 2" descr="Image result for firefox logo">
              <a:extLst>
                <a:ext uri="{FF2B5EF4-FFF2-40B4-BE49-F238E27FC236}">
                  <a16:creationId xmlns:a16="http://schemas.microsoft.com/office/drawing/2014/main" id="{51A92539-D075-5644-9056-10960E5147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6336" y="4363319"/>
              <a:ext cx="387318" cy="36267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a:extLst>
                <a:ext uri="{FF2B5EF4-FFF2-40B4-BE49-F238E27FC236}">
                  <a16:creationId xmlns:a16="http://schemas.microsoft.com/office/drawing/2014/main" id="{95E1F04B-A3B3-534D-A252-A4AC29C657DE}"/>
                </a:ext>
              </a:extLst>
            </p:cNvPr>
            <p:cNvSpPr txBox="1"/>
            <p:nvPr/>
          </p:nvSpPr>
          <p:spPr>
            <a:xfrm>
              <a:off x="5723493" y="3262667"/>
              <a:ext cx="1265812" cy="3803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HTTP server</a:t>
              </a:r>
            </a:p>
          </p:txBody>
        </p:sp>
        <p:pic>
          <p:nvPicPr>
            <p:cNvPr id="1028" name="Picture 4" descr="Image result for apache web server logo">
              <a:extLst>
                <a:ext uri="{FF2B5EF4-FFF2-40B4-BE49-F238E27FC236}">
                  <a16:creationId xmlns:a16="http://schemas.microsoft.com/office/drawing/2014/main" id="{2DA3452A-DE33-3D41-95D5-C755A41915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9399" y="3712220"/>
              <a:ext cx="1425575" cy="629170"/>
            </a:xfrm>
            <a:prstGeom prst="rect">
              <a:avLst/>
            </a:prstGeom>
            <a:noFill/>
            <a:extLst>
              <a:ext uri="{909E8E84-426E-40dd-AFC4-6F175D3DCCD1}">
                <a14:hiddenFill xmlns:a14="http://schemas.microsoft.com/office/drawing/2010/main" xmlns="">
                  <a:solidFill>
                    <a:srgbClr val="FFFFFF"/>
                  </a:solidFill>
                </a14:hiddenFill>
              </a:ext>
            </a:extLst>
          </p:spPr>
        </p:pic>
        <p:pic>
          <p:nvPicPr>
            <p:cNvPr id="262" name="Picture 2" descr="Image result for firefox logo">
              <a:extLst>
                <a:ext uri="{FF2B5EF4-FFF2-40B4-BE49-F238E27FC236}">
                  <a16:creationId xmlns:a16="http://schemas.microsoft.com/office/drawing/2014/main" id="{E576EC8B-3CC8-044B-BD3B-8A4342C698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7699" y="4326644"/>
              <a:ext cx="387318" cy="362674"/>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Image result for skype logo">
              <a:extLst>
                <a:ext uri="{FF2B5EF4-FFF2-40B4-BE49-F238E27FC236}">
                  <a16:creationId xmlns:a16="http://schemas.microsoft.com/office/drawing/2014/main" id="{44A9474D-942F-134E-B292-6ADA467533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4515" y="4091654"/>
              <a:ext cx="387318" cy="392958"/>
            </a:xfrm>
            <a:prstGeom prst="rect">
              <a:avLst/>
            </a:prstGeom>
            <a:noFill/>
            <a:extLst>
              <a:ext uri="{909E8E84-426E-40dd-AFC4-6F175D3DCCD1}">
                <a14:hiddenFill xmlns:a14="http://schemas.microsoft.com/office/drawing/2010/main" xmlns="">
                  <a:solidFill>
                    <a:srgbClr val="FFFFFF"/>
                  </a:solidFill>
                </a14:hiddenFill>
              </a:ext>
            </a:extLst>
          </p:spPr>
        </p:pic>
        <p:sp>
          <p:nvSpPr>
            <p:cNvPr id="263" name="TextBox 262">
              <a:extLst>
                <a:ext uri="{FF2B5EF4-FFF2-40B4-BE49-F238E27FC236}">
                  <a16:creationId xmlns:a16="http://schemas.microsoft.com/office/drawing/2014/main" id="{DC4B02DA-C340-9945-87C2-952E1901FB43}"/>
                </a:ext>
              </a:extLst>
            </p:cNvPr>
            <p:cNvSpPr txBox="1"/>
            <p:nvPr/>
          </p:nvSpPr>
          <p:spPr>
            <a:xfrm>
              <a:off x="3822815" y="3627317"/>
              <a:ext cx="721857" cy="3445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client</a:t>
              </a:r>
              <a:r>
                <a:rPr kumimoji="0" lang="en-US" sz="2800" b="0" i="0" u="none" strike="noStrike" kern="1200" cap="none" spc="0" normalizeH="0" baseline="-25000" noProof="0" dirty="0">
                  <a:ln>
                    <a:noFill/>
                  </a:ln>
                  <a:solidFill>
                    <a:prstClr val="black"/>
                  </a:solidFill>
                  <a:effectLst/>
                  <a:uLnTx/>
                  <a:uFillTx/>
                  <a:latin typeface="Calibri"/>
                  <a:ea typeface="+mn-ea"/>
                  <a:cs typeface="+mn-cs"/>
                </a:rPr>
                <a:t>1</a:t>
              </a:r>
            </a:p>
          </p:txBody>
        </p:sp>
        <p:pic>
          <p:nvPicPr>
            <p:cNvPr id="1034" name="Picture 10" descr="Image result for netflix logo png">
              <a:extLst>
                <a:ext uri="{FF2B5EF4-FFF2-40B4-BE49-F238E27FC236}">
                  <a16:creationId xmlns:a16="http://schemas.microsoft.com/office/drawing/2014/main" id="{9F652FAF-7820-6141-9F34-FDF8AEACBE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2599" y="4424842"/>
              <a:ext cx="691469" cy="388951"/>
            </a:xfrm>
            <a:prstGeom prst="rect">
              <a:avLst/>
            </a:prstGeom>
            <a:noFill/>
            <a:extLst>
              <a:ext uri="{909E8E84-426E-40dd-AFC4-6F175D3DCCD1}">
                <a14:hiddenFill xmlns:a14="http://schemas.microsoft.com/office/drawing/2010/main" xmlns="">
                  <a:solidFill>
                    <a:srgbClr val="FFFFFF"/>
                  </a:solidFill>
                </a14:hiddenFill>
              </a:ext>
            </a:extLst>
          </p:spPr>
        </p:pic>
        <p:sp>
          <p:nvSpPr>
            <p:cNvPr id="106" name="TextBox 105">
              <a:extLst>
                <a:ext uri="{FF2B5EF4-FFF2-40B4-BE49-F238E27FC236}">
                  <a16:creationId xmlns:a16="http://schemas.microsoft.com/office/drawing/2014/main" id="{B0EE723F-4512-B04F-A1A8-CFC321B8BC75}"/>
                </a:ext>
              </a:extLst>
            </p:cNvPr>
            <p:cNvSpPr txBox="1"/>
            <p:nvPr/>
          </p:nvSpPr>
          <p:spPr>
            <a:xfrm>
              <a:off x="8196770" y="3636485"/>
              <a:ext cx="721857" cy="3445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client</a:t>
              </a:r>
              <a:r>
                <a:rPr kumimoji="0" lang="en-US" sz="2800" b="0" i="0" u="none" strike="noStrike" kern="1200" cap="none" spc="0" normalizeH="0" baseline="-25000" noProof="0" dirty="0">
                  <a:ln>
                    <a:noFill/>
                  </a:ln>
                  <a:solidFill>
                    <a:prstClr val="black"/>
                  </a:solidFill>
                  <a:effectLst/>
                  <a:uLnTx/>
                  <a:uFillTx/>
                  <a:latin typeface="Calibri"/>
                  <a:ea typeface="+mn-ea"/>
                  <a:cs typeface="+mn-cs"/>
                </a:rPr>
                <a:t>2</a:t>
              </a:r>
            </a:p>
          </p:txBody>
        </p:sp>
      </p:grpSp>
      <p:sp>
        <p:nvSpPr>
          <p:cNvPr id="271" name="Freeform 296">
            <a:extLst>
              <a:ext uri="{FF2B5EF4-FFF2-40B4-BE49-F238E27FC236}">
                <a16:creationId xmlns:a16="http://schemas.microsoft.com/office/drawing/2014/main" id="{06DFDE96-5B04-984C-B72D-22D074DF3E82}"/>
              </a:ext>
            </a:extLst>
          </p:cNvPr>
          <p:cNvSpPr>
            <a:spLocks/>
          </p:cNvSpPr>
          <p:nvPr/>
        </p:nvSpPr>
        <p:spPr bwMode="auto">
          <a:xfrm>
            <a:off x="4356586" y="4965666"/>
            <a:ext cx="3127375" cy="1498600"/>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libri"/>
              <a:ea typeface="ＭＳ Ｐゴシック" panose="020B0600070205080204" pitchFamily="34" charset="-128"/>
              <a:cs typeface="Arial"/>
            </a:endParaRPr>
          </a:p>
        </p:txBody>
      </p:sp>
      <p:cxnSp>
        <p:nvCxnSpPr>
          <p:cNvPr id="104" name="Straight Connector 103">
            <a:extLst>
              <a:ext uri="{FF2B5EF4-FFF2-40B4-BE49-F238E27FC236}">
                <a16:creationId xmlns:a16="http://schemas.microsoft.com/office/drawing/2014/main" id="{8F458F2E-0B98-1741-9C0D-ECC805BD8799}"/>
              </a:ext>
            </a:extLst>
          </p:cNvPr>
          <p:cNvCxnSpPr>
            <a:cxnSpLocks/>
          </p:cNvCxnSpPr>
          <p:nvPr/>
        </p:nvCxnSpPr>
        <p:spPr>
          <a:xfrm>
            <a:off x="9704593" y="3018504"/>
            <a:ext cx="0" cy="232960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43591F4-8564-6A44-BC41-A0C901C7BC9C}"/>
              </a:ext>
            </a:extLst>
          </p:cNvPr>
          <p:cNvCxnSpPr>
            <a:cxnSpLocks/>
          </p:cNvCxnSpPr>
          <p:nvPr/>
        </p:nvCxnSpPr>
        <p:spPr>
          <a:xfrm>
            <a:off x="6146230" y="5329338"/>
            <a:ext cx="3558363"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07" name="Oval 128">
            <a:extLst>
              <a:ext uri="{FF2B5EF4-FFF2-40B4-BE49-F238E27FC236}">
                <a16:creationId xmlns:a16="http://schemas.microsoft.com/office/drawing/2014/main" id="{C9683072-CF4E-DB4A-85E4-079345D6F273}"/>
              </a:ext>
            </a:extLst>
          </p:cNvPr>
          <p:cNvSpPr>
            <a:spLocks noChangeArrowheads="1"/>
          </p:cNvSpPr>
          <p:nvPr/>
        </p:nvSpPr>
        <p:spPr bwMode="auto">
          <a:xfrm>
            <a:off x="4977190" y="1924156"/>
            <a:ext cx="1049472" cy="530701"/>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P-client</a:t>
            </a:r>
            <a:r>
              <a:rPr kumimoji="0" lang="en-US" sz="1600" b="0" i="0" u="none" strike="noStrike" kern="0" cap="none" spc="0" normalizeH="0" baseline="-25000" noProof="0" dirty="0">
                <a:ln>
                  <a:noFill/>
                </a:ln>
                <a:solidFill>
                  <a:srgbClr val="000000"/>
                </a:solidFill>
                <a:effectLst/>
                <a:uLnTx/>
                <a:uFillTx/>
                <a:latin typeface="Arial" charset="0"/>
                <a:ea typeface="ＭＳ Ｐゴシック" charset="0"/>
                <a:cs typeface="+mn-cs"/>
              </a:rPr>
              <a:t>1</a:t>
            </a:r>
          </a:p>
        </p:txBody>
      </p:sp>
      <p:sp>
        <p:nvSpPr>
          <p:cNvPr id="108" name="Oval 128">
            <a:extLst>
              <a:ext uri="{FF2B5EF4-FFF2-40B4-BE49-F238E27FC236}">
                <a16:creationId xmlns:a16="http://schemas.microsoft.com/office/drawing/2014/main" id="{12C63F66-A046-B04C-ABF5-DE764DC4A1CB}"/>
              </a:ext>
            </a:extLst>
          </p:cNvPr>
          <p:cNvSpPr>
            <a:spLocks noChangeArrowheads="1"/>
          </p:cNvSpPr>
          <p:nvPr/>
        </p:nvSpPr>
        <p:spPr bwMode="auto">
          <a:xfrm>
            <a:off x="6094177" y="1951196"/>
            <a:ext cx="1049472" cy="530701"/>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P-client</a:t>
            </a:r>
            <a:r>
              <a:rPr kumimoji="0" lang="en-US" sz="1600" b="0" i="0" u="none" strike="noStrike" kern="0" cap="none" spc="0" normalizeH="0" baseline="-25000" noProof="0" dirty="0">
                <a:ln>
                  <a:noFill/>
                </a:ln>
                <a:solidFill>
                  <a:srgbClr val="000000"/>
                </a:solidFill>
                <a:effectLst/>
                <a:uLnTx/>
                <a:uFillTx/>
                <a:latin typeface="Arial" charset="0"/>
                <a:ea typeface="ＭＳ Ｐゴシック" charset="0"/>
                <a:cs typeface="+mn-cs"/>
              </a:rPr>
              <a:t>2</a:t>
            </a:r>
          </a:p>
        </p:txBody>
      </p:sp>
      <p:sp>
        <p:nvSpPr>
          <p:cNvPr id="4" name="Freeform 3">
            <a:extLst>
              <a:ext uri="{FF2B5EF4-FFF2-40B4-BE49-F238E27FC236}">
                <a16:creationId xmlns:a16="http://schemas.microsoft.com/office/drawing/2014/main" id="{C06AE4EB-B6F7-D647-8126-954E43EA0CD4}"/>
              </a:ext>
            </a:extLst>
          </p:cNvPr>
          <p:cNvSpPr/>
          <p:nvPr/>
        </p:nvSpPr>
        <p:spPr>
          <a:xfrm>
            <a:off x="6149438" y="2346690"/>
            <a:ext cx="163654" cy="3001414"/>
          </a:xfrm>
          <a:custGeom>
            <a:avLst/>
            <a:gdLst>
              <a:gd name="connsiteX0" fmla="*/ 0 w 237994"/>
              <a:gd name="connsiteY0" fmla="*/ 3006247 h 3006247"/>
              <a:gd name="connsiteX1" fmla="*/ 0 w 237994"/>
              <a:gd name="connsiteY1" fmla="*/ 125260 h 3006247"/>
              <a:gd name="connsiteX2" fmla="*/ 125260 w 237994"/>
              <a:gd name="connsiteY2" fmla="*/ 0 h 3006247"/>
              <a:gd name="connsiteX3" fmla="*/ 237994 w 237994"/>
              <a:gd name="connsiteY3" fmla="*/ 0 h 3006247"/>
              <a:gd name="connsiteX4" fmla="*/ 237994 w 237994"/>
              <a:gd name="connsiteY4" fmla="*/ 0 h 3006247"/>
              <a:gd name="connsiteX0" fmla="*/ 0 w 237994"/>
              <a:gd name="connsiteY0" fmla="*/ 3006247 h 3006247"/>
              <a:gd name="connsiteX1" fmla="*/ 0 w 237994"/>
              <a:gd name="connsiteY1" fmla="*/ 125260 h 3006247"/>
              <a:gd name="connsiteX2" fmla="*/ 125260 w 237994"/>
              <a:gd name="connsiteY2" fmla="*/ 0 h 3006247"/>
              <a:gd name="connsiteX3" fmla="*/ 237994 w 237994"/>
              <a:gd name="connsiteY3" fmla="*/ 0 h 3006247"/>
              <a:gd name="connsiteX0" fmla="*/ 0 w 125260"/>
              <a:gd name="connsiteY0" fmla="*/ 3006247 h 3006247"/>
              <a:gd name="connsiteX1" fmla="*/ 0 w 125260"/>
              <a:gd name="connsiteY1" fmla="*/ 125260 h 3006247"/>
              <a:gd name="connsiteX2" fmla="*/ 125260 w 125260"/>
              <a:gd name="connsiteY2" fmla="*/ 0 h 3006247"/>
            </a:gdLst>
            <a:ahLst/>
            <a:cxnLst>
              <a:cxn ang="0">
                <a:pos x="connsiteX0" y="connsiteY0"/>
              </a:cxn>
              <a:cxn ang="0">
                <a:pos x="connsiteX1" y="connsiteY1"/>
              </a:cxn>
              <a:cxn ang="0">
                <a:pos x="connsiteX2" y="connsiteY2"/>
              </a:cxn>
            </a:cxnLst>
            <a:rect l="l" t="t" r="r" b="b"/>
            <a:pathLst>
              <a:path w="125260" h="3006247">
                <a:moveTo>
                  <a:pt x="0" y="3006247"/>
                </a:moveTo>
                <a:lnTo>
                  <a:pt x="0" y="125260"/>
                </a:lnTo>
                <a:lnTo>
                  <a:pt x="125260" y="0"/>
                </a:lnTo>
              </a:path>
            </a:pathLst>
          </a:custGeom>
          <a:noFill/>
          <a:ln w="34925">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9" name="Freeform 108">
            <a:extLst>
              <a:ext uri="{FF2B5EF4-FFF2-40B4-BE49-F238E27FC236}">
                <a16:creationId xmlns:a16="http://schemas.microsoft.com/office/drawing/2014/main" id="{26C1DF51-2C5A-3042-AF2B-8FAC17544498}"/>
              </a:ext>
            </a:extLst>
          </p:cNvPr>
          <p:cNvSpPr/>
          <p:nvPr/>
        </p:nvSpPr>
        <p:spPr>
          <a:xfrm flipH="1">
            <a:off x="5797083" y="2342230"/>
            <a:ext cx="163654" cy="3099711"/>
          </a:xfrm>
          <a:custGeom>
            <a:avLst/>
            <a:gdLst>
              <a:gd name="connsiteX0" fmla="*/ 0 w 237994"/>
              <a:gd name="connsiteY0" fmla="*/ 3006247 h 3006247"/>
              <a:gd name="connsiteX1" fmla="*/ 0 w 237994"/>
              <a:gd name="connsiteY1" fmla="*/ 125260 h 3006247"/>
              <a:gd name="connsiteX2" fmla="*/ 125260 w 237994"/>
              <a:gd name="connsiteY2" fmla="*/ 0 h 3006247"/>
              <a:gd name="connsiteX3" fmla="*/ 237994 w 237994"/>
              <a:gd name="connsiteY3" fmla="*/ 0 h 3006247"/>
              <a:gd name="connsiteX4" fmla="*/ 237994 w 237994"/>
              <a:gd name="connsiteY4" fmla="*/ 0 h 3006247"/>
              <a:gd name="connsiteX0" fmla="*/ 0 w 237994"/>
              <a:gd name="connsiteY0" fmla="*/ 3006247 h 3006247"/>
              <a:gd name="connsiteX1" fmla="*/ 0 w 237994"/>
              <a:gd name="connsiteY1" fmla="*/ 125260 h 3006247"/>
              <a:gd name="connsiteX2" fmla="*/ 125260 w 237994"/>
              <a:gd name="connsiteY2" fmla="*/ 0 h 3006247"/>
              <a:gd name="connsiteX3" fmla="*/ 237994 w 237994"/>
              <a:gd name="connsiteY3" fmla="*/ 0 h 3006247"/>
              <a:gd name="connsiteX0" fmla="*/ 0 w 125260"/>
              <a:gd name="connsiteY0" fmla="*/ 3006247 h 3006247"/>
              <a:gd name="connsiteX1" fmla="*/ 0 w 125260"/>
              <a:gd name="connsiteY1" fmla="*/ 125260 h 3006247"/>
              <a:gd name="connsiteX2" fmla="*/ 125260 w 125260"/>
              <a:gd name="connsiteY2" fmla="*/ 0 h 3006247"/>
            </a:gdLst>
            <a:ahLst/>
            <a:cxnLst>
              <a:cxn ang="0">
                <a:pos x="connsiteX0" y="connsiteY0"/>
              </a:cxn>
              <a:cxn ang="0">
                <a:pos x="connsiteX1" y="connsiteY1"/>
              </a:cxn>
              <a:cxn ang="0">
                <a:pos x="connsiteX2" y="connsiteY2"/>
              </a:cxn>
            </a:cxnLst>
            <a:rect l="l" t="t" r="r" b="b"/>
            <a:pathLst>
              <a:path w="125260" h="3006247">
                <a:moveTo>
                  <a:pt x="0" y="3006247"/>
                </a:moveTo>
                <a:lnTo>
                  <a:pt x="0" y="125260"/>
                </a:lnTo>
                <a:lnTo>
                  <a:pt x="125260" y="0"/>
                </a:lnTo>
              </a:path>
            </a:pathLst>
          </a:custGeom>
          <a:noFill/>
          <a:ln w="381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12" name="Straight Connector 111">
            <a:extLst>
              <a:ext uri="{FF2B5EF4-FFF2-40B4-BE49-F238E27FC236}">
                <a16:creationId xmlns:a16="http://schemas.microsoft.com/office/drawing/2014/main" id="{DF7169CD-8DF9-644A-84B2-14B8ED6F997C}"/>
              </a:ext>
            </a:extLst>
          </p:cNvPr>
          <p:cNvCxnSpPr>
            <a:cxnSpLocks/>
          </p:cNvCxnSpPr>
          <p:nvPr/>
        </p:nvCxnSpPr>
        <p:spPr>
          <a:xfrm>
            <a:off x="3218929" y="3094306"/>
            <a:ext cx="0" cy="232960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1322F59-E51A-0245-A327-5845569D47A8}"/>
              </a:ext>
            </a:extLst>
          </p:cNvPr>
          <p:cNvCxnSpPr>
            <a:cxnSpLocks/>
          </p:cNvCxnSpPr>
          <p:nvPr/>
        </p:nvCxnSpPr>
        <p:spPr>
          <a:xfrm>
            <a:off x="3189176" y="5423906"/>
            <a:ext cx="2771561" cy="0"/>
          </a:xfrm>
          <a:prstGeom prst="line">
            <a:avLst/>
          </a:prstGeom>
          <a:ln w="44450"/>
        </p:spPr>
        <p:style>
          <a:lnRef idx="1">
            <a:schemeClr val="accent1"/>
          </a:lnRef>
          <a:fillRef idx="0">
            <a:schemeClr val="accent1"/>
          </a:fillRef>
          <a:effectRef idx="0">
            <a:schemeClr val="accent1"/>
          </a:effectRef>
          <a:fontRef idx="minor">
            <a:schemeClr val="tx1"/>
          </a:fontRef>
        </p:style>
      </p:cxnSp>
      <p:pic>
        <p:nvPicPr>
          <p:cNvPr id="115" name="Picture 8" descr="Image result for blue question mark icon">
            <a:extLst>
              <a:ext uri="{FF2B5EF4-FFF2-40B4-BE49-F238E27FC236}">
                <a16:creationId xmlns:a16="http://schemas.microsoft.com/office/drawing/2014/main" id="{9970C4B0-3E2B-3247-8288-8E86060683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5255" y="752589"/>
            <a:ext cx="1624375" cy="1624375"/>
          </a:xfrm>
          <a:prstGeom prst="rect">
            <a:avLst/>
          </a:prstGeom>
          <a:noFill/>
          <a:extLst>
            <a:ext uri="{909E8E84-426E-40dd-AFC4-6F175D3DCCD1}">
              <a14:hiddenFill xmlns:a14="http://schemas.microsoft.com/office/drawing/2010/main" xmlns="">
                <a:solidFill>
                  <a:srgbClr val="FFFFFF"/>
                </a:solidFill>
              </a14:hiddenFill>
            </a:ext>
          </a:extLst>
        </p:spPr>
      </p:pic>
      <p:sp>
        <p:nvSpPr>
          <p:cNvPr id="95" name="Slide Number Placeholder 2">
            <a:extLst>
              <a:ext uri="{FF2B5EF4-FFF2-40B4-BE49-F238E27FC236}">
                <a16:creationId xmlns:a16="http://schemas.microsoft.com/office/drawing/2014/main" id="{FBAF143A-4EAF-324F-A6C2-31B9E7C4272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Tree>
    <p:extLst>
      <p:ext uri="{BB962C8B-B14F-4D97-AF65-F5344CB8AC3E}">
        <p14:creationId xmlns:p14="http://schemas.microsoft.com/office/powerpoint/2010/main" val="265676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Multiplexing/demultiplexing</a:t>
            </a:r>
          </a:p>
        </p:txBody>
      </p:sp>
      <p:sp>
        <p:nvSpPr>
          <p:cNvPr id="132" name="Freeform 157">
            <a:extLst>
              <a:ext uri="{FF2B5EF4-FFF2-40B4-BE49-F238E27FC236}">
                <a16:creationId xmlns:a16="http://schemas.microsoft.com/office/drawing/2014/main" id="{511A693F-4BF3-344C-BDC6-28BAA983976E}"/>
              </a:ext>
            </a:extLst>
          </p:cNvPr>
          <p:cNvSpPr>
            <a:spLocks/>
          </p:cNvSpPr>
          <p:nvPr/>
        </p:nvSpPr>
        <p:spPr bwMode="auto">
          <a:xfrm>
            <a:off x="5108431" y="3572744"/>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Text Box 37">
            <a:extLst>
              <a:ext uri="{FF2B5EF4-FFF2-40B4-BE49-F238E27FC236}">
                <a16:creationId xmlns:a16="http://schemas.microsoft.com/office/drawing/2014/main" id="{4EEECEF7-BD4D-FD41-9A84-F2FC20AA2A09}"/>
              </a:ext>
            </a:extLst>
          </p:cNvPr>
          <p:cNvSpPr txBox="1">
            <a:spLocks noChangeArrowheads="1"/>
          </p:cNvSpPr>
          <p:nvPr/>
        </p:nvSpPr>
        <p:spPr bwMode="auto">
          <a:xfrm>
            <a:off x="10348768" y="4498257"/>
            <a:ext cx="895350"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mn-cs"/>
              </a:rPr>
              <a:t>process</a:t>
            </a:r>
          </a:p>
        </p:txBody>
      </p:sp>
      <p:sp>
        <p:nvSpPr>
          <p:cNvPr id="134" name="Text Box 38">
            <a:extLst>
              <a:ext uri="{FF2B5EF4-FFF2-40B4-BE49-F238E27FC236}">
                <a16:creationId xmlns:a16="http://schemas.microsoft.com/office/drawing/2014/main" id="{FC061EBE-026B-F943-BBD5-748F965BF879}"/>
              </a:ext>
            </a:extLst>
          </p:cNvPr>
          <p:cNvSpPr txBox="1">
            <a:spLocks noChangeArrowheads="1"/>
          </p:cNvSpPr>
          <p:nvPr/>
        </p:nvSpPr>
        <p:spPr bwMode="auto">
          <a:xfrm>
            <a:off x="10323368" y="4096619"/>
            <a:ext cx="755650"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socket</a:t>
            </a:r>
          </a:p>
        </p:txBody>
      </p:sp>
      <p:grpSp>
        <p:nvGrpSpPr>
          <p:cNvPr id="5" name="Group 4">
            <a:extLst>
              <a:ext uri="{FF2B5EF4-FFF2-40B4-BE49-F238E27FC236}">
                <a16:creationId xmlns:a16="http://schemas.microsoft.com/office/drawing/2014/main" id="{D5AFC3DE-B7EF-9945-9B42-A8FE2028B2CF}"/>
              </a:ext>
            </a:extLst>
          </p:cNvPr>
          <p:cNvGrpSpPr/>
          <p:nvPr/>
        </p:nvGrpSpPr>
        <p:grpSpPr>
          <a:xfrm>
            <a:off x="7016607" y="1655043"/>
            <a:ext cx="4836313" cy="1639889"/>
            <a:chOff x="7016607" y="1655043"/>
            <a:chExt cx="4836313" cy="1639889"/>
          </a:xfrm>
        </p:grpSpPr>
        <p:sp>
          <p:nvSpPr>
            <p:cNvPr id="4" name="Rectangle 3">
              <a:extLst>
                <a:ext uri="{FF2B5EF4-FFF2-40B4-BE49-F238E27FC236}">
                  <a16:creationId xmlns:a16="http://schemas.microsoft.com/office/drawing/2014/main" id="{25BAE722-1B29-F74D-B90E-AAE0C7FE9C2E}"/>
                </a:ext>
              </a:extLst>
            </p:cNvPr>
            <p:cNvSpPr/>
            <p:nvPr/>
          </p:nvSpPr>
          <p:spPr>
            <a:xfrm>
              <a:off x="7016607" y="1945555"/>
              <a:ext cx="4508220" cy="125169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5" name="Group 177">
              <a:extLst>
                <a:ext uri="{FF2B5EF4-FFF2-40B4-BE49-F238E27FC236}">
                  <a16:creationId xmlns:a16="http://schemas.microsoft.com/office/drawing/2014/main" id="{0626849A-4E21-EE42-AD9A-55F4D52F11FC}"/>
                </a:ext>
              </a:extLst>
            </p:cNvPr>
            <p:cNvGrpSpPr>
              <a:grpSpLocks/>
            </p:cNvGrpSpPr>
            <p:nvPr/>
          </p:nvGrpSpPr>
          <p:grpSpPr bwMode="auto">
            <a:xfrm>
              <a:off x="7172970" y="1655043"/>
              <a:ext cx="4679950" cy="1639889"/>
              <a:chOff x="2899" y="903"/>
              <a:chExt cx="2948" cy="1033"/>
            </a:xfrm>
          </p:grpSpPr>
          <p:sp>
            <p:nvSpPr>
              <p:cNvPr id="136" name="Rectangle 41">
                <a:extLst>
                  <a:ext uri="{FF2B5EF4-FFF2-40B4-BE49-F238E27FC236}">
                    <a16:creationId xmlns:a16="http://schemas.microsoft.com/office/drawing/2014/main" id="{1C592E58-CF36-1C40-A0FA-08F6B84985C4}"/>
                  </a:ext>
                </a:extLst>
              </p:cNvPr>
              <p:cNvSpPr>
                <a:spLocks noChangeArrowheads="1"/>
              </p:cNvSpPr>
              <p:nvPr/>
            </p:nvSpPr>
            <p:spPr bwMode="auto">
              <a:xfrm>
                <a:off x="2955" y="1148"/>
                <a:ext cx="2892" cy="788"/>
              </a:xfrm>
              <a:prstGeom prst="rect">
                <a:avLst/>
              </a:prstGeom>
              <a:noFill/>
              <a:ln w="19050">
                <a:no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use header info to deliver</a:t>
                </a:r>
              </a:p>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received segments to correct </a:t>
                </a:r>
              </a:p>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socket</a:t>
                </a:r>
              </a:p>
            </p:txBody>
          </p:sp>
          <p:grpSp>
            <p:nvGrpSpPr>
              <p:cNvPr id="137" name="Group 42">
                <a:extLst>
                  <a:ext uri="{FF2B5EF4-FFF2-40B4-BE49-F238E27FC236}">
                    <a16:creationId xmlns:a16="http://schemas.microsoft.com/office/drawing/2014/main" id="{4D9CEE39-3F97-1346-9C27-5F6F930F2A8E}"/>
                  </a:ext>
                </a:extLst>
              </p:cNvPr>
              <p:cNvGrpSpPr>
                <a:grpSpLocks/>
              </p:cNvGrpSpPr>
              <p:nvPr/>
            </p:nvGrpSpPr>
            <p:grpSpPr bwMode="auto">
              <a:xfrm>
                <a:off x="2899" y="903"/>
                <a:ext cx="2553" cy="348"/>
                <a:chOff x="905" y="3594"/>
                <a:chExt cx="2049" cy="348"/>
              </a:xfrm>
            </p:grpSpPr>
            <p:sp>
              <p:nvSpPr>
                <p:cNvPr id="138" name="Rectangle 43">
                  <a:extLst>
                    <a:ext uri="{FF2B5EF4-FFF2-40B4-BE49-F238E27FC236}">
                      <a16:creationId xmlns:a16="http://schemas.microsoft.com/office/drawing/2014/main" id="{8DE7A6B0-1014-184E-9108-23C65807C202}"/>
                    </a:ext>
                  </a:extLst>
                </p:cNvPr>
                <p:cNvSpPr>
                  <a:spLocks noChangeArrowheads="1"/>
                </p:cNvSpPr>
                <p:nvPr/>
              </p:nvSpPr>
              <p:spPr bwMode="auto">
                <a:xfrm>
                  <a:off x="1422" y="3732"/>
                  <a:ext cx="1002" cy="2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39" name="Text Box 44">
                  <a:extLst>
                    <a:ext uri="{FF2B5EF4-FFF2-40B4-BE49-F238E27FC236}">
                      <a16:creationId xmlns:a16="http://schemas.microsoft.com/office/drawing/2014/main" id="{88457A8D-2DB2-C848-9B52-93F5252D0E1B}"/>
                    </a:ext>
                  </a:extLst>
                </p:cNvPr>
                <p:cNvSpPr txBox="1">
                  <a:spLocks noChangeArrowheads="1"/>
                </p:cNvSpPr>
                <p:nvPr/>
              </p:nvSpPr>
              <p:spPr bwMode="auto">
                <a:xfrm>
                  <a:off x="905" y="3594"/>
                  <a:ext cx="2049" cy="33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1"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demultiplexing at receiver:</a:t>
                  </a:r>
                </a:p>
              </p:txBody>
            </p:sp>
          </p:grpSp>
        </p:grpSp>
      </p:grpSp>
      <p:grpSp>
        <p:nvGrpSpPr>
          <p:cNvPr id="140" name="Group 57">
            <a:extLst>
              <a:ext uri="{FF2B5EF4-FFF2-40B4-BE49-F238E27FC236}">
                <a16:creationId xmlns:a16="http://schemas.microsoft.com/office/drawing/2014/main" id="{AE84E6CF-C8B6-044E-92D9-9754C3253112}"/>
              </a:ext>
            </a:extLst>
          </p:cNvPr>
          <p:cNvGrpSpPr>
            <a:grpSpLocks/>
          </p:cNvGrpSpPr>
          <p:nvPr/>
        </p:nvGrpSpPr>
        <p:grpSpPr bwMode="auto">
          <a:xfrm>
            <a:off x="9823306" y="4171232"/>
            <a:ext cx="533400" cy="206375"/>
            <a:chOff x="344" y="1846"/>
            <a:chExt cx="336" cy="130"/>
          </a:xfrm>
        </p:grpSpPr>
        <p:sp>
          <p:nvSpPr>
            <p:cNvPr id="141" name="Rectangle 35">
              <a:extLst>
                <a:ext uri="{FF2B5EF4-FFF2-40B4-BE49-F238E27FC236}">
                  <a16:creationId xmlns:a16="http://schemas.microsoft.com/office/drawing/2014/main" id="{7D4B092F-0804-EE4A-94E0-8271C5100190}"/>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Rectangle 54">
              <a:extLst>
                <a:ext uri="{FF2B5EF4-FFF2-40B4-BE49-F238E27FC236}">
                  <a16:creationId xmlns:a16="http://schemas.microsoft.com/office/drawing/2014/main" id="{8FBA6612-C2CB-7A4A-BDE1-C5A9430DFE88}"/>
                </a:ext>
              </a:extLst>
            </p:cNvPr>
            <p:cNvSpPr>
              <a:spLocks noChangeArrowheads="1"/>
            </p:cNvSpPr>
            <p:nvPr/>
          </p:nvSpPr>
          <p:spPr bwMode="auto">
            <a:xfrm>
              <a:off x="454" y="186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Rectangle 55">
              <a:extLst>
                <a:ext uri="{FF2B5EF4-FFF2-40B4-BE49-F238E27FC236}">
                  <a16:creationId xmlns:a16="http://schemas.microsoft.com/office/drawing/2014/main" id="{CB6C4329-1870-6D47-94B8-AB8D08DC0029}"/>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Rectangle 56">
              <a:extLst>
                <a:ext uri="{FF2B5EF4-FFF2-40B4-BE49-F238E27FC236}">
                  <a16:creationId xmlns:a16="http://schemas.microsoft.com/office/drawing/2014/main" id="{7506EAD6-B400-9A41-8C08-BA08298518AB}"/>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5656118" y="3623544"/>
            <a:ext cx="1497013"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5621193" y="3677519"/>
            <a:ext cx="1473200" cy="1979613"/>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5627543" y="4447457"/>
            <a:ext cx="146050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8" name="Text Box 26">
            <a:extLst>
              <a:ext uri="{FF2B5EF4-FFF2-40B4-BE49-F238E27FC236}">
                <a16:creationId xmlns:a16="http://schemas.microsoft.com/office/drawing/2014/main" id="{BE3B5056-5F96-5946-AEC3-17140DB163F4}"/>
              </a:ext>
            </a:extLst>
          </p:cNvPr>
          <p:cNvSpPr txBox="1">
            <a:spLocks noChangeArrowheads="1"/>
          </p:cNvSpPr>
          <p:nvPr/>
        </p:nvSpPr>
        <p:spPr bwMode="auto">
          <a:xfrm>
            <a:off x="5698981" y="4429994"/>
            <a:ext cx="1317625"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5629131" y="4764957"/>
            <a:ext cx="145732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0" name="Text Box 26">
            <a:extLst>
              <a:ext uri="{FF2B5EF4-FFF2-40B4-BE49-F238E27FC236}">
                <a16:creationId xmlns:a16="http://schemas.microsoft.com/office/drawing/2014/main" id="{975D136A-FEFB-9E40-BA33-B33E91228F15}"/>
              </a:ext>
            </a:extLst>
          </p:cNvPr>
          <p:cNvSpPr txBox="1">
            <a:spLocks noChangeArrowheads="1"/>
          </p:cNvSpPr>
          <p:nvPr/>
        </p:nvSpPr>
        <p:spPr bwMode="auto">
          <a:xfrm>
            <a:off x="5695806" y="3644182"/>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5692631" y="5334869"/>
            <a:ext cx="1317625"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5692631" y="5049119"/>
            <a:ext cx="1317625"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5692631" y="4750669"/>
            <a:ext cx="1317625"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154" name="Oval 120">
            <a:extLst>
              <a:ext uri="{FF2B5EF4-FFF2-40B4-BE49-F238E27FC236}">
                <a16:creationId xmlns:a16="http://schemas.microsoft.com/office/drawing/2014/main" id="{A77294DB-DD97-F741-82FD-F8B94839A458}"/>
              </a:ext>
            </a:extLst>
          </p:cNvPr>
          <p:cNvSpPr>
            <a:spLocks noChangeArrowheads="1"/>
          </p:cNvSpPr>
          <p:nvPr/>
        </p:nvSpPr>
        <p:spPr bwMode="auto">
          <a:xfrm>
            <a:off x="6392718" y="4018832"/>
            <a:ext cx="598488" cy="3048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P2</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5625956" y="5076107"/>
            <a:ext cx="145732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5622781" y="5374557"/>
            <a:ext cx="145732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7" name="Oval 128">
            <a:extLst>
              <a:ext uri="{FF2B5EF4-FFF2-40B4-BE49-F238E27FC236}">
                <a16:creationId xmlns:a16="http://schemas.microsoft.com/office/drawing/2014/main" id="{AAD00A20-9526-2F4E-9C87-C3B249C8E909}"/>
              </a:ext>
            </a:extLst>
          </p:cNvPr>
          <p:cNvSpPr>
            <a:spLocks noChangeArrowheads="1"/>
          </p:cNvSpPr>
          <p:nvPr/>
        </p:nvSpPr>
        <p:spPr bwMode="auto">
          <a:xfrm>
            <a:off x="5687868" y="4018832"/>
            <a:ext cx="598488" cy="3048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P1</a:t>
            </a:r>
          </a:p>
        </p:txBody>
      </p:sp>
      <p:grpSp>
        <p:nvGrpSpPr>
          <p:cNvPr id="158" name="Group 134">
            <a:extLst>
              <a:ext uri="{FF2B5EF4-FFF2-40B4-BE49-F238E27FC236}">
                <a16:creationId xmlns:a16="http://schemas.microsoft.com/office/drawing/2014/main" id="{015BC705-D8E3-EA41-A198-6A8DDB031BE2}"/>
              </a:ext>
            </a:extLst>
          </p:cNvPr>
          <p:cNvGrpSpPr>
            <a:grpSpLocks/>
          </p:cNvGrpSpPr>
          <p:nvPr/>
        </p:nvGrpSpPr>
        <p:grpSpPr bwMode="auto">
          <a:xfrm>
            <a:off x="6468918" y="4377607"/>
            <a:ext cx="412750" cy="158750"/>
            <a:chOff x="1383" y="2620"/>
            <a:chExt cx="260" cy="100"/>
          </a:xfrm>
        </p:grpSpPr>
        <p:sp>
          <p:nvSpPr>
            <p:cNvPr id="159" name="Rectangle 130">
              <a:extLst>
                <a:ext uri="{FF2B5EF4-FFF2-40B4-BE49-F238E27FC236}">
                  <a16:creationId xmlns:a16="http://schemas.microsoft.com/office/drawing/2014/main" id="{617E09BE-67A7-E846-8718-4C5F4E894E09}"/>
                </a:ext>
              </a:extLst>
            </p:cNvPr>
            <p:cNvSpPr>
              <a:spLocks noChangeArrowheads="1"/>
            </p:cNvSpPr>
            <p:nvPr/>
          </p:nvSpPr>
          <p:spPr bwMode="auto">
            <a:xfrm>
              <a:off x="1383" y="2620"/>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Rectangle 131">
              <a:extLst>
                <a:ext uri="{FF2B5EF4-FFF2-40B4-BE49-F238E27FC236}">
                  <a16:creationId xmlns:a16="http://schemas.microsoft.com/office/drawing/2014/main" id="{DAEC0345-B8B5-6942-9E07-837C51C11EAA}"/>
                </a:ext>
              </a:extLst>
            </p:cNvPr>
            <p:cNvSpPr>
              <a:spLocks noChangeArrowheads="1"/>
            </p:cNvSpPr>
            <p:nvPr/>
          </p:nvSpPr>
          <p:spPr bwMode="auto">
            <a:xfrm>
              <a:off x="1434" y="2633"/>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1" name="Rectangle 132">
              <a:extLst>
                <a:ext uri="{FF2B5EF4-FFF2-40B4-BE49-F238E27FC236}">
                  <a16:creationId xmlns:a16="http://schemas.microsoft.com/office/drawing/2014/main" id="{CBC575E8-9188-C944-A373-1BE60CEDE448}"/>
                </a:ext>
              </a:extLst>
            </p:cNvPr>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2" name="Rectangle 133">
              <a:extLst>
                <a:ext uri="{FF2B5EF4-FFF2-40B4-BE49-F238E27FC236}">
                  <a16:creationId xmlns:a16="http://schemas.microsoft.com/office/drawing/2014/main" id="{5CBAC889-4624-214B-8DD0-1C5D2121C35A}"/>
                </a:ext>
              </a:extLst>
            </p:cNvPr>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63" name="Group 135">
            <a:extLst>
              <a:ext uri="{FF2B5EF4-FFF2-40B4-BE49-F238E27FC236}">
                <a16:creationId xmlns:a16="http://schemas.microsoft.com/office/drawing/2014/main" id="{E0C06B10-B8DE-5649-9DA7-1C38410338CA}"/>
              </a:ext>
            </a:extLst>
          </p:cNvPr>
          <p:cNvGrpSpPr>
            <a:grpSpLocks/>
          </p:cNvGrpSpPr>
          <p:nvPr/>
        </p:nvGrpSpPr>
        <p:grpSpPr bwMode="auto">
          <a:xfrm>
            <a:off x="5767243" y="4369669"/>
            <a:ext cx="412750" cy="158750"/>
            <a:chOff x="1383" y="2620"/>
            <a:chExt cx="260" cy="100"/>
          </a:xfrm>
        </p:grpSpPr>
        <p:sp>
          <p:nvSpPr>
            <p:cNvPr id="164" name="Rectangle 136">
              <a:extLst>
                <a:ext uri="{FF2B5EF4-FFF2-40B4-BE49-F238E27FC236}">
                  <a16:creationId xmlns:a16="http://schemas.microsoft.com/office/drawing/2014/main" id="{90DDD937-6604-0E4A-BC22-D30869333133}"/>
                </a:ext>
              </a:extLst>
            </p:cNvPr>
            <p:cNvSpPr>
              <a:spLocks noChangeArrowheads="1"/>
            </p:cNvSpPr>
            <p:nvPr/>
          </p:nvSpPr>
          <p:spPr bwMode="auto">
            <a:xfrm>
              <a:off x="1383" y="2620"/>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5" name="Rectangle 137">
              <a:extLst>
                <a:ext uri="{FF2B5EF4-FFF2-40B4-BE49-F238E27FC236}">
                  <a16:creationId xmlns:a16="http://schemas.microsoft.com/office/drawing/2014/main" id="{12ACDF7C-B3D8-9B4A-BD4A-D8CF4A028253}"/>
                </a:ext>
              </a:extLst>
            </p:cNvPr>
            <p:cNvSpPr>
              <a:spLocks noChangeArrowheads="1"/>
            </p:cNvSpPr>
            <p:nvPr/>
          </p:nvSpPr>
          <p:spPr bwMode="auto">
            <a:xfrm>
              <a:off x="1434" y="2633"/>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6" name="Rectangle 138">
              <a:extLst>
                <a:ext uri="{FF2B5EF4-FFF2-40B4-BE49-F238E27FC236}">
                  <a16:creationId xmlns:a16="http://schemas.microsoft.com/office/drawing/2014/main" id="{BBABF61C-A52E-5440-86D9-57F0C4530FF0}"/>
                </a:ext>
              </a:extLst>
            </p:cNvPr>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7" name="Rectangle 139">
              <a:extLst>
                <a:ext uri="{FF2B5EF4-FFF2-40B4-BE49-F238E27FC236}">
                  <a16:creationId xmlns:a16="http://schemas.microsoft.com/office/drawing/2014/main" id="{32461327-4600-6E4F-AB44-FD06E8C35B24}"/>
                </a:ext>
              </a:extLst>
            </p:cNvPr>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70" name="Rectangle 23">
            <a:extLst>
              <a:ext uri="{FF2B5EF4-FFF2-40B4-BE49-F238E27FC236}">
                <a16:creationId xmlns:a16="http://schemas.microsoft.com/office/drawing/2014/main" id="{18A5F7E9-E597-8A49-8FBA-5EBCB6131519}"/>
              </a:ext>
            </a:extLst>
          </p:cNvPr>
          <p:cNvSpPr>
            <a:spLocks noChangeArrowheads="1"/>
          </p:cNvSpPr>
          <p:nvPr/>
        </p:nvSpPr>
        <p:spPr bwMode="auto">
          <a:xfrm>
            <a:off x="7918306" y="3993432"/>
            <a:ext cx="1296987"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71" name="Rectangle 24">
            <a:extLst>
              <a:ext uri="{FF2B5EF4-FFF2-40B4-BE49-F238E27FC236}">
                <a16:creationId xmlns:a16="http://schemas.microsoft.com/office/drawing/2014/main" id="{5DFFE03C-FB1C-D742-84E9-52CBDDB98DB1}"/>
              </a:ext>
            </a:extLst>
          </p:cNvPr>
          <p:cNvSpPr>
            <a:spLocks noChangeArrowheads="1"/>
          </p:cNvSpPr>
          <p:nvPr/>
        </p:nvSpPr>
        <p:spPr bwMode="auto">
          <a:xfrm>
            <a:off x="7880206" y="4047407"/>
            <a:ext cx="1273175" cy="1979612"/>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72" name="Line 25">
            <a:extLst>
              <a:ext uri="{FF2B5EF4-FFF2-40B4-BE49-F238E27FC236}">
                <a16:creationId xmlns:a16="http://schemas.microsoft.com/office/drawing/2014/main" id="{5AD7BC14-F444-E745-8910-70D580A778B1}"/>
              </a:ext>
            </a:extLst>
          </p:cNvPr>
          <p:cNvSpPr>
            <a:spLocks noChangeShapeType="1"/>
          </p:cNvSpPr>
          <p:nvPr/>
        </p:nvSpPr>
        <p:spPr bwMode="auto">
          <a:xfrm>
            <a:off x="7889731" y="4807819"/>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3" name="Text Box 26">
            <a:extLst>
              <a:ext uri="{FF2B5EF4-FFF2-40B4-BE49-F238E27FC236}">
                <a16:creationId xmlns:a16="http://schemas.microsoft.com/office/drawing/2014/main" id="{1058B2AB-1EA8-1A46-9E03-D8FFDD9E541B}"/>
              </a:ext>
            </a:extLst>
          </p:cNvPr>
          <p:cNvSpPr txBox="1">
            <a:spLocks noChangeArrowheads="1"/>
          </p:cNvSpPr>
          <p:nvPr/>
        </p:nvSpPr>
        <p:spPr bwMode="auto">
          <a:xfrm>
            <a:off x="7846868" y="4790357"/>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174" name="Line 27">
            <a:extLst>
              <a:ext uri="{FF2B5EF4-FFF2-40B4-BE49-F238E27FC236}">
                <a16:creationId xmlns:a16="http://schemas.microsoft.com/office/drawing/2014/main" id="{3A83CA24-DF84-F740-B870-F5C298378EA2}"/>
              </a:ext>
            </a:extLst>
          </p:cNvPr>
          <p:cNvSpPr>
            <a:spLocks noChangeShapeType="1"/>
          </p:cNvSpPr>
          <p:nvPr/>
        </p:nvSpPr>
        <p:spPr bwMode="auto">
          <a:xfrm>
            <a:off x="7897668" y="5128494"/>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5" name="Line 28">
            <a:extLst>
              <a:ext uri="{FF2B5EF4-FFF2-40B4-BE49-F238E27FC236}">
                <a16:creationId xmlns:a16="http://schemas.microsoft.com/office/drawing/2014/main" id="{1D5846CF-9A4C-784A-A5A4-98F8F1486DDE}"/>
              </a:ext>
            </a:extLst>
          </p:cNvPr>
          <p:cNvSpPr>
            <a:spLocks noChangeShapeType="1"/>
          </p:cNvSpPr>
          <p:nvPr/>
        </p:nvSpPr>
        <p:spPr bwMode="auto">
          <a:xfrm>
            <a:off x="7883381" y="5438057"/>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6" name="Line 29">
            <a:extLst>
              <a:ext uri="{FF2B5EF4-FFF2-40B4-BE49-F238E27FC236}">
                <a16:creationId xmlns:a16="http://schemas.microsoft.com/office/drawing/2014/main" id="{987AF988-33D7-A644-9737-1635D99E92DD}"/>
              </a:ext>
            </a:extLst>
          </p:cNvPr>
          <p:cNvSpPr>
            <a:spLocks noChangeShapeType="1"/>
          </p:cNvSpPr>
          <p:nvPr/>
        </p:nvSpPr>
        <p:spPr bwMode="auto">
          <a:xfrm>
            <a:off x="7883381" y="5723807"/>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7" name="Text Box 26">
            <a:extLst>
              <a:ext uri="{FF2B5EF4-FFF2-40B4-BE49-F238E27FC236}">
                <a16:creationId xmlns:a16="http://schemas.microsoft.com/office/drawing/2014/main" id="{DC53D19A-63B2-7141-9008-9BC3F678052E}"/>
              </a:ext>
            </a:extLst>
          </p:cNvPr>
          <p:cNvSpPr txBox="1">
            <a:spLocks noChangeArrowheads="1"/>
          </p:cNvSpPr>
          <p:nvPr/>
        </p:nvSpPr>
        <p:spPr bwMode="auto">
          <a:xfrm>
            <a:off x="7881793" y="4037882"/>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178" name="Text Box 26">
            <a:extLst>
              <a:ext uri="{FF2B5EF4-FFF2-40B4-BE49-F238E27FC236}">
                <a16:creationId xmlns:a16="http://schemas.microsoft.com/office/drawing/2014/main" id="{668FFB30-2FA6-AE41-99EF-4D74E37F3EF5}"/>
              </a:ext>
            </a:extLst>
          </p:cNvPr>
          <p:cNvSpPr txBox="1">
            <a:spLocks noChangeArrowheads="1"/>
          </p:cNvSpPr>
          <p:nvPr/>
        </p:nvSpPr>
        <p:spPr bwMode="auto">
          <a:xfrm>
            <a:off x="7837343" y="5695232"/>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79" name="Text Box 26">
            <a:extLst>
              <a:ext uri="{FF2B5EF4-FFF2-40B4-BE49-F238E27FC236}">
                <a16:creationId xmlns:a16="http://schemas.microsoft.com/office/drawing/2014/main" id="{9646084A-4EA0-5345-8A3E-91D3475359E6}"/>
              </a:ext>
            </a:extLst>
          </p:cNvPr>
          <p:cNvSpPr txBox="1">
            <a:spLocks noChangeArrowheads="1"/>
          </p:cNvSpPr>
          <p:nvPr/>
        </p:nvSpPr>
        <p:spPr bwMode="auto">
          <a:xfrm>
            <a:off x="7856393" y="5409482"/>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80" name="Text Box 26">
            <a:extLst>
              <a:ext uri="{FF2B5EF4-FFF2-40B4-BE49-F238E27FC236}">
                <a16:creationId xmlns:a16="http://schemas.microsoft.com/office/drawing/2014/main" id="{9FDE009F-BD4C-6B4C-A66D-690533C0F57F}"/>
              </a:ext>
            </a:extLst>
          </p:cNvPr>
          <p:cNvSpPr txBox="1">
            <a:spLocks noChangeArrowheads="1"/>
          </p:cNvSpPr>
          <p:nvPr/>
        </p:nvSpPr>
        <p:spPr bwMode="auto">
          <a:xfrm>
            <a:off x="7846868" y="5114207"/>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181" name="Oval 101">
            <a:extLst>
              <a:ext uri="{FF2B5EF4-FFF2-40B4-BE49-F238E27FC236}">
                <a16:creationId xmlns:a16="http://schemas.microsoft.com/office/drawing/2014/main" id="{092F802C-72A1-EE41-9CEB-72883AD3F29F}"/>
              </a:ext>
            </a:extLst>
          </p:cNvPr>
          <p:cNvSpPr>
            <a:spLocks noChangeArrowheads="1"/>
          </p:cNvSpPr>
          <p:nvPr/>
        </p:nvSpPr>
        <p:spPr bwMode="auto">
          <a:xfrm>
            <a:off x="8216756" y="4379194"/>
            <a:ext cx="598487" cy="3048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P4</a:t>
            </a:r>
          </a:p>
        </p:txBody>
      </p:sp>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9166081" y="4025182"/>
            <a:ext cx="581025" cy="2038350"/>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Freeform 70">
            <a:extLst>
              <a:ext uri="{FF2B5EF4-FFF2-40B4-BE49-F238E27FC236}">
                <a16:creationId xmlns:a16="http://schemas.microsoft.com/office/drawing/2014/main" id="{4A88383C-61F9-1949-9D88-EC83EDA3F2B6}"/>
              </a:ext>
            </a:extLst>
          </p:cNvPr>
          <p:cNvSpPr>
            <a:spLocks/>
          </p:cNvSpPr>
          <p:nvPr/>
        </p:nvSpPr>
        <p:spPr bwMode="auto">
          <a:xfrm>
            <a:off x="2976418" y="4045819"/>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Rectangle 23">
            <a:extLst>
              <a:ext uri="{FF2B5EF4-FFF2-40B4-BE49-F238E27FC236}">
                <a16:creationId xmlns:a16="http://schemas.microsoft.com/office/drawing/2014/main" id="{AC94A5E0-4794-4246-825A-61CE412794C5}"/>
              </a:ext>
            </a:extLst>
          </p:cNvPr>
          <p:cNvSpPr>
            <a:spLocks noChangeArrowheads="1"/>
          </p:cNvSpPr>
          <p:nvPr/>
        </p:nvSpPr>
        <p:spPr bwMode="auto">
          <a:xfrm>
            <a:off x="3573318" y="4001369"/>
            <a:ext cx="1296988"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85" name="Rectangle 24">
            <a:extLst>
              <a:ext uri="{FF2B5EF4-FFF2-40B4-BE49-F238E27FC236}">
                <a16:creationId xmlns:a16="http://schemas.microsoft.com/office/drawing/2014/main" id="{6F8DDC46-C4B7-DF4E-8AF5-C602B6EAA1C4}"/>
              </a:ext>
            </a:extLst>
          </p:cNvPr>
          <p:cNvSpPr>
            <a:spLocks noChangeArrowheads="1"/>
          </p:cNvSpPr>
          <p:nvPr/>
        </p:nvSpPr>
        <p:spPr bwMode="auto">
          <a:xfrm>
            <a:off x="3535218" y="4055344"/>
            <a:ext cx="1273175" cy="1979613"/>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86" name="Line 25">
            <a:extLst>
              <a:ext uri="{FF2B5EF4-FFF2-40B4-BE49-F238E27FC236}">
                <a16:creationId xmlns:a16="http://schemas.microsoft.com/office/drawing/2014/main" id="{DBA82451-A905-D646-87C3-445C7FB42130}"/>
              </a:ext>
            </a:extLst>
          </p:cNvPr>
          <p:cNvSpPr>
            <a:spLocks noChangeShapeType="1"/>
          </p:cNvSpPr>
          <p:nvPr/>
        </p:nvSpPr>
        <p:spPr bwMode="auto">
          <a:xfrm>
            <a:off x="3544743" y="4815757"/>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7" name="Text Box 26">
            <a:extLst>
              <a:ext uri="{FF2B5EF4-FFF2-40B4-BE49-F238E27FC236}">
                <a16:creationId xmlns:a16="http://schemas.microsoft.com/office/drawing/2014/main" id="{20A57016-2D36-9945-9BC2-7F8B323410D1}"/>
              </a:ext>
            </a:extLst>
          </p:cNvPr>
          <p:cNvSpPr txBox="1">
            <a:spLocks noChangeArrowheads="1"/>
          </p:cNvSpPr>
          <p:nvPr/>
        </p:nvSpPr>
        <p:spPr bwMode="auto">
          <a:xfrm>
            <a:off x="3501881" y="4798294"/>
            <a:ext cx="1317625"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188" name="Line 27">
            <a:extLst>
              <a:ext uri="{FF2B5EF4-FFF2-40B4-BE49-F238E27FC236}">
                <a16:creationId xmlns:a16="http://schemas.microsoft.com/office/drawing/2014/main" id="{C4DE758D-2140-4D46-8462-D030054EF893}"/>
              </a:ext>
            </a:extLst>
          </p:cNvPr>
          <p:cNvSpPr>
            <a:spLocks noChangeShapeType="1"/>
          </p:cNvSpPr>
          <p:nvPr/>
        </p:nvSpPr>
        <p:spPr bwMode="auto">
          <a:xfrm>
            <a:off x="3552681" y="5136432"/>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9" name="Line 28">
            <a:extLst>
              <a:ext uri="{FF2B5EF4-FFF2-40B4-BE49-F238E27FC236}">
                <a16:creationId xmlns:a16="http://schemas.microsoft.com/office/drawing/2014/main" id="{54E984A7-4546-6E49-B9F8-528EAF4E1F35}"/>
              </a:ext>
            </a:extLst>
          </p:cNvPr>
          <p:cNvSpPr>
            <a:spLocks noChangeShapeType="1"/>
          </p:cNvSpPr>
          <p:nvPr/>
        </p:nvSpPr>
        <p:spPr bwMode="auto">
          <a:xfrm>
            <a:off x="3538393" y="5445994"/>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0" name="Line 29">
            <a:extLst>
              <a:ext uri="{FF2B5EF4-FFF2-40B4-BE49-F238E27FC236}">
                <a16:creationId xmlns:a16="http://schemas.microsoft.com/office/drawing/2014/main" id="{85DE9E64-476F-6F4E-8BFA-3205F1E596F5}"/>
              </a:ext>
            </a:extLst>
          </p:cNvPr>
          <p:cNvSpPr>
            <a:spLocks noChangeShapeType="1"/>
          </p:cNvSpPr>
          <p:nvPr/>
        </p:nvSpPr>
        <p:spPr bwMode="auto">
          <a:xfrm>
            <a:off x="3538393" y="5731744"/>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1" name="Text Box 26">
            <a:extLst>
              <a:ext uri="{FF2B5EF4-FFF2-40B4-BE49-F238E27FC236}">
                <a16:creationId xmlns:a16="http://schemas.microsoft.com/office/drawing/2014/main" id="{A1B9282E-64F8-1442-8F95-7A9813CE8F60}"/>
              </a:ext>
            </a:extLst>
          </p:cNvPr>
          <p:cNvSpPr txBox="1">
            <a:spLocks noChangeArrowheads="1"/>
          </p:cNvSpPr>
          <p:nvPr/>
        </p:nvSpPr>
        <p:spPr bwMode="auto">
          <a:xfrm>
            <a:off x="3536806" y="4045819"/>
            <a:ext cx="1317625"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192" name="Text Box 26">
            <a:extLst>
              <a:ext uri="{FF2B5EF4-FFF2-40B4-BE49-F238E27FC236}">
                <a16:creationId xmlns:a16="http://schemas.microsoft.com/office/drawing/2014/main" id="{83782313-46E0-BE46-BEED-BDC4F6A04AD7}"/>
              </a:ext>
            </a:extLst>
          </p:cNvPr>
          <p:cNvSpPr txBox="1">
            <a:spLocks noChangeArrowheads="1"/>
          </p:cNvSpPr>
          <p:nvPr/>
        </p:nvSpPr>
        <p:spPr bwMode="auto">
          <a:xfrm>
            <a:off x="3492356" y="5703169"/>
            <a:ext cx="1317625"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93" name="Text Box 26">
            <a:extLst>
              <a:ext uri="{FF2B5EF4-FFF2-40B4-BE49-F238E27FC236}">
                <a16:creationId xmlns:a16="http://schemas.microsoft.com/office/drawing/2014/main" id="{E3A71501-A89A-D249-84FB-20D98047A254}"/>
              </a:ext>
            </a:extLst>
          </p:cNvPr>
          <p:cNvSpPr txBox="1">
            <a:spLocks noChangeArrowheads="1"/>
          </p:cNvSpPr>
          <p:nvPr/>
        </p:nvSpPr>
        <p:spPr bwMode="auto">
          <a:xfrm>
            <a:off x="3511406" y="5417419"/>
            <a:ext cx="1317625"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94" name="Text Box 26">
            <a:extLst>
              <a:ext uri="{FF2B5EF4-FFF2-40B4-BE49-F238E27FC236}">
                <a16:creationId xmlns:a16="http://schemas.microsoft.com/office/drawing/2014/main" id="{6C7F0039-C145-9D4F-92E4-1AF9B0406DA4}"/>
              </a:ext>
            </a:extLst>
          </p:cNvPr>
          <p:cNvSpPr txBox="1">
            <a:spLocks noChangeArrowheads="1"/>
          </p:cNvSpPr>
          <p:nvPr/>
        </p:nvSpPr>
        <p:spPr bwMode="auto">
          <a:xfrm>
            <a:off x="3501881" y="5122144"/>
            <a:ext cx="1317625"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195" name="Oval 23">
            <a:extLst>
              <a:ext uri="{FF2B5EF4-FFF2-40B4-BE49-F238E27FC236}">
                <a16:creationId xmlns:a16="http://schemas.microsoft.com/office/drawing/2014/main" id="{34D7692A-81D8-4D48-8FE7-F92A1F47470B}"/>
              </a:ext>
            </a:extLst>
          </p:cNvPr>
          <p:cNvSpPr>
            <a:spLocks noChangeArrowheads="1"/>
          </p:cNvSpPr>
          <p:nvPr/>
        </p:nvSpPr>
        <p:spPr bwMode="auto">
          <a:xfrm>
            <a:off x="3871768" y="4387132"/>
            <a:ext cx="598488" cy="3048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P3</a:t>
            </a:r>
          </a:p>
        </p:txBody>
      </p:sp>
      <p:grpSp>
        <p:nvGrpSpPr>
          <p:cNvPr id="196" name="Group 149">
            <a:extLst>
              <a:ext uri="{FF2B5EF4-FFF2-40B4-BE49-F238E27FC236}">
                <a16:creationId xmlns:a16="http://schemas.microsoft.com/office/drawing/2014/main" id="{21881EDC-E749-4F46-8C1C-B44DD21BA9AD}"/>
              </a:ext>
            </a:extLst>
          </p:cNvPr>
          <p:cNvGrpSpPr>
            <a:grpSpLocks/>
          </p:cNvGrpSpPr>
          <p:nvPr/>
        </p:nvGrpSpPr>
        <p:grpSpPr bwMode="auto">
          <a:xfrm>
            <a:off x="3962256" y="4725269"/>
            <a:ext cx="412750" cy="158750"/>
            <a:chOff x="1287" y="2524"/>
            <a:chExt cx="260" cy="100"/>
          </a:xfrm>
        </p:grpSpPr>
        <p:sp>
          <p:nvSpPr>
            <p:cNvPr id="197" name="Rectangle 73">
              <a:extLst>
                <a:ext uri="{FF2B5EF4-FFF2-40B4-BE49-F238E27FC236}">
                  <a16:creationId xmlns:a16="http://schemas.microsoft.com/office/drawing/2014/main" id="{F3D0248D-63A0-3447-AD45-C92BA38B9971}"/>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Rectangle 74">
              <a:extLst>
                <a:ext uri="{FF2B5EF4-FFF2-40B4-BE49-F238E27FC236}">
                  <a16:creationId xmlns:a16="http://schemas.microsoft.com/office/drawing/2014/main" id="{A8C44BD4-B473-EA48-B1D2-4212120DE72C}"/>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9" name="Rectangle 75">
              <a:extLst>
                <a:ext uri="{FF2B5EF4-FFF2-40B4-BE49-F238E27FC236}">
                  <a16:creationId xmlns:a16="http://schemas.microsoft.com/office/drawing/2014/main" id="{08B6F9A7-9AD7-B040-B431-D7898B467262}"/>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Rectangle 129">
              <a:extLst>
                <a:ext uri="{FF2B5EF4-FFF2-40B4-BE49-F238E27FC236}">
                  <a16:creationId xmlns:a16="http://schemas.microsoft.com/office/drawing/2014/main" id="{310C322C-F672-7946-BD16-DA4CE50EE19B}"/>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01" name="Group 150">
            <a:extLst>
              <a:ext uri="{FF2B5EF4-FFF2-40B4-BE49-F238E27FC236}">
                <a16:creationId xmlns:a16="http://schemas.microsoft.com/office/drawing/2014/main" id="{C5660C67-80CE-084B-8B8D-F5CCCDA73638}"/>
              </a:ext>
            </a:extLst>
          </p:cNvPr>
          <p:cNvGrpSpPr>
            <a:grpSpLocks/>
          </p:cNvGrpSpPr>
          <p:nvPr/>
        </p:nvGrpSpPr>
        <p:grpSpPr bwMode="auto">
          <a:xfrm>
            <a:off x="8302481" y="4723682"/>
            <a:ext cx="412750" cy="158750"/>
            <a:chOff x="1287" y="2524"/>
            <a:chExt cx="260" cy="100"/>
          </a:xfrm>
        </p:grpSpPr>
        <p:sp>
          <p:nvSpPr>
            <p:cNvPr id="202" name="Rectangle 151">
              <a:extLst>
                <a:ext uri="{FF2B5EF4-FFF2-40B4-BE49-F238E27FC236}">
                  <a16:creationId xmlns:a16="http://schemas.microsoft.com/office/drawing/2014/main" id="{E39443DC-01F4-7A42-BC3B-BD48B19524D4}"/>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3" name="Rectangle 152">
              <a:extLst>
                <a:ext uri="{FF2B5EF4-FFF2-40B4-BE49-F238E27FC236}">
                  <a16:creationId xmlns:a16="http://schemas.microsoft.com/office/drawing/2014/main" id="{810BA023-C5B8-434B-9FF4-507BAFBB2551}"/>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Rectangle 153">
              <a:extLst>
                <a:ext uri="{FF2B5EF4-FFF2-40B4-BE49-F238E27FC236}">
                  <a16:creationId xmlns:a16="http://schemas.microsoft.com/office/drawing/2014/main" id="{48739CB2-AA1C-8B4E-8D0B-CFBBB2A4F3F2}"/>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5" name="Rectangle 154">
              <a:extLst>
                <a:ext uri="{FF2B5EF4-FFF2-40B4-BE49-F238E27FC236}">
                  <a16:creationId xmlns:a16="http://schemas.microsoft.com/office/drawing/2014/main" id="{435BB581-5D52-C345-BA75-358EC9A4374C}"/>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06" name="Freeform 146">
            <a:extLst>
              <a:ext uri="{FF2B5EF4-FFF2-40B4-BE49-F238E27FC236}">
                <a16:creationId xmlns:a16="http://schemas.microsoft.com/office/drawing/2014/main" id="{8EB20ED3-9276-204C-BA00-A485E0531DD2}"/>
              </a:ext>
            </a:extLst>
          </p:cNvPr>
          <p:cNvSpPr>
            <a:spLocks/>
          </p:cNvSpPr>
          <p:nvPr/>
        </p:nvSpPr>
        <p:spPr bwMode="auto">
          <a:xfrm>
            <a:off x="6349856" y="4425232"/>
            <a:ext cx="2173287" cy="1989137"/>
          </a:xfrm>
          <a:custGeom>
            <a:avLst/>
            <a:gdLst>
              <a:gd name="T0" fmla="*/ 2147483647 w 1369"/>
              <a:gd name="T1" fmla="*/ 2147483647 h 1253"/>
              <a:gd name="T2" fmla="*/ 2147483647 w 1369"/>
              <a:gd name="T3" fmla="*/ 2147483647 h 1253"/>
              <a:gd name="T4" fmla="*/ 2147483647 w 1369"/>
              <a:gd name="T5" fmla="*/ 2147483647 h 1253"/>
              <a:gd name="T6" fmla="*/ 0 w 1369"/>
              <a:gd name="T7" fmla="*/ 2147483647 h 1253"/>
              <a:gd name="T8" fmla="*/ 2147483647 w 1369"/>
              <a:gd name="T9" fmla="*/ 0 h 12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9" h="1253">
                <a:moveTo>
                  <a:pt x="1369" y="216"/>
                </a:moveTo>
                <a:lnTo>
                  <a:pt x="1362" y="1252"/>
                </a:lnTo>
                <a:lnTo>
                  <a:pt x="16" y="1253"/>
                </a:lnTo>
                <a:lnTo>
                  <a:pt x="0" y="121"/>
                </a:lnTo>
                <a:lnTo>
                  <a:pt x="191"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07" name="Freeform 147">
            <a:extLst>
              <a:ext uri="{FF2B5EF4-FFF2-40B4-BE49-F238E27FC236}">
                <a16:creationId xmlns:a16="http://schemas.microsoft.com/office/drawing/2014/main" id="{911482D4-C931-F64A-A760-F208DA9E7FB6}"/>
              </a:ext>
            </a:extLst>
          </p:cNvPr>
          <p:cNvSpPr>
            <a:spLocks/>
          </p:cNvSpPr>
          <p:nvPr/>
        </p:nvSpPr>
        <p:spPr bwMode="auto">
          <a:xfrm>
            <a:off x="6468918" y="4456982"/>
            <a:ext cx="1984375" cy="1876425"/>
          </a:xfrm>
          <a:custGeom>
            <a:avLst/>
            <a:gdLst>
              <a:gd name="T0" fmla="*/ 2147483647 w 1250"/>
              <a:gd name="T1" fmla="*/ 2147483647 h 1182"/>
              <a:gd name="T2" fmla="*/ 2147483647 w 1250"/>
              <a:gd name="T3" fmla="*/ 2147483647 h 1182"/>
              <a:gd name="T4" fmla="*/ 2147483647 w 1250"/>
              <a:gd name="T5" fmla="*/ 2147483647 h 1182"/>
              <a:gd name="T6" fmla="*/ 0 w 1250"/>
              <a:gd name="T7" fmla="*/ 2147483647 h 1182"/>
              <a:gd name="T8" fmla="*/ 2147483647 w 1250"/>
              <a:gd name="T9" fmla="*/ 0 h 1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0" h="1182">
                <a:moveTo>
                  <a:pt x="1250" y="190"/>
                </a:moveTo>
                <a:lnTo>
                  <a:pt x="1244" y="1182"/>
                </a:lnTo>
                <a:lnTo>
                  <a:pt x="19" y="1181"/>
                </a:lnTo>
                <a:lnTo>
                  <a:pt x="0" y="155"/>
                </a:lnTo>
                <a:lnTo>
                  <a:pt x="171" y="0"/>
                </a:lnTo>
              </a:path>
            </a:pathLst>
          </a:custGeom>
          <a:noFill/>
          <a:ln w="19050" cap="flat" cmpd="sng">
            <a:solidFill>
              <a:srgbClr val="000099"/>
            </a:solidFill>
            <a:prstDash val="solid"/>
            <a:round/>
            <a:headEnd type="triangl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08" name="Oval 36">
            <a:extLst>
              <a:ext uri="{FF2B5EF4-FFF2-40B4-BE49-F238E27FC236}">
                <a16:creationId xmlns:a16="http://schemas.microsoft.com/office/drawing/2014/main" id="{6C459D77-5631-504A-9CB0-A48BD9C61B3E}"/>
              </a:ext>
            </a:extLst>
          </p:cNvPr>
          <p:cNvSpPr>
            <a:spLocks noChangeArrowheads="1"/>
          </p:cNvSpPr>
          <p:nvPr/>
        </p:nvSpPr>
        <p:spPr bwMode="auto">
          <a:xfrm>
            <a:off x="9809018" y="4536357"/>
            <a:ext cx="598488" cy="3048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omic Sans MS" charset="0"/>
              <a:ea typeface="ＭＳ Ｐゴシック" charset="0"/>
              <a:cs typeface="+mn-cs"/>
            </a:endParaRPr>
          </a:p>
        </p:txBody>
      </p:sp>
      <p:grpSp>
        <p:nvGrpSpPr>
          <p:cNvPr id="8" name="Group 7"/>
          <p:cNvGrpSpPr/>
          <p:nvPr/>
        </p:nvGrpSpPr>
        <p:grpSpPr>
          <a:xfrm>
            <a:off x="6060931" y="4663331"/>
            <a:ext cx="555332" cy="71510"/>
            <a:chOff x="1420065" y="5012608"/>
            <a:chExt cx="555332" cy="71510"/>
          </a:xfrm>
        </p:grpSpPr>
        <p:sp>
          <p:nvSpPr>
            <p:cNvPr id="210" name="Oval 166">
              <a:extLst>
                <a:ext uri="{FF2B5EF4-FFF2-40B4-BE49-F238E27FC236}">
                  <a16:creationId xmlns:a16="http://schemas.microsoft.com/office/drawing/2014/main" id="{ADD1825C-C7DB-6844-A3DF-BCF2BA1F0533}"/>
                </a:ext>
              </a:extLst>
            </p:cNvPr>
            <p:cNvSpPr>
              <a:spLocks noChangeArrowheads="1"/>
            </p:cNvSpPr>
            <p:nvPr/>
          </p:nvSpPr>
          <p:spPr bwMode="auto">
            <a:xfrm>
              <a:off x="1420065" y="5012608"/>
              <a:ext cx="196850" cy="69850"/>
            </a:xfrm>
            <a:prstGeom prst="ellipse">
              <a:avLst/>
            </a:prstGeom>
            <a:noFill/>
            <a:ln w="28575">
              <a:solidFill>
                <a:srgbClr val="CC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11" name="Oval 167">
              <a:extLst>
                <a:ext uri="{FF2B5EF4-FFF2-40B4-BE49-F238E27FC236}">
                  <a16:creationId xmlns:a16="http://schemas.microsoft.com/office/drawing/2014/main" id="{0600B33C-3B3C-0646-85DB-B042B7A87603}"/>
                </a:ext>
              </a:extLst>
            </p:cNvPr>
            <p:cNvSpPr>
              <a:spLocks noChangeArrowheads="1"/>
            </p:cNvSpPr>
            <p:nvPr/>
          </p:nvSpPr>
          <p:spPr bwMode="auto">
            <a:xfrm>
              <a:off x="1778547" y="5014268"/>
              <a:ext cx="196850" cy="69850"/>
            </a:xfrm>
            <a:prstGeom prst="ellipse">
              <a:avLst/>
            </a:prstGeom>
            <a:noFill/>
            <a:ln w="28575">
              <a:solidFill>
                <a:srgbClr val="CC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212" name="Freeform 168">
            <a:extLst>
              <a:ext uri="{FF2B5EF4-FFF2-40B4-BE49-F238E27FC236}">
                <a16:creationId xmlns:a16="http://schemas.microsoft.com/office/drawing/2014/main" id="{202E5E96-F7A0-1448-90F0-6A79F4073978}"/>
              </a:ext>
            </a:extLst>
          </p:cNvPr>
          <p:cNvSpPr>
            <a:spLocks/>
          </p:cNvSpPr>
          <p:nvPr/>
        </p:nvSpPr>
        <p:spPr bwMode="auto">
          <a:xfrm>
            <a:off x="5311630" y="3275882"/>
            <a:ext cx="688975" cy="1435100"/>
          </a:xfrm>
          <a:custGeom>
            <a:avLst/>
            <a:gdLst>
              <a:gd name="T0" fmla="*/ 434 w 434"/>
              <a:gd name="T1" fmla="*/ 904 h 904"/>
              <a:gd name="T2" fmla="*/ 2 w 434"/>
              <a:gd name="T3" fmla="*/ 902 h 904"/>
              <a:gd name="T4" fmla="*/ 0 w 434"/>
              <a:gd name="T5" fmla="*/ 0 h 904"/>
              <a:gd name="T6" fmla="*/ 0 60000 65536"/>
              <a:gd name="T7" fmla="*/ 0 60000 65536"/>
              <a:gd name="T8" fmla="*/ 0 60000 65536"/>
            </a:gdLst>
            <a:ahLst/>
            <a:cxnLst>
              <a:cxn ang="T6">
                <a:pos x="T0" y="T1"/>
              </a:cxn>
              <a:cxn ang="T7">
                <a:pos x="T2" y="T3"/>
              </a:cxn>
              <a:cxn ang="T8">
                <a:pos x="T4" y="T5"/>
              </a:cxn>
            </a:cxnLst>
            <a:rect l="0" t="0" r="r" b="b"/>
            <a:pathLst>
              <a:path w="434" h="904">
                <a:moveTo>
                  <a:pt x="434" y="904"/>
                </a:moveTo>
                <a:lnTo>
                  <a:pt x="2" y="902"/>
                </a:lnTo>
                <a:lnTo>
                  <a:pt x="0" y="0"/>
                </a:lnTo>
              </a:path>
            </a:pathLst>
          </a:custGeom>
          <a:noFill/>
          <a:ln w="1905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13" name="Group 172">
            <a:extLst>
              <a:ext uri="{FF2B5EF4-FFF2-40B4-BE49-F238E27FC236}">
                <a16:creationId xmlns:a16="http://schemas.microsoft.com/office/drawing/2014/main" id="{A2D29F5F-484F-7547-9B9A-8974E37BD10F}"/>
              </a:ext>
            </a:extLst>
          </p:cNvPr>
          <p:cNvGrpSpPr>
            <a:grpSpLocks/>
          </p:cNvGrpSpPr>
          <p:nvPr/>
        </p:nvGrpSpPr>
        <p:grpSpPr bwMode="auto">
          <a:xfrm>
            <a:off x="6211743" y="3239369"/>
            <a:ext cx="1047750" cy="1441450"/>
            <a:chOff x="2432" y="1758"/>
            <a:chExt cx="660" cy="908"/>
          </a:xfrm>
        </p:grpSpPr>
        <p:sp>
          <p:nvSpPr>
            <p:cNvPr id="214" name="Oval 170">
              <a:extLst>
                <a:ext uri="{FF2B5EF4-FFF2-40B4-BE49-F238E27FC236}">
                  <a16:creationId xmlns:a16="http://schemas.microsoft.com/office/drawing/2014/main" id="{E03C7F13-7247-C24D-85C2-723A1405F160}"/>
                </a:ext>
              </a:extLst>
            </p:cNvPr>
            <p:cNvSpPr>
              <a:spLocks noChangeArrowheads="1"/>
            </p:cNvSpPr>
            <p:nvPr/>
          </p:nvSpPr>
          <p:spPr bwMode="auto">
            <a:xfrm>
              <a:off x="2432" y="2564"/>
              <a:ext cx="144" cy="102"/>
            </a:xfrm>
            <a:prstGeom prst="ellipse">
              <a:avLst/>
            </a:prstGeom>
            <a:noFill/>
            <a:ln w="28575">
              <a:solidFill>
                <a:srgbClr val="CC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15" name="Freeform 171">
              <a:extLst>
                <a:ext uri="{FF2B5EF4-FFF2-40B4-BE49-F238E27FC236}">
                  <a16:creationId xmlns:a16="http://schemas.microsoft.com/office/drawing/2014/main" id="{9BC6BA8A-16A3-F446-97F4-76774828464D}"/>
                </a:ext>
              </a:extLst>
            </p:cNvPr>
            <p:cNvSpPr>
              <a:spLocks/>
            </p:cNvSpPr>
            <p:nvPr/>
          </p:nvSpPr>
          <p:spPr bwMode="auto">
            <a:xfrm>
              <a:off x="2506" y="1758"/>
              <a:ext cx="586" cy="810"/>
            </a:xfrm>
            <a:custGeom>
              <a:avLst/>
              <a:gdLst>
                <a:gd name="T0" fmla="*/ 0 w 586"/>
                <a:gd name="T1" fmla="*/ 810 h 810"/>
                <a:gd name="T2" fmla="*/ 2 w 586"/>
                <a:gd name="T3" fmla="*/ 808 h 810"/>
                <a:gd name="T4" fmla="*/ 2 w 586"/>
                <a:gd name="T5" fmla="*/ 170 h 810"/>
                <a:gd name="T6" fmla="*/ 586 w 586"/>
                <a:gd name="T7" fmla="*/ 0 h 8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6" h="810">
                  <a:moveTo>
                    <a:pt x="0" y="810"/>
                  </a:moveTo>
                  <a:lnTo>
                    <a:pt x="2" y="808"/>
                  </a:lnTo>
                  <a:lnTo>
                    <a:pt x="2" y="170"/>
                  </a:lnTo>
                  <a:lnTo>
                    <a:pt x="586" y="0"/>
                  </a:lnTo>
                </a:path>
              </a:pathLst>
            </a:custGeom>
            <a:noFill/>
            <a:ln w="1270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16" name="Group 179">
            <a:extLst>
              <a:ext uri="{FF2B5EF4-FFF2-40B4-BE49-F238E27FC236}">
                <a16:creationId xmlns:a16="http://schemas.microsoft.com/office/drawing/2014/main" id="{D0DD382B-DAC3-2346-B02D-B07D99212014}"/>
              </a:ext>
            </a:extLst>
          </p:cNvPr>
          <p:cNvGrpSpPr>
            <a:grpSpLocks/>
          </p:cNvGrpSpPr>
          <p:nvPr/>
        </p:nvGrpSpPr>
        <p:grpSpPr bwMode="auto">
          <a:xfrm>
            <a:off x="2511281" y="5555532"/>
            <a:ext cx="800100" cy="828675"/>
            <a:chOff x="-44" y="1473"/>
            <a:chExt cx="981" cy="1105"/>
          </a:xfrm>
        </p:grpSpPr>
        <p:pic>
          <p:nvPicPr>
            <p:cNvPr id="217" name="Picture 180" descr="desktop_computer_stylized_medium">
              <a:extLst>
                <a:ext uri="{FF2B5EF4-FFF2-40B4-BE49-F238E27FC236}">
                  <a16:creationId xmlns:a16="http://schemas.microsoft.com/office/drawing/2014/main" id="{DED124CB-DBF2-BA4A-A3F5-D0D2EE27E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8" name="Freeform 181">
              <a:extLst>
                <a:ext uri="{FF2B5EF4-FFF2-40B4-BE49-F238E27FC236}">
                  <a16:creationId xmlns:a16="http://schemas.microsoft.com/office/drawing/2014/main" id="{45C70753-F80F-0E44-A5BE-EA6A0103012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19" name="Group 182">
            <a:extLst>
              <a:ext uri="{FF2B5EF4-FFF2-40B4-BE49-F238E27FC236}">
                <a16:creationId xmlns:a16="http://schemas.microsoft.com/office/drawing/2014/main" id="{8C1F52F1-3DCD-D94D-B922-F8CEBAB5F0B4}"/>
              </a:ext>
            </a:extLst>
          </p:cNvPr>
          <p:cNvGrpSpPr>
            <a:grpSpLocks/>
          </p:cNvGrpSpPr>
          <p:nvPr/>
        </p:nvGrpSpPr>
        <p:grpSpPr bwMode="auto">
          <a:xfrm flipH="1">
            <a:off x="9493106" y="5469807"/>
            <a:ext cx="788987" cy="782637"/>
            <a:chOff x="-44" y="1473"/>
            <a:chExt cx="981" cy="1105"/>
          </a:xfrm>
        </p:grpSpPr>
        <p:pic>
          <p:nvPicPr>
            <p:cNvPr id="220" name="Picture 183" descr="desktop_computer_stylized_medium">
              <a:extLst>
                <a:ext uri="{FF2B5EF4-FFF2-40B4-BE49-F238E27FC236}">
                  <a16:creationId xmlns:a16="http://schemas.microsoft.com/office/drawing/2014/main" id="{E6083DB7-3B07-6F40-9810-0033E2E06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1" name="Freeform 184">
              <a:extLst>
                <a:ext uri="{FF2B5EF4-FFF2-40B4-BE49-F238E27FC236}">
                  <a16:creationId xmlns:a16="http://schemas.microsoft.com/office/drawing/2014/main" id="{28CB0DC7-F192-5840-BCC3-B9D66210604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5083031" y="5055469"/>
            <a:ext cx="358775" cy="704850"/>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55" name="Group 176">
            <a:extLst>
              <a:ext uri="{FF2B5EF4-FFF2-40B4-BE49-F238E27FC236}">
                <a16:creationId xmlns:a16="http://schemas.microsoft.com/office/drawing/2014/main" id="{A688A9DA-2CE4-9245-B0CF-12C3AB6DA03D}"/>
              </a:ext>
            </a:extLst>
          </p:cNvPr>
          <p:cNvGrpSpPr>
            <a:grpSpLocks/>
          </p:cNvGrpSpPr>
          <p:nvPr/>
        </p:nvGrpSpPr>
        <p:grpSpPr bwMode="auto">
          <a:xfrm>
            <a:off x="1183088" y="1563001"/>
            <a:ext cx="4826032" cy="1719654"/>
            <a:chOff x="5" y="727"/>
            <a:chExt cx="2460" cy="1047"/>
          </a:xfrm>
        </p:grpSpPr>
        <p:sp>
          <p:nvSpPr>
            <p:cNvPr id="256" name="Text Box 45">
              <a:extLst>
                <a:ext uri="{FF2B5EF4-FFF2-40B4-BE49-F238E27FC236}">
                  <a16:creationId xmlns:a16="http://schemas.microsoft.com/office/drawing/2014/main" id="{08227C49-D6DA-834A-88D1-4F61E7C3A2C1}"/>
                </a:ext>
              </a:extLst>
            </p:cNvPr>
            <p:cNvSpPr txBox="1">
              <a:spLocks noChangeArrowheads="1"/>
            </p:cNvSpPr>
            <p:nvPr/>
          </p:nvSpPr>
          <p:spPr bwMode="auto">
            <a:xfrm>
              <a:off x="133" y="1101"/>
              <a:ext cx="2332" cy="62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handle data from multiple</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sockets, add transport header (later used for demultiplexing)</a:t>
              </a:r>
            </a:p>
          </p:txBody>
        </p:sp>
        <p:sp>
          <p:nvSpPr>
            <p:cNvPr id="257" name="Rectangle 46">
              <a:extLst>
                <a:ext uri="{FF2B5EF4-FFF2-40B4-BE49-F238E27FC236}">
                  <a16:creationId xmlns:a16="http://schemas.microsoft.com/office/drawing/2014/main" id="{3B2C1C25-63A3-9D42-A34A-56DE5B3AC226}"/>
                </a:ext>
              </a:extLst>
            </p:cNvPr>
            <p:cNvSpPr>
              <a:spLocks noChangeArrowheads="1"/>
            </p:cNvSpPr>
            <p:nvPr/>
          </p:nvSpPr>
          <p:spPr bwMode="auto">
            <a:xfrm>
              <a:off x="5" y="901"/>
              <a:ext cx="2298" cy="873"/>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grpSp>
          <p:nvGrpSpPr>
            <p:cNvPr id="258" name="Group 47">
              <a:extLst>
                <a:ext uri="{FF2B5EF4-FFF2-40B4-BE49-F238E27FC236}">
                  <a16:creationId xmlns:a16="http://schemas.microsoft.com/office/drawing/2014/main" id="{9141C6D7-5B52-C14E-B286-0BE1FAEACCB8}"/>
                </a:ext>
              </a:extLst>
            </p:cNvPr>
            <p:cNvGrpSpPr>
              <a:grpSpLocks/>
            </p:cNvGrpSpPr>
            <p:nvPr/>
          </p:nvGrpSpPr>
          <p:grpSpPr bwMode="auto">
            <a:xfrm>
              <a:off x="91" y="727"/>
              <a:ext cx="1854" cy="375"/>
              <a:chOff x="869" y="3567"/>
              <a:chExt cx="1780" cy="375"/>
            </a:xfrm>
          </p:grpSpPr>
          <p:sp>
            <p:nvSpPr>
              <p:cNvPr id="259" name="Rectangle 48">
                <a:extLst>
                  <a:ext uri="{FF2B5EF4-FFF2-40B4-BE49-F238E27FC236}">
                    <a16:creationId xmlns:a16="http://schemas.microsoft.com/office/drawing/2014/main" id="{9B8AF1CA-3C6F-F243-9464-0DF4CA71C4FF}"/>
                  </a:ext>
                </a:extLst>
              </p:cNvPr>
              <p:cNvSpPr>
                <a:spLocks noChangeArrowheads="1"/>
              </p:cNvSpPr>
              <p:nvPr/>
            </p:nvSpPr>
            <p:spPr bwMode="auto">
              <a:xfrm>
                <a:off x="1422" y="3732"/>
                <a:ext cx="1006" cy="2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260" name="Text Box 49">
                <a:extLst>
                  <a:ext uri="{FF2B5EF4-FFF2-40B4-BE49-F238E27FC236}">
                    <a16:creationId xmlns:a16="http://schemas.microsoft.com/office/drawing/2014/main" id="{70A5AF43-DDA0-2A40-9B92-B39F358268CD}"/>
                  </a:ext>
                </a:extLst>
              </p:cNvPr>
              <p:cNvSpPr txBox="1">
                <a:spLocks noChangeArrowheads="1"/>
              </p:cNvSpPr>
              <p:nvPr/>
            </p:nvSpPr>
            <p:spPr bwMode="auto">
              <a:xfrm>
                <a:off x="869" y="3567"/>
                <a:ext cx="1780" cy="33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multiplexing at sender:</a:t>
                </a:r>
              </a:p>
            </p:txBody>
          </p:sp>
        </p:grpSp>
      </p:grpSp>
      <p:sp>
        <p:nvSpPr>
          <p:cNvPr id="169" name="Freeform 142">
            <a:extLst>
              <a:ext uri="{FF2B5EF4-FFF2-40B4-BE49-F238E27FC236}">
                <a16:creationId xmlns:a16="http://schemas.microsoft.com/office/drawing/2014/main" id="{9633E13F-8D02-CA4B-A3EB-E64D4EB42802}"/>
              </a:ext>
            </a:extLst>
          </p:cNvPr>
          <p:cNvSpPr>
            <a:spLocks/>
          </p:cNvSpPr>
          <p:nvPr/>
        </p:nvSpPr>
        <p:spPr bwMode="auto">
          <a:xfrm>
            <a:off x="4198793" y="4458569"/>
            <a:ext cx="1962150" cy="1897063"/>
          </a:xfrm>
          <a:custGeom>
            <a:avLst/>
            <a:gdLst>
              <a:gd name="T0" fmla="*/ 0 w 1236"/>
              <a:gd name="T1" fmla="*/ 2147483647 h 1195"/>
              <a:gd name="T2" fmla="*/ 2147483647 w 1236"/>
              <a:gd name="T3" fmla="*/ 2147483647 h 1195"/>
              <a:gd name="T4" fmla="*/ 2147483647 w 1236"/>
              <a:gd name="T5" fmla="*/ 2147483647 h 1195"/>
              <a:gd name="T6" fmla="*/ 2147483647 w 1236"/>
              <a:gd name="T7" fmla="*/ 2147483647 h 1195"/>
              <a:gd name="T8" fmla="*/ 2147483647 w 1236"/>
              <a:gd name="T9" fmla="*/ 0 h 11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6" h="1195">
                <a:moveTo>
                  <a:pt x="0" y="202"/>
                </a:moveTo>
                <a:lnTo>
                  <a:pt x="6" y="1194"/>
                </a:lnTo>
                <a:lnTo>
                  <a:pt x="1236" y="1195"/>
                </a:lnTo>
                <a:lnTo>
                  <a:pt x="1227" y="150"/>
                </a:lnTo>
                <a:lnTo>
                  <a:pt x="1069" y="0"/>
                </a:lnTo>
              </a:path>
            </a:pathLst>
          </a:custGeom>
          <a:noFill/>
          <a:ln w="19050" cap="flat" cmpd="sng">
            <a:solidFill>
              <a:srgbClr val="000099"/>
            </a:solidFill>
            <a:prstDash val="solid"/>
            <a:round/>
            <a:headEnd type="triangl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8" name="Freeform 141">
            <a:extLst>
              <a:ext uri="{FF2B5EF4-FFF2-40B4-BE49-F238E27FC236}">
                <a16:creationId xmlns:a16="http://schemas.microsoft.com/office/drawing/2014/main" id="{68E70704-F4BA-164C-AD06-3859E25D67E2}"/>
              </a:ext>
            </a:extLst>
          </p:cNvPr>
          <p:cNvSpPr>
            <a:spLocks/>
          </p:cNvSpPr>
          <p:nvPr/>
        </p:nvSpPr>
        <p:spPr bwMode="auto">
          <a:xfrm>
            <a:off x="4135293" y="4433169"/>
            <a:ext cx="2160588" cy="1989138"/>
          </a:xfrm>
          <a:custGeom>
            <a:avLst/>
            <a:gdLst>
              <a:gd name="T0" fmla="*/ 0 w 1361"/>
              <a:gd name="T1" fmla="*/ 2147483647 h 1253"/>
              <a:gd name="T2" fmla="*/ 2147483647 w 1361"/>
              <a:gd name="T3" fmla="*/ 2147483647 h 1253"/>
              <a:gd name="T4" fmla="*/ 2147483647 w 1361"/>
              <a:gd name="T5" fmla="*/ 2147483647 h 1253"/>
              <a:gd name="T6" fmla="*/ 2147483647 w 1361"/>
              <a:gd name="T7" fmla="*/ 2147483647 h 1253"/>
              <a:gd name="T8" fmla="*/ 2147483647 w 1361"/>
              <a:gd name="T9" fmla="*/ 2147483647 h 1253"/>
              <a:gd name="T10" fmla="*/ 2147483647 w 1361"/>
              <a:gd name="T11" fmla="*/ 0 h 12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61" h="1253">
                <a:moveTo>
                  <a:pt x="0" y="216"/>
                </a:moveTo>
                <a:lnTo>
                  <a:pt x="7" y="1252"/>
                </a:lnTo>
                <a:lnTo>
                  <a:pt x="1320" y="1253"/>
                </a:lnTo>
                <a:lnTo>
                  <a:pt x="1361" y="1252"/>
                </a:lnTo>
                <a:lnTo>
                  <a:pt x="1353" y="114"/>
                </a:lnTo>
                <a:lnTo>
                  <a:pt x="1178"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7" name="Group 6"/>
          <p:cNvGrpSpPr/>
          <p:nvPr/>
        </p:nvGrpSpPr>
        <p:grpSpPr>
          <a:xfrm>
            <a:off x="4450940" y="4321755"/>
            <a:ext cx="3748969" cy="114880"/>
            <a:chOff x="4450940" y="4321755"/>
            <a:chExt cx="3748969" cy="114880"/>
          </a:xfrm>
        </p:grpSpPr>
        <p:sp>
          <p:nvSpPr>
            <p:cNvPr id="6" name="Left-Right Arrow 5"/>
            <p:cNvSpPr/>
            <p:nvPr/>
          </p:nvSpPr>
          <p:spPr>
            <a:xfrm rot="20821812">
              <a:off x="4450940" y="4321755"/>
              <a:ext cx="1216152" cy="99004"/>
            </a:xfrm>
            <a:prstGeom prst="leftRightArrow">
              <a:avLst/>
            </a:prstGeom>
            <a:solidFill>
              <a:srgbClr val="00009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1" name="Left-Right Arrow 260"/>
            <p:cNvSpPr/>
            <p:nvPr/>
          </p:nvSpPr>
          <p:spPr>
            <a:xfrm rot="778188" flipV="1">
              <a:off x="6983757" y="4337631"/>
              <a:ext cx="1216152" cy="99004"/>
            </a:xfrm>
            <a:prstGeom prst="leftRightArrow">
              <a:avLst/>
            </a:prstGeom>
            <a:solidFill>
              <a:srgbClr val="00009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09" name="Slide Number Placeholder 2">
            <a:extLst>
              <a:ext uri="{FF2B5EF4-FFF2-40B4-BE49-F238E27FC236}">
                <a16:creationId xmlns:a16="http://schemas.microsoft.com/office/drawing/2014/main" id="{1BB112E7-9179-7C48-99F0-38E45F5BCFE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Tree>
    <p:extLst>
      <p:ext uri="{BB962C8B-B14F-4D97-AF65-F5344CB8AC3E}">
        <p14:creationId xmlns:p14="http://schemas.microsoft.com/office/powerpoint/2010/main" val="297240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255"/>
                                        </p:tgtEl>
                                        <p:attrNameLst>
                                          <p:attrName>style.visibility</p:attrName>
                                        </p:attrNameLst>
                                      </p:cBhvr>
                                      <p:to>
                                        <p:strVal val="visible"/>
                                      </p:to>
                                    </p:set>
                                    <p:animEffect transition="in" filter="dissolve">
                                      <p:cBhvr>
                                        <p:cTn id="15" dur="500"/>
                                        <p:tgtEl>
                                          <p:spTgt spid="25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12"/>
                                        </p:tgtEl>
                                        <p:attrNameLst>
                                          <p:attrName>style.visibility</p:attrName>
                                        </p:attrNameLst>
                                      </p:cBhvr>
                                      <p:to>
                                        <p:strVal val="visible"/>
                                      </p:to>
                                    </p:set>
                                    <p:animEffect transition="in" filter="dissolve">
                                      <p:cBhvr>
                                        <p:cTn id="18" dur="500"/>
                                        <p:tgtEl>
                                          <p:spTgt spid="212"/>
                                        </p:tgtEl>
                                      </p:cBhvr>
                                    </p:animEffect>
                                  </p:childTnLst>
                                </p:cTn>
                              </p:par>
                              <p:par>
                                <p:cTn id="19" presetID="9"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13"/>
                                        </p:tgtEl>
                                        <p:attrNameLst>
                                          <p:attrName>style.visibility</p:attrName>
                                        </p:attrNameLst>
                                      </p:cBhvr>
                                      <p:to>
                                        <p:strVal val="visible"/>
                                      </p:to>
                                    </p:set>
                                  </p:childTnLst>
                                </p:cTn>
                              </p:par>
                              <p:par>
                                <p:cTn id="26" presetID="9"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8"/>
                                        </p:tgtEl>
                                        <p:attrNameLst>
                                          <p:attrName>style.visibility</p:attrName>
                                        </p:attrNameLst>
                                      </p:cBhvr>
                                      <p:to>
                                        <p:strVal val="visible"/>
                                      </p:to>
                                    </p:set>
                                    <p:animEffect transition="in" filter="dissolve">
                                      <p:cBhvr>
                                        <p:cTn id="31" dur="500"/>
                                        <p:tgtEl>
                                          <p:spTgt spid="16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06"/>
                                        </p:tgtEl>
                                        <p:attrNameLst>
                                          <p:attrName>style.visibility</p:attrName>
                                        </p:attrNameLst>
                                      </p:cBhvr>
                                      <p:to>
                                        <p:strVal val="visible"/>
                                      </p:to>
                                    </p:set>
                                    <p:animEffect transition="in" filter="dissolve">
                                      <p:cBhvr>
                                        <p:cTn id="34" dur="500"/>
                                        <p:tgtEl>
                                          <p:spTgt spid="206"/>
                                        </p:tgtEl>
                                      </p:cBhvr>
                                    </p:animEffect>
                                  </p:childTnLst>
                                </p:cTn>
                              </p:par>
                              <p:par>
                                <p:cTn id="35" presetID="9" presetClass="exit" presetSubtype="0" fill="hold" grpId="0" nodeType="withEffect">
                                  <p:stCondLst>
                                    <p:cond delay="0"/>
                                  </p:stCondLst>
                                  <p:childTnLst>
                                    <p:animEffect transition="out" filter="dissolve">
                                      <p:cBhvr>
                                        <p:cTn id="36" dur="500"/>
                                        <p:tgtEl>
                                          <p:spTgt spid="169"/>
                                        </p:tgtEl>
                                      </p:cBhvr>
                                    </p:animEffect>
                                    <p:set>
                                      <p:cBhvr>
                                        <p:cTn id="37" dur="1" fill="hold">
                                          <p:stCondLst>
                                            <p:cond delay="499"/>
                                          </p:stCondLst>
                                        </p:cTn>
                                        <p:tgtEl>
                                          <p:spTgt spid="169"/>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9" presetClass="exit" presetSubtype="0" fill="hold" grpId="1" nodeType="withEffect">
                                  <p:stCondLst>
                                    <p:cond delay="0"/>
                                  </p:stCondLst>
                                  <p:childTnLst>
                                    <p:animEffect transition="out" filter="dissolve">
                                      <p:cBhvr>
                                        <p:cTn id="42" dur="500"/>
                                        <p:tgtEl>
                                          <p:spTgt spid="212"/>
                                        </p:tgtEl>
                                      </p:cBhvr>
                                    </p:animEffect>
                                    <p:set>
                                      <p:cBhvr>
                                        <p:cTn id="43" dur="1" fill="hold">
                                          <p:stCondLst>
                                            <p:cond delay="499"/>
                                          </p:stCondLst>
                                        </p:cTn>
                                        <p:tgtEl>
                                          <p:spTgt spid="212"/>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255"/>
                                        </p:tgtEl>
                                      </p:cBhvr>
                                    </p:animEffect>
                                    <p:set>
                                      <p:cBhvr>
                                        <p:cTn id="46" dur="1" fill="hold">
                                          <p:stCondLst>
                                            <p:cond delay="499"/>
                                          </p:stCondLst>
                                        </p:cTn>
                                        <p:tgtEl>
                                          <p:spTgt spid="255"/>
                                        </p:tgtEl>
                                        <p:attrNameLst>
                                          <p:attrName>style.visibility</p:attrName>
                                        </p:attrNameLst>
                                      </p:cBhvr>
                                      <p:to>
                                        <p:strVal val="hidden"/>
                                      </p:to>
                                    </p:set>
                                  </p:childTnLst>
                                </p:cTn>
                              </p:par>
                              <p:par>
                                <p:cTn id="47" presetID="9" presetClass="exit" presetSubtype="0" fill="hold" grpId="0" nodeType="withEffect">
                                  <p:stCondLst>
                                    <p:cond delay="0"/>
                                  </p:stCondLst>
                                  <p:childTnLst>
                                    <p:animEffect transition="out" filter="dissolve">
                                      <p:cBhvr>
                                        <p:cTn id="48" dur="500"/>
                                        <p:tgtEl>
                                          <p:spTgt spid="207"/>
                                        </p:tgtEl>
                                      </p:cBhvr>
                                    </p:animEffect>
                                    <p:set>
                                      <p:cBhvr>
                                        <p:cTn id="49" dur="1" fill="hold">
                                          <p:stCondLst>
                                            <p:cond delay="499"/>
                                          </p:stCondLst>
                                        </p:cTn>
                                        <p:tgtEl>
                                          <p:spTgt spid="2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P spid="207" grpId="0" animBg="1"/>
      <p:bldP spid="212" grpId="0" animBg="1"/>
      <p:bldP spid="212" grpId="1" animBg="1"/>
      <p:bldP spid="169" grpId="0" animBg="1"/>
      <p:bldP spid="16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How demultiplexing </a:t>
            </a:r>
            <a:r>
              <a:rPr lang="en-US" dirty="0"/>
              <a:t>w</a:t>
            </a:r>
            <a:r>
              <a:rPr lang="en-US" sz="4400" dirty="0"/>
              <a:t>orks</a:t>
            </a:r>
          </a:p>
        </p:txBody>
      </p:sp>
      <p:sp>
        <p:nvSpPr>
          <p:cNvPr id="277" name="Rectangle 23">
            <a:extLst>
              <a:ext uri="{FF2B5EF4-FFF2-40B4-BE49-F238E27FC236}">
                <a16:creationId xmlns:a16="http://schemas.microsoft.com/office/drawing/2014/main" id="{0F916DA5-15D2-0A42-8C9B-01DCE4B192B4}"/>
              </a:ext>
            </a:extLst>
          </p:cNvPr>
          <p:cNvSpPr txBox="1">
            <a:spLocks noChangeArrowheads="1"/>
          </p:cNvSpPr>
          <p:nvPr/>
        </p:nvSpPr>
        <p:spPr bwMode="auto">
          <a:xfrm>
            <a:off x="812799" y="1565761"/>
            <a:ext cx="5703304" cy="2790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receives IP datagrams</a:t>
            </a:r>
          </a:p>
          <a:p>
            <a:pPr marL="687388" marR="0" lvl="1" indent="-230188"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each datagram has source IP address, destination IP address</a:t>
            </a:r>
          </a:p>
          <a:p>
            <a:pPr marL="687388" marR="0" lvl="1" indent="-230188"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each datagram carries one transport-layer segment</a:t>
            </a:r>
          </a:p>
          <a:p>
            <a:pPr marL="687388" marR="0" lvl="1" indent="-230188"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each segment has source, destination port number </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uses </a:t>
            </a:r>
            <a:r>
              <a:rPr kumimoji="0" lang="en-US" sz="3200" b="0" i="1"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IP addresses &amp; port numbers</a:t>
            </a: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 to direct segment to appropriate socket</a:t>
            </a:r>
          </a:p>
        </p:txBody>
      </p:sp>
      <p:grpSp>
        <p:nvGrpSpPr>
          <p:cNvPr id="5" name="Group 4"/>
          <p:cNvGrpSpPr/>
          <p:nvPr/>
        </p:nvGrpSpPr>
        <p:grpSpPr>
          <a:xfrm>
            <a:off x="7543216" y="1704452"/>
            <a:ext cx="3414712" cy="4121150"/>
            <a:chOff x="7543216" y="1704452"/>
            <a:chExt cx="3414712" cy="4121150"/>
          </a:xfrm>
        </p:grpSpPr>
        <p:sp>
          <p:nvSpPr>
            <p:cNvPr id="275" name="Rectangle 75">
              <a:extLst>
                <a:ext uri="{FF2B5EF4-FFF2-40B4-BE49-F238E27FC236}">
                  <a16:creationId xmlns:a16="http://schemas.microsoft.com/office/drawing/2014/main" id="{FCCA66F1-5923-DC45-83A7-1942BA80E808}"/>
                </a:ext>
              </a:extLst>
            </p:cNvPr>
            <p:cNvSpPr>
              <a:spLocks noChangeArrowheads="1"/>
            </p:cNvSpPr>
            <p:nvPr/>
          </p:nvSpPr>
          <p:spPr bwMode="auto">
            <a:xfrm>
              <a:off x="7633703" y="2048939"/>
              <a:ext cx="3324225" cy="3200400"/>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6" name="Rectangle 65">
              <a:extLst>
                <a:ext uri="{FF2B5EF4-FFF2-40B4-BE49-F238E27FC236}">
                  <a16:creationId xmlns:a16="http://schemas.microsoft.com/office/drawing/2014/main" id="{325B2818-1D14-0544-87D5-B34939698E97}"/>
                </a:ext>
              </a:extLst>
            </p:cNvPr>
            <p:cNvSpPr>
              <a:spLocks noChangeArrowheads="1"/>
            </p:cNvSpPr>
            <p:nvPr/>
          </p:nvSpPr>
          <p:spPr bwMode="auto">
            <a:xfrm>
              <a:off x="7557503" y="2144189"/>
              <a:ext cx="3324225" cy="3200400"/>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8" name="Text Box 63">
              <a:extLst>
                <a:ext uri="{FF2B5EF4-FFF2-40B4-BE49-F238E27FC236}">
                  <a16:creationId xmlns:a16="http://schemas.microsoft.com/office/drawing/2014/main" id="{0308811F-F83C-684C-9A70-7056E7030121}"/>
                </a:ext>
              </a:extLst>
            </p:cNvPr>
            <p:cNvSpPr txBox="1">
              <a:spLocks noChangeArrowheads="1"/>
            </p:cNvSpPr>
            <p:nvPr/>
          </p:nvSpPr>
          <p:spPr bwMode="auto">
            <a:xfrm>
              <a:off x="7597191" y="2156889"/>
              <a:ext cx="1563687"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C0000"/>
                  </a:solidFill>
                  <a:effectLst/>
                  <a:uLnTx/>
                  <a:uFillTx/>
                  <a:latin typeface="Tahoma" charset="0"/>
                  <a:ea typeface="ＭＳ Ｐゴシック" charset="0"/>
                  <a:cs typeface="+mn-cs"/>
                </a:rPr>
                <a:t>source port #</a:t>
              </a:r>
              <a:endParaRPr kumimoji="0" lang="en-US" sz="24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279" name="Text Box 64">
              <a:extLst>
                <a:ext uri="{FF2B5EF4-FFF2-40B4-BE49-F238E27FC236}">
                  <a16:creationId xmlns:a16="http://schemas.microsoft.com/office/drawing/2014/main" id="{DFDB1254-258A-D74F-9312-2F08048EE0A6}"/>
                </a:ext>
              </a:extLst>
            </p:cNvPr>
            <p:cNvSpPr txBox="1">
              <a:spLocks noChangeArrowheads="1"/>
            </p:cNvSpPr>
            <p:nvPr/>
          </p:nvSpPr>
          <p:spPr bwMode="auto">
            <a:xfrm>
              <a:off x="9383128" y="2156889"/>
              <a:ext cx="1328738"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C0000"/>
                  </a:solidFill>
                  <a:effectLst/>
                  <a:uLnTx/>
                  <a:uFillTx/>
                  <a:latin typeface="Tahoma" charset="0"/>
                  <a:ea typeface="ＭＳ Ｐゴシック" charset="0"/>
                  <a:cs typeface="+mn-cs"/>
                </a:rPr>
                <a:t>dest port #</a:t>
              </a:r>
              <a:endParaRPr kumimoji="0" lang="en-US" sz="24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280" name="Line 66">
              <a:extLst>
                <a:ext uri="{FF2B5EF4-FFF2-40B4-BE49-F238E27FC236}">
                  <a16:creationId xmlns:a16="http://schemas.microsoft.com/office/drawing/2014/main" id="{7758F487-6FB2-F34B-84F0-976833827475}"/>
                </a:ext>
              </a:extLst>
            </p:cNvPr>
            <p:cNvSpPr>
              <a:spLocks noChangeShapeType="1"/>
            </p:cNvSpPr>
            <p:nvPr/>
          </p:nvSpPr>
          <p:spPr bwMode="auto">
            <a:xfrm flipV="1">
              <a:off x="7547978" y="2544239"/>
              <a:ext cx="33289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1" name="Line 68">
              <a:extLst>
                <a:ext uri="{FF2B5EF4-FFF2-40B4-BE49-F238E27FC236}">
                  <a16:creationId xmlns:a16="http://schemas.microsoft.com/office/drawing/2014/main" id="{A9895192-7D02-2F4C-B006-EAE3FEF5F7A4}"/>
                </a:ext>
              </a:extLst>
            </p:cNvPr>
            <p:cNvSpPr>
              <a:spLocks noChangeShapeType="1"/>
            </p:cNvSpPr>
            <p:nvPr/>
          </p:nvSpPr>
          <p:spPr bwMode="auto">
            <a:xfrm flipV="1">
              <a:off x="7557503" y="3534839"/>
              <a:ext cx="3324225"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2" name="Line 69">
              <a:extLst>
                <a:ext uri="{FF2B5EF4-FFF2-40B4-BE49-F238E27FC236}">
                  <a16:creationId xmlns:a16="http://schemas.microsoft.com/office/drawing/2014/main" id="{7ABA37B1-9C1B-8F43-9F10-44126FAB2D3C}"/>
                </a:ext>
              </a:extLst>
            </p:cNvPr>
            <p:cNvSpPr>
              <a:spLocks noChangeShapeType="1"/>
            </p:cNvSpPr>
            <p:nvPr/>
          </p:nvSpPr>
          <p:spPr bwMode="auto">
            <a:xfrm flipV="1">
              <a:off x="9195803" y="2144189"/>
              <a:ext cx="0" cy="395288"/>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3" name="Text Box 70">
              <a:extLst>
                <a:ext uri="{FF2B5EF4-FFF2-40B4-BE49-F238E27FC236}">
                  <a16:creationId xmlns:a16="http://schemas.microsoft.com/office/drawing/2014/main" id="{B3C9350B-DCA6-5E4A-91AA-5C2AD14EC263}"/>
                </a:ext>
              </a:extLst>
            </p:cNvPr>
            <p:cNvSpPr txBox="1">
              <a:spLocks noChangeArrowheads="1"/>
            </p:cNvSpPr>
            <p:nvPr/>
          </p:nvSpPr>
          <p:spPr bwMode="auto">
            <a:xfrm>
              <a:off x="8740191" y="1704452"/>
              <a:ext cx="86360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32 bits</a:t>
              </a: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4" name="Line 71">
              <a:extLst>
                <a:ext uri="{FF2B5EF4-FFF2-40B4-BE49-F238E27FC236}">
                  <a16:creationId xmlns:a16="http://schemas.microsoft.com/office/drawing/2014/main" id="{D16D54C4-5717-9E46-AA93-1E6BB3430444}"/>
                </a:ext>
              </a:extLst>
            </p:cNvPr>
            <p:cNvSpPr>
              <a:spLocks noChangeShapeType="1"/>
            </p:cNvSpPr>
            <p:nvPr/>
          </p:nvSpPr>
          <p:spPr bwMode="auto">
            <a:xfrm>
              <a:off x="9653003" y="1910827"/>
              <a:ext cx="1200150" cy="476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5" name="Line 72">
              <a:extLst>
                <a:ext uri="{FF2B5EF4-FFF2-40B4-BE49-F238E27FC236}">
                  <a16:creationId xmlns:a16="http://schemas.microsoft.com/office/drawing/2014/main" id="{332269D9-54A4-6446-BBAD-BD3F06A73E96}"/>
                </a:ext>
              </a:extLst>
            </p:cNvPr>
            <p:cNvSpPr>
              <a:spLocks noChangeShapeType="1"/>
            </p:cNvSpPr>
            <p:nvPr/>
          </p:nvSpPr>
          <p:spPr bwMode="auto">
            <a:xfrm rot="10800000">
              <a:off x="7543216" y="1920352"/>
              <a:ext cx="1128712"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6" name="Text Box 73">
              <a:extLst>
                <a:ext uri="{FF2B5EF4-FFF2-40B4-BE49-F238E27FC236}">
                  <a16:creationId xmlns:a16="http://schemas.microsoft.com/office/drawing/2014/main" id="{8F7D97AE-E89E-684A-9571-5959DA8E3347}"/>
                </a:ext>
              </a:extLst>
            </p:cNvPr>
            <p:cNvSpPr txBox="1">
              <a:spLocks noChangeArrowheads="1"/>
            </p:cNvSpPr>
            <p:nvPr/>
          </p:nvSpPr>
          <p:spPr bwMode="auto">
            <a:xfrm>
              <a:off x="8451266" y="3865039"/>
              <a:ext cx="1389062" cy="1006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(payload)</a:t>
              </a:r>
              <a:endParaRPr kumimoji="0" lang="en-US" sz="24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7" name="Text Box 74">
              <a:extLst>
                <a:ext uri="{FF2B5EF4-FFF2-40B4-BE49-F238E27FC236}">
                  <a16:creationId xmlns:a16="http://schemas.microsoft.com/office/drawing/2014/main" id="{A5362E3E-8643-6A43-A4FE-BD56FF4F0BD3}"/>
                </a:ext>
              </a:extLst>
            </p:cNvPr>
            <p:cNvSpPr txBox="1">
              <a:spLocks noChangeArrowheads="1"/>
            </p:cNvSpPr>
            <p:nvPr/>
          </p:nvSpPr>
          <p:spPr bwMode="auto">
            <a:xfrm>
              <a:off x="8067091" y="2898252"/>
              <a:ext cx="2290762"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other header fields</a:t>
              </a: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8" name="Text Box 76">
              <a:extLst>
                <a:ext uri="{FF2B5EF4-FFF2-40B4-BE49-F238E27FC236}">
                  <a16:creationId xmlns:a16="http://schemas.microsoft.com/office/drawing/2014/main" id="{2FE71CF3-191A-C44F-839C-1CF4D7DFFAA5}"/>
                </a:ext>
              </a:extLst>
            </p:cNvPr>
            <p:cNvSpPr txBox="1">
              <a:spLocks noChangeArrowheads="1"/>
            </p:cNvSpPr>
            <p:nvPr/>
          </p:nvSpPr>
          <p:spPr bwMode="auto">
            <a:xfrm>
              <a:off x="7770228" y="5428727"/>
              <a:ext cx="30607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TCP/UDP segment format</a:t>
              </a: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 name="Oval 3"/>
          <p:cNvSpPr/>
          <p:nvPr/>
        </p:nvSpPr>
        <p:spPr>
          <a:xfrm>
            <a:off x="7299923" y="1976355"/>
            <a:ext cx="2083205" cy="689091"/>
          </a:xfrm>
          <a:prstGeom prst="ellipse">
            <a:avLst/>
          </a:prstGeom>
          <a:noFill/>
          <a:ln w="38100">
            <a:solidFill>
              <a:srgbClr val="CD0004"/>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9014727" y="1985006"/>
            <a:ext cx="2083205" cy="689091"/>
          </a:xfrm>
          <a:prstGeom prst="ellipse">
            <a:avLst/>
          </a:prstGeom>
          <a:noFill/>
          <a:ln w="38100">
            <a:solidFill>
              <a:srgbClr val="CD0004"/>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Slide Number Placeholder 2">
            <a:extLst>
              <a:ext uri="{FF2B5EF4-FFF2-40B4-BE49-F238E27FC236}">
                <a16:creationId xmlns:a16="http://schemas.microsoft.com/office/drawing/2014/main" id="{CB301DF9-007E-7F42-9982-6FB05291D925}"/>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Tree>
    <p:extLst>
      <p:ext uri="{BB962C8B-B14F-4D97-AF65-F5344CB8AC3E}">
        <p14:creationId xmlns:p14="http://schemas.microsoft.com/office/powerpoint/2010/main" val="385054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Connectionless demultiplexing</a:t>
            </a:r>
          </a:p>
        </p:txBody>
      </p:sp>
      <p:sp>
        <p:nvSpPr>
          <p:cNvPr id="18" name="Rectangle 3">
            <a:extLst>
              <a:ext uri="{FF2B5EF4-FFF2-40B4-BE49-F238E27FC236}">
                <a16:creationId xmlns:a16="http://schemas.microsoft.com/office/drawing/2014/main" id="{5E258CE6-39AA-994E-A005-93DEFB62A33E}"/>
              </a:ext>
            </a:extLst>
          </p:cNvPr>
          <p:cNvSpPr txBox="1">
            <a:spLocks noChangeArrowheads="1"/>
          </p:cNvSpPr>
          <p:nvPr/>
        </p:nvSpPr>
        <p:spPr>
          <a:xfrm>
            <a:off x="798689" y="1523600"/>
            <a:ext cx="5254159" cy="2113756"/>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3500" b="0" i="1" u="none" strike="noStrike" kern="1200" cap="none" spc="0" normalizeH="0" baseline="0" noProof="0" dirty="0">
                <a:ln>
                  <a:noFill/>
                </a:ln>
                <a:solidFill>
                  <a:prstClr val="black"/>
                </a:solidFill>
                <a:effectLst/>
                <a:uLnTx/>
                <a:uFillTx/>
                <a:latin typeface="Calibri" panose="020F0502020204030204"/>
                <a:ea typeface="+mn-ea"/>
                <a:cs typeface="+mn-cs"/>
              </a:rPr>
              <a:t>Recall:</a:t>
            </a:r>
            <a:r>
              <a:rPr kumimoji="0" lang="en-US" sz="35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347663" marR="0" lvl="0" indent="-2905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500" b="0" i="0" u="none" strike="noStrike" kern="1200" cap="none" spc="0" normalizeH="0" baseline="0" noProof="0" dirty="0">
                <a:ln>
                  <a:noFill/>
                </a:ln>
                <a:solidFill>
                  <a:prstClr val="black"/>
                </a:solidFill>
                <a:effectLst/>
                <a:uLnTx/>
                <a:uFillTx/>
                <a:latin typeface="Calibri" panose="020F0502020204030204"/>
                <a:ea typeface="+mn-ea"/>
                <a:cs typeface="+mn-cs"/>
              </a:rPr>
              <a:t>when creating socket, must specify </a:t>
            </a:r>
            <a:r>
              <a:rPr kumimoji="0" lang="en-US" sz="3500" b="0" i="1" u="none" strike="noStrike" kern="1200" cap="none" spc="0" normalizeH="0" baseline="0" noProof="0" dirty="0">
                <a:ln>
                  <a:noFill/>
                </a:ln>
                <a:solidFill>
                  <a:srgbClr val="CD0004"/>
                </a:solidFill>
                <a:effectLst/>
                <a:uLnTx/>
                <a:uFillTx/>
                <a:latin typeface="Calibri" panose="020F0502020204030204"/>
                <a:ea typeface="+mn-ea"/>
                <a:cs typeface="+mn-cs"/>
              </a:rPr>
              <a:t>host-local </a:t>
            </a:r>
            <a:r>
              <a:rPr kumimoji="0" lang="en-US" sz="3500" b="0" i="0" u="none" strike="noStrike" kern="1200" cap="none" spc="0" normalizeH="0" baseline="0" noProof="0" dirty="0">
                <a:ln>
                  <a:noFill/>
                </a:ln>
                <a:solidFill>
                  <a:prstClr val="black"/>
                </a:solidFill>
                <a:effectLst/>
                <a:uLnTx/>
                <a:uFillTx/>
                <a:latin typeface="Calibri" panose="020F0502020204030204"/>
                <a:ea typeface="+mn-ea"/>
                <a:cs typeface="+mn-cs"/>
              </a:rPr>
              <a:t>port #:</a:t>
            </a:r>
          </a:p>
          <a:p>
            <a:pPr marL="347663" marR="0" lvl="0" indent="-290513"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ourier" pitchFamily="2" charset="0"/>
                <a:ea typeface="+mn-ea"/>
                <a:cs typeface="+mn-cs"/>
              </a:rPr>
              <a:t>DatagramSocket</a:t>
            </a:r>
            <a:r>
              <a:rPr kumimoji="0" lang="en-US" sz="2400" b="0" i="0" u="none" strike="noStrike" kern="1200" cap="none" spc="0" normalizeH="0" baseline="0" noProof="0" dirty="0">
                <a:ln>
                  <a:noFill/>
                </a:ln>
                <a:solidFill>
                  <a:prstClr val="black"/>
                </a:solidFill>
                <a:effectLst/>
                <a:uLnTx/>
                <a:uFillTx/>
                <a:latin typeface="Courier" pitchFamily="2" charset="0"/>
                <a:ea typeface="+mn-ea"/>
                <a:cs typeface="+mn-cs"/>
              </a:rPr>
              <a:t> mySocket1        = new </a:t>
            </a:r>
            <a:r>
              <a:rPr kumimoji="0" lang="en-US" sz="2400" b="0" i="0" u="none" strike="noStrike" kern="1200" cap="none" spc="0" normalizeH="0" baseline="0" noProof="0" dirty="0" err="1">
                <a:ln>
                  <a:noFill/>
                </a:ln>
                <a:solidFill>
                  <a:prstClr val="black"/>
                </a:solidFill>
                <a:effectLst/>
                <a:uLnTx/>
                <a:uFillTx/>
                <a:latin typeface="Courier" pitchFamily="2" charset="0"/>
                <a:ea typeface="+mn-ea"/>
                <a:cs typeface="+mn-cs"/>
              </a:rPr>
              <a:t>DatagramSocket</a:t>
            </a:r>
            <a:r>
              <a:rPr kumimoji="0" lang="en-US" sz="2400" b="0" i="0" u="none" strike="noStrike" kern="1200" cap="none" spc="0" normalizeH="0" baseline="0" noProof="0" dirty="0">
                <a:ln>
                  <a:noFill/>
                </a:ln>
                <a:solidFill>
                  <a:prstClr val="black"/>
                </a:solidFill>
                <a:effectLst/>
                <a:uLnTx/>
                <a:uFillTx/>
                <a:latin typeface="Courier" pitchFamily="2" charset="0"/>
                <a:ea typeface="+mn-ea"/>
                <a:cs typeface="+mn-cs"/>
              </a:rPr>
              <a:t>(</a:t>
            </a:r>
            <a:r>
              <a:rPr kumimoji="0" lang="en-US" sz="2400" b="0" i="0" u="none" strike="noStrike" kern="1200" cap="none" spc="0" normalizeH="0" baseline="0" noProof="0" dirty="0">
                <a:ln>
                  <a:noFill/>
                </a:ln>
                <a:solidFill>
                  <a:srgbClr val="CC0000"/>
                </a:solidFill>
                <a:effectLst/>
                <a:uLnTx/>
                <a:uFillTx/>
                <a:latin typeface="Courier" pitchFamily="2" charset="0"/>
                <a:ea typeface="+mn-ea"/>
                <a:cs typeface="+mn-cs"/>
              </a:rPr>
              <a:t>12534</a:t>
            </a:r>
            <a:r>
              <a:rPr kumimoji="0" lang="en-US" sz="2400" b="0" i="0" u="none" strike="noStrike" kern="1200" cap="none" spc="0" normalizeH="0" baseline="0" noProof="0" dirty="0">
                <a:ln>
                  <a:noFill/>
                </a:ln>
                <a:solidFill>
                  <a:prstClr val="black"/>
                </a:solidFill>
                <a:effectLst/>
                <a:uLnTx/>
                <a:uFillTx/>
                <a:latin typeface="Courier" pitchFamily="2" charset="0"/>
                <a:ea typeface="+mn-ea"/>
                <a:cs typeface="+mn-cs"/>
              </a:rPr>
              <a:t>);</a:t>
            </a:r>
          </a:p>
          <a:p>
            <a:pPr marL="347663" marR="0" lvl="0" indent="-290513" algn="l" defTabSz="914400" rtl="0" eaLnBrk="1" fontAlgn="auto" latinLnBrk="0" hangingPunct="1">
              <a:lnSpc>
                <a:spcPct val="90000"/>
              </a:lnSpc>
              <a:spcBef>
                <a:spcPts val="1000"/>
              </a:spcBef>
              <a:spcAft>
                <a:spcPts val="0"/>
              </a:spcAft>
              <a:buClr>
                <a:srgbClr val="0000A3"/>
              </a:buClr>
              <a:buSzTx/>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Rectangle 105">
            <a:extLst>
              <a:ext uri="{FF2B5EF4-FFF2-40B4-BE49-F238E27FC236}">
                <a16:creationId xmlns:a16="http://schemas.microsoft.com/office/drawing/2014/main" id="{86EE0BD4-F2E4-AA4C-ABE7-69DA3D493545}"/>
              </a:ext>
            </a:extLst>
          </p:cNvPr>
          <p:cNvSpPr txBox="1">
            <a:spLocks noChangeArrowheads="1"/>
          </p:cNvSpPr>
          <p:nvPr/>
        </p:nvSpPr>
        <p:spPr>
          <a:xfrm>
            <a:off x="6774662" y="1514612"/>
            <a:ext cx="4894407" cy="2368550"/>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when receiving host receives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UDP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 destination port # in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directs UDP segment to socket with that port #</a:t>
            </a:r>
          </a:p>
        </p:txBody>
      </p:sp>
      <p:sp>
        <p:nvSpPr>
          <p:cNvPr id="20" name="Rectangle 108">
            <a:extLst>
              <a:ext uri="{FF2B5EF4-FFF2-40B4-BE49-F238E27FC236}">
                <a16:creationId xmlns:a16="http://schemas.microsoft.com/office/drawing/2014/main" id="{D64D1D76-B139-F94A-A00F-C768B6656938}"/>
              </a:ext>
            </a:extLst>
          </p:cNvPr>
          <p:cNvSpPr>
            <a:spLocks noChangeArrowheads="1"/>
          </p:cNvSpPr>
          <p:nvPr/>
        </p:nvSpPr>
        <p:spPr bwMode="auto">
          <a:xfrm>
            <a:off x="883807" y="3328506"/>
            <a:ext cx="5227637" cy="27518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7663" marR="0" lvl="0" indent="-290513" algn="l" defTabSz="914400" rtl="0" eaLnBrk="1" fontAlgn="auto" latinLnBrk="0" hangingPunct="1">
              <a:lnSpc>
                <a:spcPct val="85000"/>
              </a:lnSpc>
              <a:spcBef>
                <a:spcPct val="20000"/>
              </a:spcBef>
              <a:spcAft>
                <a:spcPts val="0"/>
              </a:spcAft>
              <a:buClr>
                <a:srgbClr val="000099"/>
              </a:buClr>
              <a:buSzPct val="65000"/>
              <a:buFont typeface="Wingdings" charset="0"/>
              <a:buChar char="v"/>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292100" marR="0" lvl="0" indent="-2921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when creating datagram to send into UDP socket, must specify</a:t>
            </a:r>
          </a:p>
          <a:p>
            <a:pPr marL="858838" marR="0" lvl="1" indent="-239713" algn="l" defTabSz="914400" rtl="0" eaLnBrk="1" fontAlgn="auto" latinLnBrk="0" hangingPunct="1">
              <a:lnSpc>
                <a:spcPct val="85000"/>
              </a:lnSpc>
              <a:spcBef>
                <a:spcPct val="20000"/>
              </a:spcBef>
              <a:spcAft>
                <a:spcPts val="0"/>
              </a:spcAft>
              <a:buClr>
                <a:srgbClr val="000099"/>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destination IP address</a:t>
            </a:r>
          </a:p>
          <a:p>
            <a:pPr marL="858838" marR="0" lvl="1" indent="-239713" algn="l" defTabSz="914400" rtl="0" eaLnBrk="1" fontAlgn="auto" latinLnBrk="0" hangingPunct="1">
              <a:lnSpc>
                <a:spcPct val="85000"/>
              </a:lnSpc>
              <a:spcBef>
                <a:spcPct val="20000"/>
              </a:spcBef>
              <a:spcAft>
                <a:spcPts val="0"/>
              </a:spcAft>
              <a:buClr>
                <a:srgbClr val="000099"/>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destination port #</a:t>
            </a:r>
          </a:p>
        </p:txBody>
      </p:sp>
      <p:sp>
        <p:nvSpPr>
          <p:cNvPr id="21" name="Rectangle 111">
            <a:extLst>
              <a:ext uri="{FF2B5EF4-FFF2-40B4-BE49-F238E27FC236}">
                <a16:creationId xmlns:a16="http://schemas.microsoft.com/office/drawing/2014/main" id="{1D23ED05-24C1-E24F-9A5D-E84D26B5270D}"/>
              </a:ext>
            </a:extLst>
          </p:cNvPr>
          <p:cNvSpPr>
            <a:spLocks noChangeArrowheads="1"/>
          </p:cNvSpPr>
          <p:nvPr/>
        </p:nvSpPr>
        <p:spPr bwMode="auto">
          <a:xfrm>
            <a:off x="6349002" y="4420787"/>
            <a:ext cx="5188153" cy="23368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auto" latinLnBrk="0" hangingPunct="1">
              <a:lnSpc>
                <a:spcPct val="90000"/>
              </a:lnSpc>
              <a:spcBef>
                <a:spcPct val="20000"/>
              </a:spcBef>
              <a:spcAft>
                <a:spcPts val="0"/>
              </a:spcAft>
              <a:buClr>
                <a:srgbClr val="000099"/>
              </a:buClr>
              <a:buSzPct val="65000"/>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IP/UDP datagrams with </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same </a:t>
            </a:r>
            <a:r>
              <a:rPr kumimoji="0" lang="en-US" sz="2800" b="0" i="1" u="none" strike="noStrike" kern="1200" cap="none" spc="0" normalizeH="0" baseline="0" noProof="0" dirty="0" err="1">
                <a:ln>
                  <a:noFill/>
                </a:ln>
                <a:solidFill>
                  <a:srgbClr val="CC0000"/>
                </a:solidFill>
                <a:effectLst/>
                <a:uLnTx/>
                <a:uFillTx/>
                <a:latin typeface="Calibri" panose="020F0502020204030204"/>
                <a:ea typeface="ＭＳ Ｐゴシック" charset="0"/>
                <a:cs typeface="+mn-cs"/>
              </a:rPr>
              <a:t>dest</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port #,</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but different source IP addresses and/or source port numbers will be directed to </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same socket </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at receiving host</a:t>
            </a:r>
          </a:p>
        </p:txBody>
      </p:sp>
      <p:sp>
        <p:nvSpPr>
          <p:cNvPr id="23" name="AutoShape 113">
            <a:extLst>
              <a:ext uri="{FF2B5EF4-FFF2-40B4-BE49-F238E27FC236}">
                <a16:creationId xmlns:a16="http://schemas.microsoft.com/office/drawing/2014/main" id="{AE0FE900-8538-8F4F-BD27-2C9A09F232E9}"/>
              </a:ext>
            </a:extLst>
          </p:cNvPr>
          <p:cNvSpPr>
            <a:spLocks noChangeArrowheads="1"/>
          </p:cNvSpPr>
          <p:nvPr/>
        </p:nvSpPr>
        <p:spPr bwMode="auto">
          <a:xfrm rot="5400000">
            <a:off x="8662884" y="3896801"/>
            <a:ext cx="560388" cy="311150"/>
          </a:xfrm>
          <a:prstGeom prst="rightArrow">
            <a:avLst>
              <a:gd name="adj1" fmla="val 50000"/>
              <a:gd name="adj2" fmla="val 45026"/>
            </a:avLst>
          </a:prstGeom>
          <a:solidFill>
            <a:srgbClr val="CC0000"/>
          </a:solidFill>
          <a:ln w="9525">
            <a:solidFill>
              <a:srgbClr val="CC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 name="Oval 3">
            <a:extLst>
              <a:ext uri="{FF2B5EF4-FFF2-40B4-BE49-F238E27FC236}">
                <a16:creationId xmlns:a16="http://schemas.microsoft.com/office/drawing/2014/main" id="{7E32E731-A5B9-B44F-853B-A87FFA65AAE0}"/>
              </a:ext>
            </a:extLst>
          </p:cNvPr>
          <p:cNvSpPr/>
          <p:nvPr/>
        </p:nvSpPr>
        <p:spPr>
          <a:xfrm>
            <a:off x="4202130" y="2887038"/>
            <a:ext cx="1909314" cy="99612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Slide Number Placeholder 2">
            <a:extLst>
              <a:ext uri="{FF2B5EF4-FFF2-40B4-BE49-F238E27FC236}">
                <a16:creationId xmlns:a16="http://schemas.microsoft.com/office/drawing/2014/main" id="{86F80CC4-FDCF-FF42-8BB3-8A9B1A2B5D65}"/>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19</a:t>
            </a:fld>
            <a:endParaRPr lang="en-US" dirty="0"/>
          </a:p>
        </p:txBody>
      </p:sp>
    </p:spTree>
    <p:extLst>
      <p:ext uri="{BB962C8B-B14F-4D97-AF65-F5344CB8AC3E}">
        <p14:creationId xmlns:p14="http://schemas.microsoft.com/office/powerpoint/2010/main" val="153893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par>
                                <p:cTn id="13" presetID="9" presetClass="exit" presetSubtype="0" fill="hold" grpId="1" nodeType="withEffect">
                                  <p:stCondLst>
                                    <p:cond delay="0"/>
                                  </p:stCondLst>
                                  <p:childTnLst>
                                    <p:animEffect transition="out" filter="dissolv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dissolv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3" grpId="0" animBg="1"/>
      <p:bldP spid="4" grpId="0" animBg="1"/>
      <p:bldP spid="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Transport layer: overview</a:t>
            </a:r>
            <a:endParaRPr lang="en-US" sz="4400" dirty="0"/>
          </a:p>
        </p:txBody>
      </p:sp>
      <p:sp>
        <p:nvSpPr>
          <p:cNvPr id="4" name="Content Placeholder 3">
            <a:extLst>
              <a:ext uri="{FF2B5EF4-FFF2-40B4-BE49-F238E27FC236}">
                <a16:creationId xmlns:a16="http://schemas.microsoft.com/office/drawing/2014/main" id="{F6E2ACD2-5E28-0840-A1E8-F9AB901FE8BC}"/>
              </a:ext>
            </a:extLst>
          </p:cNvPr>
          <p:cNvSpPr>
            <a:spLocks noGrp="1"/>
          </p:cNvSpPr>
          <p:nvPr>
            <p:ph sz="half" idx="1"/>
          </p:nvPr>
        </p:nvSpPr>
        <p:spPr>
          <a:xfrm>
            <a:off x="781763" y="1253331"/>
            <a:ext cx="4842088" cy="4351338"/>
          </a:xfrm>
        </p:spPr>
        <p:txBody>
          <a:bodyPr>
            <a:noAutofit/>
          </a:bodyPr>
          <a:lstStyle/>
          <a:p>
            <a:pPr marL="11113" indent="0">
              <a:buNone/>
            </a:pPr>
            <a:r>
              <a:rPr lang="en-US" altLang="en-US" sz="3200" i="1" dirty="0">
                <a:solidFill>
                  <a:srgbClr val="CC0000"/>
                </a:solidFill>
                <a:latin typeface="Calibri" panose="020F0502020204030204" pitchFamily="34" charset="0"/>
                <a:cs typeface="Calibri" panose="020F0502020204030204" pitchFamily="34" charset="0"/>
              </a:rPr>
              <a:t>Our goal:</a:t>
            </a:r>
            <a:r>
              <a:rPr lang="en-US" altLang="en-US" sz="3200" i="1" dirty="0">
                <a:latin typeface="Calibri" panose="020F0502020204030204" pitchFamily="34" charset="0"/>
                <a:cs typeface="Calibri" panose="020F0502020204030204" pitchFamily="34" charset="0"/>
              </a:rPr>
              <a:t> </a:t>
            </a:r>
          </a:p>
          <a:p>
            <a:pPr marL="400050" indent="-285750">
              <a:buFont typeface="Wingdings" charset="2"/>
              <a:buChar char="§"/>
              <a:defRPr/>
            </a:pPr>
            <a:r>
              <a:rPr lang="en-US" sz="3200" dirty="0"/>
              <a:t>understand principles behind transport layer services:</a:t>
            </a:r>
          </a:p>
          <a:p>
            <a:pPr lvl="1">
              <a:buFont typeface="Arial"/>
              <a:buChar char="•"/>
              <a:defRPr/>
            </a:pPr>
            <a:r>
              <a:rPr lang="en-US" sz="2800" dirty="0"/>
              <a:t>multiplexing, demultiplexing</a:t>
            </a:r>
          </a:p>
          <a:p>
            <a:pPr lvl="1">
              <a:buFont typeface="Arial"/>
              <a:buChar char="•"/>
              <a:defRPr/>
            </a:pPr>
            <a:r>
              <a:rPr lang="en-US" sz="2800" dirty="0"/>
              <a:t>reliable data transfer</a:t>
            </a:r>
          </a:p>
          <a:p>
            <a:pPr lvl="1">
              <a:buFont typeface="Arial"/>
              <a:buChar char="•"/>
              <a:defRPr/>
            </a:pPr>
            <a:r>
              <a:rPr lang="en-US" sz="2800" dirty="0"/>
              <a:t>flow control</a:t>
            </a:r>
          </a:p>
          <a:p>
            <a:pPr lvl="1">
              <a:buFont typeface="Arial"/>
              <a:buChar char="•"/>
              <a:defRPr/>
            </a:pPr>
            <a:r>
              <a:rPr lang="en-US" sz="2800" dirty="0"/>
              <a:t>congestion control</a:t>
            </a:r>
            <a:endParaRPr lang="en-US" sz="3200" dirty="0"/>
          </a:p>
          <a:p>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968416" y="1815962"/>
            <a:ext cx="5994400" cy="4799013"/>
          </a:xfrm>
        </p:spPr>
        <p:txBody>
          <a:bodyPr>
            <a:normAutofit/>
          </a:bodyPr>
          <a:lstStyle/>
          <a:p>
            <a:pPr marL="457200" indent="-285750">
              <a:buFont typeface="Wingdings" charset="2"/>
              <a:buChar char="§"/>
              <a:defRPr/>
            </a:pPr>
            <a:r>
              <a:rPr lang="en-US" sz="3200" dirty="0"/>
              <a:t>learn about Internet transport layer protocols:</a:t>
            </a:r>
          </a:p>
          <a:p>
            <a:pPr lvl="1">
              <a:buFont typeface="Arial"/>
              <a:buChar char="•"/>
              <a:defRPr/>
            </a:pPr>
            <a:r>
              <a:rPr lang="en-US" sz="2800" dirty="0"/>
              <a:t>UDP: connectionless transport</a:t>
            </a:r>
          </a:p>
          <a:p>
            <a:pPr lvl="1">
              <a:buFont typeface="Arial"/>
              <a:buChar char="•"/>
              <a:defRPr/>
            </a:pPr>
            <a:r>
              <a:rPr lang="en-US" sz="2800" dirty="0"/>
              <a:t>TCP: connection-oriented reliable transport</a:t>
            </a:r>
          </a:p>
          <a:p>
            <a:pPr lvl="1">
              <a:buFont typeface="Arial"/>
              <a:buChar char="•"/>
              <a:defRPr/>
            </a:pPr>
            <a:r>
              <a:rPr lang="en-US" sz="2800" dirty="0"/>
              <a:t>TCP congestion control</a:t>
            </a:r>
            <a:endParaRPr lang="en-US" dirty="0"/>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11084F46-D79C-3048-9B21-CEBC66650819}"/>
              </a:ext>
            </a:extLst>
          </p:cNvPr>
          <p:cNvSpPr>
            <a:spLocks noGrp="1"/>
          </p:cNvSpPr>
          <p:nvPr>
            <p:ph type="sldNum" sz="quarter" idx="4"/>
          </p:nvPr>
        </p:nvSpPr>
        <p:spPr>
          <a:xfrm>
            <a:off x="9219616" y="6454664"/>
            <a:ext cx="2743200" cy="365125"/>
          </a:xfrm>
        </p:spPr>
        <p:txBody>
          <a:bodyPr/>
          <a:lstStyle/>
          <a:p>
            <a:r>
              <a:rPr lang="en-US" dirty="0"/>
              <a:t>Transport Layer: 3-</a:t>
            </a:r>
            <a:fld id="{C4204591-24BD-A542-B9D5-F8D8A88D2FEE}" type="slidenum">
              <a:rPr lang="en-US" smtClean="0"/>
              <a:pPr/>
              <a:t>2</a:t>
            </a:fld>
            <a:endParaRPr lang="en-US" dirty="0"/>
          </a:p>
        </p:txBody>
      </p:sp>
    </p:spTree>
    <p:extLst>
      <p:ext uri="{BB962C8B-B14F-4D97-AF65-F5344CB8AC3E}">
        <p14:creationId xmlns:p14="http://schemas.microsoft.com/office/powerpoint/2010/main" val="4215190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Connectionless demultiplexing: an example</a:t>
            </a:r>
          </a:p>
        </p:txBody>
      </p:sp>
      <p:sp>
        <p:nvSpPr>
          <p:cNvPr id="138" name="Rectangle 44">
            <a:extLst>
              <a:ext uri="{FF2B5EF4-FFF2-40B4-BE49-F238E27FC236}">
                <a16:creationId xmlns:a16="http://schemas.microsoft.com/office/drawing/2014/main" id="{E4FB09F6-4D90-9944-956D-25B59CB77E40}"/>
              </a:ext>
            </a:extLst>
          </p:cNvPr>
          <p:cNvSpPr txBox="1">
            <a:spLocks noChangeArrowheads="1"/>
          </p:cNvSpPr>
          <p:nvPr/>
        </p:nvSpPr>
        <p:spPr bwMode="auto">
          <a:xfrm>
            <a:off x="4598987" y="1387147"/>
            <a:ext cx="4217987" cy="725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32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173038" marR="0" lvl="0" indent="-173038"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2000" b="1" i="0" u="none" strike="noStrike" kern="0" cap="none" spc="0" normalizeH="0" baseline="0" noProof="0" dirty="0" err="1">
                <a:ln>
                  <a:noFill/>
                </a:ln>
                <a:solidFill>
                  <a:srgbClr val="000000"/>
                </a:solidFill>
                <a:effectLst/>
                <a:uLnTx/>
                <a:uFillTx/>
                <a:latin typeface="Courier New" charset="0"/>
                <a:ea typeface="ＭＳ Ｐゴシック" charset="0"/>
                <a:cs typeface="+mn-cs"/>
              </a:rPr>
              <a:t>DatagramSocket</a:t>
            </a:r>
            <a:r>
              <a:rPr kumimoji="0" lang="en-US" sz="2000" b="1" i="0" u="none" strike="noStrike" kern="0" cap="none" spc="0" normalizeH="0" baseline="0" noProof="0" dirty="0">
                <a:ln>
                  <a:noFill/>
                </a:ln>
                <a:solidFill>
                  <a:srgbClr val="000000"/>
                </a:solidFill>
                <a:effectLst/>
                <a:uLnTx/>
                <a:uFillTx/>
                <a:latin typeface="Courier New" charset="0"/>
                <a:ea typeface="ＭＳ Ｐゴシック" charset="0"/>
                <a:cs typeface="+mn-cs"/>
              </a:rPr>
              <a:t> </a:t>
            </a:r>
            <a:r>
              <a:rPr kumimoji="0" lang="en-US" sz="2000" b="1" i="0" u="none" strike="noStrike" kern="0" cap="none" spc="0" normalizeH="0" baseline="0" noProof="0" dirty="0" err="1">
                <a:ln>
                  <a:noFill/>
                </a:ln>
                <a:solidFill>
                  <a:srgbClr val="000000"/>
                </a:solidFill>
                <a:effectLst/>
                <a:uLnTx/>
                <a:uFillTx/>
                <a:latin typeface="Courier New" charset="0"/>
                <a:ea typeface="ＭＳ Ｐゴシック" charset="0"/>
                <a:cs typeface="+mn-cs"/>
              </a:rPr>
              <a:t>serverSocket</a:t>
            </a:r>
            <a:r>
              <a:rPr kumimoji="0" lang="en-US" sz="2000" b="1" i="0" u="none" strike="noStrike" kern="0" cap="none" spc="0" normalizeH="0" baseline="0" noProof="0" dirty="0">
                <a:ln>
                  <a:noFill/>
                </a:ln>
                <a:solidFill>
                  <a:srgbClr val="000000"/>
                </a:solidFill>
                <a:effectLst/>
                <a:uLnTx/>
                <a:uFillTx/>
                <a:latin typeface="Courier New" charset="0"/>
                <a:ea typeface="ＭＳ Ｐゴシック" charset="0"/>
                <a:cs typeface="+mn-cs"/>
              </a:rPr>
              <a:t> = new </a:t>
            </a:r>
            <a:r>
              <a:rPr kumimoji="0" lang="en-US" sz="2000" b="1" i="0" u="none" strike="noStrike" kern="0" cap="none" spc="0" normalizeH="0" baseline="0" noProof="0" dirty="0" err="1">
                <a:ln>
                  <a:noFill/>
                </a:ln>
                <a:solidFill>
                  <a:srgbClr val="000000"/>
                </a:solidFill>
                <a:effectLst/>
                <a:uLnTx/>
                <a:uFillTx/>
                <a:latin typeface="Courier New" charset="0"/>
                <a:ea typeface="ＭＳ Ｐゴシック" charset="0"/>
                <a:cs typeface="+mn-cs"/>
              </a:rPr>
              <a:t>DatagramSocket</a:t>
            </a:r>
            <a:endParaRPr kumimoji="0" lang="en-US" sz="2000" b="1" i="0" u="none" strike="noStrike" kern="0" cap="none" spc="0" normalizeH="0" baseline="0" noProof="0" dirty="0">
              <a:ln>
                <a:noFill/>
              </a:ln>
              <a:solidFill>
                <a:srgbClr val="000000"/>
              </a:solidFill>
              <a:effectLst/>
              <a:uLnTx/>
              <a:uFillTx/>
              <a:latin typeface="Courier New" charset="0"/>
              <a:ea typeface="ＭＳ Ｐゴシック" charset="0"/>
              <a:cs typeface="+mn-cs"/>
            </a:endParaRPr>
          </a:p>
          <a:p>
            <a:pPr marL="173038" marR="0" lvl="0" indent="-173038"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2000" b="1" i="0" u="none" strike="noStrike" kern="0" cap="none" spc="0" normalizeH="0" baseline="0" noProof="0" dirty="0">
                <a:ln>
                  <a:noFill/>
                </a:ln>
                <a:solidFill>
                  <a:srgbClr val="000000"/>
                </a:solidFill>
                <a:effectLst/>
                <a:uLnTx/>
                <a:uFillTx/>
                <a:latin typeface="Courier New" charset="0"/>
                <a:ea typeface="ＭＳ Ｐゴシック" charset="0"/>
                <a:cs typeface="+mn-cs"/>
              </a:rPr>
              <a:t> (</a:t>
            </a:r>
            <a:r>
              <a:rPr kumimoji="0" lang="en-US" sz="2000" b="1" i="0" u="none" strike="noStrike" kern="0" cap="none" spc="0" normalizeH="0" baseline="0" noProof="0" dirty="0">
                <a:ln>
                  <a:noFill/>
                </a:ln>
                <a:solidFill>
                  <a:srgbClr val="CC0000"/>
                </a:solidFill>
                <a:effectLst/>
                <a:uLnTx/>
                <a:uFillTx/>
                <a:latin typeface="Courier New" charset="0"/>
                <a:ea typeface="ＭＳ Ｐゴシック" charset="0"/>
                <a:cs typeface="+mn-cs"/>
              </a:rPr>
              <a:t>6428</a:t>
            </a:r>
            <a:r>
              <a:rPr kumimoji="0" lang="en-US" sz="2000" b="1" i="0" u="none" strike="noStrike" kern="0" cap="none" spc="0" normalizeH="0" baseline="0" noProof="0" dirty="0">
                <a:ln>
                  <a:noFill/>
                </a:ln>
                <a:solidFill>
                  <a:srgbClr val="000000"/>
                </a:solidFill>
                <a:effectLst/>
                <a:uLnTx/>
                <a:uFillTx/>
                <a:latin typeface="Courier New" charset="0"/>
                <a:ea typeface="ＭＳ Ｐゴシック" charset="0"/>
                <a:cs typeface="+mn-cs"/>
              </a:rPr>
              <a:t>);</a:t>
            </a:r>
          </a:p>
          <a:p>
            <a:pPr marL="173038" marR="0" lvl="0" indent="-173038"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4000" b="0" i="0" u="none" strike="noStrike" kern="0" cap="none" spc="0" normalizeH="0" baseline="0" noProof="0" dirty="0">
              <a:ln>
                <a:noFill/>
              </a:ln>
              <a:solidFill>
                <a:srgbClr val="000000"/>
              </a:solidFill>
              <a:effectLst/>
              <a:uLnTx/>
              <a:uFillTx/>
              <a:latin typeface="Gill Sans MT"/>
              <a:ea typeface="ＭＳ Ｐゴシック" charset="0"/>
              <a:cs typeface="+mn-cs"/>
            </a:endParaRPr>
          </a:p>
        </p:txBody>
      </p:sp>
      <p:sp>
        <p:nvSpPr>
          <p:cNvPr id="139" name="Freeform 89">
            <a:extLst>
              <a:ext uri="{FF2B5EF4-FFF2-40B4-BE49-F238E27FC236}">
                <a16:creationId xmlns:a16="http://schemas.microsoft.com/office/drawing/2014/main" id="{28FDDD2F-FD14-B643-A369-43EE4030BEDB}"/>
              </a:ext>
            </a:extLst>
          </p:cNvPr>
          <p:cNvSpPr>
            <a:spLocks/>
          </p:cNvSpPr>
          <p:nvPr/>
        </p:nvSpPr>
        <p:spPr bwMode="auto">
          <a:xfrm>
            <a:off x="4799806" y="2502914"/>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0" name="Freeform 97">
            <a:extLst>
              <a:ext uri="{FF2B5EF4-FFF2-40B4-BE49-F238E27FC236}">
                <a16:creationId xmlns:a16="http://schemas.microsoft.com/office/drawing/2014/main" id="{64DF8D3E-75B9-8F40-BCD6-78530C047B4F}"/>
              </a:ext>
            </a:extLst>
          </p:cNvPr>
          <p:cNvSpPr>
            <a:spLocks/>
          </p:cNvSpPr>
          <p:nvPr/>
        </p:nvSpPr>
        <p:spPr bwMode="auto">
          <a:xfrm>
            <a:off x="2015331" y="2807714"/>
            <a:ext cx="460375" cy="2193925"/>
          </a:xfrm>
          <a:custGeom>
            <a:avLst/>
            <a:gdLst>
              <a:gd name="T0" fmla="*/ 2147483647 w 290"/>
              <a:gd name="T1" fmla="*/ 2147483647 h 1382"/>
              <a:gd name="T2" fmla="*/ 0 w 290"/>
              <a:gd name="T3" fmla="*/ 2147483647 h 1382"/>
              <a:gd name="T4" fmla="*/ 2147483647 w 290"/>
              <a:gd name="T5" fmla="*/ 0 h 1382"/>
              <a:gd name="T6" fmla="*/ 2147483647 w 290"/>
              <a:gd name="T7" fmla="*/ 2147483647 h 1382"/>
              <a:gd name="T8" fmla="*/ 2147483647 w 290"/>
              <a:gd name="T9" fmla="*/ 2147483647 h 1382"/>
              <a:gd name="T10" fmla="*/ 2147483647 w 290"/>
              <a:gd name="T11" fmla="*/ 2147483647 h 1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1" name="Rectangle 23">
            <a:extLst>
              <a:ext uri="{FF2B5EF4-FFF2-40B4-BE49-F238E27FC236}">
                <a16:creationId xmlns:a16="http://schemas.microsoft.com/office/drawing/2014/main" id="{17E6F561-D2E2-784F-818C-D83319DE8316}"/>
              </a:ext>
            </a:extLst>
          </p:cNvPr>
          <p:cNvSpPr>
            <a:spLocks noChangeArrowheads="1"/>
          </p:cNvSpPr>
          <p:nvPr/>
        </p:nvSpPr>
        <p:spPr bwMode="auto">
          <a:xfrm>
            <a:off x="2520156" y="2774376"/>
            <a:ext cx="1296987"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2" name="Rectangle 24">
            <a:extLst>
              <a:ext uri="{FF2B5EF4-FFF2-40B4-BE49-F238E27FC236}">
                <a16:creationId xmlns:a16="http://schemas.microsoft.com/office/drawing/2014/main" id="{F331F96E-BFA3-B949-B96F-DCA5E9AF3F44}"/>
              </a:ext>
            </a:extLst>
          </p:cNvPr>
          <p:cNvSpPr>
            <a:spLocks noChangeArrowheads="1"/>
          </p:cNvSpPr>
          <p:nvPr/>
        </p:nvSpPr>
        <p:spPr bwMode="auto">
          <a:xfrm>
            <a:off x="2482056" y="2828351"/>
            <a:ext cx="1273175" cy="1979613"/>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3" name="Line 25">
            <a:extLst>
              <a:ext uri="{FF2B5EF4-FFF2-40B4-BE49-F238E27FC236}">
                <a16:creationId xmlns:a16="http://schemas.microsoft.com/office/drawing/2014/main" id="{2EFF90D8-8133-E042-BB15-B540A8DAEE38}"/>
              </a:ext>
            </a:extLst>
          </p:cNvPr>
          <p:cNvSpPr>
            <a:spLocks noChangeShapeType="1"/>
          </p:cNvSpPr>
          <p:nvPr/>
        </p:nvSpPr>
        <p:spPr bwMode="auto">
          <a:xfrm>
            <a:off x="2491581" y="3588764"/>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4" name="Text Box 26">
            <a:extLst>
              <a:ext uri="{FF2B5EF4-FFF2-40B4-BE49-F238E27FC236}">
                <a16:creationId xmlns:a16="http://schemas.microsoft.com/office/drawing/2014/main" id="{53A1C5C8-02A4-B440-B555-BBEB69595759}"/>
              </a:ext>
            </a:extLst>
          </p:cNvPr>
          <p:cNvSpPr txBox="1">
            <a:spLocks noChangeArrowheads="1"/>
          </p:cNvSpPr>
          <p:nvPr/>
        </p:nvSpPr>
        <p:spPr bwMode="auto">
          <a:xfrm>
            <a:off x="2448718" y="3571301"/>
            <a:ext cx="1317625"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145" name="Line 27">
            <a:extLst>
              <a:ext uri="{FF2B5EF4-FFF2-40B4-BE49-F238E27FC236}">
                <a16:creationId xmlns:a16="http://schemas.microsoft.com/office/drawing/2014/main" id="{E1E8AAE6-A7CD-924F-8779-9257D875BE82}"/>
              </a:ext>
            </a:extLst>
          </p:cNvPr>
          <p:cNvSpPr>
            <a:spLocks noChangeShapeType="1"/>
          </p:cNvSpPr>
          <p:nvPr/>
        </p:nvSpPr>
        <p:spPr bwMode="auto">
          <a:xfrm>
            <a:off x="2499518" y="3909439"/>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6" name="Line 28">
            <a:extLst>
              <a:ext uri="{FF2B5EF4-FFF2-40B4-BE49-F238E27FC236}">
                <a16:creationId xmlns:a16="http://schemas.microsoft.com/office/drawing/2014/main" id="{CA7EEA54-B56E-2B48-9F82-BCDEC7D39BF8}"/>
              </a:ext>
            </a:extLst>
          </p:cNvPr>
          <p:cNvSpPr>
            <a:spLocks noChangeShapeType="1"/>
          </p:cNvSpPr>
          <p:nvPr/>
        </p:nvSpPr>
        <p:spPr bwMode="auto">
          <a:xfrm>
            <a:off x="2485231" y="4219001"/>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7" name="Line 29">
            <a:extLst>
              <a:ext uri="{FF2B5EF4-FFF2-40B4-BE49-F238E27FC236}">
                <a16:creationId xmlns:a16="http://schemas.microsoft.com/office/drawing/2014/main" id="{73328B79-CBD4-B041-B159-E3286EADBC62}"/>
              </a:ext>
            </a:extLst>
          </p:cNvPr>
          <p:cNvSpPr>
            <a:spLocks noChangeShapeType="1"/>
          </p:cNvSpPr>
          <p:nvPr/>
        </p:nvSpPr>
        <p:spPr bwMode="auto">
          <a:xfrm>
            <a:off x="2485231" y="4504751"/>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8" name="Text Box 26">
            <a:extLst>
              <a:ext uri="{FF2B5EF4-FFF2-40B4-BE49-F238E27FC236}">
                <a16:creationId xmlns:a16="http://schemas.microsoft.com/office/drawing/2014/main" id="{3062900D-4135-244C-9B1F-EE7CC03B0254}"/>
              </a:ext>
            </a:extLst>
          </p:cNvPr>
          <p:cNvSpPr txBox="1">
            <a:spLocks noChangeArrowheads="1"/>
          </p:cNvSpPr>
          <p:nvPr/>
        </p:nvSpPr>
        <p:spPr bwMode="auto">
          <a:xfrm>
            <a:off x="2483643" y="2818826"/>
            <a:ext cx="1317625"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149" name="Text Box 26">
            <a:extLst>
              <a:ext uri="{FF2B5EF4-FFF2-40B4-BE49-F238E27FC236}">
                <a16:creationId xmlns:a16="http://schemas.microsoft.com/office/drawing/2014/main" id="{F09CC3DB-2FE1-524D-8CDC-16023843D213}"/>
              </a:ext>
            </a:extLst>
          </p:cNvPr>
          <p:cNvSpPr txBox="1">
            <a:spLocks noChangeArrowheads="1"/>
          </p:cNvSpPr>
          <p:nvPr/>
        </p:nvSpPr>
        <p:spPr bwMode="auto">
          <a:xfrm>
            <a:off x="2439193" y="4476176"/>
            <a:ext cx="1317625"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50" name="Text Box 26">
            <a:extLst>
              <a:ext uri="{FF2B5EF4-FFF2-40B4-BE49-F238E27FC236}">
                <a16:creationId xmlns:a16="http://schemas.microsoft.com/office/drawing/2014/main" id="{11BEC4C2-90AF-3642-B6AA-A63B2A81DFAF}"/>
              </a:ext>
            </a:extLst>
          </p:cNvPr>
          <p:cNvSpPr txBox="1">
            <a:spLocks noChangeArrowheads="1"/>
          </p:cNvSpPr>
          <p:nvPr/>
        </p:nvSpPr>
        <p:spPr bwMode="auto">
          <a:xfrm>
            <a:off x="2458243" y="4190426"/>
            <a:ext cx="1317625"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51" name="Text Box 26">
            <a:extLst>
              <a:ext uri="{FF2B5EF4-FFF2-40B4-BE49-F238E27FC236}">
                <a16:creationId xmlns:a16="http://schemas.microsoft.com/office/drawing/2014/main" id="{0727B177-EE8F-9E43-B808-DF3EFBDC0328}"/>
              </a:ext>
            </a:extLst>
          </p:cNvPr>
          <p:cNvSpPr txBox="1">
            <a:spLocks noChangeArrowheads="1"/>
          </p:cNvSpPr>
          <p:nvPr/>
        </p:nvSpPr>
        <p:spPr bwMode="auto">
          <a:xfrm>
            <a:off x="2448718" y="3895151"/>
            <a:ext cx="1317625"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152" name="Oval 110">
            <a:extLst>
              <a:ext uri="{FF2B5EF4-FFF2-40B4-BE49-F238E27FC236}">
                <a16:creationId xmlns:a16="http://schemas.microsoft.com/office/drawing/2014/main" id="{4FA9CEB5-639E-E640-8612-6A0B009F2759}"/>
              </a:ext>
            </a:extLst>
          </p:cNvPr>
          <p:cNvSpPr>
            <a:spLocks noChangeArrowheads="1"/>
          </p:cNvSpPr>
          <p:nvPr/>
        </p:nvSpPr>
        <p:spPr bwMode="auto">
          <a:xfrm>
            <a:off x="2818606" y="3104576"/>
            <a:ext cx="598487" cy="3048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P3</a:t>
            </a:r>
          </a:p>
        </p:txBody>
      </p:sp>
      <p:grpSp>
        <p:nvGrpSpPr>
          <p:cNvPr id="153" name="Group 111">
            <a:extLst>
              <a:ext uri="{FF2B5EF4-FFF2-40B4-BE49-F238E27FC236}">
                <a16:creationId xmlns:a16="http://schemas.microsoft.com/office/drawing/2014/main" id="{2D14C00E-16C9-D747-9CCE-229E757B8227}"/>
              </a:ext>
            </a:extLst>
          </p:cNvPr>
          <p:cNvGrpSpPr>
            <a:grpSpLocks/>
          </p:cNvGrpSpPr>
          <p:nvPr/>
        </p:nvGrpSpPr>
        <p:grpSpPr bwMode="auto">
          <a:xfrm>
            <a:off x="2786856" y="3428426"/>
            <a:ext cx="620712" cy="228600"/>
            <a:chOff x="1287" y="2524"/>
            <a:chExt cx="260" cy="100"/>
          </a:xfrm>
        </p:grpSpPr>
        <p:sp>
          <p:nvSpPr>
            <p:cNvPr id="154" name="Rectangle 112">
              <a:extLst>
                <a:ext uri="{FF2B5EF4-FFF2-40B4-BE49-F238E27FC236}">
                  <a16:creationId xmlns:a16="http://schemas.microsoft.com/office/drawing/2014/main" id="{3540F8E1-1FDC-E24A-98FB-7869060F66B9}"/>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13">
              <a:extLst>
                <a:ext uri="{FF2B5EF4-FFF2-40B4-BE49-F238E27FC236}">
                  <a16:creationId xmlns:a16="http://schemas.microsoft.com/office/drawing/2014/main" id="{054ED091-B9B7-3540-A7FD-87F3C3C14D7F}"/>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6" name="Rectangle 114">
              <a:extLst>
                <a:ext uri="{FF2B5EF4-FFF2-40B4-BE49-F238E27FC236}">
                  <a16:creationId xmlns:a16="http://schemas.microsoft.com/office/drawing/2014/main" id="{380957E5-07F4-134E-B56E-1EC9D1C841A1}"/>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7" name="Rectangle 115">
              <a:extLst>
                <a:ext uri="{FF2B5EF4-FFF2-40B4-BE49-F238E27FC236}">
                  <a16:creationId xmlns:a16="http://schemas.microsoft.com/office/drawing/2014/main" id="{35B79E71-94E3-544D-ADB2-B31B6EA8EC32}"/>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58" name="Rectangle 23">
            <a:extLst>
              <a:ext uri="{FF2B5EF4-FFF2-40B4-BE49-F238E27FC236}">
                <a16:creationId xmlns:a16="http://schemas.microsoft.com/office/drawing/2014/main" id="{4CF23822-9D9B-0E42-93CC-6BA8EA8935C9}"/>
              </a:ext>
            </a:extLst>
          </p:cNvPr>
          <p:cNvSpPr>
            <a:spLocks noChangeArrowheads="1"/>
          </p:cNvSpPr>
          <p:nvPr/>
        </p:nvSpPr>
        <p:spPr bwMode="auto">
          <a:xfrm>
            <a:off x="5347493" y="2541014"/>
            <a:ext cx="1497013"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9" name="Rectangle 24">
            <a:extLst>
              <a:ext uri="{FF2B5EF4-FFF2-40B4-BE49-F238E27FC236}">
                <a16:creationId xmlns:a16="http://schemas.microsoft.com/office/drawing/2014/main" id="{043A00F1-55AA-3943-A4DB-B6F911EC93DC}"/>
              </a:ext>
            </a:extLst>
          </p:cNvPr>
          <p:cNvSpPr>
            <a:spLocks noChangeArrowheads="1"/>
          </p:cNvSpPr>
          <p:nvPr/>
        </p:nvSpPr>
        <p:spPr bwMode="auto">
          <a:xfrm>
            <a:off x="5312568" y="2594989"/>
            <a:ext cx="1473200" cy="1979612"/>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0" name="Line 25">
            <a:extLst>
              <a:ext uri="{FF2B5EF4-FFF2-40B4-BE49-F238E27FC236}">
                <a16:creationId xmlns:a16="http://schemas.microsoft.com/office/drawing/2014/main" id="{97882FBC-8DAC-564D-B4C8-8B618C94ED21}"/>
              </a:ext>
            </a:extLst>
          </p:cNvPr>
          <p:cNvSpPr>
            <a:spLocks noChangeShapeType="1"/>
          </p:cNvSpPr>
          <p:nvPr/>
        </p:nvSpPr>
        <p:spPr bwMode="auto">
          <a:xfrm>
            <a:off x="5318918" y="3364926"/>
            <a:ext cx="146050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Text Box 26">
            <a:extLst>
              <a:ext uri="{FF2B5EF4-FFF2-40B4-BE49-F238E27FC236}">
                <a16:creationId xmlns:a16="http://schemas.microsoft.com/office/drawing/2014/main" id="{6533FADA-08A6-274F-99DA-B76CD13186B6}"/>
              </a:ext>
            </a:extLst>
          </p:cNvPr>
          <p:cNvSpPr txBox="1">
            <a:spLocks noChangeArrowheads="1"/>
          </p:cNvSpPr>
          <p:nvPr/>
        </p:nvSpPr>
        <p:spPr bwMode="auto">
          <a:xfrm>
            <a:off x="5390356" y="3347464"/>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162" name="Line 27">
            <a:extLst>
              <a:ext uri="{FF2B5EF4-FFF2-40B4-BE49-F238E27FC236}">
                <a16:creationId xmlns:a16="http://schemas.microsoft.com/office/drawing/2014/main" id="{59739078-AC3B-BB43-A01C-5156C6AC1069}"/>
              </a:ext>
            </a:extLst>
          </p:cNvPr>
          <p:cNvSpPr>
            <a:spLocks noChangeShapeType="1"/>
          </p:cNvSpPr>
          <p:nvPr/>
        </p:nvSpPr>
        <p:spPr bwMode="auto">
          <a:xfrm>
            <a:off x="5320506" y="3682426"/>
            <a:ext cx="145732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3" name="Text Box 26">
            <a:extLst>
              <a:ext uri="{FF2B5EF4-FFF2-40B4-BE49-F238E27FC236}">
                <a16:creationId xmlns:a16="http://schemas.microsoft.com/office/drawing/2014/main" id="{78720604-E3E1-AA4C-8564-8B884DC18870}"/>
              </a:ext>
            </a:extLst>
          </p:cNvPr>
          <p:cNvSpPr txBox="1">
            <a:spLocks noChangeArrowheads="1"/>
          </p:cNvSpPr>
          <p:nvPr/>
        </p:nvSpPr>
        <p:spPr bwMode="auto">
          <a:xfrm>
            <a:off x="5387181" y="2561651"/>
            <a:ext cx="1317625"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164" name="Text Box 26">
            <a:extLst>
              <a:ext uri="{FF2B5EF4-FFF2-40B4-BE49-F238E27FC236}">
                <a16:creationId xmlns:a16="http://schemas.microsoft.com/office/drawing/2014/main" id="{0FE55F8B-E56B-8B4C-8A35-D5894CB5AA54}"/>
              </a:ext>
            </a:extLst>
          </p:cNvPr>
          <p:cNvSpPr txBox="1">
            <a:spLocks noChangeArrowheads="1"/>
          </p:cNvSpPr>
          <p:nvPr/>
        </p:nvSpPr>
        <p:spPr bwMode="auto">
          <a:xfrm>
            <a:off x="5384006" y="4252339"/>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65" name="Text Box 26">
            <a:extLst>
              <a:ext uri="{FF2B5EF4-FFF2-40B4-BE49-F238E27FC236}">
                <a16:creationId xmlns:a16="http://schemas.microsoft.com/office/drawing/2014/main" id="{3CBEC5FD-FC48-0B44-A978-2775A463A9BB}"/>
              </a:ext>
            </a:extLst>
          </p:cNvPr>
          <p:cNvSpPr txBox="1">
            <a:spLocks noChangeArrowheads="1"/>
          </p:cNvSpPr>
          <p:nvPr/>
        </p:nvSpPr>
        <p:spPr bwMode="auto">
          <a:xfrm>
            <a:off x="5384006" y="3966589"/>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66" name="Text Box 26">
            <a:extLst>
              <a:ext uri="{FF2B5EF4-FFF2-40B4-BE49-F238E27FC236}">
                <a16:creationId xmlns:a16="http://schemas.microsoft.com/office/drawing/2014/main" id="{36939330-E1D8-DD43-8326-8E30CD151A67}"/>
              </a:ext>
            </a:extLst>
          </p:cNvPr>
          <p:cNvSpPr txBox="1">
            <a:spLocks noChangeArrowheads="1"/>
          </p:cNvSpPr>
          <p:nvPr/>
        </p:nvSpPr>
        <p:spPr bwMode="auto">
          <a:xfrm>
            <a:off x="5384006" y="3668139"/>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167" name="Line 27">
            <a:extLst>
              <a:ext uri="{FF2B5EF4-FFF2-40B4-BE49-F238E27FC236}">
                <a16:creationId xmlns:a16="http://schemas.microsoft.com/office/drawing/2014/main" id="{8F676BB3-CB93-FC44-95E3-71A593E11393}"/>
              </a:ext>
            </a:extLst>
          </p:cNvPr>
          <p:cNvSpPr>
            <a:spLocks noChangeShapeType="1"/>
          </p:cNvSpPr>
          <p:nvPr/>
        </p:nvSpPr>
        <p:spPr bwMode="auto">
          <a:xfrm>
            <a:off x="5317331" y="3993576"/>
            <a:ext cx="145732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8" name="Line 27">
            <a:extLst>
              <a:ext uri="{FF2B5EF4-FFF2-40B4-BE49-F238E27FC236}">
                <a16:creationId xmlns:a16="http://schemas.microsoft.com/office/drawing/2014/main" id="{3257C166-E64A-3645-B552-FD16B4D71AEB}"/>
              </a:ext>
            </a:extLst>
          </p:cNvPr>
          <p:cNvSpPr>
            <a:spLocks noChangeShapeType="1"/>
          </p:cNvSpPr>
          <p:nvPr/>
        </p:nvSpPr>
        <p:spPr bwMode="auto">
          <a:xfrm>
            <a:off x="5314156" y="4292026"/>
            <a:ext cx="145732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9" name="Oval 128">
            <a:extLst>
              <a:ext uri="{FF2B5EF4-FFF2-40B4-BE49-F238E27FC236}">
                <a16:creationId xmlns:a16="http://schemas.microsoft.com/office/drawing/2014/main" id="{65AB5E7C-E09E-3141-92D4-FB563873BAA1}"/>
              </a:ext>
            </a:extLst>
          </p:cNvPr>
          <p:cNvSpPr>
            <a:spLocks noChangeArrowheads="1"/>
          </p:cNvSpPr>
          <p:nvPr/>
        </p:nvSpPr>
        <p:spPr bwMode="auto">
          <a:xfrm>
            <a:off x="5731668" y="2901376"/>
            <a:ext cx="598488" cy="3048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P1</a:t>
            </a:r>
          </a:p>
        </p:txBody>
      </p:sp>
      <p:grpSp>
        <p:nvGrpSpPr>
          <p:cNvPr id="170" name="Group 134">
            <a:extLst>
              <a:ext uri="{FF2B5EF4-FFF2-40B4-BE49-F238E27FC236}">
                <a16:creationId xmlns:a16="http://schemas.microsoft.com/office/drawing/2014/main" id="{00BF5763-3E40-E147-ACE8-5ED526226DDB}"/>
              </a:ext>
            </a:extLst>
          </p:cNvPr>
          <p:cNvGrpSpPr>
            <a:grpSpLocks/>
          </p:cNvGrpSpPr>
          <p:nvPr/>
        </p:nvGrpSpPr>
        <p:grpSpPr bwMode="auto">
          <a:xfrm>
            <a:off x="5603081" y="3217289"/>
            <a:ext cx="887412" cy="228600"/>
            <a:chOff x="1383" y="2620"/>
            <a:chExt cx="260" cy="100"/>
          </a:xfrm>
        </p:grpSpPr>
        <p:sp>
          <p:nvSpPr>
            <p:cNvPr id="171" name="Rectangle 135">
              <a:extLst>
                <a:ext uri="{FF2B5EF4-FFF2-40B4-BE49-F238E27FC236}">
                  <a16:creationId xmlns:a16="http://schemas.microsoft.com/office/drawing/2014/main" id="{CDC340F8-E46E-7E41-8E35-64383D0A17F3}"/>
                </a:ext>
              </a:extLst>
            </p:cNvPr>
            <p:cNvSpPr>
              <a:spLocks noChangeArrowheads="1"/>
            </p:cNvSpPr>
            <p:nvPr/>
          </p:nvSpPr>
          <p:spPr bwMode="auto">
            <a:xfrm>
              <a:off x="1383" y="2620"/>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2" name="Rectangle 136">
              <a:extLst>
                <a:ext uri="{FF2B5EF4-FFF2-40B4-BE49-F238E27FC236}">
                  <a16:creationId xmlns:a16="http://schemas.microsoft.com/office/drawing/2014/main" id="{CEB2486C-9B9D-0C40-80F1-0DB2CBB3DFB8}"/>
                </a:ext>
              </a:extLst>
            </p:cNvPr>
            <p:cNvSpPr>
              <a:spLocks noChangeArrowheads="1"/>
            </p:cNvSpPr>
            <p:nvPr/>
          </p:nvSpPr>
          <p:spPr bwMode="auto">
            <a:xfrm>
              <a:off x="1434" y="2633"/>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3" name="Rectangle 137">
              <a:extLst>
                <a:ext uri="{FF2B5EF4-FFF2-40B4-BE49-F238E27FC236}">
                  <a16:creationId xmlns:a16="http://schemas.microsoft.com/office/drawing/2014/main" id="{1376AAC2-B46A-1E4A-9BBE-A4B572F451E5}"/>
                </a:ext>
              </a:extLst>
            </p:cNvPr>
            <p:cNvSpPr>
              <a:spLocks noChangeArrowheads="1"/>
            </p:cNvSpPr>
            <p:nvPr/>
          </p:nvSpPr>
          <p:spPr bwMode="auto">
            <a:xfrm>
              <a:off x="1599" y="2678"/>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4" name="Rectangle 138">
              <a:extLst>
                <a:ext uri="{FF2B5EF4-FFF2-40B4-BE49-F238E27FC236}">
                  <a16:creationId xmlns:a16="http://schemas.microsoft.com/office/drawing/2014/main" id="{D0F29441-9D82-0744-927B-FB9235C641D8}"/>
                </a:ext>
              </a:extLst>
            </p:cNvPr>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75" name="Rectangle 23">
            <a:extLst>
              <a:ext uri="{FF2B5EF4-FFF2-40B4-BE49-F238E27FC236}">
                <a16:creationId xmlns:a16="http://schemas.microsoft.com/office/drawing/2014/main" id="{5DBC5F7E-FBFE-9545-9C61-2B1EE876BE58}"/>
              </a:ext>
            </a:extLst>
          </p:cNvPr>
          <p:cNvSpPr>
            <a:spLocks noChangeArrowheads="1"/>
          </p:cNvSpPr>
          <p:nvPr/>
        </p:nvSpPr>
        <p:spPr bwMode="auto">
          <a:xfrm>
            <a:off x="8354218" y="2766439"/>
            <a:ext cx="1296988"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76" name="Rectangle 24">
            <a:extLst>
              <a:ext uri="{FF2B5EF4-FFF2-40B4-BE49-F238E27FC236}">
                <a16:creationId xmlns:a16="http://schemas.microsoft.com/office/drawing/2014/main" id="{7B52E473-BC4F-2546-8F23-4292A3FB8917}"/>
              </a:ext>
            </a:extLst>
          </p:cNvPr>
          <p:cNvSpPr>
            <a:spLocks noChangeArrowheads="1"/>
          </p:cNvSpPr>
          <p:nvPr/>
        </p:nvSpPr>
        <p:spPr bwMode="auto">
          <a:xfrm>
            <a:off x="8316118" y="2820414"/>
            <a:ext cx="1273175" cy="1979612"/>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77" name="Line 25">
            <a:extLst>
              <a:ext uri="{FF2B5EF4-FFF2-40B4-BE49-F238E27FC236}">
                <a16:creationId xmlns:a16="http://schemas.microsoft.com/office/drawing/2014/main" id="{803956DE-2FA5-4140-9507-22E455660033}"/>
              </a:ext>
            </a:extLst>
          </p:cNvPr>
          <p:cNvSpPr>
            <a:spLocks noChangeShapeType="1"/>
          </p:cNvSpPr>
          <p:nvPr/>
        </p:nvSpPr>
        <p:spPr bwMode="auto">
          <a:xfrm>
            <a:off x="8325643" y="3580826"/>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8" name="Text Box 26">
            <a:extLst>
              <a:ext uri="{FF2B5EF4-FFF2-40B4-BE49-F238E27FC236}">
                <a16:creationId xmlns:a16="http://schemas.microsoft.com/office/drawing/2014/main" id="{47E3A0E5-1B3A-834F-8B2A-507EC67A3628}"/>
              </a:ext>
            </a:extLst>
          </p:cNvPr>
          <p:cNvSpPr txBox="1">
            <a:spLocks noChangeArrowheads="1"/>
          </p:cNvSpPr>
          <p:nvPr/>
        </p:nvSpPr>
        <p:spPr bwMode="auto">
          <a:xfrm>
            <a:off x="8282781" y="3563364"/>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179" name="Line 27">
            <a:extLst>
              <a:ext uri="{FF2B5EF4-FFF2-40B4-BE49-F238E27FC236}">
                <a16:creationId xmlns:a16="http://schemas.microsoft.com/office/drawing/2014/main" id="{24C8311A-F267-2B40-8506-DF30931D127F}"/>
              </a:ext>
            </a:extLst>
          </p:cNvPr>
          <p:cNvSpPr>
            <a:spLocks noChangeShapeType="1"/>
          </p:cNvSpPr>
          <p:nvPr/>
        </p:nvSpPr>
        <p:spPr bwMode="auto">
          <a:xfrm>
            <a:off x="8333581" y="3901501"/>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0" name="Line 28">
            <a:extLst>
              <a:ext uri="{FF2B5EF4-FFF2-40B4-BE49-F238E27FC236}">
                <a16:creationId xmlns:a16="http://schemas.microsoft.com/office/drawing/2014/main" id="{90B576E6-B5C3-E047-92FE-7535DC86865B}"/>
              </a:ext>
            </a:extLst>
          </p:cNvPr>
          <p:cNvSpPr>
            <a:spLocks noChangeShapeType="1"/>
          </p:cNvSpPr>
          <p:nvPr/>
        </p:nvSpPr>
        <p:spPr bwMode="auto">
          <a:xfrm>
            <a:off x="8319293" y="4211064"/>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1" name="Line 29">
            <a:extLst>
              <a:ext uri="{FF2B5EF4-FFF2-40B4-BE49-F238E27FC236}">
                <a16:creationId xmlns:a16="http://schemas.microsoft.com/office/drawing/2014/main" id="{DE510BC2-1C0A-3D45-B7F0-09B9A2AFDE5D}"/>
              </a:ext>
            </a:extLst>
          </p:cNvPr>
          <p:cNvSpPr>
            <a:spLocks noChangeShapeType="1"/>
          </p:cNvSpPr>
          <p:nvPr/>
        </p:nvSpPr>
        <p:spPr bwMode="auto">
          <a:xfrm>
            <a:off x="8319293" y="4496814"/>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Text Box 26">
            <a:extLst>
              <a:ext uri="{FF2B5EF4-FFF2-40B4-BE49-F238E27FC236}">
                <a16:creationId xmlns:a16="http://schemas.microsoft.com/office/drawing/2014/main" id="{DDAE1A42-ED4F-654B-87D0-169CF6BB1331}"/>
              </a:ext>
            </a:extLst>
          </p:cNvPr>
          <p:cNvSpPr txBox="1">
            <a:spLocks noChangeArrowheads="1"/>
          </p:cNvSpPr>
          <p:nvPr/>
        </p:nvSpPr>
        <p:spPr bwMode="auto">
          <a:xfrm>
            <a:off x="8317706" y="2810889"/>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183" name="Text Box 26">
            <a:extLst>
              <a:ext uri="{FF2B5EF4-FFF2-40B4-BE49-F238E27FC236}">
                <a16:creationId xmlns:a16="http://schemas.microsoft.com/office/drawing/2014/main" id="{7A014FEE-D35D-4D4E-A6F2-B759C9BE8A46}"/>
              </a:ext>
            </a:extLst>
          </p:cNvPr>
          <p:cNvSpPr txBox="1">
            <a:spLocks noChangeArrowheads="1"/>
          </p:cNvSpPr>
          <p:nvPr/>
        </p:nvSpPr>
        <p:spPr bwMode="auto">
          <a:xfrm>
            <a:off x="8273256" y="4468239"/>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84" name="Text Box 26">
            <a:extLst>
              <a:ext uri="{FF2B5EF4-FFF2-40B4-BE49-F238E27FC236}">
                <a16:creationId xmlns:a16="http://schemas.microsoft.com/office/drawing/2014/main" id="{7B48DF71-7962-E445-ACB0-EE3318149C71}"/>
              </a:ext>
            </a:extLst>
          </p:cNvPr>
          <p:cNvSpPr txBox="1">
            <a:spLocks noChangeArrowheads="1"/>
          </p:cNvSpPr>
          <p:nvPr/>
        </p:nvSpPr>
        <p:spPr bwMode="auto">
          <a:xfrm>
            <a:off x="8292306" y="4182489"/>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85" name="Text Box 26">
            <a:extLst>
              <a:ext uri="{FF2B5EF4-FFF2-40B4-BE49-F238E27FC236}">
                <a16:creationId xmlns:a16="http://schemas.microsoft.com/office/drawing/2014/main" id="{35F89933-4707-5D4A-921A-EC7B51E40D15}"/>
              </a:ext>
            </a:extLst>
          </p:cNvPr>
          <p:cNvSpPr txBox="1">
            <a:spLocks noChangeArrowheads="1"/>
          </p:cNvSpPr>
          <p:nvPr/>
        </p:nvSpPr>
        <p:spPr bwMode="auto">
          <a:xfrm>
            <a:off x="8282781" y="3887214"/>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186" name="Oval 153">
            <a:extLst>
              <a:ext uri="{FF2B5EF4-FFF2-40B4-BE49-F238E27FC236}">
                <a16:creationId xmlns:a16="http://schemas.microsoft.com/office/drawing/2014/main" id="{215E7B91-C0B7-B74C-B6E7-B5818A2553F2}"/>
              </a:ext>
            </a:extLst>
          </p:cNvPr>
          <p:cNvSpPr>
            <a:spLocks noChangeArrowheads="1"/>
          </p:cNvSpPr>
          <p:nvPr/>
        </p:nvSpPr>
        <p:spPr bwMode="auto">
          <a:xfrm>
            <a:off x="8652668" y="3118864"/>
            <a:ext cx="598488" cy="3048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P4</a:t>
            </a:r>
          </a:p>
        </p:txBody>
      </p:sp>
      <p:sp>
        <p:nvSpPr>
          <p:cNvPr id="187" name="Freeform 154">
            <a:extLst>
              <a:ext uri="{FF2B5EF4-FFF2-40B4-BE49-F238E27FC236}">
                <a16:creationId xmlns:a16="http://schemas.microsoft.com/office/drawing/2014/main" id="{3380745A-BF26-D24C-8ACE-76BF4A51F666}"/>
              </a:ext>
            </a:extLst>
          </p:cNvPr>
          <p:cNvSpPr>
            <a:spLocks/>
          </p:cNvSpPr>
          <p:nvPr/>
        </p:nvSpPr>
        <p:spPr bwMode="auto">
          <a:xfrm>
            <a:off x="9613106" y="2787076"/>
            <a:ext cx="504825" cy="2133600"/>
          </a:xfrm>
          <a:custGeom>
            <a:avLst/>
            <a:gdLst>
              <a:gd name="T0" fmla="*/ 2147483647 w 318"/>
              <a:gd name="T1" fmla="*/ 2147483647 h 1344"/>
              <a:gd name="T2" fmla="*/ 2147483647 w 318"/>
              <a:gd name="T3" fmla="*/ 0 h 1344"/>
              <a:gd name="T4" fmla="*/ 0 w 318"/>
              <a:gd name="T5" fmla="*/ 2147483647 h 1344"/>
              <a:gd name="T6" fmla="*/ 2147483647 w 318"/>
              <a:gd name="T7" fmla="*/ 2147483647 h 1344"/>
              <a:gd name="T8" fmla="*/ 2147483647 w 318"/>
              <a:gd name="T9" fmla="*/ 2147483647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1344">
                <a:moveTo>
                  <a:pt x="318" y="1344"/>
                </a:moveTo>
                <a:lnTo>
                  <a:pt x="12" y="0"/>
                </a:lnTo>
                <a:lnTo>
                  <a:pt x="0" y="1224"/>
                </a:lnTo>
                <a:lnTo>
                  <a:pt x="121" y="1344"/>
                </a:lnTo>
                <a:lnTo>
                  <a:pt x="318" y="1344"/>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88" name="Group 156">
            <a:extLst>
              <a:ext uri="{FF2B5EF4-FFF2-40B4-BE49-F238E27FC236}">
                <a16:creationId xmlns:a16="http://schemas.microsoft.com/office/drawing/2014/main" id="{4260C82D-FA4B-EA40-B99D-03E56D50D1BA}"/>
              </a:ext>
            </a:extLst>
          </p:cNvPr>
          <p:cNvGrpSpPr>
            <a:grpSpLocks/>
          </p:cNvGrpSpPr>
          <p:nvPr/>
        </p:nvGrpSpPr>
        <p:grpSpPr bwMode="auto">
          <a:xfrm>
            <a:off x="8646318" y="3450651"/>
            <a:ext cx="620713" cy="204788"/>
            <a:chOff x="1287" y="2524"/>
            <a:chExt cx="260" cy="100"/>
          </a:xfrm>
        </p:grpSpPr>
        <p:sp>
          <p:nvSpPr>
            <p:cNvPr id="189" name="Rectangle 157">
              <a:extLst>
                <a:ext uri="{FF2B5EF4-FFF2-40B4-BE49-F238E27FC236}">
                  <a16:creationId xmlns:a16="http://schemas.microsoft.com/office/drawing/2014/main" id="{3C55969E-575D-4843-85A0-C9288C89A71A}"/>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58">
              <a:extLst>
                <a:ext uri="{FF2B5EF4-FFF2-40B4-BE49-F238E27FC236}">
                  <a16:creationId xmlns:a16="http://schemas.microsoft.com/office/drawing/2014/main" id="{1D81D694-BFCE-CD4C-8B46-411E3E05EFAC}"/>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1" name="Rectangle 159">
              <a:extLst>
                <a:ext uri="{FF2B5EF4-FFF2-40B4-BE49-F238E27FC236}">
                  <a16:creationId xmlns:a16="http://schemas.microsoft.com/office/drawing/2014/main" id="{1E24AC3B-00C1-CD43-B2CA-0A3FFEF53694}"/>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2" name="Rectangle 160">
              <a:extLst>
                <a:ext uri="{FF2B5EF4-FFF2-40B4-BE49-F238E27FC236}">
                  <a16:creationId xmlns:a16="http://schemas.microsoft.com/office/drawing/2014/main" id="{9B3524D6-8B31-5B45-AE62-56D9DEC06C91}"/>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3" name="Rectangle 173">
            <a:extLst>
              <a:ext uri="{FF2B5EF4-FFF2-40B4-BE49-F238E27FC236}">
                <a16:creationId xmlns:a16="http://schemas.microsoft.com/office/drawing/2014/main" id="{ACF402A0-C6AF-8D4B-9459-C028398F8678}"/>
              </a:ext>
            </a:extLst>
          </p:cNvPr>
          <p:cNvSpPr>
            <a:spLocks noChangeArrowheads="1"/>
          </p:cNvSpPr>
          <p:nvPr/>
        </p:nvSpPr>
        <p:spPr bwMode="auto">
          <a:xfrm>
            <a:off x="7968800" y="2094763"/>
            <a:ext cx="4189623" cy="655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115888" marR="0" lvl="0" indent="-115888" algn="l" defTabSz="914400" rtl="0" eaLnBrk="0" fontAlgn="base" latinLnBrk="0" hangingPunct="0">
              <a:lnSpc>
                <a:spcPct val="85000"/>
              </a:lnSpc>
              <a:spcBef>
                <a:spcPct val="20000"/>
              </a:spcBef>
              <a:spcAft>
                <a:spcPct val="0"/>
              </a:spcAft>
              <a:buClr>
                <a:srgbClr val="000099"/>
              </a:buClr>
              <a:buSzPct val="65000"/>
              <a:buFont typeface="Wingdings" charset="0"/>
              <a:buNone/>
              <a:tabLst/>
              <a:defRPr/>
            </a:pP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DatagramSocket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mySocket1 = new </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DatagramSocket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a:t>
            </a:r>
            <a:r>
              <a:rPr kumimoji="0" lang="en-US" sz="1800" b="1" i="0" u="none" strike="noStrike" kern="1200" cap="none" spc="0" normalizeH="0" baseline="0" noProof="0" dirty="0">
                <a:ln>
                  <a:noFill/>
                </a:ln>
                <a:solidFill>
                  <a:srgbClr val="CC0000"/>
                </a:solidFill>
                <a:effectLst/>
                <a:uLnTx/>
                <a:uFillTx/>
                <a:latin typeface="Courier New" charset="0"/>
                <a:ea typeface="ＭＳ Ｐゴシック" charset="0"/>
                <a:cs typeface="+mn-cs"/>
              </a:rPr>
              <a:t>5775</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p>
          <a:p>
            <a:pPr marL="115888" marR="0" lvl="0" indent="-115888" algn="l" defTabSz="914400" rtl="0" eaLnBrk="0" fontAlgn="base" latinLnBrk="0" hangingPunct="0">
              <a:lnSpc>
                <a:spcPct val="85000"/>
              </a:lnSpc>
              <a:spcBef>
                <a:spcPct val="20000"/>
              </a:spcBef>
              <a:spcAft>
                <a:spcPct val="0"/>
              </a:spcAft>
              <a:buClr>
                <a:srgbClr val="000099"/>
              </a:buClr>
              <a:buSzPct val="65000"/>
              <a:buFont typeface="Wingdings" charset="0"/>
              <a:buNone/>
              <a:tabLst/>
              <a:defRPr/>
            </a:pPr>
            <a:endParaRPr kumimoji="0" lang="en-US" sz="1800" b="0" i="0" u="none" strike="noStrike" kern="1200" cap="none" spc="0" normalizeH="0" baseline="0" noProof="0" dirty="0">
              <a:ln>
                <a:noFill/>
              </a:ln>
              <a:solidFill>
                <a:srgbClr val="000000"/>
              </a:solidFill>
              <a:effectLst/>
              <a:uLnTx/>
              <a:uFillTx/>
              <a:latin typeface="Courier New" charset="0"/>
              <a:ea typeface="ＭＳ Ｐゴシック" charset="0"/>
              <a:cs typeface="+mn-cs"/>
            </a:endParaRPr>
          </a:p>
        </p:txBody>
      </p:sp>
      <p:sp>
        <p:nvSpPr>
          <p:cNvPr id="194" name="Rectangle 174">
            <a:extLst>
              <a:ext uri="{FF2B5EF4-FFF2-40B4-BE49-F238E27FC236}">
                <a16:creationId xmlns:a16="http://schemas.microsoft.com/office/drawing/2014/main" id="{4C60141B-5E00-944A-9D60-A427659E8698}"/>
              </a:ext>
            </a:extLst>
          </p:cNvPr>
          <p:cNvSpPr>
            <a:spLocks noChangeArrowheads="1"/>
          </p:cNvSpPr>
          <p:nvPr/>
        </p:nvSpPr>
        <p:spPr bwMode="auto">
          <a:xfrm>
            <a:off x="496329" y="2088579"/>
            <a:ext cx="3755375" cy="655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115888" marR="0" lvl="0" indent="-115888" algn="l" defTabSz="914400" rtl="0" eaLnBrk="0" fontAlgn="base" latinLnBrk="0" hangingPunct="0">
              <a:lnSpc>
                <a:spcPct val="85000"/>
              </a:lnSpc>
              <a:spcBef>
                <a:spcPct val="20000"/>
              </a:spcBef>
              <a:spcAft>
                <a:spcPct val="0"/>
              </a:spcAft>
              <a:buClr>
                <a:srgbClr val="000099"/>
              </a:buClr>
              <a:buSzPct val="65000"/>
              <a:buFont typeface="Wingdings" charset="0"/>
              <a:buNone/>
              <a:tabLst/>
              <a:defRPr/>
            </a:pP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DatagramSocket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mySocket2 = new </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DatagramSocket</a:t>
            </a:r>
            <a:endPar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endParaRPr>
          </a:p>
          <a:p>
            <a:pPr marL="115888" marR="0" lvl="0" indent="-115888" algn="l" defTabSz="914400" rtl="0" eaLnBrk="0" fontAlgn="base" latinLnBrk="0" hangingPunct="0">
              <a:lnSpc>
                <a:spcPct val="85000"/>
              </a:lnSpc>
              <a:spcBef>
                <a:spcPct val="20000"/>
              </a:spcBef>
              <a:spcAft>
                <a:spcPct val="0"/>
              </a:spcAft>
              <a:buClr>
                <a:srgbClr val="000099"/>
              </a:buClr>
              <a:buSzPct val="65000"/>
              <a:buFont typeface="Wingdings" charset="0"/>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a:t>
            </a:r>
            <a:r>
              <a:rPr kumimoji="0" lang="en-US" sz="1800" b="1" i="0" u="none" strike="noStrike" kern="1200" cap="none" spc="0" normalizeH="0" baseline="0" noProof="0" dirty="0">
                <a:ln>
                  <a:noFill/>
                </a:ln>
                <a:solidFill>
                  <a:srgbClr val="CC0000"/>
                </a:solidFill>
                <a:effectLst/>
                <a:uLnTx/>
                <a:uFillTx/>
                <a:latin typeface="Courier New" charset="0"/>
                <a:ea typeface="ＭＳ Ｐゴシック" charset="0"/>
                <a:cs typeface="+mn-cs"/>
              </a:rPr>
              <a:t>9157</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p>
          <a:p>
            <a:pPr marL="115888" marR="0" lvl="0" indent="-115888" algn="l" defTabSz="914400" rtl="0" eaLnBrk="0" fontAlgn="base" latinLnBrk="0" hangingPunct="0">
              <a:lnSpc>
                <a:spcPct val="85000"/>
              </a:lnSpc>
              <a:spcBef>
                <a:spcPct val="20000"/>
              </a:spcBef>
              <a:spcAft>
                <a:spcPct val="0"/>
              </a:spcAft>
              <a:buClr>
                <a:srgbClr val="000099"/>
              </a:buClr>
              <a:buSzPct val="65000"/>
              <a:buFont typeface="Wingdings" charset="0"/>
              <a:buNone/>
              <a:tabLst/>
              <a:defRPr/>
            </a:pPr>
            <a:endParaRPr kumimoji="0" lang="en-US" sz="2000" b="0" i="0" u="none" strike="noStrike" kern="1200" cap="none" spc="0" normalizeH="0" baseline="0" noProof="0" dirty="0">
              <a:ln>
                <a:noFill/>
              </a:ln>
              <a:solidFill>
                <a:srgbClr val="000000"/>
              </a:solidFill>
              <a:effectLst/>
              <a:uLnTx/>
              <a:uFillTx/>
              <a:latin typeface="Courier New" charset="0"/>
              <a:ea typeface="ＭＳ Ｐゴシック" charset="0"/>
              <a:cs typeface="+mn-cs"/>
            </a:endParaRPr>
          </a:p>
        </p:txBody>
      </p:sp>
      <p:sp>
        <p:nvSpPr>
          <p:cNvPr id="195" name="Line 177">
            <a:extLst>
              <a:ext uri="{FF2B5EF4-FFF2-40B4-BE49-F238E27FC236}">
                <a16:creationId xmlns:a16="http://schemas.microsoft.com/office/drawing/2014/main" id="{3415A4E4-A8D6-0A45-87D5-0E83D0C0F914}"/>
              </a:ext>
            </a:extLst>
          </p:cNvPr>
          <p:cNvSpPr>
            <a:spLocks noChangeShapeType="1"/>
          </p:cNvSpPr>
          <p:nvPr/>
        </p:nvSpPr>
        <p:spPr bwMode="auto">
          <a:xfrm>
            <a:off x="3023393" y="3531614"/>
            <a:ext cx="0" cy="217646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96" name="Line 178">
            <a:extLst>
              <a:ext uri="{FF2B5EF4-FFF2-40B4-BE49-F238E27FC236}">
                <a16:creationId xmlns:a16="http://schemas.microsoft.com/office/drawing/2014/main" id="{A9D1D210-F533-114F-8A39-1FAA948B33D4}"/>
              </a:ext>
            </a:extLst>
          </p:cNvPr>
          <p:cNvSpPr>
            <a:spLocks noChangeShapeType="1"/>
          </p:cNvSpPr>
          <p:nvPr/>
        </p:nvSpPr>
        <p:spPr bwMode="auto">
          <a:xfrm>
            <a:off x="5953918" y="3290314"/>
            <a:ext cx="12700" cy="2408237"/>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97" name="Line 180">
            <a:extLst>
              <a:ext uri="{FF2B5EF4-FFF2-40B4-BE49-F238E27FC236}">
                <a16:creationId xmlns:a16="http://schemas.microsoft.com/office/drawing/2014/main" id="{6B5344BE-1CCC-B340-996D-3B09BDFBBE3A}"/>
              </a:ext>
            </a:extLst>
          </p:cNvPr>
          <p:cNvSpPr>
            <a:spLocks noChangeShapeType="1"/>
          </p:cNvSpPr>
          <p:nvPr/>
        </p:nvSpPr>
        <p:spPr bwMode="auto">
          <a:xfrm>
            <a:off x="3023393" y="5690614"/>
            <a:ext cx="2936875" cy="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98" name="Line 181">
            <a:extLst>
              <a:ext uri="{FF2B5EF4-FFF2-40B4-BE49-F238E27FC236}">
                <a16:creationId xmlns:a16="http://schemas.microsoft.com/office/drawing/2014/main" id="{75872309-2BFC-8644-8732-E37B001E22A7}"/>
              </a:ext>
            </a:extLst>
          </p:cNvPr>
          <p:cNvSpPr>
            <a:spLocks noChangeShapeType="1"/>
          </p:cNvSpPr>
          <p:nvPr/>
        </p:nvSpPr>
        <p:spPr bwMode="auto">
          <a:xfrm>
            <a:off x="5830093" y="3303014"/>
            <a:ext cx="0" cy="224631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99" name="Line 182">
            <a:extLst>
              <a:ext uri="{FF2B5EF4-FFF2-40B4-BE49-F238E27FC236}">
                <a16:creationId xmlns:a16="http://schemas.microsoft.com/office/drawing/2014/main" id="{ED8FED43-69D8-CD40-86EB-26FB24C6EABD}"/>
              </a:ext>
            </a:extLst>
          </p:cNvPr>
          <p:cNvSpPr>
            <a:spLocks noChangeShapeType="1"/>
          </p:cNvSpPr>
          <p:nvPr/>
        </p:nvSpPr>
        <p:spPr bwMode="auto">
          <a:xfrm>
            <a:off x="3131343" y="5531864"/>
            <a:ext cx="2740025" cy="0"/>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00" name="Line 183">
            <a:extLst>
              <a:ext uri="{FF2B5EF4-FFF2-40B4-BE49-F238E27FC236}">
                <a16:creationId xmlns:a16="http://schemas.microsoft.com/office/drawing/2014/main" id="{4E77B951-325F-9646-965F-1E9415527950}"/>
              </a:ext>
            </a:extLst>
          </p:cNvPr>
          <p:cNvSpPr>
            <a:spLocks noChangeShapeType="1"/>
          </p:cNvSpPr>
          <p:nvPr/>
        </p:nvSpPr>
        <p:spPr bwMode="auto">
          <a:xfrm>
            <a:off x="3124993" y="3518914"/>
            <a:ext cx="12700" cy="2017712"/>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01" name="Line 184">
            <a:extLst>
              <a:ext uri="{FF2B5EF4-FFF2-40B4-BE49-F238E27FC236}">
                <a16:creationId xmlns:a16="http://schemas.microsoft.com/office/drawing/2014/main" id="{DE96BAA3-92F8-8647-B475-DC04328C350D}"/>
              </a:ext>
            </a:extLst>
          </p:cNvPr>
          <p:cNvSpPr>
            <a:spLocks noChangeShapeType="1"/>
          </p:cNvSpPr>
          <p:nvPr/>
        </p:nvSpPr>
        <p:spPr bwMode="auto">
          <a:xfrm>
            <a:off x="9033668" y="3569714"/>
            <a:ext cx="0" cy="217646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02" name="Line 185">
            <a:extLst>
              <a:ext uri="{FF2B5EF4-FFF2-40B4-BE49-F238E27FC236}">
                <a16:creationId xmlns:a16="http://schemas.microsoft.com/office/drawing/2014/main" id="{98C53D0E-36E0-9746-B2E0-7A179BBFF854}"/>
              </a:ext>
            </a:extLst>
          </p:cNvPr>
          <p:cNvSpPr>
            <a:spLocks noChangeShapeType="1"/>
          </p:cNvSpPr>
          <p:nvPr/>
        </p:nvSpPr>
        <p:spPr bwMode="auto">
          <a:xfrm>
            <a:off x="8916193" y="3537964"/>
            <a:ext cx="12700" cy="2017712"/>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03" name="Line 186">
            <a:extLst>
              <a:ext uri="{FF2B5EF4-FFF2-40B4-BE49-F238E27FC236}">
                <a16:creationId xmlns:a16="http://schemas.microsoft.com/office/drawing/2014/main" id="{5CF7BEF4-FCF9-5245-97E3-9295F72ABEAF}"/>
              </a:ext>
            </a:extLst>
          </p:cNvPr>
          <p:cNvSpPr>
            <a:spLocks noChangeShapeType="1"/>
          </p:cNvSpPr>
          <p:nvPr/>
        </p:nvSpPr>
        <p:spPr bwMode="auto">
          <a:xfrm>
            <a:off x="6096793" y="3309364"/>
            <a:ext cx="12700" cy="2408237"/>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04" name="Line 187">
            <a:extLst>
              <a:ext uri="{FF2B5EF4-FFF2-40B4-BE49-F238E27FC236}">
                <a16:creationId xmlns:a16="http://schemas.microsoft.com/office/drawing/2014/main" id="{2FEDDAA8-4D5A-F644-8D9D-D75448B5AB9C}"/>
              </a:ext>
            </a:extLst>
          </p:cNvPr>
          <p:cNvSpPr>
            <a:spLocks noChangeShapeType="1"/>
          </p:cNvSpPr>
          <p:nvPr/>
        </p:nvSpPr>
        <p:spPr bwMode="auto">
          <a:xfrm>
            <a:off x="6230143" y="3322064"/>
            <a:ext cx="0" cy="224631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05" name="Line 188">
            <a:extLst>
              <a:ext uri="{FF2B5EF4-FFF2-40B4-BE49-F238E27FC236}">
                <a16:creationId xmlns:a16="http://schemas.microsoft.com/office/drawing/2014/main" id="{785832B0-11E2-7D42-892F-39130A9455CB}"/>
              </a:ext>
            </a:extLst>
          </p:cNvPr>
          <p:cNvSpPr>
            <a:spLocks noChangeShapeType="1"/>
          </p:cNvSpPr>
          <p:nvPr/>
        </p:nvSpPr>
        <p:spPr bwMode="auto">
          <a:xfrm>
            <a:off x="6119018" y="5709664"/>
            <a:ext cx="2936875" cy="0"/>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06" name="Line 189">
            <a:extLst>
              <a:ext uri="{FF2B5EF4-FFF2-40B4-BE49-F238E27FC236}">
                <a16:creationId xmlns:a16="http://schemas.microsoft.com/office/drawing/2014/main" id="{CB7F98CB-6143-EE46-9171-A611901AA528}"/>
              </a:ext>
            </a:extLst>
          </p:cNvPr>
          <p:cNvSpPr>
            <a:spLocks noChangeShapeType="1"/>
          </p:cNvSpPr>
          <p:nvPr/>
        </p:nvSpPr>
        <p:spPr bwMode="auto">
          <a:xfrm>
            <a:off x="6204743" y="5541389"/>
            <a:ext cx="2740025" cy="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207" name="Group 196">
            <a:extLst>
              <a:ext uri="{FF2B5EF4-FFF2-40B4-BE49-F238E27FC236}">
                <a16:creationId xmlns:a16="http://schemas.microsoft.com/office/drawing/2014/main" id="{3B303B9E-D7B6-B44F-B2C6-EAF4FBBE0075}"/>
              </a:ext>
            </a:extLst>
          </p:cNvPr>
          <p:cNvGrpSpPr>
            <a:grpSpLocks/>
          </p:cNvGrpSpPr>
          <p:nvPr/>
        </p:nvGrpSpPr>
        <p:grpSpPr bwMode="auto">
          <a:xfrm>
            <a:off x="2740818" y="5790626"/>
            <a:ext cx="1644650" cy="652463"/>
            <a:chOff x="1318" y="3697"/>
            <a:chExt cx="1036" cy="411"/>
          </a:xfrm>
        </p:grpSpPr>
        <p:sp>
          <p:nvSpPr>
            <p:cNvPr id="208" name="Rectangle 193">
              <a:extLst>
                <a:ext uri="{FF2B5EF4-FFF2-40B4-BE49-F238E27FC236}">
                  <a16:creationId xmlns:a16="http://schemas.microsoft.com/office/drawing/2014/main" id="{5E867730-FF86-E94C-84E9-3C3B7F8650AF}"/>
                </a:ext>
              </a:extLst>
            </p:cNvPr>
            <p:cNvSpPr>
              <a:spLocks noChangeArrowheads="1"/>
            </p:cNvSpPr>
            <p:nvPr/>
          </p:nvSpPr>
          <p:spPr bwMode="auto">
            <a:xfrm>
              <a:off x="1553" y="3697"/>
              <a:ext cx="678" cy="138"/>
            </a:xfrm>
            <a:prstGeom prst="rect">
              <a:avLst/>
            </a:prstGeom>
            <a:solidFill>
              <a:srgbClr val="3C6CD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9" name="Line 194">
              <a:extLst>
                <a:ext uri="{FF2B5EF4-FFF2-40B4-BE49-F238E27FC236}">
                  <a16:creationId xmlns:a16="http://schemas.microsoft.com/office/drawing/2014/main" id="{DCB14944-9918-094E-A124-FFAF2CCC01E8}"/>
                </a:ext>
              </a:extLst>
            </p:cNvPr>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0" name="Text Box 195">
              <a:extLst>
                <a:ext uri="{FF2B5EF4-FFF2-40B4-BE49-F238E27FC236}">
                  <a16:creationId xmlns:a16="http://schemas.microsoft.com/office/drawing/2014/main" id="{7F105679-9AE1-A34E-A646-23B52D1B8449}"/>
                </a:ext>
              </a:extLst>
            </p:cNvPr>
            <p:cNvSpPr txBox="1">
              <a:spLocks noChangeArrowheads="1"/>
            </p:cNvSpPr>
            <p:nvPr/>
          </p:nvSpPr>
          <p:spPr bwMode="auto">
            <a:xfrm>
              <a:off x="1318" y="3822"/>
              <a:ext cx="994"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source port: 9157</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dest port: 6428</a:t>
              </a:r>
            </a:p>
          </p:txBody>
        </p:sp>
      </p:grpSp>
      <p:grpSp>
        <p:nvGrpSpPr>
          <p:cNvPr id="211" name="Group 201">
            <a:extLst>
              <a:ext uri="{FF2B5EF4-FFF2-40B4-BE49-F238E27FC236}">
                <a16:creationId xmlns:a16="http://schemas.microsoft.com/office/drawing/2014/main" id="{C26B3BDC-40D0-554B-BF75-79BA0C664254}"/>
              </a:ext>
            </a:extLst>
          </p:cNvPr>
          <p:cNvGrpSpPr>
            <a:grpSpLocks/>
          </p:cNvGrpSpPr>
          <p:nvPr/>
        </p:nvGrpSpPr>
        <p:grpSpPr bwMode="auto">
          <a:xfrm>
            <a:off x="4039393" y="4914326"/>
            <a:ext cx="1692275" cy="652463"/>
            <a:chOff x="2741" y="3750"/>
            <a:chExt cx="1066" cy="411"/>
          </a:xfrm>
        </p:grpSpPr>
        <p:sp>
          <p:nvSpPr>
            <p:cNvPr id="212" name="Rectangle 198">
              <a:extLst>
                <a:ext uri="{FF2B5EF4-FFF2-40B4-BE49-F238E27FC236}">
                  <a16:creationId xmlns:a16="http://schemas.microsoft.com/office/drawing/2014/main" id="{2AEC7827-74B2-8F4D-A5B2-46F174C8BC7A}"/>
                </a:ext>
              </a:extLst>
            </p:cNvPr>
            <p:cNvSpPr>
              <a:spLocks noChangeArrowheads="1"/>
            </p:cNvSpPr>
            <p:nvPr/>
          </p:nvSpPr>
          <p:spPr bwMode="auto">
            <a:xfrm>
              <a:off x="2859" y="3750"/>
              <a:ext cx="678" cy="138"/>
            </a:xfrm>
            <a:prstGeom prst="rect">
              <a:avLst/>
            </a:prstGeom>
            <a:solidFill>
              <a:srgbClr val="3C6CD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3" name="Line 199">
              <a:extLst>
                <a:ext uri="{FF2B5EF4-FFF2-40B4-BE49-F238E27FC236}">
                  <a16:creationId xmlns:a16="http://schemas.microsoft.com/office/drawing/2014/main" id="{51BE463B-088F-174F-AFA2-906D7DEE343D}"/>
                </a:ext>
              </a:extLst>
            </p:cNvPr>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4" name="Text Box 200">
              <a:extLst>
                <a:ext uri="{FF2B5EF4-FFF2-40B4-BE49-F238E27FC236}">
                  <a16:creationId xmlns:a16="http://schemas.microsoft.com/office/drawing/2014/main" id="{0F6793CB-ABA9-534D-B627-3241E60849A0}"/>
                </a:ext>
              </a:extLst>
            </p:cNvPr>
            <p:cNvSpPr txBox="1">
              <a:spLocks noChangeArrowheads="1"/>
            </p:cNvSpPr>
            <p:nvPr/>
          </p:nvSpPr>
          <p:spPr bwMode="auto">
            <a:xfrm>
              <a:off x="2813" y="3875"/>
              <a:ext cx="994"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source port: 6428</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dest port: 9157</a:t>
              </a:r>
            </a:p>
          </p:txBody>
        </p:sp>
      </p:grpSp>
      <p:grpSp>
        <p:nvGrpSpPr>
          <p:cNvPr id="215" name="Group 202">
            <a:extLst>
              <a:ext uri="{FF2B5EF4-FFF2-40B4-BE49-F238E27FC236}">
                <a16:creationId xmlns:a16="http://schemas.microsoft.com/office/drawing/2014/main" id="{2BA0D7D3-1E9F-874D-9578-106CF426BDAB}"/>
              </a:ext>
            </a:extLst>
          </p:cNvPr>
          <p:cNvGrpSpPr>
            <a:grpSpLocks/>
          </p:cNvGrpSpPr>
          <p:nvPr/>
        </p:nvGrpSpPr>
        <p:grpSpPr bwMode="auto">
          <a:xfrm>
            <a:off x="7063581" y="4914326"/>
            <a:ext cx="1341437" cy="652463"/>
            <a:chOff x="1509" y="3697"/>
            <a:chExt cx="845" cy="411"/>
          </a:xfrm>
        </p:grpSpPr>
        <p:sp>
          <p:nvSpPr>
            <p:cNvPr id="216" name="Rectangle 203">
              <a:extLst>
                <a:ext uri="{FF2B5EF4-FFF2-40B4-BE49-F238E27FC236}">
                  <a16:creationId xmlns:a16="http://schemas.microsoft.com/office/drawing/2014/main" id="{B2A9891A-642F-6D49-A890-0C106C26FAD8}"/>
                </a:ext>
              </a:extLst>
            </p:cNvPr>
            <p:cNvSpPr>
              <a:spLocks noChangeArrowheads="1"/>
            </p:cNvSpPr>
            <p:nvPr/>
          </p:nvSpPr>
          <p:spPr bwMode="auto">
            <a:xfrm>
              <a:off x="1553" y="3697"/>
              <a:ext cx="678" cy="138"/>
            </a:xfrm>
            <a:prstGeom prst="rect">
              <a:avLst/>
            </a:prstGeom>
            <a:solidFill>
              <a:srgbClr val="3C6CD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7" name="Line 204">
              <a:extLst>
                <a:ext uri="{FF2B5EF4-FFF2-40B4-BE49-F238E27FC236}">
                  <a16:creationId xmlns:a16="http://schemas.microsoft.com/office/drawing/2014/main" id="{521F25C6-A7B0-BD43-AB39-10E85195A07C}"/>
                </a:ext>
              </a:extLst>
            </p:cNvPr>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8" name="Text Box 205">
              <a:extLst>
                <a:ext uri="{FF2B5EF4-FFF2-40B4-BE49-F238E27FC236}">
                  <a16:creationId xmlns:a16="http://schemas.microsoft.com/office/drawing/2014/main" id="{A375B067-6627-F24A-ADAA-564841EB89F9}"/>
                </a:ext>
              </a:extLst>
            </p:cNvPr>
            <p:cNvSpPr txBox="1">
              <a:spLocks noChangeArrowheads="1"/>
            </p:cNvSpPr>
            <p:nvPr/>
          </p:nvSpPr>
          <p:spPr bwMode="auto">
            <a:xfrm>
              <a:off x="1509" y="3822"/>
              <a:ext cx="803"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source port: ?</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dest port: ?</a:t>
              </a:r>
            </a:p>
          </p:txBody>
        </p:sp>
      </p:grpSp>
      <p:grpSp>
        <p:nvGrpSpPr>
          <p:cNvPr id="219" name="Group 206">
            <a:extLst>
              <a:ext uri="{FF2B5EF4-FFF2-40B4-BE49-F238E27FC236}">
                <a16:creationId xmlns:a16="http://schemas.microsoft.com/office/drawing/2014/main" id="{B5181A21-D7E7-3E42-9344-472D54222757}"/>
              </a:ext>
            </a:extLst>
          </p:cNvPr>
          <p:cNvGrpSpPr>
            <a:grpSpLocks/>
          </p:cNvGrpSpPr>
          <p:nvPr/>
        </p:nvGrpSpPr>
        <p:grpSpPr bwMode="auto">
          <a:xfrm>
            <a:off x="6304756" y="5768401"/>
            <a:ext cx="1389062" cy="652463"/>
            <a:chOff x="2741" y="3750"/>
            <a:chExt cx="875" cy="411"/>
          </a:xfrm>
        </p:grpSpPr>
        <p:sp>
          <p:nvSpPr>
            <p:cNvPr id="220" name="Rectangle 207">
              <a:extLst>
                <a:ext uri="{FF2B5EF4-FFF2-40B4-BE49-F238E27FC236}">
                  <a16:creationId xmlns:a16="http://schemas.microsoft.com/office/drawing/2014/main" id="{92ECB27B-35D3-E94B-A9F9-6AB2E4D0E9A5}"/>
                </a:ext>
              </a:extLst>
            </p:cNvPr>
            <p:cNvSpPr>
              <a:spLocks noChangeArrowheads="1"/>
            </p:cNvSpPr>
            <p:nvPr/>
          </p:nvSpPr>
          <p:spPr bwMode="auto">
            <a:xfrm>
              <a:off x="2859" y="3750"/>
              <a:ext cx="678" cy="138"/>
            </a:xfrm>
            <a:prstGeom prst="rect">
              <a:avLst/>
            </a:prstGeom>
            <a:solidFill>
              <a:srgbClr val="3C6CD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Line 208">
              <a:extLst>
                <a:ext uri="{FF2B5EF4-FFF2-40B4-BE49-F238E27FC236}">
                  <a16:creationId xmlns:a16="http://schemas.microsoft.com/office/drawing/2014/main" id="{7683B80C-70E1-9C44-94AD-C7C88A9E0CA6}"/>
                </a:ext>
              </a:extLst>
            </p:cNvPr>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2" name="Text Box 209">
              <a:extLst>
                <a:ext uri="{FF2B5EF4-FFF2-40B4-BE49-F238E27FC236}">
                  <a16:creationId xmlns:a16="http://schemas.microsoft.com/office/drawing/2014/main" id="{A346B1BA-6406-6F45-9B45-BAB032C59481}"/>
                </a:ext>
              </a:extLst>
            </p:cNvPr>
            <p:cNvSpPr txBox="1">
              <a:spLocks noChangeArrowheads="1"/>
            </p:cNvSpPr>
            <p:nvPr/>
          </p:nvSpPr>
          <p:spPr bwMode="auto">
            <a:xfrm>
              <a:off x="2813" y="3875"/>
              <a:ext cx="803"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source port: ?</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dest port: ?</a:t>
              </a:r>
            </a:p>
          </p:txBody>
        </p:sp>
      </p:grpSp>
      <p:grpSp>
        <p:nvGrpSpPr>
          <p:cNvPr id="223" name="Group 214">
            <a:extLst>
              <a:ext uri="{FF2B5EF4-FFF2-40B4-BE49-F238E27FC236}">
                <a16:creationId xmlns:a16="http://schemas.microsoft.com/office/drawing/2014/main" id="{E39C7ED5-8B2C-DE4F-80CB-990D1AA7B49F}"/>
              </a:ext>
            </a:extLst>
          </p:cNvPr>
          <p:cNvGrpSpPr>
            <a:grpSpLocks/>
          </p:cNvGrpSpPr>
          <p:nvPr/>
        </p:nvGrpSpPr>
        <p:grpSpPr bwMode="auto">
          <a:xfrm>
            <a:off x="1610518" y="4406326"/>
            <a:ext cx="711200" cy="669925"/>
            <a:chOff x="-44" y="1473"/>
            <a:chExt cx="981" cy="1105"/>
          </a:xfrm>
        </p:grpSpPr>
        <p:pic>
          <p:nvPicPr>
            <p:cNvPr id="224" name="Picture 215" descr="desktop_computer_stylized_medium">
              <a:extLst>
                <a:ext uri="{FF2B5EF4-FFF2-40B4-BE49-F238E27FC236}">
                  <a16:creationId xmlns:a16="http://schemas.microsoft.com/office/drawing/2014/main" id="{E6F7AF8C-6139-A44A-B799-9DB1A4938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5" name="Freeform 216">
              <a:extLst>
                <a:ext uri="{FF2B5EF4-FFF2-40B4-BE49-F238E27FC236}">
                  <a16:creationId xmlns:a16="http://schemas.microsoft.com/office/drawing/2014/main" id="{E7BE33D7-3BA9-1847-9AD9-95F7E1DEA0D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26" name="Group 217">
            <a:extLst>
              <a:ext uri="{FF2B5EF4-FFF2-40B4-BE49-F238E27FC236}">
                <a16:creationId xmlns:a16="http://schemas.microsoft.com/office/drawing/2014/main" id="{ECE9DF28-DF72-7544-9229-870F2565D5F7}"/>
              </a:ext>
            </a:extLst>
          </p:cNvPr>
          <p:cNvGrpSpPr>
            <a:grpSpLocks/>
          </p:cNvGrpSpPr>
          <p:nvPr/>
        </p:nvGrpSpPr>
        <p:grpSpPr bwMode="auto">
          <a:xfrm flipH="1">
            <a:off x="9879806" y="4530151"/>
            <a:ext cx="711200" cy="669925"/>
            <a:chOff x="-44" y="1473"/>
            <a:chExt cx="981" cy="1105"/>
          </a:xfrm>
        </p:grpSpPr>
        <p:pic>
          <p:nvPicPr>
            <p:cNvPr id="227" name="Picture 218" descr="desktop_computer_stylized_medium">
              <a:extLst>
                <a:ext uri="{FF2B5EF4-FFF2-40B4-BE49-F238E27FC236}">
                  <a16:creationId xmlns:a16="http://schemas.microsoft.com/office/drawing/2014/main" id="{AAE1CD7B-71E4-DA44-B3BA-A6BCDDB83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8" name="Freeform 219">
              <a:extLst>
                <a:ext uri="{FF2B5EF4-FFF2-40B4-BE49-F238E27FC236}">
                  <a16:creationId xmlns:a16="http://schemas.microsoft.com/office/drawing/2014/main" id="{E273E05C-F934-1B44-AA55-C146C99BC60F}"/>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29" name="Group 220">
            <a:extLst>
              <a:ext uri="{FF2B5EF4-FFF2-40B4-BE49-F238E27FC236}">
                <a16:creationId xmlns:a16="http://schemas.microsoft.com/office/drawing/2014/main" id="{4338C4B1-DA10-CF42-9E12-96B6998CDA7B}"/>
              </a:ext>
            </a:extLst>
          </p:cNvPr>
          <p:cNvGrpSpPr>
            <a:grpSpLocks/>
          </p:cNvGrpSpPr>
          <p:nvPr/>
        </p:nvGrpSpPr>
        <p:grpSpPr bwMode="auto">
          <a:xfrm>
            <a:off x="4702968" y="3928489"/>
            <a:ext cx="358775" cy="704850"/>
            <a:chOff x="4140" y="429"/>
            <a:chExt cx="1425" cy="2396"/>
          </a:xfrm>
        </p:grpSpPr>
        <p:sp>
          <p:nvSpPr>
            <p:cNvPr id="230" name="Freeform 221">
              <a:extLst>
                <a:ext uri="{FF2B5EF4-FFF2-40B4-BE49-F238E27FC236}">
                  <a16:creationId xmlns:a16="http://schemas.microsoft.com/office/drawing/2014/main" id="{72E2375B-D2CD-524D-99CC-9AA1332B0E2C}"/>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1" name="Rectangle 222">
              <a:extLst>
                <a:ext uri="{FF2B5EF4-FFF2-40B4-BE49-F238E27FC236}">
                  <a16:creationId xmlns:a16="http://schemas.microsoft.com/office/drawing/2014/main" id="{9A46A85F-576F-5549-8CE1-4D6375E6E22B}"/>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2" name="Freeform 223">
              <a:extLst>
                <a:ext uri="{FF2B5EF4-FFF2-40B4-BE49-F238E27FC236}">
                  <a16:creationId xmlns:a16="http://schemas.microsoft.com/office/drawing/2014/main" id="{2AC2D8E6-5479-B547-832A-A4D633663DE8}"/>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3" name="Freeform 224">
              <a:extLst>
                <a:ext uri="{FF2B5EF4-FFF2-40B4-BE49-F238E27FC236}">
                  <a16:creationId xmlns:a16="http://schemas.microsoft.com/office/drawing/2014/main" id="{F5154C64-E9B4-9B4B-ADCB-BF7CEFAA6EDD}"/>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4" name="Rectangle 225">
              <a:extLst>
                <a:ext uri="{FF2B5EF4-FFF2-40B4-BE49-F238E27FC236}">
                  <a16:creationId xmlns:a16="http://schemas.microsoft.com/office/drawing/2014/main" id="{20BD3C08-A36B-8C47-A9E1-98E61BCD2361}"/>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5" name="Group 226">
              <a:extLst>
                <a:ext uri="{FF2B5EF4-FFF2-40B4-BE49-F238E27FC236}">
                  <a16:creationId xmlns:a16="http://schemas.microsoft.com/office/drawing/2014/main" id="{BA9CB11E-6522-2A4E-B926-6BB8F2D61B29}"/>
                </a:ext>
              </a:extLst>
            </p:cNvPr>
            <p:cNvGrpSpPr>
              <a:grpSpLocks/>
            </p:cNvGrpSpPr>
            <p:nvPr/>
          </p:nvGrpSpPr>
          <p:grpSpPr bwMode="auto">
            <a:xfrm>
              <a:off x="4749" y="668"/>
              <a:ext cx="581" cy="145"/>
              <a:chOff x="614" y="2568"/>
              <a:chExt cx="725" cy="139"/>
            </a:xfrm>
          </p:grpSpPr>
          <p:sp>
            <p:nvSpPr>
              <p:cNvPr id="260" name="AutoShape 227">
                <a:extLst>
                  <a:ext uri="{FF2B5EF4-FFF2-40B4-BE49-F238E27FC236}">
                    <a16:creationId xmlns:a16="http://schemas.microsoft.com/office/drawing/2014/main" id="{A66F61C7-D146-2444-9233-EEEFDA6DB534}"/>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1" name="AutoShape 228">
                <a:extLst>
                  <a:ext uri="{FF2B5EF4-FFF2-40B4-BE49-F238E27FC236}">
                    <a16:creationId xmlns:a16="http://schemas.microsoft.com/office/drawing/2014/main" id="{C237943C-1D9E-C340-92B4-E279FE5EB9A1}"/>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6" name="Rectangle 229">
              <a:extLst>
                <a:ext uri="{FF2B5EF4-FFF2-40B4-BE49-F238E27FC236}">
                  <a16:creationId xmlns:a16="http://schemas.microsoft.com/office/drawing/2014/main" id="{C81D6CA2-B425-4946-AE7A-8E40C0836516}"/>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7" name="Group 230">
              <a:extLst>
                <a:ext uri="{FF2B5EF4-FFF2-40B4-BE49-F238E27FC236}">
                  <a16:creationId xmlns:a16="http://schemas.microsoft.com/office/drawing/2014/main" id="{E1CF8BC0-EDFE-2A4B-A9FD-D7352BEF920B}"/>
                </a:ext>
              </a:extLst>
            </p:cNvPr>
            <p:cNvGrpSpPr>
              <a:grpSpLocks/>
            </p:cNvGrpSpPr>
            <p:nvPr/>
          </p:nvGrpSpPr>
          <p:grpSpPr bwMode="auto">
            <a:xfrm>
              <a:off x="4747" y="994"/>
              <a:ext cx="581" cy="134"/>
              <a:chOff x="614" y="2568"/>
              <a:chExt cx="725" cy="139"/>
            </a:xfrm>
          </p:grpSpPr>
          <p:sp>
            <p:nvSpPr>
              <p:cNvPr id="258" name="AutoShape 231">
                <a:extLst>
                  <a:ext uri="{FF2B5EF4-FFF2-40B4-BE49-F238E27FC236}">
                    <a16:creationId xmlns:a16="http://schemas.microsoft.com/office/drawing/2014/main" id="{0A9026E3-01D2-A044-85D9-3C22E36B944E}"/>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9" name="AutoShape 232">
                <a:extLst>
                  <a:ext uri="{FF2B5EF4-FFF2-40B4-BE49-F238E27FC236}">
                    <a16:creationId xmlns:a16="http://schemas.microsoft.com/office/drawing/2014/main" id="{89380DF0-55D0-544B-ABE2-D6ADD8851B2B}"/>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8" name="Rectangle 233">
              <a:extLst>
                <a:ext uri="{FF2B5EF4-FFF2-40B4-BE49-F238E27FC236}">
                  <a16:creationId xmlns:a16="http://schemas.microsoft.com/office/drawing/2014/main" id="{DF34371F-6EF2-844A-9475-6B8ECC1E25C3}"/>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9" name="Rectangle 234">
              <a:extLst>
                <a:ext uri="{FF2B5EF4-FFF2-40B4-BE49-F238E27FC236}">
                  <a16:creationId xmlns:a16="http://schemas.microsoft.com/office/drawing/2014/main" id="{7BF59601-B231-7F4D-B6B7-74CA58AE9412}"/>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40" name="Group 235">
              <a:extLst>
                <a:ext uri="{FF2B5EF4-FFF2-40B4-BE49-F238E27FC236}">
                  <a16:creationId xmlns:a16="http://schemas.microsoft.com/office/drawing/2014/main" id="{653CAD17-3E1A-0A44-BF50-DB027FAD871F}"/>
                </a:ext>
              </a:extLst>
            </p:cNvPr>
            <p:cNvGrpSpPr>
              <a:grpSpLocks/>
            </p:cNvGrpSpPr>
            <p:nvPr/>
          </p:nvGrpSpPr>
          <p:grpSpPr bwMode="auto">
            <a:xfrm>
              <a:off x="4735" y="1627"/>
              <a:ext cx="582" cy="151"/>
              <a:chOff x="614" y="2568"/>
              <a:chExt cx="725" cy="139"/>
            </a:xfrm>
          </p:grpSpPr>
          <p:sp>
            <p:nvSpPr>
              <p:cNvPr id="256" name="AutoShape 236">
                <a:extLst>
                  <a:ext uri="{FF2B5EF4-FFF2-40B4-BE49-F238E27FC236}">
                    <a16:creationId xmlns:a16="http://schemas.microsoft.com/office/drawing/2014/main" id="{2AB347AE-B389-704D-8A3A-F1B0478B7030}"/>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7" name="AutoShape 237">
                <a:extLst>
                  <a:ext uri="{FF2B5EF4-FFF2-40B4-BE49-F238E27FC236}">
                    <a16:creationId xmlns:a16="http://schemas.microsoft.com/office/drawing/2014/main" id="{F96FEA1E-5620-D24E-93C8-5E69D78BD082}"/>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41" name="Freeform 238">
              <a:extLst>
                <a:ext uri="{FF2B5EF4-FFF2-40B4-BE49-F238E27FC236}">
                  <a16:creationId xmlns:a16="http://schemas.microsoft.com/office/drawing/2014/main" id="{84910C8E-8844-DE49-A1A3-762F8BB12AF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42" name="Group 239">
              <a:extLst>
                <a:ext uri="{FF2B5EF4-FFF2-40B4-BE49-F238E27FC236}">
                  <a16:creationId xmlns:a16="http://schemas.microsoft.com/office/drawing/2014/main" id="{BBBD2321-95AE-9C40-B018-8ECE1F278C87}"/>
                </a:ext>
              </a:extLst>
            </p:cNvPr>
            <p:cNvGrpSpPr>
              <a:grpSpLocks/>
            </p:cNvGrpSpPr>
            <p:nvPr/>
          </p:nvGrpSpPr>
          <p:grpSpPr bwMode="auto">
            <a:xfrm>
              <a:off x="4739" y="1327"/>
              <a:ext cx="582" cy="139"/>
              <a:chOff x="614" y="2568"/>
              <a:chExt cx="725" cy="139"/>
            </a:xfrm>
          </p:grpSpPr>
          <p:sp>
            <p:nvSpPr>
              <p:cNvPr id="254" name="AutoShape 240">
                <a:extLst>
                  <a:ext uri="{FF2B5EF4-FFF2-40B4-BE49-F238E27FC236}">
                    <a16:creationId xmlns:a16="http://schemas.microsoft.com/office/drawing/2014/main" id="{5F0A8B0F-BFF3-D645-8BC2-E03084A7359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5" name="AutoShape 241">
                <a:extLst>
                  <a:ext uri="{FF2B5EF4-FFF2-40B4-BE49-F238E27FC236}">
                    <a16:creationId xmlns:a16="http://schemas.microsoft.com/office/drawing/2014/main" id="{F04409C4-53CF-1E47-924D-AAE899D78D5A}"/>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43" name="Rectangle 242">
              <a:extLst>
                <a:ext uri="{FF2B5EF4-FFF2-40B4-BE49-F238E27FC236}">
                  <a16:creationId xmlns:a16="http://schemas.microsoft.com/office/drawing/2014/main" id="{B79FB686-7827-8648-B573-39D9BD56AEA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Freeform 243">
              <a:extLst>
                <a:ext uri="{FF2B5EF4-FFF2-40B4-BE49-F238E27FC236}">
                  <a16:creationId xmlns:a16="http://schemas.microsoft.com/office/drawing/2014/main" id="{FDD2EBD5-F1D6-1A40-89DB-A8C30D93187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5" name="Freeform 244">
              <a:extLst>
                <a:ext uri="{FF2B5EF4-FFF2-40B4-BE49-F238E27FC236}">
                  <a16:creationId xmlns:a16="http://schemas.microsoft.com/office/drawing/2014/main" id="{CE0C4D67-AE5D-BA4D-8695-DB491DDD2F0B}"/>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6" name="Oval 245">
              <a:extLst>
                <a:ext uri="{FF2B5EF4-FFF2-40B4-BE49-F238E27FC236}">
                  <a16:creationId xmlns:a16="http://schemas.microsoft.com/office/drawing/2014/main" id="{F37BD5E1-82F5-4442-A0E8-832E39193FEE}"/>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7" name="Freeform 246">
              <a:extLst>
                <a:ext uri="{FF2B5EF4-FFF2-40B4-BE49-F238E27FC236}">
                  <a16:creationId xmlns:a16="http://schemas.microsoft.com/office/drawing/2014/main" id="{65CB1E0E-0881-3D44-874F-DFDC02FDDF7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8" name="AutoShape 247">
              <a:extLst>
                <a:ext uri="{FF2B5EF4-FFF2-40B4-BE49-F238E27FC236}">
                  <a16:creationId xmlns:a16="http://schemas.microsoft.com/office/drawing/2014/main" id="{6DADA001-6CFD-B446-972E-A78724803E36}"/>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9" name="AutoShape 248">
              <a:extLst>
                <a:ext uri="{FF2B5EF4-FFF2-40B4-BE49-F238E27FC236}">
                  <a16:creationId xmlns:a16="http://schemas.microsoft.com/office/drawing/2014/main" id="{3A9F1280-193F-A148-B533-A4E2BCD4EE1D}"/>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0" name="Oval 249">
              <a:extLst>
                <a:ext uri="{FF2B5EF4-FFF2-40B4-BE49-F238E27FC236}">
                  <a16:creationId xmlns:a16="http://schemas.microsoft.com/office/drawing/2014/main" id="{64151D18-1A99-BB43-8662-5409F09FC64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1" name="Oval 250">
              <a:extLst>
                <a:ext uri="{FF2B5EF4-FFF2-40B4-BE49-F238E27FC236}">
                  <a16:creationId xmlns:a16="http://schemas.microsoft.com/office/drawing/2014/main" id="{86E3B505-373D-FA41-AC57-224E553E6727}"/>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52" name="Oval 251">
              <a:extLst>
                <a:ext uri="{FF2B5EF4-FFF2-40B4-BE49-F238E27FC236}">
                  <a16:creationId xmlns:a16="http://schemas.microsoft.com/office/drawing/2014/main" id="{3E492A9C-D2EF-444F-9F40-D87F1FF8E812}"/>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3" name="Rectangle 252">
              <a:extLst>
                <a:ext uri="{FF2B5EF4-FFF2-40B4-BE49-F238E27FC236}">
                  <a16:creationId xmlns:a16="http://schemas.microsoft.com/office/drawing/2014/main" id="{B30ABD37-057E-DC41-B1A5-29A2C423603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7" name="Slide Number Placeholder 2">
            <a:extLst>
              <a:ext uri="{FF2B5EF4-FFF2-40B4-BE49-F238E27FC236}">
                <a16:creationId xmlns:a16="http://schemas.microsoft.com/office/drawing/2014/main" id="{7A20C98F-8CB3-904A-A136-78573229D8F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271510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dissolve">
                                      <p:cBhvr>
                                        <p:cTn id="7" dur="500"/>
                                        <p:tgtEl>
                                          <p:spTgt spid="15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4"/>
                                        </p:tgtEl>
                                        <p:attrNameLst>
                                          <p:attrName>style.visibility</p:attrName>
                                        </p:attrNameLst>
                                      </p:cBhvr>
                                      <p:to>
                                        <p:strVal val="visible"/>
                                      </p:to>
                                    </p:set>
                                    <p:animEffect transition="in" filter="dissolve">
                                      <p:cBhvr>
                                        <p:cTn id="10" dur="500"/>
                                        <p:tgtEl>
                                          <p:spTgt spid="19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88"/>
                                        </p:tgtEl>
                                        <p:attrNameLst>
                                          <p:attrName>style.visibility</p:attrName>
                                        </p:attrNameLst>
                                      </p:cBhvr>
                                      <p:to>
                                        <p:strVal val="visible"/>
                                      </p:to>
                                    </p:set>
                                    <p:animEffect transition="in" filter="dissolve">
                                      <p:cBhvr>
                                        <p:cTn id="15" dur="500"/>
                                        <p:tgtEl>
                                          <p:spTgt spid="188"/>
                                        </p:tgtEl>
                                      </p:cBhvr>
                                    </p:animEffect>
                                  </p:childTnLst>
                                </p:cTn>
                              </p:par>
                              <p:par>
                                <p:cTn id="16" presetID="9" presetClass="entr" presetSubtype="0" fill="hold" nodeType="withEffect">
                                  <p:stCondLst>
                                    <p:cond delay="0"/>
                                  </p:stCondLst>
                                  <p:childTnLst>
                                    <p:set>
                                      <p:cBhvr>
                                        <p:cTn id="17" dur="1" fill="hold">
                                          <p:stCondLst>
                                            <p:cond delay="0"/>
                                          </p:stCondLst>
                                        </p:cTn>
                                        <p:tgtEl>
                                          <p:spTgt spid="193">
                                            <p:txEl>
                                              <p:pRg st="0" end="0"/>
                                            </p:txEl>
                                          </p:spTgt>
                                        </p:tgtEl>
                                        <p:attrNameLst>
                                          <p:attrName>style.visibility</p:attrName>
                                        </p:attrNameLst>
                                      </p:cBhvr>
                                      <p:to>
                                        <p:strVal val="visible"/>
                                      </p:to>
                                    </p:set>
                                    <p:animEffect transition="in" filter="dissolve">
                                      <p:cBhvr>
                                        <p:cTn id="18" dur="500"/>
                                        <p:tgtEl>
                                          <p:spTgt spid="19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70"/>
                                        </p:tgtEl>
                                        <p:attrNameLst>
                                          <p:attrName>style.visibility</p:attrName>
                                        </p:attrNameLst>
                                      </p:cBhvr>
                                      <p:to>
                                        <p:strVal val="visible"/>
                                      </p:to>
                                    </p:set>
                                    <p:animEffect transition="in" filter="dissolve">
                                      <p:cBhvr>
                                        <p:cTn id="23" dur="500"/>
                                        <p:tgtEl>
                                          <p:spTgt spid="170"/>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38">
                                            <p:txEl>
                                              <p:pRg st="0" end="0"/>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95"/>
                                        </p:tgtEl>
                                        <p:attrNameLst>
                                          <p:attrName>style.visibility</p:attrName>
                                        </p:attrNameLst>
                                      </p:cBhvr>
                                      <p:to>
                                        <p:strVal val="visible"/>
                                      </p:to>
                                    </p:set>
                                    <p:animEffect transition="in" filter="wipe(up)">
                                      <p:cBhvr>
                                        <p:cTn id="32" dur="500"/>
                                        <p:tgtEl>
                                          <p:spTgt spid="195"/>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97"/>
                                        </p:tgtEl>
                                        <p:attrNameLst>
                                          <p:attrName>style.visibility</p:attrName>
                                        </p:attrNameLst>
                                      </p:cBhvr>
                                      <p:to>
                                        <p:strVal val="visible"/>
                                      </p:to>
                                    </p:set>
                                    <p:animEffect transition="in" filter="wipe(left)">
                                      <p:cBhvr>
                                        <p:cTn id="36" dur="500"/>
                                        <p:tgtEl>
                                          <p:spTgt spid="197"/>
                                        </p:tgtEl>
                                      </p:cBhvr>
                                    </p:animEffect>
                                  </p:childTnLst>
                                </p:cTn>
                              </p:par>
                              <p:par>
                                <p:cTn id="37" presetID="22" presetClass="entr" presetSubtype="8" fill="hold" nodeType="withEffect">
                                  <p:stCondLst>
                                    <p:cond delay="0"/>
                                  </p:stCondLst>
                                  <p:childTnLst>
                                    <p:set>
                                      <p:cBhvr>
                                        <p:cTn id="38" dur="1" fill="hold">
                                          <p:stCondLst>
                                            <p:cond delay="0"/>
                                          </p:stCondLst>
                                        </p:cTn>
                                        <p:tgtEl>
                                          <p:spTgt spid="207"/>
                                        </p:tgtEl>
                                        <p:attrNameLst>
                                          <p:attrName>style.visibility</p:attrName>
                                        </p:attrNameLst>
                                      </p:cBhvr>
                                      <p:to>
                                        <p:strVal val="visible"/>
                                      </p:to>
                                    </p:set>
                                    <p:animEffect transition="in" filter="wipe(left)">
                                      <p:cBhvr>
                                        <p:cTn id="39" dur="500"/>
                                        <p:tgtEl>
                                          <p:spTgt spid="207"/>
                                        </p:tgtEl>
                                      </p:cBhvr>
                                    </p:animEffect>
                                  </p:childTnLst>
                                </p:cTn>
                              </p:par>
                            </p:childTnLst>
                          </p:cTn>
                        </p:par>
                        <p:par>
                          <p:cTn id="40" fill="hold">
                            <p:stCondLst>
                              <p:cond delay="1000"/>
                            </p:stCondLst>
                            <p:childTnLst>
                              <p:par>
                                <p:cTn id="41" presetID="22" presetClass="entr" presetSubtype="4" fill="hold" nodeType="afterEffect">
                                  <p:stCondLst>
                                    <p:cond delay="0"/>
                                  </p:stCondLst>
                                  <p:childTnLst>
                                    <p:set>
                                      <p:cBhvr>
                                        <p:cTn id="42" dur="1" fill="hold">
                                          <p:stCondLst>
                                            <p:cond delay="0"/>
                                          </p:stCondLst>
                                        </p:cTn>
                                        <p:tgtEl>
                                          <p:spTgt spid="196"/>
                                        </p:tgtEl>
                                        <p:attrNameLst>
                                          <p:attrName>style.visibility</p:attrName>
                                        </p:attrNameLst>
                                      </p:cBhvr>
                                      <p:to>
                                        <p:strVal val="visible"/>
                                      </p:to>
                                    </p:set>
                                    <p:animEffect transition="in" filter="wipe(down)">
                                      <p:cBhvr>
                                        <p:cTn id="43" dur="500"/>
                                        <p:tgtEl>
                                          <p:spTgt spid="19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98"/>
                                        </p:tgtEl>
                                        <p:attrNameLst>
                                          <p:attrName>style.visibility</p:attrName>
                                        </p:attrNameLst>
                                      </p:cBhvr>
                                      <p:to>
                                        <p:strVal val="visible"/>
                                      </p:to>
                                    </p:set>
                                    <p:animEffect transition="in" filter="wipe(up)">
                                      <p:cBhvr>
                                        <p:cTn id="48" dur="500"/>
                                        <p:tgtEl>
                                          <p:spTgt spid="198"/>
                                        </p:tgtEl>
                                      </p:cBhvr>
                                    </p:animEffect>
                                  </p:childTnLst>
                                </p:cTn>
                              </p:par>
                            </p:childTnLst>
                          </p:cTn>
                        </p:par>
                        <p:par>
                          <p:cTn id="49" fill="hold">
                            <p:stCondLst>
                              <p:cond delay="500"/>
                            </p:stCondLst>
                            <p:childTnLst>
                              <p:par>
                                <p:cTn id="50" presetID="22" presetClass="entr" presetSubtype="2" fill="hold" nodeType="afterEffect">
                                  <p:stCondLst>
                                    <p:cond delay="0"/>
                                  </p:stCondLst>
                                  <p:childTnLst>
                                    <p:set>
                                      <p:cBhvr>
                                        <p:cTn id="51" dur="1" fill="hold">
                                          <p:stCondLst>
                                            <p:cond delay="0"/>
                                          </p:stCondLst>
                                        </p:cTn>
                                        <p:tgtEl>
                                          <p:spTgt spid="199"/>
                                        </p:tgtEl>
                                        <p:attrNameLst>
                                          <p:attrName>style.visibility</p:attrName>
                                        </p:attrNameLst>
                                      </p:cBhvr>
                                      <p:to>
                                        <p:strVal val="visible"/>
                                      </p:to>
                                    </p:set>
                                    <p:animEffect transition="in" filter="wipe(right)">
                                      <p:cBhvr>
                                        <p:cTn id="52" dur="500"/>
                                        <p:tgtEl>
                                          <p:spTgt spid="199"/>
                                        </p:tgtEl>
                                      </p:cBhvr>
                                    </p:animEffect>
                                  </p:childTnLst>
                                </p:cTn>
                              </p:par>
                              <p:par>
                                <p:cTn id="53" presetID="22" presetClass="entr" presetSubtype="2" fill="hold" nodeType="withEffect">
                                  <p:stCondLst>
                                    <p:cond delay="0"/>
                                  </p:stCondLst>
                                  <p:childTnLst>
                                    <p:set>
                                      <p:cBhvr>
                                        <p:cTn id="54" dur="1" fill="hold">
                                          <p:stCondLst>
                                            <p:cond delay="0"/>
                                          </p:stCondLst>
                                        </p:cTn>
                                        <p:tgtEl>
                                          <p:spTgt spid="211"/>
                                        </p:tgtEl>
                                        <p:attrNameLst>
                                          <p:attrName>style.visibility</p:attrName>
                                        </p:attrNameLst>
                                      </p:cBhvr>
                                      <p:to>
                                        <p:strVal val="visible"/>
                                      </p:to>
                                    </p:set>
                                    <p:animEffect transition="in" filter="wipe(right)">
                                      <p:cBhvr>
                                        <p:cTn id="55" dur="500"/>
                                        <p:tgtEl>
                                          <p:spTgt spid="211"/>
                                        </p:tgtEl>
                                      </p:cBhvr>
                                    </p:animEffect>
                                  </p:childTnLst>
                                </p:cTn>
                              </p:par>
                            </p:childTnLst>
                          </p:cTn>
                        </p:par>
                        <p:par>
                          <p:cTn id="56" fill="hold">
                            <p:stCondLst>
                              <p:cond delay="1000"/>
                            </p:stCondLst>
                            <p:childTnLst>
                              <p:par>
                                <p:cTn id="57" presetID="22" presetClass="entr" presetSubtype="4" fill="hold" nodeType="afterEffect">
                                  <p:stCondLst>
                                    <p:cond delay="0"/>
                                  </p:stCondLst>
                                  <p:childTnLst>
                                    <p:set>
                                      <p:cBhvr>
                                        <p:cTn id="58" dur="1" fill="hold">
                                          <p:stCondLst>
                                            <p:cond delay="0"/>
                                          </p:stCondLst>
                                        </p:cTn>
                                        <p:tgtEl>
                                          <p:spTgt spid="200"/>
                                        </p:tgtEl>
                                        <p:attrNameLst>
                                          <p:attrName>style.visibility</p:attrName>
                                        </p:attrNameLst>
                                      </p:cBhvr>
                                      <p:to>
                                        <p:strVal val="visible"/>
                                      </p:to>
                                    </p:set>
                                    <p:animEffect transition="in" filter="wipe(down)">
                                      <p:cBhvr>
                                        <p:cTn id="59" dur="500"/>
                                        <p:tgtEl>
                                          <p:spTgt spid="20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204"/>
                                        </p:tgtEl>
                                        <p:attrNameLst>
                                          <p:attrName>style.visibility</p:attrName>
                                        </p:attrNameLst>
                                      </p:cBhvr>
                                      <p:to>
                                        <p:strVal val="visible"/>
                                      </p:to>
                                    </p:set>
                                    <p:animEffect transition="in" filter="wipe(up)">
                                      <p:cBhvr>
                                        <p:cTn id="64" dur="500"/>
                                        <p:tgtEl>
                                          <p:spTgt spid="204"/>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206"/>
                                        </p:tgtEl>
                                        <p:attrNameLst>
                                          <p:attrName>style.visibility</p:attrName>
                                        </p:attrNameLst>
                                      </p:cBhvr>
                                      <p:to>
                                        <p:strVal val="visible"/>
                                      </p:to>
                                    </p:set>
                                    <p:animEffect transition="in" filter="wipe(left)">
                                      <p:cBhvr>
                                        <p:cTn id="68" dur="500"/>
                                        <p:tgtEl>
                                          <p:spTgt spid="206"/>
                                        </p:tgtEl>
                                      </p:cBhvr>
                                    </p:animEffect>
                                  </p:childTnLst>
                                </p:cTn>
                              </p:par>
                              <p:par>
                                <p:cTn id="69" presetID="22" presetClass="entr" presetSubtype="8" fill="hold" nodeType="withEffect">
                                  <p:stCondLst>
                                    <p:cond delay="0"/>
                                  </p:stCondLst>
                                  <p:childTnLst>
                                    <p:set>
                                      <p:cBhvr>
                                        <p:cTn id="70" dur="1" fill="hold">
                                          <p:stCondLst>
                                            <p:cond delay="0"/>
                                          </p:stCondLst>
                                        </p:cTn>
                                        <p:tgtEl>
                                          <p:spTgt spid="215"/>
                                        </p:tgtEl>
                                        <p:attrNameLst>
                                          <p:attrName>style.visibility</p:attrName>
                                        </p:attrNameLst>
                                      </p:cBhvr>
                                      <p:to>
                                        <p:strVal val="visible"/>
                                      </p:to>
                                    </p:set>
                                    <p:animEffect transition="in" filter="wipe(left)">
                                      <p:cBhvr>
                                        <p:cTn id="71" dur="500"/>
                                        <p:tgtEl>
                                          <p:spTgt spid="215"/>
                                        </p:tgtEl>
                                      </p:cBhvr>
                                    </p:animEffect>
                                  </p:childTnLst>
                                </p:cTn>
                              </p:par>
                            </p:childTnLst>
                          </p:cTn>
                        </p:par>
                        <p:par>
                          <p:cTn id="72" fill="hold">
                            <p:stCondLst>
                              <p:cond delay="1000"/>
                            </p:stCondLst>
                            <p:childTnLst>
                              <p:par>
                                <p:cTn id="73" presetID="22" presetClass="entr" presetSubtype="4" fill="hold" nodeType="afterEffect">
                                  <p:stCondLst>
                                    <p:cond delay="0"/>
                                  </p:stCondLst>
                                  <p:childTnLst>
                                    <p:set>
                                      <p:cBhvr>
                                        <p:cTn id="74" dur="1" fill="hold">
                                          <p:stCondLst>
                                            <p:cond delay="0"/>
                                          </p:stCondLst>
                                        </p:cTn>
                                        <p:tgtEl>
                                          <p:spTgt spid="202"/>
                                        </p:tgtEl>
                                        <p:attrNameLst>
                                          <p:attrName>style.visibility</p:attrName>
                                        </p:attrNameLst>
                                      </p:cBhvr>
                                      <p:to>
                                        <p:strVal val="visible"/>
                                      </p:to>
                                    </p:set>
                                    <p:animEffect transition="in" filter="wipe(down)">
                                      <p:cBhvr>
                                        <p:cTn id="75" dur="500"/>
                                        <p:tgtEl>
                                          <p:spTgt spid="202"/>
                                        </p:tgtEl>
                                      </p:cBhvr>
                                    </p:animEffect>
                                  </p:childTnLst>
                                </p:cTn>
                              </p:par>
                            </p:childTnLst>
                          </p:cTn>
                        </p:par>
                        <p:par>
                          <p:cTn id="76" fill="hold">
                            <p:stCondLst>
                              <p:cond delay="1500"/>
                            </p:stCondLst>
                            <p:childTnLst>
                              <p:par>
                                <p:cTn id="77" presetID="22" presetClass="entr" presetSubtype="1" fill="hold" nodeType="afterEffect">
                                  <p:stCondLst>
                                    <p:cond delay="0"/>
                                  </p:stCondLst>
                                  <p:childTnLst>
                                    <p:set>
                                      <p:cBhvr>
                                        <p:cTn id="78" dur="1" fill="hold">
                                          <p:stCondLst>
                                            <p:cond delay="0"/>
                                          </p:stCondLst>
                                        </p:cTn>
                                        <p:tgtEl>
                                          <p:spTgt spid="201"/>
                                        </p:tgtEl>
                                        <p:attrNameLst>
                                          <p:attrName>style.visibility</p:attrName>
                                        </p:attrNameLst>
                                      </p:cBhvr>
                                      <p:to>
                                        <p:strVal val="visible"/>
                                      </p:to>
                                    </p:set>
                                    <p:animEffect transition="in" filter="wipe(up)">
                                      <p:cBhvr>
                                        <p:cTn id="79" dur="500"/>
                                        <p:tgtEl>
                                          <p:spTgt spid="201"/>
                                        </p:tgtEl>
                                      </p:cBhvr>
                                    </p:animEffect>
                                  </p:childTnLst>
                                </p:cTn>
                              </p:par>
                            </p:childTnLst>
                          </p:cTn>
                        </p:par>
                        <p:par>
                          <p:cTn id="80" fill="hold">
                            <p:stCondLst>
                              <p:cond delay="2000"/>
                            </p:stCondLst>
                            <p:childTnLst>
                              <p:par>
                                <p:cTn id="81" presetID="22" presetClass="entr" presetSubtype="2" fill="hold" nodeType="afterEffect">
                                  <p:stCondLst>
                                    <p:cond delay="0"/>
                                  </p:stCondLst>
                                  <p:childTnLst>
                                    <p:set>
                                      <p:cBhvr>
                                        <p:cTn id="82" dur="1" fill="hold">
                                          <p:stCondLst>
                                            <p:cond delay="0"/>
                                          </p:stCondLst>
                                        </p:cTn>
                                        <p:tgtEl>
                                          <p:spTgt spid="205"/>
                                        </p:tgtEl>
                                        <p:attrNameLst>
                                          <p:attrName>style.visibility</p:attrName>
                                        </p:attrNameLst>
                                      </p:cBhvr>
                                      <p:to>
                                        <p:strVal val="visible"/>
                                      </p:to>
                                    </p:set>
                                    <p:animEffect transition="in" filter="wipe(right)">
                                      <p:cBhvr>
                                        <p:cTn id="83" dur="500"/>
                                        <p:tgtEl>
                                          <p:spTgt spid="205"/>
                                        </p:tgtEl>
                                      </p:cBhvr>
                                    </p:animEffect>
                                  </p:childTnLst>
                                </p:cTn>
                              </p:par>
                              <p:par>
                                <p:cTn id="84" presetID="22" presetClass="entr" presetSubtype="2" fill="hold" nodeType="withEffect">
                                  <p:stCondLst>
                                    <p:cond delay="0"/>
                                  </p:stCondLst>
                                  <p:childTnLst>
                                    <p:set>
                                      <p:cBhvr>
                                        <p:cTn id="85" dur="1" fill="hold">
                                          <p:stCondLst>
                                            <p:cond delay="0"/>
                                          </p:stCondLst>
                                        </p:cTn>
                                        <p:tgtEl>
                                          <p:spTgt spid="219"/>
                                        </p:tgtEl>
                                        <p:attrNameLst>
                                          <p:attrName>style.visibility</p:attrName>
                                        </p:attrNameLst>
                                      </p:cBhvr>
                                      <p:to>
                                        <p:strVal val="visible"/>
                                      </p:to>
                                    </p:set>
                                    <p:animEffect transition="in" filter="wipe(right)">
                                      <p:cBhvr>
                                        <p:cTn id="86" dur="500"/>
                                        <p:tgtEl>
                                          <p:spTgt spid="219"/>
                                        </p:tgtEl>
                                      </p:cBhvr>
                                    </p:animEffect>
                                  </p:childTnLst>
                                </p:cTn>
                              </p:par>
                            </p:childTnLst>
                          </p:cTn>
                        </p:par>
                        <p:par>
                          <p:cTn id="87" fill="hold">
                            <p:stCondLst>
                              <p:cond delay="2500"/>
                            </p:stCondLst>
                            <p:childTnLst>
                              <p:par>
                                <p:cTn id="88" presetID="22" presetClass="entr" presetSubtype="4" fill="hold" nodeType="afterEffect">
                                  <p:stCondLst>
                                    <p:cond delay="0"/>
                                  </p:stCondLst>
                                  <p:childTnLst>
                                    <p:set>
                                      <p:cBhvr>
                                        <p:cTn id="89" dur="1" fill="hold">
                                          <p:stCondLst>
                                            <p:cond delay="0"/>
                                          </p:stCondLst>
                                        </p:cTn>
                                        <p:tgtEl>
                                          <p:spTgt spid="203"/>
                                        </p:tgtEl>
                                        <p:attrNameLst>
                                          <p:attrName>style.visibility</p:attrName>
                                        </p:attrNameLst>
                                      </p:cBhvr>
                                      <p:to>
                                        <p:strVal val="visible"/>
                                      </p:to>
                                    </p:set>
                                    <p:animEffect transition="in" filter="wipe(down)">
                                      <p:cBhvr>
                                        <p:cTn id="90"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build="p"/>
      <p:bldP spid="19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Connection-oriented demultiplexing</a:t>
            </a:r>
          </a:p>
        </p:txBody>
      </p:sp>
      <p:sp>
        <p:nvSpPr>
          <p:cNvPr id="128" name="Rectangle 3">
            <a:extLst>
              <a:ext uri="{FF2B5EF4-FFF2-40B4-BE49-F238E27FC236}">
                <a16:creationId xmlns:a16="http://schemas.microsoft.com/office/drawing/2014/main" id="{2C2F9B28-FDD9-B047-936F-1DE26AECFD6E}"/>
              </a:ext>
            </a:extLst>
          </p:cNvPr>
          <p:cNvSpPr txBox="1">
            <a:spLocks noChangeArrowheads="1"/>
          </p:cNvSpPr>
          <p:nvPr/>
        </p:nvSpPr>
        <p:spPr>
          <a:xfrm>
            <a:off x="798689" y="1495768"/>
            <a:ext cx="4770837" cy="294261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marR="0" lvl="0" indent="-2762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TCP socket identified by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4-</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tuple: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source IP address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source port number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dest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IP address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dest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port number</a:t>
            </a:r>
          </a:p>
        </p:txBody>
      </p:sp>
      <p:sp>
        <p:nvSpPr>
          <p:cNvPr id="129" name="Rectangle 4">
            <a:extLst>
              <a:ext uri="{FF2B5EF4-FFF2-40B4-BE49-F238E27FC236}">
                <a16:creationId xmlns:a16="http://schemas.microsoft.com/office/drawing/2014/main" id="{C6672EA0-BD4C-AA4C-B327-560672E6A24F}"/>
              </a:ext>
            </a:extLst>
          </p:cNvPr>
          <p:cNvSpPr txBox="1">
            <a:spLocks noChangeArrowheads="1"/>
          </p:cNvSpPr>
          <p:nvPr/>
        </p:nvSpPr>
        <p:spPr>
          <a:xfrm>
            <a:off x="6476415" y="1510775"/>
            <a:ext cx="5036711" cy="497477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8313" marR="0" lvl="0" indent="-2889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server may support many simultaneous TCP sockets: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each socket identified by its own 4-tuple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each socket associated with a different connecting client</a:t>
            </a:r>
          </a:p>
        </p:txBody>
      </p:sp>
      <p:sp>
        <p:nvSpPr>
          <p:cNvPr id="6" name="Rectangle 3">
            <a:extLst>
              <a:ext uri="{FF2B5EF4-FFF2-40B4-BE49-F238E27FC236}">
                <a16:creationId xmlns:a16="http://schemas.microsoft.com/office/drawing/2014/main" id="{2C2F9B28-FDD9-B047-936F-1DE26AECFD6E}"/>
              </a:ext>
            </a:extLst>
          </p:cNvPr>
          <p:cNvSpPr txBox="1">
            <a:spLocks noChangeArrowheads="1"/>
          </p:cNvSpPr>
          <p:nvPr/>
        </p:nvSpPr>
        <p:spPr>
          <a:xfrm>
            <a:off x="784324" y="4284442"/>
            <a:ext cx="4770837" cy="222857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marR="0" lvl="0" indent="-26987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demux: receiver uses </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all four values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(4-tuple)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to direct segment to appropriate socket</a:t>
            </a:r>
          </a:p>
        </p:txBody>
      </p:sp>
      <p:sp>
        <p:nvSpPr>
          <p:cNvPr id="7" name="Slide Number Placeholder 2">
            <a:extLst>
              <a:ext uri="{FF2B5EF4-FFF2-40B4-BE49-F238E27FC236}">
                <a16:creationId xmlns:a16="http://schemas.microsoft.com/office/drawing/2014/main" id="{AE4D1361-EDC2-E64C-B2A5-339968681A4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21</a:t>
            </a:fld>
            <a:endParaRPr lang="en-US" dirty="0"/>
          </a:p>
        </p:txBody>
      </p:sp>
    </p:spTree>
    <p:extLst>
      <p:ext uri="{BB962C8B-B14F-4D97-AF65-F5344CB8AC3E}">
        <p14:creationId xmlns:p14="http://schemas.microsoft.com/office/powerpoint/2010/main" val="134549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dissolve">
                                      <p:cBhvr>
                                        <p:cTn id="12"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Connection-oriented demultiplexing: example</a:t>
            </a:r>
          </a:p>
        </p:txBody>
      </p:sp>
      <p:sp>
        <p:nvSpPr>
          <p:cNvPr id="525" name="Freeform 5">
            <a:extLst>
              <a:ext uri="{FF2B5EF4-FFF2-40B4-BE49-F238E27FC236}">
                <a16:creationId xmlns:a16="http://schemas.microsoft.com/office/drawing/2014/main" id="{7563D6BB-009E-434A-9515-A6EAB0387E14}"/>
              </a:ext>
            </a:extLst>
          </p:cNvPr>
          <p:cNvSpPr>
            <a:spLocks/>
          </p:cNvSpPr>
          <p:nvPr/>
        </p:nvSpPr>
        <p:spPr bwMode="auto">
          <a:xfrm>
            <a:off x="4454236" y="1478017"/>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6" name="Freeform 6">
            <a:extLst>
              <a:ext uri="{FF2B5EF4-FFF2-40B4-BE49-F238E27FC236}">
                <a16:creationId xmlns:a16="http://schemas.microsoft.com/office/drawing/2014/main" id="{C4ABCFDA-E140-9C42-81C9-A5B5F6C446B3}"/>
              </a:ext>
            </a:extLst>
          </p:cNvPr>
          <p:cNvSpPr>
            <a:spLocks/>
          </p:cNvSpPr>
          <p:nvPr/>
        </p:nvSpPr>
        <p:spPr bwMode="auto">
          <a:xfrm>
            <a:off x="2052349" y="1657405"/>
            <a:ext cx="460375" cy="2193925"/>
          </a:xfrm>
          <a:custGeom>
            <a:avLst/>
            <a:gdLst>
              <a:gd name="T0" fmla="*/ 2147483647 w 290"/>
              <a:gd name="T1" fmla="*/ 2147483647 h 1382"/>
              <a:gd name="T2" fmla="*/ 0 w 290"/>
              <a:gd name="T3" fmla="*/ 2147483647 h 1382"/>
              <a:gd name="T4" fmla="*/ 2147483647 w 290"/>
              <a:gd name="T5" fmla="*/ 0 h 1382"/>
              <a:gd name="T6" fmla="*/ 2147483647 w 290"/>
              <a:gd name="T7" fmla="*/ 2147483647 h 1382"/>
              <a:gd name="T8" fmla="*/ 2147483647 w 290"/>
              <a:gd name="T9" fmla="*/ 2147483647 h 1382"/>
              <a:gd name="T10" fmla="*/ 2147483647 w 290"/>
              <a:gd name="T11" fmla="*/ 2147483647 h 1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7" name="Rectangle 23">
            <a:extLst>
              <a:ext uri="{FF2B5EF4-FFF2-40B4-BE49-F238E27FC236}">
                <a16:creationId xmlns:a16="http://schemas.microsoft.com/office/drawing/2014/main" id="{614F9B0E-1109-CC4B-8E75-55A6C74E6801}"/>
              </a:ext>
            </a:extLst>
          </p:cNvPr>
          <p:cNvSpPr>
            <a:spLocks noChangeArrowheads="1"/>
          </p:cNvSpPr>
          <p:nvPr/>
        </p:nvSpPr>
        <p:spPr bwMode="auto">
          <a:xfrm>
            <a:off x="2568286" y="1624067"/>
            <a:ext cx="1296988"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28" name="Rectangle 24">
            <a:extLst>
              <a:ext uri="{FF2B5EF4-FFF2-40B4-BE49-F238E27FC236}">
                <a16:creationId xmlns:a16="http://schemas.microsoft.com/office/drawing/2014/main" id="{CBD89C10-5030-2D42-A25D-BFEC970A8F20}"/>
              </a:ext>
            </a:extLst>
          </p:cNvPr>
          <p:cNvSpPr>
            <a:spLocks noChangeArrowheads="1"/>
          </p:cNvSpPr>
          <p:nvPr/>
        </p:nvSpPr>
        <p:spPr bwMode="auto">
          <a:xfrm>
            <a:off x="2530186" y="1678042"/>
            <a:ext cx="1273175" cy="1979613"/>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29" name="Line 25">
            <a:extLst>
              <a:ext uri="{FF2B5EF4-FFF2-40B4-BE49-F238E27FC236}">
                <a16:creationId xmlns:a16="http://schemas.microsoft.com/office/drawing/2014/main" id="{8D7EF085-D57A-E243-98DA-BEAC54BDE621}"/>
              </a:ext>
            </a:extLst>
          </p:cNvPr>
          <p:cNvSpPr>
            <a:spLocks noChangeShapeType="1"/>
          </p:cNvSpPr>
          <p:nvPr/>
        </p:nvSpPr>
        <p:spPr bwMode="auto">
          <a:xfrm>
            <a:off x="2539711" y="2438455"/>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0" name="Text Box 26">
            <a:extLst>
              <a:ext uri="{FF2B5EF4-FFF2-40B4-BE49-F238E27FC236}">
                <a16:creationId xmlns:a16="http://schemas.microsoft.com/office/drawing/2014/main" id="{0ED9175A-7497-DD4F-9C18-ACF0B19F7B51}"/>
              </a:ext>
            </a:extLst>
          </p:cNvPr>
          <p:cNvSpPr txBox="1">
            <a:spLocks noChangeArrowheads="1"/>
          </p:cNvSpPr>
          <p:nvPr/>
        </p:nvSpPr>
        <p:spPr bwMode="auto">
          <a:xfrm>
            <a:off x="2496849" y="2420992"/>
            <a:ext cx="1317625"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531" name="Line 27">
            <a:extLst>
              <a:ext uri="{FF2B5EF4-FFF2-40B4-BE49-F238E27FC236}">
                <a16:creationId xmlns:a16="http://schemas.microsoft.com/office/drawing/2014/main" id="{FD58D124-018E-3848-9BB8-DBD51A4D851F}"/>
              </a:ext>
            </a:extLst>
          </p:cNvPr>
          <p:cNvSpPr>
            <a:spLocks noChangeShapeType="1"/>
          </p:cNvSpPr>
          <p:nvPr/>
        </p:nvSpPr>
        <p:spPr bwMode="auto">
          <a:xfrm>
            <a:off x="2547649" y="2759130"/>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2" name="Line 28">
            <a:extLst>
              <a:ext uri="{FF2B5EF4-FFF2-40B4-BE49-F238E27FC236}">
                <a16:creationId xmlns:a16="http://schemas.microsoft.com/office/drawing/2014/main" id="{15074162-585A-BC41-91A3-96670F676188}"/>
              </a:ext>
            </a:extLst>
          </p:cNvPr>
          <p:cNvSpPr>
            <a:spLocks noChangeShapeType="1"/>
          </p:cNvSpPr>
          <p:nvPr/>
        </p:nvSpPr>
        <p:spPr bwMode="auto">
          <a:xfrm>
            <a:off x="2533361" y="3068692"/>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3" name="Line 29">
            <a:extLst>
              <a:ext uri="{FF2B5EF4-FFF2-40B4-BE49-F238E27FC236}">
                <a16:creationId xmlns:a16="http://schemas.microsoft.com/office/drawing/2014/main" id="{23B1C83D-9CD1-7141-80E9-B23AF1A120DD}"/>
              </a:ext>
            </a:extLst>
          </p:cNvPr>
          <p:cNvSpPr>
            <a:spLocks noChangeShapeType="1"/>
          </p:cNvSpPr>
          <p:nvPr/>
        </p:nvSpPr>
        <p:spPr bwMode="auto">
          <a:xfrm>
            <a:off x="2533361" y="3354442"/>
            <a:ext cx="1263650" cy="31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4" name="Text Box 26">
            <a:extLst>
              <a:ext uri="{FF2B5EF4-FFF2-40B4-BE49-F238E27FC236}">
                <a16:creationId xmlns:a16="http://schemas.microsoft.com/office/drawing/2014/main" id="{18FD1BAC-22E0-E743-8D85-AD83603D9B8E}"/>
              </a:ext>
            </a:extLst>
          </p:cNvPr>
          <p:cNvSpPr txBox="1">
            <a:spLocks noChangeArrowheads="1"/>
          </p:cNvSpPr>
          <p:nvPr/>
        </p:nvSpPr>
        <p:spPr bwMode="auto">
          <a:xfrm>
            <a:off x="2531774" y="1668517"/>
            <a:ext cx="1317625"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535" name="Text Box 26">
            <a:extLst>
              <a:ext uri="{FF2B5EF4-FFF2-40B4-BE49-F238E27FC236}">
                <a16:creationId xmlns:a16="http://schemas.microsoft.com/office/drawing/2014/main" id="{FA894B51-006F-1749-B20E-08F2DE8012E4}"/>
              </a:ext>
            </a:extLst>
          </p:cNvPr>
          <p:cNvSpPr txBox="1">
            <a:spLocks noChangeArrowheads="1"/>
          </p:cNvSpPr>
          <p:nvPr/>
        </p:nvSpPr>
        <p:spPr bwMode="auto">
          <a:xfrm>
            <a:off x="2487324" y="3325867"/>
            <a:ext cx="1317625"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536" name="Text Box 26">
            <a:extLst>
              <a:ext uri="{FF2B5EF4-FFF2-40B4-BE49-F238E27FC236}">
                <a16:creationId xmlns:a16="http://schemas.microsoft.com/office/drawing/2014/main" id="{986C06D0-2FCC-3C4A-8B26-E47FEACB6A76}"/>
              </a:ext>
            </a:extLst>
          </p:cNvPr>
          <p:cNvSpPr txBox="1">
            <a:spLocks noChangeArrowheads="1"/>
          </p:cNvSpPr>
          <p:nvPr/>
        </p:nvSpPr>
        <p:spPr bwMode="auto">
          <a:xfrm>
            <a:off x="2506374" y="3040117"/>
            <a:ext cx="1317625"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537" name="Text Box 26">
            <a:extLst>
              <a:ext uri="{FF2B5EF4-FFF2-40B4-BE49-F238E27FC236}">
                <a16:creationId xmlns:a16="http://schemas.microsoft.com/office/drawing/2014/main" id="{D076C0F4-C178-3E40-A5A0-D9949817A0D5}"/>
              </a:ext>
            </a:extLst>
          </p:cNvPr>
          <p:cNvSpPr txBox="1">
            <a:spLocks noChangeArrowheads="1"/>
          </p:cNvSpPr>
          <p:nvPr/>
        </p:nvSpPr>
        <p:spPr bwMode="auto">
          <a:xfrm>
            <a:off x="2496849" y="2744842"/>
            <a:ext cx="1317625"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538" name="Oval 19">
            <a:extLst>
              <a:ext uri="{FF2B5EF4-FFF2-40B4-BE49-F238E27FC236}">
                <a16:creationId xmlns:a16="http://schemas.microsoft.com/office/drawing/2014/main" id="{2A71094C-18F7-1C46-8C86-7D8D2BCF2A4A}"/>
              </a:ext>
            </a:extLst>
          </p:cNvPr>
          <p:cNvSpPr>
            <a:spLocks noChangeArrowheads="1"/>
          </p:cNvSpPr>
          <p:nvPr/>
        </p:nvSpPr>
        <p:spPr bwMode="auto">
          <a:xfrm>
            <a:off x="2866736" y="1954267"/>
            <a:ext cx="598488" cy="3048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P1</a:t>
            </a: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539" name="Group 20">
            <a:extLst>
              <a:ext uri="{FF2B5EF4-FFF2-40B4-BE49-F238E27FC236}">
                <a16:creationId xmlns:a16="http://schemas.microsoft.com/office/drawing/2014/main" id="{554821E9-E611-EF4C-B4ED-D5A7C0CB1055}"/>
              </a:ext>
            </a:extLst>
          </p:cNvPr>
          <p:cNvGrpSpPr>
            <a:grpSpLocks/>
          </p:cNvGrpSpPr>
          <p:nvPr/>
        </p:nvGrpSpPr>
        <p:grpSpPr bwMode="auto">
          <a:xfrm>
            <a:off x="2834986" y="2278117"/>
            <a:ext cx="620713" cy="228600"/>
            <a:chOff x="1287" y="2524"/>
            <a:chExt cx="260" cy="100"/>
          </a:xfrm>
        </p:grpSpPr>
        <p:sp>
          <p:nvSpPr>
            <p:cNvPr id="540" name="Rectangle 21">
              <a:extLst>
                <a:ext uri="{FF2B5EF4-FFF2-40B4-BE49-F238E27FC236}">
                  <a16:creationId xmlns:a16="http://schemas.microsoft.com/office/drawing/2014/main" id="{BEBEC012-39DF-A541-830E-6FF13ADAE416}"/>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41" name="Rectangle 22">
              <a:extLst>
                <a:ext uri="{FF2B5EF4-FFF2-40B4-BE49-F238E27FC236}">
                  <a16:creationId xmlns:a16="http://schemas.microsoft.com/office/drawing/2014/main" id="{C54558CA-8722-654B-8BA0-93D5C1A67599}"/>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42" name="Rectangle 23">
              <a:extLst>
                <a:ext uri="{FF2B5EF4-FFF2-40B4-BE49-F238E27FC236}">
                  <a16:creationId xmlns:a16="http://schemas.microsoft.com/office/drawing/2014/main" id="{4ECE78D1-C229-D44C-8946-E5D845D77BF2}"/>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43" name="Rectangle 24">
              <a:extLst>
                <a:ext uri="{FF2B5EF4-FFF2-40B4-BE49-F238E27FC236}">
                  <a16:creationId xmlns:a16="http://schemas.microsoft.com/office/drawing/2014/main" id="{5E3A5BD1-1D56-EA42-9427-8F0D4DE4565B}"/>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544" name="Rectangle 23">
            <a:extLst>
              <a:ext uri="{FF2B5EF4-FFF2-40B4-BE49-F238E27FC236}">
                <a16:creationId xmlns:a16="http://schemas.microsoft.com/office/drawing/2014/main" id="{9E1F493A-E899-D74E-919F-F4A60AE16A91}"/>
              </a:ext>
            </a:extLst>
          </p:cNvPr>
          <p:cNvSpPr>
            <a:spLocks noChangeArrowheads="1"/>
          </p:cNvSpPr>
          <p:nvPr/>
        </p:nvSpPr>
        <p:spPr bwMode="auto">
          <a:xfrm>
            <a:off x="5067011" y="1390705"/>
            <a:ext cx="2254250"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45" name="Rectangle 24">
            <a:extLst>
              <a:ext uri="{FF2B5EF4-FFF2-40B4-BE49-F238E27FC236}">
                <a16:creationId xmlns:a16="http://schemas.microsoft.com/office/drawing/2014/main" id="{49A0180F-5303-6E4C-99BF-19A56AAC7C47}"/>
              </a:ext>
            </a:extLst>
          </p:cNvPr>
          <p:cNvSpPr>
            <a:spLocks noChangeArrowheads="1"/>
          </p:cNvSpPr>
          <p:nvPr/>
        </p:nvSpPr>
        <p:spPr bwMode="auto">
          <a:xfrm>
            <a:off x="5013036" y="1468492"/>
            <a:ext cx="2225675" cy="1979613"/>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46" name="Text Box 26">
            <a:extLst>
              <a:ext uri="{FF2B5EF4-FFF2-40B4-BE49-F238E27FC236}">
                <a16:creationId xmlns:a16="http://schemas.microsoft.com/office/drawing/2014/main" id="{23645F4E-01B1-3349-9A7F-2F24FC4C20C1}"/>
              </a:ext>
            </a:extLst>
          </p:cNvPr>
          <p:cNvSpPr txBox="1">
            <a:spLocks noChangeArrowheads="1"/>
          </p:cNvSpPr>
          <p:nvPr/>
        </p:nvSpPr>
        <p:spPr bwMode="auto">
          <a:xfrm>
            <a:off x="5438486" y="2197155"/>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547" name="Text Box 26">
            <a:extLst>
              <a:ext uri="{FF2B5EF4-FFF2-40B4-BE49-F238E27FC236}">
                <a16:creationId xmlns:a16="http://schemas.microsoft.com/office/drawing/2014/main" id="{9BED65C6-B309-8B4D-A068-E19EDFD116B4}"/>
              </a:ext>
            </a:extLst>
          </p:cNvPr>
          <p:cNvSpPr txBox="1">
            <a:spLocks noChangeArrowheads="1"/>
          </p:cNvSpPr>
          <p:nvPr/>
        </p:nvSpPr>
        <p:spPr bwMode="auto">
          <a:xfrm>
            <a:off x="5492461" y="1420867"/>
            <a:ext cx="1317625"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548" name="Text Box 26">
            <a:extLst>
              <a:ext uri="{FF2B5EF4-FFF2-40B4-BE49-F238E27FC236}">
                <a16:creationId xmlns:a16="http://schemas.microsoft.com/office/drawing/2014/main" id="{3CB9E7E9-E087-BE49-8C38-35C7E48BA8C9}"/>
              </a:ext>
            </a:extLst>
          </p:cNvPr>
          <p:cNvSpPr txBox="1">
            <a:spLocks noChangeArrowheads="1"/>
          </p:cNvSpPr>
          <p:nvPr/>
        </p:nvSpPr>
        <p:spPr bwMode="auto">
          <a:xfrm>
            <a:off x="5432136" y="3102030"/>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549" name="Text Box 26">
            <a:extLst>
              <a:ext uri="{FF2B5EF4-FFF2-40B4-BE49-F238E27FC236}">
                <a16:creationId xmlns:a16="http://schemas.microsoft.com/office/drawing/2014/main" id="{75F58D18-0976-1447-9AE8-E0B265BD816E}"/>
              </a:ext>
            </a:extLst>
          </p:cNvPr>
          <p:cNvSpPr txBox="1">
            <a:spLocks noChangeArrowheads="1"/>
          </p:cNvSpPr>
          <p:nvPr/>
        </p:nvSpPr>
        <p:spPr bwMode="auto">
          <a:xfrm>
            <a:off x="5432136" y="2816280"/>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550" name="Oval 36">
            <a:extLst>
              <a:ext uri="{FF2B5EF4-FFF2-40B4-BE49-F238E27FC236}">
                <a16:creationId xmlns:a16="http://schemas.microsoft.com/office/drawing/2014/main" id="{2A7F5798-BB67-5141-90FB-F51D589E31C6}"/>
              </a:ext>
            </a:extLst>
          </p:cNvPr>
          <p:cNvSpPr>
            <a:spLocks noChangeArrowheads="1"/>
          </p:cNvSpPr>
          <p:nvPr/>
        </p:nvSpPr>
        <p:spPr bwMode="auto">
          <a:xfrm>
            <a:off x="5132099" y="1727255"/>
            <a:ext cx="598487" cy="3048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P4</a:t>
            </a:r>
          </a:p>
        </p:txBody>
      </p:sp>
      <p:sp>
        <p:nvSpPr>
          <p:cNvPr id="551" name="Rectangle 23">
            <a:extLst>
              <a:ext uri="{FF2B5EF4-FFF2-40B4-BE49-F238E27FC236}">
                <a16:creationId xmlns:a16="http://schemas.microsoft.com/office/drawing/2014/main" id="{32D4A7B1-DBDA-2B47-8511-4BF8176AC42D}"/>
              </a:ext>
            </a:extLst>
          </p:cNvPr>
          <p:cNvSpPr>
            <a:spLocks noChangeArrowheads="1"/>
          </p:cNvSpPr>
          <p:nvPr/>
        </p:nvSpPr>
        <p:spPr bwMode="auto">
          <a:xfrm>
            <a:off x="8202324" y="1616130"/>
            <a:ext cx="1296987" cy="19812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2" name="Rectangle 24">
            <a:extLst>
              <a:ext uri="{FF2B5EF4-FFF2-40B4-BE49-F238E27FC236}">
                <a16:creationId xmlns:a16="http://schemas.microsoft.com/office/drawing/2014/main" id="{DAED2C2D-612B-9147-A573-0082B49107C3}"/>
              </a:ext>
            </a:extLst>
          </p:cNvPr>
          <p:cNvSpPr>
            <a:spLocks noChangeArrowheads="1"/>
          </p:cNvSpPr>
          <p:nvPr/>
        </p:nvSpPr>
        <p:spPr bwMode="auto">
          <a:xfrm>
            <a:off x="8005474" y="1657405"/>
            <a:ext cx="1631950" cy="1979612"/>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3" name="Text Box 26">
            <a:extLst>
              <a:ext uri="{FF2B5EF4-FFF2-40B4-BE49-F238E27FC236}">
                <a16:creationId xmlns:a16="http://schemas.microsoft.com/office/drawing/2014/main" id="{892F681F-FE7B-A849-886C-3DB4B71509FA}"/>
              </a:ext>
            </a:extLst>
          </p:cNvPr>
          <p:cNvSpPr txBox="1">
            <a:spLocks noChangeArrowheads="1"/>
          </p:cNvSpPr>
          <p:nvPr/>
        </p:nvSpPr>
        <p:spPr bwMode="auto">
          <a:xfrm>
            <a:off x="8130886" y="2413055"/>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554" name="Text Box 26">
            <a:extLst>
              <a:ext uri="{FF2B5EF4-FFF2-40B4-BE49-F238E27FC236}">
                <a16:creationId xmlns:a16="http://schemas.microsoft.com/office/drawing/2014/main" id="{5491EDD3-2B63-BB4B-87FA-02E376F65B7B}"/>
              </a:ext>
            </a:extLst>
          </p:cNvPr>
          <p:cNvSpPr txBox="1">
            <a:spLocks noChangeArrowheads="1"/>
          </p:cNvSpPr>
          <p:nvPr/>
        </p:nvSpPr>
        <p:spPr bwMode="auto">
          <a:xfrm>
            <a:off x="8165811" y="1660580"/>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555" name="Text Box 26">
            <a:extLst>
              <a:ext uri="{FF2B5EF4-FFF2-40B4-BE49-F238E27FC236}">
                <a16:creationId xmlns:a16="http://schemas.microsoft.com/office/drawing/2014/main" id="{0FB3A86D-FFE9-EE49-AD2D-1E57E4F89BB1}"/>
              </a:ext>
            </a:extLst>
          </p:cNvPr>
          <p:cNvSpPr txBox="1">
            <a:spLocks noChangeArrowheads="1"/>
          </p:cNvSpPr>
          <p:nvPr/>
        </p:nvSpPr>
        <p:spPr bwMode="auto">
          <a:xfrm>
            <a:off x="8173749" y="3317930"/>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556" name="Text Box 26">
            <a:extLst>
              <a:ext uri="{FF2B5EF4-FFF2-40B4-BE49-F238E27FC236}">
                <a16:creationId xmlns:a16="http://schemas.microsoft.com/office/drawing/2014/main" id="{9835580D-BB7F-E64A-B442-691428929F13}"/>
              </a:ext>
            </a:extLst>
          </p:cNvPr>
          <p:cNvSpPr txBox="1">
            <a:spLocks noChangeArrowheads="1"/>
          </p:cNvSpPr>
          <p:nvPr/>
        </p:nvSpPr>
        <p:spPr bwMode="auto">
          <a:xfrm>
            <a:off x="8140411" y="3032180"/>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557" name="Text Box 26">
            <a:extLst>
              <a:ext uri="{FF2B5EF4-FFF2-40B4-BE49-F238E27FC236}">
                <a16:creationId xmlns:a16="http://schemas.microsoft.com/office/drawing/2014/main" id="{31A0CB7D-BCCB-D34A-A890-C07347817887}"/>
              </a:ext>
            </a:extLst>
          </p:cNvPr>
          <p:cNvSpPr txBox="1">
            <a:spLocks noChangeArrowheads="1"/>
          </p:cNvSpPr>
          <p:nvPr/>
        </p:nvSpPr>
        <p:spPr bwMode="auto">
          <a:xfrm>
            <a:off x="8130886" y="2736905"/>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558" name="Oval 53">
            <a:extLst>
              <a:ext uri="{FF2B5EF4-FFF2-40B4-BE49-F238E27FC236}">
                <a16:creationId xmlns:a16="http://schemas.microsoft.com/office/drawing/2014/main" id="{F992062B-7A21-DE43-9A4C-83CB3E9CB13F}"/>
              </a:ext>
            </a:extLst>
          </p:cNvPr>
          <p:cNvSpPr>
            <a:spLocks noChangeArrowheads="1"/>
          </p:cNvSpPr>
          <p:nvPr/>
        </p:nvSpPr>
        <p:spPr bwMode="auto">
          <a:xfrm>
            <a:off x="8086436" y="1954267"/>
            <a:ext cx="598488" cy="3048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P2</a:t>
            </a:r>
          </a:p>
        </p:txBody>
      </p:sp>
      <p:sp>
        <p:nvSpPr>
          <p:cNvPr id="559" name="Freeform 54">
            <a:extLst>
              <a:ext uri="{FF2B5EF4-FFF2-40B4-BE49-F238E27FC236}">
                <a16:creationId xmlns:a16="http://schemas.microsoft.com/office/drawing/2014/main" id="{AC38FC98-798D-384B-B25B-E64D646DDFC5}"/>
              </a:ext>
            </a:extLst>
          </p:cNvPr>
          <p:cNvSpPr>
            <a:spLocks/>
          </p:cNvSpPr>
          <p:nvPr/>
        </p:nvSpPr>
        <p:spPr bwMode="auto">
          <a:xfrm>
            <a:off x="9661236" y="1636767"/>
            <a:ext cx="504825" cy="2133600"/>
          </a:xfrm>
          <a:custGeom>
            <a:avLst/>
            <a:gdLst>
              <a:gd name="T0" fmla="*/ 2147483647 w 318"/>
              <a:gd name="T1" fmla="*/ 2147483647 h 1344"/>
              <a:gd name="T2" fmla="*/ 2147483647 w 318"/>
              <a:gd name="T3" fmla="*/ 0 h 1344"/>
              <a:gd name="T4" fmla="*/ 0 w 318"/>
              <a:gd name="T5" fmla="*/ 2147483647 h 1344"/>
              <a:gd name="T6" fmla="*/ 2147483647 w 318"/>
              <a:gd name="T7" fmla="*/ 2147483647 h 1344"/>
              <a:gd name="T8" fmla="*/ 2147483647 w 318"/>
              <a:gd name="T9" fmla="*/ 2147483647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1344">
                <a:moveTo>
                  <a:pt x="318" y="1344"/>
                </a:moveTo>
                <a:lnTo>
                  <a:pt x="12" y="0"/>
                </a:lnTo>
                <a:lnTo>
                  <a:pt x="0" y="1224"/>
                </a:lnTo>
                <a:lnTo>
                  <a:pt x="121" y="1344"/>
                </a:lnTo>
                <a:lnTo>
                  <a:pt x="318" y="1344"/>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8" name="Text Box 93">
            <a:extLst>
              <a:ext uri="{FF2B5EF4-FFF2-40B4-BE49-F238E27FC236}">
                <a16:creationId xmlns:a16="http://schemas.microsoft.com/office/drawing/2014/main" id="{28913095-A052-0A42-8972-4D75538256AD}"/>
              </a:ext>
            </a:extLst>
          </p:cNvPr>
          <p:cNvSpPr txBox="1">
            <a:spLocks noChangeArrowheads="1"/>
          </p:cNvSpPr>
          <p:nvPr/>
        </p:nvSpPr>
        <p:spPr bwMode="auto">
          <a:xfrm flipH="1">
            <a:off x="1723736" y="4418067"/>
            <a:ext cx="1147763"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Gill Sans MT" charset="0"/>
                <a:ea typeface="ＭＳ Ｐゴシック" charset="0"/>
                <a:cs typeface="+mn-cs"/>
              </a:rPr>
              <a:t>host: IP address A</a:t>
            </a:r>
          </a:p>
        </p:txBody>
      </p:sp>
      <p:sp>
        <p:nvSpPr>
          <p:cNvPr id="569" name="Text Box 94">
            <a:extLst>
              <a:ext uri="{FF2B5EF4-FFF2-40B4-BE49-F238E27FC236}">
                <a16:creationId xmlns:a16="http://schemas.microsoft.com/office/drawing/2014/main" id="{E982CF1A-0928-6A45-8462-D083EBC09BA7}"/>
              </a:ext>
            </a:extLst>
          </p:cNvPr>
          <p:cNvSpPr txBox="1">
            <a:spLocks noChangeArrowheads="1"/>
          </p:cNvSpPr>
          <p:nvPr/>
        </p:nvSpPr>
        <p:spPr bwMode="auto">
          <a:xfrm flipH="1">
            <a:off x="9480261" y="4314880"/>
            <a:ext cx="1147763"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Gill Sans MT" charset="0"/>
                <a:ea typeface="ＭＳ Ｐゴシック" charset="0"/>
                <a:cs typeface="+mn-cs"/>
              </a:rPr>
              <a:t>host: IP address C</a:t>
            </a:r>
          </a:p>
        </p:txBody>
      </p:sp>
      <p:sp>
        <p:nvSpPr>
          <p:cNvPr id="570" name="Line 96">
            <a:extLst>
              <a:ext uri="{FF2B5EF4-FFF2-40B4-BE49-F238E27FC236}">
                <a16:creationId xmlns:a16="http://schemas.microsoft.com/office/drawing/2014/main" id="{2EEED614-F433-E440-B256-A6E56708BB1E}"/>
              </a:ext>
            </a:extLst>
          </p:cNvPr>
          <p:cNvSpPr>
            <a:spLocks noChangeShapeType="1"/>
          </p:cNvSpPr>
          <p:nvPr/>
        </p:nvSpPr>
        <p:spPr bwMode="auto">
          <a:xfrm>
            <a:off x="4989224" y="3144892"/>
            <a:ext cx="2233612"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71" name="Line 97">
            <a:extLst>
              <a:ext uri="{FF2B5EF4-FFF2-40B4-BE49-F238E27FC236}">
                <a16:creationId xmlns:a16="http://schemas.microsoft.com/office/drawing/2014/main" id="{098FD8B8-DDC2-8146-812C-346AC97FA30A}"/>
              </a:ext>
            </a:extLst>
          </p:cNvPr>
          <p:cNvSpPr>
            <a:spLocks noChangeShapeType="1"/>
          </p:cNvSpPr>
          <p:nvPr/>
        </p:nvSpPr>
        <p:spPr bwMode="auto">
          <a:xfrm>
            <a:off x="5005099" y="2843267"/>
            <a:ext cx="2233612"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72" name="Text Box 26">
            <a:extLst>
              <a:ext uri="{FF2B5EF4-FFF2-40B4-BE49-F238E27FC236}">
                <a16:creationId xmlns:a16="http://schemas.microsoft.com/office/drawing/2014/main" id="{8BEC305F-DB39-A945-9B16-8D9FBE53F071}"/>
              </a:ext>
            </a:extLst>
          </p:cNvPr>
          <p:cNvSpPr txBox="1">
            <a:spLocks noChangeArrowheads="1"/>
          </p:cNvSpPr>
          <p:nvPr/>
        </p:nvSpPr>
        <p:spPr bwMode="auto">
          <a:xfrm>
            <a:off x="5392449" y="2508305"/>
            <a:ext cx="13176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573" name="Line 99">
            <a:extLst>
              <a:ext uri="{FF2B5EF4-FFF2-40B4-BE49-F238E27FC236}">
                <a16:creationId xmlns:a16="http://schemas.microsoft.com/office/drawing/2014/main" id="{7CB610F0-F0BE-7D49-8D7A-0F03DEB1C350}"/>
              </a:ext>
            </a:extLst>
          </p:cNvPr>
          <p:cNvSpPr>
            <a:spLocks noChangeShapeType="1"/>
          </p:cNvSpPr>
          <p:nvPr/>
        </p:nvSpPr>
        <p:spPr bwMode="auto">
          <a:xfrm>
            <a:off x="5008274" y="2521005"/>
            <a:ext cx="2233612"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74" name="Line 100">
            <a:extLst>
              <a:ext uri="{FF2B5EF4-FFF2-40B4-BE49-F238E27FC236}">
                <a16:creationId xmlns:a16="http://schemas.microsoft.com/office/drawing/2014/main" id="{1D31CBE9-4A8E-BC4A-A036-BA509B6CF5EA}"/>
              </a:ext>
            </a:extLst>
          </p:cNvPr>
          <p:cNvSpPr>
            <a:spLocks noChangeShapeType="1"/>
          </p:cNvSpPr>
          <p:nvPr/>
        </p:nvSpPr>
        <p:spPr bwMode="auto">
          <a:xfrm>
            <a:off x="5011449" y="2198742"/>
            <a:ext cx="2233612"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575" name="Group 101">
            <a:extLst>
              <a:ext uri="{FF2B5EF4-FFF2-40B4-BE49-F238E27FC236}">
                <a16:creationId xmlns:a16="http://schemas.microsoft.com/office/drawing/2014/main" id="{91441727-AAD7-1140-AF05-A3D324B8DC6B}"/>
              </a:ext>
            </a:extLst>
          </p:cNvPr>
          <p:cNvGrpSpPr>
            <a:grpSpLocks/>
          </p:cNvGrpSpPr>
          <p:nvPr/>
        </p:nvGrpSpPr>
        <p:grpSpPr bwMode="auto">
          <a:xfrm>
            <a:off x="5187661" y="2060630"/>
            <a:ext cx="473075" cy="228600"/>
            <a:chOff x="1287" y="2524"/>
            <a:chExt cx="260" cy="100"/>
          </a:xfrm>
        </p:grpSpPr>
        <p:sp>
          <p:nvSpPr>
            <p:cNvPr id="576" name="Rectangle 102">
              <a:extLst>
                <a:ext uri="{FF2B5EF4-FFF2-40B4-BE49-F238E27FC236}">
                  <a16:creationId xmlns:a16="http://schemas.microsoft.com/office/drawing/2014/main" id="{70206F36-B050-C844-A36F-47D4A71EE355}"/>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77" name="Rectangle 103">
              <a:extLst>
                <a:ext uri="{FF2B5EF4-FFF2-40B4-BE49-F238E27FC236}">
                  <a16:creationId xmlns:a16="http://schemas.microsoft.com/office/drawing/2014/main" id="{5F70B84F-C600-BF41-9794-BB79AB85B4E5}"/>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78" name="Rectangle 104">
              <a:extLst>
                <a:ext uri="{FF2B5EF4-FFF2-40B4-BE49-F238E27FC236}">
                  <a16:creationId xmlns:a16="http://schemas.microsoft.com/office/drawing/2014/main" id="{9352E66B-31B1-0244-9A00-013E38F02047}"/>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79" name="Rectangle 105">
              <a:extLst>
                <a:ext uri="{FF2B5EF4-FFF2-40B4-BE49-F238E27FC236}">
                  <a16:creationId xmlns:a16="http://schemas.microsoft.com/office/drawing/2014/main" id="{A72F3B32-D2F7-184C-B710-25A136D5D062}"/>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580" name="Oval 106">
            <a:extLst>
              <a:ext uri="{FF2B5EF4-FFF2-40B4-BE49-F238E27FC236}">
                <a16:creationId xmlns:a16="http://schemas.microsoft.com/office/drawing/2014/main" id="{775F6544-1FEC-F148-8D8D-09EF67871450}"/>
              </a:ext>
            </a:extLst>
          </p:cNvPr>
          <p:cNvSpPr>
            <a:spLocks noChangeArrowheads="1"/>
          </p:cNvSpPr>
          <p:nvPr/>
        </p:nvSpPr>
        <p:spPr bwMode="auto">
          <a:xfrm>
            <a:off x="6498936" y="1732017"/>
            <a:ext cx="598488" cy="3048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P6</a:t>
            </a:r>
          </a:p>
        </p:txBody>
      </p:sp>
      <p:sp>
        <p:nvSpPr>
          <p:cNvPr id="581" name="Oval 112">
            <a:extLst>
              <a:ext uri="{FF2B5EF4-FFF2-40B4-BE49-F238E27FC236}">
                <a16:creationId xmlns:a16="http://schemas.microsoft.com/office/drawing/2014/main" id="{1A7AFB65-C131-864D-BB01-D752C9A2B6C2}"/>
              </a:ext>
            </a:extLst>
          </p:cNvPr>
          <p:cNvSpPr>
            <a:spLocks noChangeArrowheads="1"/>
          </p:cNvSpPr>
          <p:nvPr/>
        </p:nvSpPr>
        <p:spPr bwMode="auto">
          <a:xfrm>
            <a:off x="5827424" y="1730430"/>
            <a:ext cx="598487" cy="3048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P5</a:t>
            </a:r>
          </a:p>
        </p:txBody>
      </p:sp>
      <p:grpSp>
        <p:nvGrpSpPr>
          <p:cNvPr id="582" name="Group 118">
            <a:extLst>
              <a:ext uri="{FF2B5EF4-FFF2-40B4-BE49-F238E27FC236}">
                <a16:creationId xmlns:a16="http://schemas.microsoft.com/office/drawing/2014/main" id="{72BEDA86-D9D6-634C-B8D0-F4A3A594F27F}"/>
              </a:ext>
            </a:extLst>
          </p:cNvPr>
          <p:cNvGrpSpPr>
            <a:grpSpLocks/>
          </p:cNvGrpSpPr>
          <p:nvPr/>
        </p:nvGrpSpPr>
        <p:grpSpPr bwMode="auto">
          <a:xfrm>
            <a:off x="5892511" y="2065392"/>
            <a:ext cx="473075" cy="228600"/>
            <a:chOff x="1287" y="2524"/>
            <a:chExt cx="260" cy="100"/>
          </a:xfrm>
        </p:grpSpPr>
        <p:sp>
          <p:nvSpPr>
            <p:cNvPr id="583" name="Rectangle 119">
              <a:extLst>
                <a:ext uri="{FF2B5EF4-FFF2-40B4-BE49-F238E27FC236}">
                  <a16:creationId xmlns:a16="http://schemas.microsoft.com/office/drawing/2014/main" id="{967F16BC-79F0-D947-BF48-B3D4DFC37607}"/>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84" name="Rectangle 120">
              <a:extLst>
                <a:ext uri="{FF2B5EF4-FFF2-40B4-BE49-F238E27FC236}">
                  <a16:creationId xmlns:a16="http://schemas.microsoft.com/office/drawing/2014/main" id="{E857091F-6411-DE41-A408-86F1597775F1}"/>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85" name="Rectangle 121">
              <a:extLst>
                <a:ext uri="{FF2B5EF4-FFF2-40B4-BE49-F238E27FC236}">
                  <a16:creationId xmlns:a16="http://schemas.microsoft.com/office/drawing/2014/main" id="{10EEFABE-8406-A849-8F8B-3E87430B80EE}"/>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86" name="Rectangle 122">
              <a:extLst>
                <a:ext uri="{FF2B5EF4-FFF2-40B4-BE49-F238E27FC236}">
                  <a16:creationId xmlns:a16="http://schemas.microsoft.com/office/drawing/2014/main" id="{65CA8326-C8A6-0740-8CBC-12905C529885}"/>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587" name="Group 123">
            <a:extLst>
              <a:ext uri="{FF2B5EF4-FFF2-40B4-BE49-F238E27FC236}">
                <a16:creationId xmlns:a16="http://schemas.microsoft.com/office/drawing/2014/main" id="{997E9D96-904C-5A46-A87E-C65B0FD83028}"/>
              </a:ext>
            </a:extLst>
          </p:cNvPr>
          <p:cNvGrpSpPr>
            <a:grpSpLocks/>
          </p:cNvGrpSpPr>
          <p:nvPr/>
        </p:nvGrpSpPr>
        <p:grpSpPr bwMode="auto">
          <a:xfrm>
            <a:off x="6564024" y="2070155"/>
            <a:ext cx="473075" cy="228600"/>
            <a:chOff x="1287" y="2524"/>
            <a:chExt cx="260" cy="100"/>
          </a:xfrm>
        </p:grpSpPr>
        <p:sp>
          <p:nvSpPr>
            <p:cNvPr id="588" name="Rectangle 124">
              <a:extLst>
                <a:ext uri="{FF2B5EF4-FFF2-40B4-BE49-F238E27FC236}">
                  <a16:creationId xmlns:a16="http://schemas.microsoft.com/office/drawing/2014/main" id="{83A5305C-938A-3540-92FC-D9E6B3AA52E9}"/>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89" name="Rectangle 125">
              <a:extLst>
                <a:ext uri="{FF2B5EF4-FFF2-40B4-BE49-F238E27FC236}">
                  <a16:creationId xmlns:a16="http://schemas.microsoft.com/office/drawing/2014/main" id="{5B51F3FA-BED2-9741-B674-7BC7A9E263FC}"/>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0" name="Rectangle 126">
              <a:extLst>
                <a:ext uri="{FF2B5EF4-FFF2-40B4-BE49-F238E27FC236}">
                  <a16:creationId xmlns:a16="http://schemas.microsoft.com/office/drawing/2014/main" id="{79C8DFFC-9ECB-D741-B85F-80F0EF7532BF}"/>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1" name="Rectangle 127">
              <a:extLst>
                <a:ext uri="{FF2B5EF4-FFF2-40B4-BE49-F238E27FC236}">
                  <a16:creationId xmlns:a16="http://schemas.microsoft.com/office/drawing/2014/main" id="{978D323D-4AE7-9141-B532-67630F4025DB}"/>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592" name="Line 133">
            <a:extLst>
              <a:ext uri="{FF2B5EF4-FFF2-40B4-BE49-F238E27FC236}">
                <a16:creationId xmlns:a16="http://schemas.microsoft.com/office/drawing/2014/main" id="{B3924FC9-2487-424F-B323-57225BB1F6F0}"/>
              </a:ext>
            </a:extLst>
          </p:cNvPr>
          <p:cNvSpPr>
            <a:spLocks noChangeShapeType="1"/>
          </p:cNvSpPr>
          <p:nvPr/>
        </p:nvSpPr>
        <p:spPr bwMode="auto">
          <a:xfrm>
            <a:off x="7997536" y="3360792"/>
            <a:ext cx="163830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3" name="Line 134">
            <a:extLst>
              <a:ext uri="{FF2B5EF4-FFF2-40B4-BE49-F238E27FC236}">
                <a16:creationId xmlns:a16="http://schemas.microsoft.com/office/drawing/2014/main" id="{8C5E5D9B-06EC-8040-963A-0448FFE65135}"/>
              </a:ext>
            </a:extLst>
          </p:cNvPr>
          <p:cNvSpPr>
            <a:spLocks noChangeShapeType="1"/>
          </p:cNvSpPr>
          <p:nvPr/>
        </p:nvSpPr>
        <p:spPr bwMode="auto">
          <a:xfrm>
            <a:off x="7988011" y="3065517"/>
            <a:ext cx="163830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4" name="Line 135">
            <a:extLst>
              <a:ext uri="{FF2B5EF4-FFF2-40B4-BE49-F238E27FC236}">
                <a16:creationId xmlns:a16="http://schemas.microsoft.com/office/drawing/2014/main" id="{B6E44884-802F-C140-8F4F-ECCAD20C64C2}"/>
              </a:ext>
            </a:extLst>
          </p:cNvPr>
          <p:cNvSpPr>
            <a:spLocks noChangeShapeType="1"/>
          </p:cNvSpPr>
          <p:nvPr/>
        </p:nvSpPr>
        <p:spPr bwMode="auto">
          <a:xfrm>
            <a:off x="7988011" y="2770242"/>
            <a:ext cx="163830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5" name="Line 136">
            <a:extLst>
              <a:ext uri="{FF2B5EF4-FFF2-40B4-BE49-F238E27FC236}">
                <a16:creationId xmlns:a16="http://schemas.microsoft.com/office/drawing/2014/main" id="{267911A5-63F3-4640-87F3-C5B06264CB37}"/>
              </a:ext>
            </a:extLst>
          </p:cNvPr>
          <p:cNvSpPr>
            <a:spLocks noChangeShapeType="1"/>
          </p:cNvSpPr>
          <p:nvPr/>
        </p:nvSpPr>
        <p:spPr bwMode="auto">
          <a:xfrm>
            <a:off x="7988011" y="2465442"/>
            <a:ext cx="163830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596" name="Group 128">
            <a:extLst>
              <a:ext uri="{FF2B5EF4-FFF2-40B4-BE49-F238E27FC236}">
                <a16:creationId xmlns:a16="http://schemas.microsoft.com/office/drawing/2014/main" id="{7EE1E98D-B6C0-2C4E-AD21-6D19C0FB7F86}"/>
              </a:ext>
            </a:extLst>
          </p:cNvPr>
          <p:cNvGrpSpPr>
            <a:grpSpLocks/>
          </p:cNvGrpSpPr>
          <p:nvPr/>
        </p:nvGrpSpPr>
        <p:grpSpPr bwMode="auto">
          <a:xfrm>
            <a:off x="8140411" y="2292405"/>
            <a:ext cx="473075" cy="228600"/>
            <a:chOff x="1287" y="2524"/>
            <a:chExt cx="260" cy="100"/>
          </a:xfrm>
        </p:grpSpPr>
        <p:sp>
          <p:nvSpPr>
            <p:cNvPr id="597" name="Rectangle 129">
              <a:extLst>
                <a:ext uri="{FF2B5EF4-FFF2-40B4-BE49-F238E27FC236}">
                  <a16:creationId xmlns:a16="http://schemas.microsoft.com/office/drawing/2014/main" id="{61B34E55-D106-A049-9E71-650BFC4F134B}"/>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8" name="Rectangle 130">
              <a:extLst>
                <a:ext uri="{FF2B5EF4-FFF2-40B4-BE49-F238E27FC236}">
                  <a16:creationId xmlns:a16="http://schemas.microsoft.com/office/drawing/2014/main" id="{11316511-2186-B14B-B2A0-0967B623A5F9}"/>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9" name="Rectangle 131">
              <a:extLst>
                <a:ext uri="{FF2B5EF4-FFF2-40B4-BE49-F238E27FC236}">
                  <a16:creationId xmlns:a16="http://schemas.microsoft.com/office/drawing/2014/main" id="{7A116F04-A632-B845-B528-4E4C72A94792}"/>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00" name="Rectangle 132">
              <a:extLst>
                <a:ext uri="{FF2B5EF4-FFF2-40B4-BE49-F238E27FC236}">
                  <a16:creationId xmlns:a16="http://schemas.microsoft.com/office/drawing/2014/main" id="{4A85FADB-4AF1-F94D-8774-770D5D087635}"/>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601" name="Group 137">
            <a:extLst>
              <a:ext uri="{FF2B5EF4-FFF2-40B4-BE49-F238E27FC236}">
                <a16:creationId xmlns:a16="http://schemas.microsoft.com/office/drawing/2014/main" id="{9F60C830-B1B4-8D40-9EFA-BCF609F3183A}"/>
              </a:ext>
            </a:extLst>
          </p:cNvPr>
          <p:cNvGrpSpPr>
            <a:grpSpLocks/>
          </p:cNvGrpSpPr>
          <p:nvPr/>
        </p:nvGrpSpPr>
        <p:grpSpPr bwMode="auto">
          <a:xfrm>
            <a:off x="8935749" y="2282880"/>
            <a:ext cx="473075" cy="228600"/>
            <a:chOff x="1287" y="2524"/>
            <a:chExt cx="260" cy="100"/>
          </a:xfrm>
        </p:grpSpPr>
        <p:sp>
          <p:nvSpPr>
            <p:cNvPr id="602" name="Rectangle 138">
              <a:extLst>
                <a:ext uri="{FF2B5EF4-FFF2-40B4-BE49-F238E27FC236}">
                  <a16:creationId xmlns:a16="http://schemas.microsoft.com/office/drawing/2014/main" id="{6EF6EEDA-22BF-6241-8415-4BAB32D12862}"/>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03" name="Rectangle 139">
              <a:extLst>
                <a:ext uri="{FF2B5EF4-FFF2-40B4-BE49-F238E27FC236}">
                  <a16:creationId xmlns:a16="http://schemas.microsoft.com/office/drawing/2014/main" id="{3DD5FE6D-6228-3940-8146-E91BBCD9F57B}"/>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04" name="Rectangle 140">
              <a:extLst>
                <a:ext uri="{FF2B5EF4-FFF2-40B4-BE49-F238E27FC236}">
                  <a16:creationId xmlns:a16="http://schemas.microsoft.com/office/drawing/2014/main" id="{15547CDB-C790-C348-AE10-9B28B2C54F9B}"/>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05" name="Rectangle 141">
              <a:extLst>
                <a:ext uri="{FF2B5EF4-FFF2-40B4-BE49-F238E27FC236}">
                  <a16:creationId xmlns:a16="http://schemas.microsoft.com/office/drawing/2014/main" id="{59BAD7A1-391C-F44A-8C97-BB2749F44B10}"/>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606" name="Oval 143">
            <a:extLst>
              <a:ext uri="{FF2B5EF4-FFF2-40B4-BE49-F238E27FC236}">
                <a16:creationId xmlns:a16="http://schemas.microsoft.com/office/drawing/2014/main" id="{714C3193-ABA3-E549-9000-1B9EA94280C7}"/>
              </a:ext>
            </a:extLst>
          </p:cNvPr>
          <p:cNvSpPr>
            <a:spLocks noChangeArrowheads="1"/>
          </p:cNvSpPr>
          <p:nvPr/>
        </p:nvSpPr>
        <p:spPr bwMode="auto">
          <a:xfrm>
            <a:off x="8877011" y="1949505"/>
            <a:ext cx="598488" cy="3048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P3</a:t>
            </a:r>
          </a:p>
        </p:txBody>
      </p:sp>
      <p:grpSp>
        <p:nvGrpSpPr>
          <p:cNvPr id="5" name="Group 4"/>
          <p:cNvGrpSpPr/>
          <p:nvPr/>
        </p:nvGrpSpPr>
        <p:grpSpPr>
          <a:xfrm>
            <a:off x="3128674" y="2152705"/>
            <a:ext cx="2695575" cy="3382962"/>
            <a:chOff x="3128674" y="2152705"/>
            <a:chExt cx="2695575" cy="3382962"/>
          </a:xfrm>
        </p:grpSpPr>
        <p:grpSp>
          <p:nvGrpSpPr>
            <p:cNvPr id="4" name="Group 3"/>
            <p:cNvGrpSpPr/>
            <p:nvPr/>
          </p:nvGrpSpPr>
          <p:grpSpPr>
            <a:xfrm>
              <a:off x="3301711" y="4192642"/>
              <a:ext cx="2173288" cy="1343025"/>
              <a:chOff x="3301711" y="4192642"/>
              <a:chExt cx="2173288" cy="1343025"/>
            </a:xfrm>
          </p:grpSpPr>
          <p:grpSp>
            <p:nvGrpSpPr>
              <p:cNvPr id="560" name="Group 76">
                <a:extLst>
                  <a:ext uri="{FF2B5EF4-FFF2-40B4-BE49-F238E27FC236}">
                    <a16:creationId xmlns:a16="http://schemas.microsoft.com/office/drawing/2014/main" id="{54B1DF71-9399-154E-A326-E57B31715B46}"/>
                  </a:ext>
                </a:extLst>
              </p:cNvPr>
              <p:cNvGrpSpPr>
                <a:grpSpLocks/>
              </p:cNvGrpSpPr>
              <p:nvPr/>
            </p:nvGrpSpPr>
            <p:grpSpPr bwMode="auto">
              <a:xfrm>
                <a:off x="3450936" y="4883205"/>
                <a:ext cx="2024063" cy="652462"/>
                <a:chOff x="1079" y="3697"/>
                <a:chExt cx="1275" cy="411"/>
              </a:xfrm>
            </p:grpSpPr>
            <p:sp>
              <p:nvSpPr>
                <p:cNvPr id="561" name="Rectangle 77">
                  <a:extLst>
                    <a:ext uri="{FF2B5EF4-FFF2-40B4-BE49-F238E27FC236}">
                      <a16:creationId xmlns:a16="http://schemas.microsoft.com/office/drawing/2014/main" id="{126F8F0C-1620-8242-B2D8-31D60CE3B0C0}"/>
                    </a:ext>
                  </a:extLst>
                </p:cNvPr>
                <p:cNvSpPr>
                  <a:spLocks noChangeArrowheads="1"/>
                </p:cNvSpPr>
                <p:nvPr/>
              </p:nvSpPr>
              <p:spPr bwMode="auto">
                <a:xfrm>
                  <a:off x="1553" y="3697"/>
                  <a:ext cx="678" cy="138"/>
                </a:xfrm>
                <a:prstGeom prst="rect">
                  <a:avLst/>
                </a:prstGeom>
                <a:solidFill>
                  <a:srgbClr val="3C6CD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562" name="Line 78">
                  <a:extLst>
                    <a:ext uri="{FF2B5EF4-FFF2-40B4-BE49-F238E27FC236}">
                      <a16:creationId xmlns:a16="http://schemas.microsoft.com/office/drawing/2014/main" id="{B4AFF46B-1913-5749-A0C2-475F8713C47B}"/>
                    </a:ext>
                  </a:extLst>
                </p:cNvPr>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63" name="Text Box 79">
                  <a:extLst>
                    <a:ext uri="{FF2B5EF4-FFF2-40B4-BE49-F238E27FC236}">
                      <a16:creationId xmlns:a16="http://schemas.microsoft.com/office/drawing/2014/main" id="{CE607ED2-10F4-764C-A00E-207E57A6B5CE}"/>
                    </a:ext>
                  </a:extLst>
                </p:cNvPr>
                <p:cNvSpPr txBox="1">
                  <a:spLocks noChangeArrowheads="1"/>
                </p:cNvSpPr>
                <p:nvPr/>
              </p:nvSpPr>
              <p:spPr bwMode="auto">
                <a:xfrm>
                  <a:off x="1079" y="3822"/>
                  <a:ext cx="1233"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source </a:t>
                  </a: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IP,port</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A,9157</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dest</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IP, port: B,80</a:t>
                  </a:r>
                </a:p>
              </p:txBody>
            </p:sp>
          </p:grpSp>
          <p:grpSp>
            <p:nvGrpSpPr>
              <p:cNvPr id="564" name="Group 80">
                <a:extLst>
                  <a:ext uri="{FF2B5EF4-FFF2-40B4-BE49-F238E27FC236}">
                    <a16:creationId xmlns:a16="http://schemas.microsoft.com/office/drawing/2014/main" id="{BE97DD4B-C63C-784B-AC3B-62C82E3DEAE1}"/>
                  </a:ext>
                </a:extLst>
              </p:cNvPr>
              <p:cNvGrpSpPr>
                <a:grpSpLocks/>
              </p:cNvGrpSpPr>
              <p:nvPr/>
            </p:nvGrpSpPr>
            <p:grpSpPr bwMode="auto">
              <a:xfrm>
                <a:off x="3301711" y="4192642"/>
                <a:ext cx="1887538" cy="652463"/>
                <a:chOff x="2741" y="3750"/>
                <a:chExt cx="1189" cy="411"/>
              </a:xfrm>
            </p:grpSpPr>
            <p:sp>
              <p:nvSpPr>
                <p:cNvPr id="565" name="Rectangle 81">
                  <a:extLst>
                    <a:ext uri="{FF2B5EF4-FFF2-40B4-BE49-F238E27FC236}">
                      <a16:creationId xmlns:a16="http://schemas.microsoft.com/office/drawing/2014/main" id="{4CBF1123-14B9-314E-90DC-C336B1E56772}"/>
                    </a:ext>
                  </a:extLst>
                </p:cNvPr>
                <p:cNvSpPr>
                  <a:spLocks noChangeArrowheads="1"/>
                </p:cNvSpPr>
                <p:nvPr/>
              </p:nvSpPr>
              <p:spPr bwMode="auto">
                <a:xfrm>
                  <a:off x="2859" y="3750"/>
                  <a:ext cx="678" cy="138"/>
                </a:xfrm>
                <a:prstGeom prst="rect">
                  <a:avLst/>
                </a:prstGeom>
                <a:solidFill>
                  <a:srgbClr val="3C6CD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66" name="Line 82">
                  <a:extLst>
                    <a:ext uri="{FF2B5EF4-FFF2-40B4-BE49-F238E27FC236}">
                      <a16:creationId xmlns:a16="http://schemas.microsoft.com/office/drawing/2014/main" id="{C63CC2F7-6C69-D341-8C27-77AE238CB115}"/>
                    </a:ext>
                  </a:extLst>
                </p:cNvPr>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67" name="Text Box 83">
                  <a:extLst>
                    <a:ext uri="{FF2B5EF4-FFF2-40B4-BE49-F238E27FC236}">
                      <a16:creationId xmlns:a16="http://schemas.microsoft.com/office/drawing/2014/main" id="{FEC19C07-3FF2-1243-80F2-5776AC478D33}"/>
                    </a:ext>
                  </a:extLst>
                </p:cNvPr>
                <p:cNvSpPr txBox="1">
                  <a:spLocks noChangeArrowheads="1"/>
                </p:cNvSpPr>
                <p:nvPr/>
              </p:nvSpPr>
              <p:spPr bwMode="auto">
                <a:xfrm>
                  <a:off x="2813" y="3875"/>
                  <a:ext cx="1117"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source IP,port: B,80</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dest IP,port: A,9157</a:t>
                  </a:r>
                </a:p>
              </p:txBody>
            </p:sp>
          </p:grpSp>
        </p:grpSp>
        <p:sp>
          <p:nvSpPr>
            <p:cNvPr id="607" name="Freeform 144">
              <a:extLst>
                <a:ext uri="{FF2B5EF4-FFF2-40B4-BE49-F238E27FC236}">
                  <a16:creationId xmlns:a16="http://schemas.microsoft.com/office/drawing/2014/main" id="{C20C0751-24F4-5540-AE77-1F150DE44DAE}"/>
                </a:ext>
              </a:extLst>
            </p:cNvPr>
            <p:cNvSpPr>
              <a:spLocks/>
            </p:cNvSpPr>
            <p:nvPr/>
          </p:nvSpPr>
          <p:spPr bwMode="auto">
            <a:xfrm>
              <a:off x="3128674" y="2152705"/>
              <a:ext cx="2695575" cy="2695575"/>
            </a:xfrm>
            <a:custGeom>
              <a:avLst/>
              <a:gdLst>
                <a:gd name="T0" fmla="*/ 0 w 1698"/>
                <a:gd name="T1" fmla="*/ 2147483647 h 1698"/>
                <a:gd name="T2" fmla="*/ 0 w 1698"/>
                <a:gd name="T3" fmla="*/ 2147483647 h 1698"/>
                <a:gd name="T4" fmla="*/ 2147483647 w 1698"/>
                <a:gd name="T5" fmla="*/ 2147483647 h 1698"/>
                <a:gd name="T6" fmla="*/ 2147483647 w 1698"/>
                <a:gd name="T7" fmla="*/ 2147483647 h 1698"/>
                <a:gd name="T8" fmla="*/ 2147483647 w 1698"/>
                <a:gd name="T9" fmla="*/ 0 h 16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 h="1698">
                  <a:moveTo>
                    <a:pt x="0" y="131"/>
                  </a:moveTo>
                  <a:lnTo>
                    <a:pt x="0" y="1698"/>
                  </a:lnTo>
                  <a:lnTo>
                    <a:pt x="1698" y="1690"/>
                  </a:lnTo>
                  <a:lnTo>
                    <a:pt x="1691" y="148"/>
                  </a:lnTo>
                  <a:lnTo>
                    <a:pt x="1443" y="0"/>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608" name="Freeform 145">
            <a:extLst>
              <a:ext uri="{FF2B5EF4-FFF2-40B4-BE49-F238E27FC236}">
                <a16:creationId xmlns:a16="http://schemas.microsoft.com/office/drawing/2014/main" id="{29302AA3-50A5-1244-9A33-D38F93F145D5}"/>
              </a:ext>
            </a:extLst>
          </p:cNvPr>
          <p:cNvSpPr>
            <a:spLocks/>
          </p:cNvSpPr>
          <p:nvPr/>
        </p:nvSpPr>
        <p:spPr bwMode="auto">
          <a:xfrm>
            <a:off x="6114761" y="2184455"/>
            <a:ext cx="3089275" cy="3252787"/>
          </a:xfrm>
          <a:custGeom>
            <a:avLst/>
            <a:gdLst>
              <a:gd name="T0" fmla="*/ 0 w 1946"/>
              <a:gd name="T1" fmla="*/ 0 h 1801"/>
              <a:gd name="T2" fmla="*/ 0 w 1946"/>
              <a:gd name="T3" fmla="*/ 2147483647 h 1801"/>
              <a:gd name="T4" fmla="*/ 2147483647 w 1946"/>
              <a:gd name="T5" fmla="*/ 2147483647 h 1801"/>
              <a:gd name="T6" fmla="*/ 2147483647 w 1946"/>
              <a:gd name="T7" fmla="*/ 2147483647 h 18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6" h="1801">
                <a:moveTo>
                  <a:pt x="0" y="0"/>
                </a:moveTo>
                <a:lnTo>
                  <a:pt x="0" y="1801"/>
                </a:lnTo>
                <a:lnTo>
                  <a:pt x="1946" y="1794"/>
                </a:lnTo>
                <a:lnTo>
                  <a:pt x="1925" y="132"/>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7" name="Group 6"/>
          <p:cNvGrpSpPr/>
          <p:nvPr/>
        </p:nvGrpSpPr>
        <p:grpSpPr>
          <a:xfrm>
            <a:off x="6773574" y="2173342"/>
            <a:ext cx="2170112" cy="2876550"/>
            <a:chOff x="6773574" y="2173342"/>
            <a:chExt cx="2170112" cy="2876550"/>
          </a:xfrm>
        </p:grpSpPr>
        <p:sp>
          <p:nvSpPr>
            <p:cNvPr id="609" name="Freeform 146">
              <a:extLst>
                <a:ext uri="{FF2B5EF4-FFF2-40B4-BE49-F238E27FC236}">
                  <a16:creationId xmlns:a16="http://schemas.microsoft.com/office/drawing/2014/main" id="{6BB33F5D-182F-DB4B-A83A-42910CF0B783}"/>
                </a:ext>
              </a:extLst>
            </p:cNvPr>
            <p:cNvSpPr>
              <a:spLocks/>
            </p:cNvSpPr>
            <p:nvPr/>
          </p:nvSpPr>
          <p:spPr bwMode="auto">
            <a:xfrm>
              <a:off x="6773574" y="2173342"/>
              <a:ext cx="1609725" cy="2465388"/>
            </a:xfrm>
            <a:custGeom>
              <a:avLst/>
              <a:gdLst>
                <a:gd name="T0" fmla="*/ 0 w 1014"/>
                <a:gd name="T1" fmla="*/ 0 h 1480"/>
                <a:gd name="T2" fmla="*/ 0 w 1014"/>
                <a:gd name="T3" fmla="*/ 2147483647 h 1480"/>
                <a:gd name="T4" fmla="*/ 2147483647 w 1014"/>
                <a:gd name="T5" fmla="*/ 2147483647 h 1480"/>
                <a:gd name="T6" fmla="*/ 2147483647 w 1014"/>
                <a:gd name="T7" fmla="*/ 2147483647 h 1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4" h="1480">
                  <a:moveTo>
                    <a:pt x="0" y="0"/>
                  </a:moveTo>
                  <a:lnTo>
                    <a:pt x="0" y="1480"/>
                  </a:lnTo>
                  <a:lnTo>
                    <a:pt x="1014" y="1480"/>
                  </a:lnTo>
                  <a:lnTo>
                    <a:pt x="1014" y="146"/>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10" name="Group 147">
              <a:extLst>
                <a:ext uri="{FF2B5EF4-FFF2-40B4-BE49-F238E27FC236}">
                  <a16:creationId xmlns:a16="http://schemas.microsoft.com/office/drawing/2014/main" id="{8F2EC129-42A1-CA45-9C29-F66369B61163}"/>
                </a:ext>
              </a:extLst>
            </p:cNvPr>
            <p:cNvGrpSpPr>
              <a:grpSpLocks/>
            </p:cNvGrpSpPr>
            <p:nvPr/>
          </p:nvGrpSpPr>
          <p:grpSpPr bwMode="auto">
            <a:xfrm>
              <a:off x="6871999" y="4397430"/>
              <a:ext cx="2071687" cy="652462"/>
              <a:chOff x="2741" y="3750"/>
              <a:chExt cx="1305" cy="411"/>
            </a:xfrm>
          </p:grpSpPr>
          <p:sp>
            <p:nvSpPr>
              <p:cNvPr id="611" name="Rectangle 148">
                <a:extLst>
                  <a:ext uri="{FF2B5EF4-FFF2-40B4-BE49-F238E27FC236}">
                    <a16:creationId xmlns:a16="http://schemas.microsoft.com/office/drawing/2014/main" id="{5531015F-C493-CC46-9820-D16FD2137132}"/>
                  </a:ext>
                </a:extLst>
              </p:cNvPr>
              <p:cNvSpPr>
                <a:spLocks noChangeArrowheads="1"/>
              </p:cNvSpPr>
              <p:nvPr/>
            </p:nvSpPr>
            <p:spPr bwMode="auto">
              <a:xfrm>
                <a:off x="2859" y="3750"/>
                <a:ext cx="678" cy="138"/>
              </a:xfrm>
              <a:prstGeom prst="rect">
                <a:avLst/>
              </a:prstGeom>
              <a:solidFill>
                <a:srgbClr val="3C6CD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12" name="Line 149">
                <a:extLst>
                  <a:ext uri="{FF2B5EF4-FFF2-40B4-BE49-F238E27FC236}">
                    <a16:creationId xmlns:a16="http://schemas.microsoft.com/office/drawing/2014/main" id="{2E6849E0-3812-A84C-9E80-84DB1D6B09BE}"/>
                  </a:ext>
                </a:extLst>
              </p:cNvPr>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3" name="Text Box 150">
                <a:extLst>
                  <a:ext uri="{FF2B5EF4-FFF2-40B4-BE49-F238E27FC236}">
                    <a16:creationId xmlns:a16="http://schemas.microsoft.com/office/drawing/2014/main" id="{EC838B59-7BC3-3F46-8B4A-83CBD6DB573B}"/>
                  </a:ext>
                </a:extLst>
              </p:cNvPr>
              <p:cNvSpPr txBox="1">
                <a:spLocks noChangeArrowheads="1"/>
              </p:cNvSpPr>
              <p:nvPr/>
            </p:nvSpPr>
            <p:spPr bwMode="auto">
              <a:xfrm>
                <a:off x="2813" y="3875"/>
                <a:ext cx="1233"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source IP,port: C,5775</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dest IP,port: B,80</a:t>
                </a:r>
              </a:p>
            </p:txBody>
          </p:sp>
        </p:grpSp>
      </p:grpSp>
      <p:grpSp>
        <p:nvGrpSpPr>
          <p:cNvPr id="614" name="Group 151">
            <a:extLst>
              <a:ext uri="{FF2B5EF4-FFF2-40B4-BE49-F238E27FC236}">
                <a16:creationId xmlns:a16="http://schemas.microsoft.com/office/drawing/2014/main" id="{69105778-FE71-EB4F-B01B-3760910DFB08}"/>
              </a:ext>
            </a:extLst>
          </p:cNvPr>
          <p:cNvGrpSpPr>
            <a:grpSpLocks/>
          </p:cNvGrpSpPr>
          <p:nvPr/>
        </p:nvGrpSpPr>
        <p:grpSpPr bwMode="auto">
          <a:xfrm>
            <a:off x="6941849" y="5186417"/>
            <a:ext cx="2063750" cy="661988"/>
            <a:chOff x="2741" y="3750"/>
            <a:chExt cx="1300" cy="417"/>
          </a:xfrm>
        </p:grpSpPr>
        <p:sp>
          <p:nvSpPr>
            <p:cNvPr id="615" name="Rectangle 152">
              <a:extLst>
                <a:ext uri="{FF2B5EF4-FFF2-40B4-BE49-F238E27FC236}">
                  <a16:creationId xmlns:a16="http://schemas.microsoft.com/office/drawing/2014/main" id="{885FFA84-ACB8-0744-B24C-9A28B05875F1}"/>
                </a:ext>
              </a:extLst>
            </p:cNvPr>
            <p:cNvSpPr>
              <a:spLocks noChangeArrowheads="1"/>
            </p:cNvSpPr>
            <p:nvPr/>
          </p:nvSpPr>
          <p:spPr bwMode="auto">
            <a:xfrm>
              <a:off x="2859" y="3750"/>
              <a:ext cx="678" cy="138"/>
            </a:xfrm>
            <a:prstGeom prst="rect">
              <a:avLst/>
            </a:prstGeom>
            <a:solidFill>
              <a:srgbClr val="3C6CD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16" name="Line 153">
              <a:extLst>
                <a:ext uri="{FF2B5EF4-FFF2-40B4-BE49-F238E27FC236}">
                  <a16:creationId xmlns:a16="http://schemas.microsoft.com/office/drawing/2014/main" id="{0B2DDB46-0A9D-004F-9F24-788225385A0B}"/>
                </a:ext>
              </a:extLst>
            </p:cNvPr>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7" name="Text Box 154">
              <a:extLst>
                <a:ext uri="{FF2B5EF4-FFF2-40B4-BE49-F238E27FC236}">
                  <a16:creationId xmlns:a16="http://schemas.microsoft.com/office/drawing/2014/main" id="{33813E80-F8C8-1546-93E7-7005B836EEC5}"/>
                </a:ext>
              </a:extLst>
            </p:cNvPr>
            <p:cNvSpPr txBox="1">
              <a:spLocks noChangeArrowheads="1"/>
            </p:cNvSpPr>
            <p:nvPr/>
          </p:nvSpPr>
          <p:spPr bwMode="auto">
            <a:xfrm>
              <a:off x="2813" y="3875"/>
              <a:ext cx="1228" cy="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source </a:t>
              </a: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IP,port</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C,9157</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dest</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IP,port</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B,80</a:t>
              </a:r>
            </a:p>
          </p:txBody>
        </p:sp>
      </p:grpSp>
      <p:sp>
        <p:nvSpPr>
          <p:cNvPr id="621" name="Text Box 160">
            <a:extLst>
              <a:ext uri="{FF2B5EF4-FFF2-40B4-BE49-F238E27FC236}">
                <a16:creationId xmlns:a16="http://schemas.microsoft.com/office/drawing/2014/main" id="{49EFE28C-CCBF-994C-948D-5E439252E1FF}"/>
              </a:ext>
            </a:extLst>
          </p:cNvPr>
          <p:cNvSpPr txBox="1">
            <a:spLocks noChangeArrowheads="1"/>
          </p:cNvSpPr>
          <p:nvPr/>
        </p:nvSpPr>
        <p:spPr bwMode="auto">
          <a:xfrm flipH="1">
            <a:off x="6681499" y="3414767"/>
            <a:ext cx="1147762"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Gill Sans MT" charset="0"/>
                <a:ea typeface="ＭＳ Ｐゴシック" charset="0"/>
                <a:cs typeface="+mn-cs"/>
              </a:rPr>
              <a:t>server: IP address B</a:t>
            </a:r>
          </a:p>
        </p:txBody>
      </p:sp>
      <p:grpSp>
        <p:nvGrpSpPr>
          <p:cNvPr id="622" name="Group 161">
            <a:extLst>
              <a:ext uri="{FF2B5EF4-FFF2-40B4-BE49-F238E27FC236}">
                <a16:creationId xmlns:a16="http://schemas.microsoft.com/office/drawing/2014/main" id="{F577BA28-7CF9-6040-97DF-D64452645ABD}"/>
              </a:ext>
            </a:extLst>
          </p:cNvPr>
          <p:cNvGrpSpPr>
            <a:grpSpLocks/>
          </p:cNvGrpSpPr>
          <p:nvPr/>
        </p:nvGrpSpPr>
        <p:grpSpPr bwMode="auto">
          <a:xfrm>
            <a:off x="4455824" y="2905180"/>
            <a:ext cx="358775" cy="704850"/>
            <a:chOff x="4140" y="429"/>
            <a:chExt cx="1425" cy="2396"/>
          </a:xfrm>
        </p:grpSpPr>
        <p:sp>
          <p:nvSpPr>
            <p:cNvPr id="623" name="Freeform 162">
              <a:extLst>
                <a:ext uri="{FF2B5EF4-FFF2-40B4-BE49-F238E27FC236}">
                  <a16:creationId xmlns:a16="http://schemas.microsoft.com/office/drawing/2014/main" id="{933B9AE8-1AB5-0247-896A-09244B6616F9}"/>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4" name="Rectangle 163">
              <a:extLst>
                <a:ext uri="{FF2B5EF4-FFF2-40B4-BE49-F238E27FC236}">
                  <a16:creationId xmlns:a16="http://schemas.microsoft.com/office/drawing/2014/main" id="{69892481-5981-1C41-BD9D-4791FA8BA07F}"/>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25" name="Freeform 164">
              <a:extLst>
                <a:ext uri="{FF2B5EF4-FFF2-40B4-BE49-F238E27FC236}">
                  <a16:creationId xmlns:a16="http://schemas.microsoft.com/office/drawing/2014/main" id="{354758CC-97E4-CA41-BF22-FC3AA11AB139}"/>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6" name="Freeform 165">
              <a:extLst>
                <a:ext uri="{FF2B5EF4-FFF2-40B4-BE49-F238E27FC236}">
                  <a16:creationId xmlns:a16="http://schemas.microsoft.com/office/drawing/2014/main" id="{452D8B73-C85C-AF42-85A5-B7F8AAB96935}"/>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7" name="Rectangle 166">
              <a:extLst>
                <a:ext uri="{FF2B5EF4-FFF2-40B4-BE49-F238E27FC236}">
                  <a16:creationId xmlns:a16="http://schemas.microsoft.com/office/drawing/2014/main" id="{4CB417AA-005D-CD44-9481-C2F20963092B}"/>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628" name="Group 167">
              <a:extLst>
                <a:ext uri="{FF2B5EF4-FFF2-40B4-BE49-F238E27FC236}">
                  <a16:creationId xmlns:a16="http://schemas.microsoft.com/office/drawing/2014/main" id="{54399D05-60E0-3447-A0B8-793547A7FDFA}"/>
                </a:ext>
              </a:extLst>
            </p:cNvPr>
            <p:cNvGrpSpPr>
              <a:grpSpLocks/>
            </p:cNvGrpSpPr>
            <p:nvPr/>
          </p:nvGrpSpPr>
          <p:grpSpPr bwMode="auto">
            <a:xfrm>
              <a:off x="4749" y="668"/>
              <a:ext cx="581" cy="145"/>
              <a:chOff x="614" y="2568"/>
              <a:chExt cx="725" cy="139"/>
            </a:xfrm>
          </p:grpSpPr>
          <p:sp>
            <p:nvSpPr>
              <p:cNvPr id="653" name="AutoShape 168">
                <a:extLst>
                  <a:ext uri="{FF2B5EF4-FFF2-40B4-BE49-F238E27FC236}">
                    <a16:creationId xmlns:a16="http://schemas.microsoft.com/office/drawing/2014/main" id="{0E8C1976-030F-F746-864E-A99490854668}"/>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4" name="AutoShape 169">
                <a:extLst>
                  <a:ext uri="{FF2B5EF4-FFF2-40B4-BE49-F238E27FC236}">
                    <a16:creationId xmlns:a16="http://schemas.microsoft.com/office/drawing/2014/main" id="{C0F343F2-B11A-FB40-AC3A-93CAC1E9A9F0}"/>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629" name="Rectangle 170">
              <a:extLst>
                <a:ext uri="{FF2B5EF4-FFF2-40B4-BE49-F238E27FC236}">
                  <a16:creationId xmlns:a16="http://schemas.microsoft.com/office/drawing/2014/main" id="{72257BB6-BE40-C84A-9F2C-7D75F5B3408A}"/>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630" name="Group 171">
              <a:extLst>
                <a:ext uri="{FF2B5EF4-FFF2-40B4-BE49-F238E27FC236}">
                  <a16:creationId xmlns:a16="http://schemas.microsoft.com/office/drawing/2014/main" id="{249FAA90-2012-A843-9B2F-CC46D38944BE}"/>
                </a:ext>
              </a:extLst>
            </p:cNvPr>
            <p:cNvGrpSpPr>
              <a:grpSpLocks/>
            </p:cNvGrpSpPr>
            <p:nvPr/>
          </p:nvGrpSpPr>
          <p:grpSpPr bwMode="auto">
            <a:xfrm>
              <a:off x="4747" y="994"/>
              <a:ext cx="581" cy="134"/>
              <a:chOff x="614" y="2568"/>
              <a:chExt cx="725" cy="139"/>
            </a:xfrm>
          </p:grpSpPr>
          <p:sp>
            <p:nvSpPr>
              <p:cNvPr id="651" name="AutoShape 172">
                <a:extLst>
                  <a:ext uri="{FF2B5EF4-FFF2-40B4-BE49-F238E27FC236}">
                    <a16:creationId xmlns:a16="http://schemas.microsoft.com/office/drawing/2014/main" id="{1EEEC70E-1D82-B143-BDE1-8B59092C041E}"/>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2" name="AutoShape 173">
                <a:extLst>
                  <a:ext uri="{FF2B5EF4-FFF2-40B4-BE49-F238E27FC236}">
                    <a16:creationId xmlns:a16="http://schemas.microsoft.com/office/drawing/2014/main" id="{EAE13528-3255-7344-B721-B6980B90F5D4}"/>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631" name="Rectangle 174">
              <a:extLst>
                <a:ext uri="{FF2B5EF4-FFF2-40B4-BE49-F238E27FC236}">
                  <a16:creationId xmlns:a16="http://schemas.microsoft.com/office/drawing/2014/main" id="{7188C30C-A22A-5D45-91C2-1ACAE8C1CB9F}"/>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2" name="Rectangle 175">
              <a:extLst>
                <a:ext uri="{FF2B5EF4-FFF2-40B4-BE49-F238E27FC236}">
                  <a16:creationId xmlns:a16="http://schemas.microsoft.com/office/drawing/2014/main" id="{F5086B84-99D0-6841-BE96-8395BC0620D5}"/>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633" name="Group 176">
              <a:extLst>
                <a:ext uri="{FF2B5EF4-FFF2-40B4-BE49-F238E27FC236}">
                  <a16:creationId xmlns:a16="http://schemas.microsoft.com/office/drawing/2014/main" id="{962F32CB-2CBA-0D4F-B8E2-EFFEF093D1AA}"/>
                </a:ext>
              </a:extLst>
            </p:cNvPr>
            <p:cNvGrpSpPr>
              <a:grpSpLocks/>
            </p:cNvGrpSpPr>
            <p:nvPr/>
          </p:nvGrpSpPr>
          <p:grpSpPr bwMode="auto">
            <a:xfrm>
              <a:off x="4735" y="1627"/>
              <a:ext cx="582" cy="151"/>
              <a:chOff x="614" y="2568"/>
              <a:chExt cx="725" cy="139"/>
            </a:xfrm>
          </p:grpSpPr>
          <p:sp>
            <p:nvSpPr>
              <p:cNvPr id="649" name="AutoShape 177">
                <a:extLst>
                  <a:ext uri="{FF2B5EF4-FFF2-40B4-BE49-F238E27FC236}">
                    <a16:creationId xmlns:a16="http://schemas.microsoft.com/office/drawing/2014/main" id="{EE96D227-3E09-6043-A826-C244873EE1DF}"/>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0" name="AutoShape 178">
                <a:extLst>
                  <a:ext uri="{FF2B5EF4-FFF2-40B4-BE49-F238E27FC236}">
                    <a16:creationId xmlns:a16="http://schemas.microsoft.com/office/drawing/2014/main" id="{EE37F51B-AE5B-774A-9400-F6B84CC895AF}"/>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634" name="Freeform 179">
              <a:extLst>
                <a:ext uri="{FF2B5EF4-FFF2-40B4-BE49-F238E27FC236}">
                  <a16:creationId xmlns:a16="http://schemas.microsoft.com/office/drawing/2014/main" id="{BB4E54F7-0208-D144-94CD-AE16252B07BE}"/>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35" name="Group 180">
              <a:extLst>
                <a:ext uri="{FF2B5EF4-FFF2-40B4-BE49-F238E27FC236}">
                  <a16:creationId xmlns:a16="http://schemas.microsoft.com/office/drawing/2014/main" id="{CDDF1C6E-720C-1C4E-97D6-FEEA034A422E}"/>
                </a:ext>
              </a:extLst>
            </p:cNvPr>
            <p:cNvGrpSpPr>
              <a:grpSpLocks/>
            </p:cNvGrpSpPr>
            <p:nvPr/>
          </p:nvGrpSpPr>
          <p:grpSpPr bwMode="auto">
            <a:xfrm>
              <a:off x="4739" y="1327"/>
              <a:ext cx="582" cy="139"/>
              <a:chOff x="614" y="2568"/>
              <a:chExt cx="725" cy="139"/>
            </a:xfrm>
          </p:grpSpPr>
          <p:sp>
            <p:nvSpPr>
              <p:cNvPr id="647" name="AutoShape 181">
                <a:extLst>
                  <a:ext uri="{FF2B5EF4-FFF2-40B4-BE49-F238E27FC236}">
                    <a16:creationId xmlns:a16="http://schemas.microsoft.com/office/drawing/2014/main" id="{FCE1B24C-C6D5-A74E-BCC9-1790A44777C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48" name="AutoShape 182">
                <a:extLst>
                  <a:ext uri="{FF2B5EF4-FFF2-40B4-BE49-F238E27FC236}">
                    <a16:creationId xmlns:a16="http://schemas.microsoft.com/office/drawing/2014/main" id="{ECD7FAA8-997C-6741-B542-8F6CB8A79865}"/>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636" name="Rectangle 183">
              <a:extLst>
                <a:ext uri="{FF2B5EF4-FFF2-40B4-BE49-F238E27FC236}">
                  <a16:creationId xmlns:a16="http://schemas.microsoft.com/office/drawing/2014/main" id="{FABC00AC-70CA-7043-A832-BD8E42059D3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7" name="Freeform 184">
              <a:extLst>
                <a:ext uri="{FF2B5EF4-FFF2-40B4-BE49-F238E27FC236}">
                  <a16:creationId xmlns:a16="http://schemas.microsoft.com/office/drawing/2014/main" id="{113F4917-6305-434E-A2A6-9F8FC8CD2073}"/>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38" name="Freeform 185">
              <a:extLst>
                <a:ext uri="{FF2B5EF4-FFF2-40B4-BE49-F238E27FC236}">
                  <a16:creationId xmlns:a16="http://schemas.microsoft.com/office/drawing/2014/main" id="{14DDB482-D40B-9E4B-B569-8524D8E8FF9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39" name="Oval 186">
              <a:extLst>
                <a:ext uri="{FF2B5EF4-FFF2-40B4-BE49-F238E27FC236}">
                  <a16:creationId xmlns:a16="http://schemas.microsoft.com/office/drawing/2014/main" id="{44EB568A-9CE3-C54A-9206-BDCE5E179782}"/>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40" name="Freeform 187">
              <a:extLst>
                <a:ext uri="{FF2B5EF4-FFF2-40B4-BE49-F238E27FC236}">
                  <a16:creationId xmlns:a16="http://schemas.microsoft.com/office/drawing/2014/main" id="{47334A5D-96E6-664D-926C-2595FA58305F}"/>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41" name="AutoShape 188">
              <a:extLst>
                <a:ext uri="{FF2B5EF4-FFF2-40B4-BE49-F238E27FC236}">
                  <a16:creationId xmlns:a16="http://schemas.microsoft.com/office/drawing/2014/main" id="{013B8477-EEF2-7747-8060-985EE5C53AC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42" name="AutoShape 189">
              <a:extLst>
                <a:ext uri="{FF2B5EF4-FFF2-40B4-BE49-F238E27FC236}">
                  <a16:creationId xmlns:a16="http://schemas.microsoft.com/office/drawing/2014/main" id="{8385C752-6DAC-4A48-9BB5-AEA57D6A9BF6}"/>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43" name="Oval 190">
              <a:extLst>
                <a:ext uri="{FF2B5EF4-FFF2-40B4-BE49-F238E27FC236}">
                  <a16:creationId xmlns:a16="http://schemas.microsoft.com/office/drawing/2014/main" id="{0B04B216-03CD-F645-ACA2-BD47FCE98AD8}"/>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44" name="Oval 191">
              <a:extLst>
                <a:ext uri="{FF2B5EF4-FFF2-40B4-BE49-F238E27FC236}">
                  <a16:creationId xmlns:a16="http://schemas.microsoft.com/office/drawing/2014/main" id="{268FC658-A568-D546-9053-FA503C84E7FB}"/>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645" name="Oval 192">
              <a:extLst>
                <a:ext uri="{FF2B5EF4-FFF2-40B4-BE49-F238E27FC236}">
                  <a16:creationId xmlns:a16="http://schemas.microsoft.com/office/drawing/2014/main" id="{E3521055-5803-D44C-B1AC-A56EE246B7A9}"/>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46" name="Rectangle 193">
              <a:extLst>
                <a:ext uri="{FF2B5EF4-FFF2-40B4-BE49-F238E27FC236}">
                  <a16:creationId xmlns:a16="http://schemas.microsoft.com/office/drawing/2014/main" id="{B01113D0-7A5F-2845-BBE5-E5DEE7D3C216}"/>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655" name="Group 194">
            <a:extLst>
              <a:ext uri="{FF2B5EF4-FFF2-40B4-BE49-F238E27FC236}">
                <a16:creationId xmlns:a16="http://schemas.microsoft.com/office/drawing/2014/main" id="{AE6C24AF-B399-914A-BD00-8F2930D965CE}"/>
              </a:ext>
            </a:extLst>
          </p:cNvPr>
          <p:cNvGrpSpPr>
            <a:grpSpLocks/>
          </p:cNvGrpSpPr>
          <p:nvPr/>
        </p:nvGrpSpPr>
        <p:grpSpPr bwMode="auto">
          <a:xfrm>
            <a:off x="1590386" y="3325867"/>
            <a:ext cx="711200" cy="669925"/>
            <a:chOff x="-44" y="1473"/>
            <a:chExt cx="981" cy="1105"/>
          </a:xfrm>
        </p:grpSpPr>
        <p:pic>
          <p:nvPicPr>
            <p:cNvPr id="656" name="Picture 195" descr="desktop_computer_stylized_medium">
              <a:extLst>
                <a:ext uri="{FF2B5EF4-FFF2-40B4-BE49-F238E27FC236}">
                  <a16:creationId xmlns:a16="http://schemas.microsoft.com/office/drawing/2014/main" id="{449668ED-5F76-8646-97D9-D6F2A29D0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57" name="Freeform 196">
              <a:extLst>
                <a:ext uri="{FF2B5EF4-FFF2-40B4-BE49-F238E27FC236}">
                  <a16:creationId xmlns:a16="http://schemas.microsoft.com/office/drawing/2014/main" id="{AF9581BE-4372-754E-A062-1EE3EABE6AD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658" name="Group 197">
            <a:extLst>
              <a:ext uri="{FF2B5EF4-FFF2-40B4-BE49-F238E27FC236}">
                <a16:creationId xmlns:a16="http://schemas.microsoft.com/office/drawing/2014/main" id="{30AD3BDA-F1F4-4640-8F27-22736C618AA1}"/>
              </a:ext>
            </a:extLst>
          </p:cNvPr>
          <p:cNvGrpSpPr>
            <a:grpSpLocks/>
          </p:cNvGrpSpPr>
          <p:nvPr/>
        </p:nvGrpSpPr>
        <p:grpSpPr bwMode="auto">
          <a:xfrm flipH="1">
            <a:off x="9893011" y="3241730"/>
            <a:ext cx="711200" cy="669925"/>
            <a:chOff x="-44" y="1473"/>
            <a:chExt cx="981" cy="1105"/>
          </a:xfrm>
        </p:grpSpPr>
        <p:pic>
          <p:nvPicPr>
            <p:cNvPr id="659" name="Picture 198" descr="desktop_computer_stylized_medium">
              <a:extLst>
                <a:ext uri="{FF2B5EF4-FFF2-40B4-BE49-F238E27FC236}">
                  <a16:creationId xmlns:a16="http://schemas.microsoft.com/office/drawing/2014/main" id="{C3C56932-EC72-5E4B-9CCA-7833A8B91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60" name="Freeform 199">
              <a:extLst>
                <a:ext uri="{FF2B5EF4-FFF2-40B4-BE49-F238E27FC236}">
                  <a16:creationId xmlns:a16="http://schemas.microsoft.com/office/drawing/2014/main" id="{6742962E-DBDD-4F4E-8296-B71CC5A6A68F}"/>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661" name="Text Box 155">
            <a:extLst>
              <a:ext uri="{FF2B5EF4-FFF2-40B4-BE49-F238E27FC236}">
                <a16:creationId xmlns:a16="http://schemas.microsoft.com/office/drawing/2014/main" id="{05C5CCE5-0F17-B045-BA74-C5A452C2E19A}"/>
              </a:ext>
            </a:extLst>
          </p:cNvPr>
          <p:cNvSpPr txBox="1">
            <a:spLocks noChangeArrowheads="1"/>
          </p:cNvSpPr>
          <p:nvPr/>
        </p:nvSpPr>
        <p:spPr bwMode="auto">
          <a:xfrm>
            <a:off x="822086" y="5737235"/>
            <a:ext cx="6642844"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Three segments, all destined to IP address: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ＭＳ Ｐゴシック" charset="0"/>
                <a:cs typeface="+mn-cs"/>
              </a:rPr>
              <a:t>dest</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port: 80 are demultiplexed to </a:t>
            </a: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different</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sockets</a:t>
            </a:r>
          </a:p>
        </p:txBody>
      </p:sp>
      <p:sp>
        <p:nvSpPr>
          <p:cNvPr id="6" name="Oval 5"/>
          <p:cNvSpPr/>
          <p:nvPr/>
        </p:nvSpPr>
        <p:spPr>
          <a:xfrm>
            <a:off x="4454237" y="5186417"/>
            <a:ext cx="1017672" cy="412705"/>
          </a:xfrm>
          <a:prstGeom prst="ellipse">
            <a:avLst/>
          </a:prstGeom>
          <a:noFill/>
          <a:ln w="38100">
            <a:solidFill>
              <a:srgbClr val="CD0004"/>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5" name="Oval 144"/>
          <p:cNvSpPr/>
          <p:nvPr/>
        </p:nvSpPr>
        <p:spPr>
          <a:xfrm>
            <a:off x="7577600" y="4694310"/>
            <a:ext cx="1017672" cy="412705"/>
          </a:xfrm>
          <a:prstGeom prst="ellipse">
            <a:avLst/>
          </a:prstGeom>
          <a:noFill/>
          <a:ln w="38100">
            <a:solidFill>
              <a:srgbClr val="CD0004"/>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6" name="Oval 145"/>
          <p:cNvSpPr/>
          <p:nvPr/>
        </p:nvSpPr>
        <p:spPr>
          <a:xfrm>
            <a:off x="7631575" y="5530882"/>
            <a:ext cx="1017672" cy="412705"/>
          </a:xfrm>
          <a:prstGeom prst="ellipse">
            <a:avLst/>
          </a:prstGeom>
          <a:noFill/>
          <a:ln w="38100">
            <a:solidFill>
              <a:srgbClr val="CD0004"/>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47" name="Picture 4" descr="Image result for apache web server logo">
            <a:extLst>
              <a:ext uri="{FF2B5EF4-FFF2-40B4-BE49-F238E27FC236}">
                <a16:creationId xmlns:a16="http://schemas.microsoft.com/office/drawing/2014/main" id="{2DA3452A-DE33-3D41-95D5-C755A41915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2538" y="1073700"/>
            <a:ext cx="1474756" cy="644858"/>
          </a:xfrm>
          <a:prstGeom prst="rect">
            <a:avLst/>
          </a:prstGeom>
          <a:noFill/>
          <a:extLst>
            <a:ext uri="{909E8E84-426E-40dd-AFC4-6F175D3DCCD1}">
              <a14:hiddenFill xmlns:a14="http://schemas.microsoft.com/office/drawing/2010/main" xmlns="">
                <a:solidFill>
                  <a:srgbClr val="FFFFFF"/>
                </a:solidFill>
              </a14:hiddenFill>
            </a:ext>
          </a:extLst>
        </p:spPr>
      </p:pic>
      <p:sp>
        <p:nvSpPr>
          <p:cNvPr id="144" name="Slide Number Placeholder 2">
            <a:extLst>
              <a:ext uri="{FF2B5EF4-FFF2-40B4-BE49-F238E27FC236}">
                <a16:creationId xmlns:a16="http://schemas.microsoft.com/office/drawing/2014/main" id="{AAD45FF3-B333-6B47-9ECE-46B770CFE6C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22</a:t>
            </a:fld>
            <a:endParaRPr lang="en-US" dirty="0"/>
          </a:p>
        </p:txBody>
      </p:sp>
    </p:spTree>
    <p:extLst>
      <p:ext uri="{BB962C8B-B14F-4D97-AF65-F5344CB8AC3E}">
        <p14:creationId xmlns:p14="http://schemas.microsoft.com/office/powerpoint/2010/main" val="202231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08"/>
                                        </p:tgtEl>
                                        <p:attrNameLst>
                                          <p:attrName>style.visibility</p:attrName>
                                        </p:attrNameLst>
                                      </p:cBhvr>
                                      <p:to>
                                        <p:strVal val="visible"/>
                                      </p:to>
                                    </p:set>
                                    <p:animEffect transition="in" filter="dissolve">
                                      <p:cBhvr>
                                        <p:cTn id="17" dur="500"/>
                                        <p:tgtEl>
                                          <p:spTgt spid="608"/>
                                        </p:tgtEl>
                                      </p:cBhvr>
                                    </p:animEffect>
                                  </p:childTnLst>
                                </p:cTn>
                              </p:par>
                              <p:par>
                                <p:cTn id="18" presetID="9" presetClass="entr" presetSubtype="0" fill="hold" nodeType="withEffect">
                                  <p:stCondLst>
                                    <p:cond delay="0"/>
                                  </p:stCondLst>
                                  <p:childTnLst>
                                    <p:set>
                                      <p:cBhvr>
                                        <p:cTn id="19" dur="1" fill="hold">
                                          <p:stCondLst>
                                            <p:cond delay="0"/>
                                          </p:stCondLst>
                                        </p:cTn>
                                        <p:tgtEl>
                                          <p:spTgt spid="614"/>
                                        </p:tgtEl>
                                        <p:attrNameLst>
                                          <p:attrName>style.visibility</p:attrName>
                                        </p:attrNameLst>
                                      </p:cBhvr>
                                      <p:to>
                                        <p:strVal val="visible"/>
                                      </p:to>
                                    </p:set>
                                    <p:animEffect transition="in" filter="dissolve">
                                      <p:cBhvr>
                                        <p:cTn id="20" dur="500"/>
                                        <p:tgtEl>
                                          <p:spTgt spid="61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5"/>
                                        </p:tgtEl>
                                        <p:attrNameLst>
                                          <p:attrName>style.visibility</p:attrName>
                                        </p:attrNameLst>
                                      </p:cBhvr>
                                      <p:to>
                                        <p:strVal val="visible"/>
                                      </p:to>
                                    </p:set>
                                    <p:animEffect transition="in" filter="dissolve">
                                      <p:cBhvr>
                                        <p:cTn id="28" dur="500"/>
                                        <p:tgtEl>
                                          <p:spTgt spid="1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6"/>
                                        </p:tgtEl>
                                        <p:attrNameLst>
                                          <p:attrName>style.visibility</p:attrName>
                                        </p:attrNameLst>
                                      </p:cBhvr>
                                      <p:to>
                                        <p:strVal val="visible"/>
                                      </p:to>
                                    </p:set>
                                    <p:animEffect transition="in" filter="dissolve">
                                      <p:cBhvr>
                                        <p:cTn id="31" dur="500"/>
                                        <p:tgtEl>
                                          <p:spTgt spid="14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61"/>
                                        </p:tgtEl>
                                        <p:attrNameLst>
                                          <p:attrName>style.visibility</p:attrName>
                                        </p:attrNameLst>
                                      </p:cBhvr>
                                      <p:to>
                                        <p:strVal val="visible"/>
                                      </p:to>
                                    </p:set>
                                    <p:animEffect transition="in" filter="dissolve">
                                      <p:cBhvr>
                                        <p:cTn id="34" dur="500"/>
                                        <p:tgtEl>
                                          <p:spTgt spid="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 grpId="0" animBg="1"/>
      <p:bldP spid="661" grpId="0"/>
      <p:bldP spid="6" grpId="0" animBg="1"/>
      <p:bldP spid="145" grpId="0" animBg="1"/>
      <p:bldP spid="14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p37"/>
          <p:cNvSpPr txBox="1"/>
          <p:nvPr/>
        </p:nvSpPr>
        <p:spPr>
          <a:xfrm>
            <a:off x="7100887" y="6445251"/>
            <a:ext cx="2895600" cy="287337"/>
          </a:xfrm>
          <a:prstGeom prst="rect">
            <a:avLst/>
          </a:prstGeom>
          <a:noFill/>
          <a:ln>
            <a:noFill/>
          </a:ln>
        </p:spPr>
        <p:txBody>
          <a:bodyPr spcFirstLastPara="1" wrap="square" lIns="91425" tIns="45700" rIns="91425" bIns="45700" anchor="t" anchorCtr="0">
            <a:noAutofit/>
          </a:bodyPr>
          <a:lstStyle/>
          <a:p>
            <a:pPr algn="r">
              <a:buClr>
                <a:schemeClr val="dk1"/>
              </a:buClr>
              <a:buSzPts val="1200"/>
            </a:pPr>
            <a:r>
              <a:rPr lang="en-US" sz="1200">
                <a:solidFill>
                  <a:schemeClr val="dk1"/>
                </a:solidFill>
                <a:latin typeface="Tahoma"/>
                <a:ea typeface="Tahoma"/>
                <a:cs typeface="Tahoma"/>
                <a:sym typeface="Tahoma"/>
              </a:rPr>
              <a:t>Transport</a:t>
            </a:r>
            <a:r>
              <a:rPr lang="en-US" sz="1400">
                <a:solidFill>
                  <a:schemeClr val="dk1"/>
                </a:solidFill>
                <a:latin typeface="Tahoma"/>
                <a:ea typeface="Tahoma"/>
                <a:cs typeface="Tahoma"/>
                <a:sym typeface="Tahoma"/>
              </a:rPr>
              <a:t> </a:t>
            </a:r>
            <a:r>
              <a:rPr lang="en-US" sz="1200">
                <a:solidFill>
                  <a:schemeClr val="dk1"/>
                </a:solidFill>
                <a:latin typeface="Tahoma"/>
                <a:ea typeface="Tahoma"/>
                <a:cs typeface="Tahoma"/>
                <a:sym typeface="Tahoma"/>
              </a:rPr>
              <a:t>Layer</a:t>
            </a:r>
            <a:endParaRPr/>
          </a:p>
        </p:txBody>
      </p:sp>
      <p:sp>
        <p:nvSpPr>
          <p:cNvPr id="1747" name="Google Shape;1747;p37"/>
          <p:cNvSpPr txBox="1"/>
          <p:nvPr/>
        </p:nvSpPr>
        <p:spPr>
          <a:xfrm>
            <a:off x="9848851" y="6462713"/>
            <a:ext cx="676275" cy="276225"/>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ahoma"/>
                <a:ea typeface="Tahoma"/>
                <a:cs typeface="Tahoma"/>
                <a:sym typeface="Tahoma"/>
              </a:rPr>
              <a:t>3-</a:t>
            </a:r>
            <a:fld id="{00000000-1234-1234-1234-123412341234}" type="slidenum">
              <a:rPr lang="en-US" sz="1200">
                <a:solidFill>
                  <a:schemeClr val="dk1"/>
                </a:solidFill>
                <a:latin typeface="Tahoma"/>
                <a:ea typeface="Tahoma"/>
                <a:cs typeface="Tahoma"/>
                <a:sym typeface="Tahoma"/>
              </a:rPr>
              <a:pPr>
                <a:buClr>
                  <a:schemeClr val="dk1"/>
                </a:buClr>
                <a:buSzPts val="1200"/>
              </a:pPr>
              <a:t>23</a:t>
            </a:fld>
            <a:endParaRPr/>
          </a:p>
        </p:txBody>
      </p:sp>
      <p:sp>
        <p:nvSpPr>
          <p:cNvPr id="1748" name="Google Shape;1748;p37"/>
          <p:cNvSpPr txBox="1"/>
          <p:nvPr/>
        </p:nvSpPr>
        <p:spPr>
          <a:xfrm>
            <a:off x="1598612" y="460376"/>
            <a:ext cx="8926512" cy="5754687"/>
          </a:xfrm>
          <a:prstGeom prst="rect">
            <a:avLst/>
          </a:prstGeom>
          <a:noFill/>
          <a:ln>
            <a:noFill/>
          </a:ln>
        </p:spPr>
        <p:txBody>
          <a:bodyPr spcFirstLastPara="1" wrap="square" lIns="91425" tIns="45700" rIns="91425" bIns="45700" anchor="t" anchorCtr="0">
            <a:noAutofit/>
          </a:bodyPr>
          <a:lstStyle/>
          <a:p>
            <a:pPr>
              <a:buClr>
                <a:srgbClr val="231F20"/>
              </a:buClr>
              <a:buSzPts val="1600"/>
            </a:pPr>
            <a:r>
              <a:rPr lang="en-US" sz="1600">
                <a:solidFill>
                  <a:srgbClr val="231F20"/>
                </a:solidFill>
                <a:latin typeface="Times"/>
                <a:ea typeface="Times"/>
                <a:cs typeface="Times"/>
                <a:sym typeface="Times"/>
              </a:rPr>
              <a:t>Figure 3.5 shows </a:t>
            </a:r>
            <a:r>
              <a:rPr lang="en-US" sz="1600">
                <a:solidFill>
                  <a:srgbClr val="C00000"/>
                </a:solidFill>
                <a:latin typeface="Times"/>
                <a:ea typeface="Times"/>
                <a:cs typeface="Times"/>
                <a:sym typeface="Times"/>
              </a:rPr>
              <a:t>a Web server that spawns a new process for each connection</a:t>
            </a:r>
            <a:r>
              <a:rPr lang="en-US" sz="1600">
                <a:solidFill>
                  <a:srgbClr val="231F20"/>
                </a:solidFill>
                <a:latin typeface="Times"/>
                <a:ea typeface="Times"/>
                <a:cs typeface="Times"/>
                <a:sym typeface="Times"/>
              </a:rPr>
              <a:t>. As shown in Figure 3.5, each of </a:t>
            </a:r>
            <a:r>
              <a:rPr lang="en-US" sz="1600">
                <a:solidFill>
                  <a:srgbClr val="C00000"/>
                </a:solidFill>
                <a:latin typeface="Times"/>
                <a:ea typeface="Times"/>
                <a:cs typeface="Times"/>
                <a:sym typeface="Times"/>
              </a:rPr>
              <a:t>these processes has its own connection socket </a:t>
            </a:r>
            <a:r>
              <a:rPr lang="en-US" sz="1600">
                <a:solidFill>
                  <a:srgbClr val="231F20"/>
                </a:solidFill>
                <a:latin typeface="Times"/>
                <a:ea typeface="Times"/>
                <a:cs typeface="Times"/>
                <a:sym typeface="Times"/>
              </a:rPr>
              <a:t>through which HTTP requests arrive and HTTP responses are sent. </a:t>
            </a:r>
            <a:endParaRPr/>
          </a:p>
          <a:p>
            <a:pPr>
              <a:buClr>
                <a:schemeClr val="dk1"/>
              </a:buClr>
              <a:buSzPts val="1600"/>
            </a:pPr>
            <a:endParaRPr sz="1600">
              <a:solidFill>
                <a:srgbClr val="231F20"/>
              </a:solidFill>
              <a:latin typeface="Times"/>
              <a:ea typeface="Times"/>
              <a:cs typeface="Times"/>
              <a:sym typeface="Times"/>
            </a:endParaRPr>
          </a:p>
          <a:p>
            <a:pPr>
              <a:buClr>
                <a:srgbClr val="231F20"/>
              </a:buClr>
              <a:buSzPts val="1600"/>
            </a:pPr>
            <a:r>
              <a:rPr lang="en-US" sz="1600">
                <a:solidFill>
                  <a:srgbClr val="231F20"/>
                </a:solidFill>
                <a:latin typeface="Times"/>
                <a:ea typeface="Times"/>
                <a:cs typeface="Times"/>
                <a:sym typeface="Times"/>
              </a:rPr>
              <a:t>We mention, however, that there is </a:t>
            </a:r>
            <a:r>
              <a:rPr lang="en-US" sz="1600">
                <a:solidFill>
                  <a:srgbClr val="00B050"/>
                </a:solidFill>
                <a:latin typeface="Times"/>
                <a:ea typeface="Times"/>
                <a:cs typeface="Times"/>
                <a:sym typeface="Times"/>
              </a:rPr>
              <a:t>not always a one-to-one correspondence between connection sockets and processes.</a:t>
            </a:r>
            <a:endParaRPr/>
          </a:p>
          <a:p>
            <a:pPr>
              <a:buClr>
                <a:schemeClr val="dk1"/>
              </a:buClr>
              <a:buSzPts val="1600"/>
            </a:pPr>
            <a:endParaRPr sz="1600">
              <a:solidFill>
                <a:srgbClr val="231F20"/>
              </a:solidFill>
              <a:latin typeface="Times"/>
              <a:ea typeface="Times"/>
              <a:cs typeface="Times"/>
              <a:sym typeface="Times"/>
            </a:endParaRPr>
          </a:p>
          <a:p>
            <a:pPr>
              <a:buClr>
                <a:srgbClr val="231F20"/>
              </a:buClr>
              <a:buSzPts val="1600"/>
            </a:pPr>
            <a:r>
              <a:rPr lang="en-US" sz="1600">
                <a:solidFill>
                  <a:srgbClr val="231F20"/>
                </a:solidFill>
                <a:latin typeface="Times"/>
                <a:ea typeface="Times"/>
                <a:cs typeface="Times"/>
                <a:sym typeface="Times"/>
              </a:rPr>
              <a:t> </a:t>
            </a:r>
            <a:r>
              <a:rPr lang="en-US" sz="1600" b="1">
                <a:solidFill>
                  <a:srgbClr val="C00000"/>
                </a:solidFill>
                <a:latin typeface="Times"/>
                <a:ea typeface="Times"/>
                <a:cs typeface="Times"/>
                <a:sym typeface="Times"/>
              </a:rPr>
              <a:t>In fact, today’s high-performing Web servers often use only one process, and create a new thread with a new connection socket for each new client connection. (A thread can be viewed as a lightweight subprocess.) </a:t>
            </a:r>
            <a:endParaRPr/>
          </a:p>
          <a:p>
            <a:pPr>
              <a:buClr>
                <a:schemeClr val="dk1"/>
              </a:buClr>
              <a:buSzPts val="1600"/>
            </a:pPr>
            <a:endParaRPr sz="1600">
              <a:solidFill>
                <a:srgbClr val="231F20"/>
              </a:solidFill>
              <a:latin typeface="Times"/>
              <a:ea typeface="Times"/>
              <a:cs typeface="Times"/>
              <a:sym typeface="Times"/>
            </a:endParaRPr>
          </a:p>
          <a:p>
            <a:pPr>
              <a:buClr>
                <a:srgbClr val="231F20"/>
              </a:buClr>
              <a:buSzPts val="1600"/>
            </a:pPr>
            <a:r>
              <a:rPr lang="en-US" sz="1600">
                <a:solidFill>
                  <a:srgbClr val="231F20"/>
                </a:solidFill>
                <a:latin typeface="Times"/>
                <a:ea typeface="Times"/>
                <a:cs typeface="Times"/>
                <a:sym typeface="Times"/>
              </a:rPr>
              <a:t>A server, at any given time there may be many connection sockets (</a:t>
            </a:r>
            <a:r>
              <a:rPr lang="en-US" sz="1600">
                <a:solidFill>
                  <a:srgbClr val="C00000"/>
                </a:solidFill>
                <a:latin typeface="Times"/>
                <a:ea typeface="Times"/>
                <a:cs typeface="Times"/>
                <a:sym typeface="Times"/>
              </a:rPr>
              <a:t>with different identifiers) attached to the same process.</a:t>
            </a:r>
            <a:endParaRPr/>
          </a:p>
          <a:p>
            <a:pPr>
              <a:buClr>
                <a:srgbClr val="231F20"/>
              </a:buClr>
              <a:buSzPts val="1600"/>
            </a:pPr>
            <a:r>
              <a:rPr lang="en-US" sz="1600">
                <a:solidFill>
                  <a:srgbClr val="231F20"/>
                </a:solidFill>
                <a:latin typeface="Times"/>
                <a:ea typeface="Times"/>
                <a:cs typeface="Times"/>
                <a:sym typeface="Times"/>
              </a:rPr>
              <a:t/>
            </a:r>
            <a:br>
              <a:rPr lang="en-US" sz="1600">
                <a:solidFill>
                  <a:srgbClr val="231F20"/>
                </a:solidFill>
                <a:latin typeface="Times"/>
                <a:ea typeface="Times"/>
                <a:cs typeface="Times"/>
                <a:sym typeface="Times"/>
              </a:rPr>
            </a:br>
            <a:r>
              <a:rPr lang="en-US" sz="1600">
                <a:solidFill>
                  <a:srgbClr val="231F20"/>
                </a:solidFill>
                <a:latin typeface="Times"/>
                <a:ea typeface="Times"/>
                <a:cs typeface="Times"/>
                <a:sym typeface="Times"/>
              </a:rPr>
              <a:t>If the client and server are using persistent HTTP, then throughout the duration of the persistent connection the client and server exchange HTTP messages via the same server socket. </a:t>
            </a:r>
            <a:endParaRPr/>
          </a:p>
          <a:p>
            <a:pPr>
              <a:buClr>
                <a:schemeClr val="dk1"/>
              </a:buClr>
              <a:buSzPts val="1600"/>
            </a:pPr>
            <a:endParaRPr sz="1600">
              <a:solidFill>
                <a:srgbClr val="231F20"/>
              </a:solidFill>
              <a:latin typeface="Times"/>
              <a:ea typeface="Times"/>
              <a:cs typeface="Times"/>
              <a:sym typeface="Times"/>
            </a:endParaRPr>
          </a:p>
          <a:p>
            <a:pPr>
              <a:buClr>
                <a:srgbClr val="231F20"/>
              </a:buClr>
              <a:buSzPts val="1600"/>
            </a:pPr>
            <a:r>
              <a:rPr lang="en-US" sz="1600">
                <a:solidFill>
                  <a:srgbClr val="231F20"/>
                </a:solidFill>
                <a:latin typeface="Times"/>
                <a:ea typeface="Times"/>
                <a:cs typeface="Times"/>
                <a:sym typeface="Times"/>
              </a:rPr>
              <a:t>However, </a:t>
            </a:r>
            <a:r>
              <a:rPr lang="en-US" sz="1600">
                <a:solidFill>
                  <a:srgbClr val="C00000"/>
                </a:solidFill>
                <a:latin typeface="Times"/>
                <a:ea typeface="Times"/>
                <a:cs typeface="Times"/>
                <a:sym typeface="Times"/>
              </a:rPr>
              <a:t>if the client and server use non-persistent HTTP</a:t>
            </a:r>
            <a:r>
              <a:rPr lang="en-US" sz="1600">
                <a:solidFill>
                  <a:srgbClr val="231F20"/>
                </a:solidFill>
                <a:latin typeface="Times"/>
                <a:ea typeface="Times"/>
                <a:cs typeface="Times"/>
                <a:sym typeface="Times"/>
              </a:rPr>
              <a:t>, then a new TCP connection is created and closed for every request/response, and </a:t>
            </a:r>
            <a:r>
              <a:rPr lang="en-US" sz="1600" b="1">
                <a:solidFill>
                  <a:srgbClr val="00B050"/>
                </a:solidFill>
                <a:latin typeface="Times"/>
                <a:ea typeface="Times"/>
                <a:cs typeface="Times"/>
                <a:sym typeface="Times"/>
              </a:rPr>
              <a:t>hence a new socket is created and later closed for every request/response. </a:t>
            </a:r>
            <a:endParaRPr/>
          </a:p>
          <a:p>
            <a:pPr>
              <a:buClr>
                <a:schemeClr val="dk1"/>
              </a:buClr>
              <a:buSzPts val="1600"/>
            </a:pPr>
            <a:endParaRPr sz="1600">
              <a:solidFill>
                <a:srgbClr val="231F20"/>
              </a:solidFill>
              <a:latin typeface="Times"/>
              <a:ea typeface="Times"/>
              <a:cs typeface="Times"/>
              <a:sym typeface="Times"/>
            </a:endParaRPr>
          </a:p>
          <a:p>
            <a:pPr>
              <a:buClr>
                <a:srgbClr val="C00000"/>
              </a:buClr>
              <a:buSzPts val="1600"/>
            </a:pPr>
            <a:r>
              <a:rPr lang="en-US" sz="1600">
                <a:solidFill>
                  <a:srgbClr val="C00000"/>
                </a:solidFill>
                <a:latin typeface="Times"/>
                <a:ea typeface="Times"/>
                <a:cs typeface="Times"/>
                <a:sym typeface="Times"/>
              </a:rPr>
              <a:t>This frequent creating and closing of sockets</a:t>
            </a:r>
            <a:r>
              <a:rPr lang="en-US" sz="1600">
                <a:solidFill>
                  <a:srgbClr val="231F20"/>
                </a:solidFill>
                <a:latin typeface="Times"/>
                <a:ea typeface="Times"/>
                <a:cs typeface="Times"/>
                <a:sym typeface="Times"/>
              </a:rPr>
              <a:t> can severely </a:t>
            </a:r>
            <a:r>
              <a:rPr lang="en-US" sz="1600" b="1">
                <a:solidFill>
                  <a:srgbClr val="C00000"/>
                </a:solidFill>
                <a:latin typeface="Times"/>
                <a:ea typeface="Times"/>
                <a:cs typeface="Times"/>
                <a:sym typeface="Times"/>
              </a:rPr>
              <a:t>impact the performance </a:t>
            </a:r>
            <a:r>
              <a:rPr lang="en-US" sz="1600">
                <a:solidFill>
                  <a:srgbClr val="231F20"/>
                </a:solidFill>
                <a:latin typeface="Times"/>
                <a:ea typeface="Times"/>
                <a:cs typeface="Times"/>
                <a:sym typeface="Times"/>
              </a:rPr>
              <a:t>of a busy Web server (although a number of operating system tricks can be used to mitigate the problem). </a:t>
            </a:r>
            <a:endParaRPr/>
          </a:p>
        </p:txBody>
      </p:sp>
    </p:spTree>
    <p:extLst>
      <p:ext uri="{BB962C8B-B14F-4D97-AF65-F5344CB8AC3E}">
        <p14:creationId xmlns:p14="http://schemas.microsoft.com/office/powerpoint/2010/main" val="2821177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1206442"/>
          </a:xfrm>
        </p:spPr>
        <p:txBody>
          <a:bodyPr>
            <a:normAutofit/>
          </a:bodyPr>
          <a:lstStyle/>
          <a:p>
            <a:r>
              <a:rPr lang="en-US" sz="5400" dirty="0"/>
              <a:t>Summary</a:t>
            </a:r>
            <a:endParaRPr lang="en-US" sz="6000" dirty="0"/>
          </a:p>
        </p:txBody>
      </p:sp>
      <p:sp>
        <p:nvSpPr>
          <p:cNvPr id="128" name="Rectangle 3">
            <a:extLst>
              <a:ext uri="{FF2B5EF4-FFF2-40B4-BE49-F238E27FC236}">
                <a16:creationId xmlns:a16="http://schemas.microsoft.com/office/drawing/2014/main" id="{2C2F9B28-FDD9-B047-936F-1DE26AECFD6E}"/>
              </a:ext>
            </a:extLst>
          </p:cNvPr>
          <p:cNvSpPr txBox="1">
            <a:spLocks noChangeArrowheads="1"/>
          </p:cNvSpPr>
          <p:nvPr/>
        </p:nvSpPr>
        <p:spPr>
          <a:xfrm>
            <a:off x="798690" y="1610067"/>
            <a:ext cx="11100625" cy="524793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3550" marR="0" lvl="0" indent="-3397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Multiplexing, demultiplexing: based on segment, datagram header field values</a:t>
            </a:r>
          </a:p>
          <a:p>
            <a:pPr marL="463550" marR="0" lvl="0" indent="-3397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1" i="0" u="none" strike="noStrike" kern="1200" cap="none" spc="0" normalizeH="0" baseline="0" noProof="0" dirty="0">
                <a:ln>
                  <a:noFill/>
                </a:ln>
                <a:solidFill>
                  <a:srgbClr val="C00000"/>
                </a:solidFill>
                <a:effectLst/>
                <a:uLnTx/>
                <a:uFillTx/>
                <a:latin typeface="Calibri"/>
                <a:ea typeface="+mn-ea"/>
                <a:cs typeface="+mn-cs"/>
              </a:rPr>
              <a:t>UDP: </a:t>
            </a:r>
            <a:r>
              <a:rPr kumimoji="0" lang="en-US" sz="3200" b="0" i="0" u="none" strike="noStrike" kern="1200" cap="none" spc="0" normalizeH="0" baseline="0" noProof="0" dirty="0">
                <a:ln>
                  <a:noFill/>
                </a:ln>
                <a:solidFill>
                  <a:prstClr val="black"/>
                </a:solidFill>
                <a:effectLst/>
                <a:uLnTx/>
                <a:uFillTx/>
                <a:latin typeface="Calibri"/>
                <a:ea typeface="+mn-ea"/>
                <a:cs typeface="+mn-cs"/>
              </a:rPr>
              <a:t>demultiplexing using destination port number (only)</a:t>
            </a:r>
          </a:p>
          <a:p>
            <a:pPr marL="463550" marR="0" lvl="0" indent="-3397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600" b="1" i="0" u="none" strike="noStrike" kern="1200" cap="none" spc="0" normalizeH="0" baseline="0" noProof="0" dirty="0">
                <a:ln>
                  <a:noFill/>
                </a:ln>
                <a:solidFill>
                  <a:srgbClr val="C00000"/>
                </a:solidFill>
                <a:effectLst/>
                <a:uLnTx/>
                <a:uFillTx/>
                <a:latin typeface="Calibri"/>
                <a:ea typeface="+mn-ea"/>
                <a:cs typeface="+mn-cs"/>
              </a:rPr>
              <a:t>TCP: </a:t>
            </a:r>
            <a:r>
              <a:rPr kumimoji="0" lang="en-US" sz="3200" b="0" i="0" u="none" strike="noStrike" kern="1200" cap="none" spc="0" normalizeH="0" baseline="0" noProof="0" dirty="0">
                <a:ln>
                  <a:noFill/>
                </a:ln>
                <a:solidFill>
                  <a:prstClr val="black"/>
                </a:solidFill>
                <a:effectLst/>
                <a:uLnTx/>
                <a:uFillTx/>
                <a:latin typeface="Calibri"/>
                <a:ea typeface="+mn-ea"/>
                <a:cs typeface="+mn-cs"/>
              </a:rPr>
              <a:t>demultiplexing using 4-tuple: source and destination IP addresses, and port numbers</a:t>
            </a:r>
          </a:p>
          <a:p>
            <a:pPr marL="463550" marR="0" lvl="0" indent="-3397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Multiplexing/demultiplexing happen at </a:t>
            </a:r>
            <a:r>
              <a:rPr kumimoji="0" lang="en-US" sz="3200" b="0" i="1" u="none" strike="noStrike" kern="1200" cap="none" spc="0" normalizeH="0" baseline="0" noProof="0" dirty="0">
                <a:ln>
                  <a:noFill/>
                </a:ln>
                <a:solidFill>
                  <a:prstClr val="black"/>
                </a:solidFill>
                <a:effectLst/>
                <a:uLnTx/>
                <a:uFillTx/>
                <a:latin typeface="Calibri"/>
                <a:ea typeface="+mn-ea"/>
                <a:cs typeface="+mn-cs"/>
              </a:rPr>
              <a:t>all</a:t>
            </a:r>
            <a:r>
              <a:rPr kumimoji="0" lang="en-US" sz="3200" b="0" i="0" u="none" strike="noStrike" kern="1200" cap="none" spc="0" normalizeH="0" baseline="0" noProof="0" dirty="0">
                <a:ln>
                  <a:noFill/>
                </a:ln>
                <a:solidFill>
                  <a:prstClr val="black"/>
                </a:solidFill>
                <a:effectLst/>
                <a:uLnTx/>
                <a:uFillTx/>
                <a:latin typeface="Calibri"/>
                <a:ea typeface="+mn-ea"/>
                <a:cs typeface="+mn-cs"/>
              </a:rPr>
              <a:t> layers</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Slide Number Placeholder 2">
            <a:extLst>
              <a:ext uri="{FF2B5EF4-FFF2-40B4-BE49-F238E27FC236}">
                <a16:creationId xmlns:a16="http://schemas.microsoft.com/office/drawing/2014/main" id="{81F71E3E-46C8-564B-892B-6C69AC246E5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24</a:t>
            </a:fld>
            <a:endParaRPr lang="en-US" dirty="0"/>
          </a:p>
        </p:txBody>
      </p:sp>
    </p:spTree>
    <p:extLst>
      <p:ext uri="{BB962C8B-B14F-4D97-AF65-F5344CB8AC3E}">
        <p14:creationId xmlns:p14="http://schemas.microsoft.com/office/powerpoint/2010/main" val="328910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8">
                                            <p:txEl>
                                              <p:pRg st="1" end="1"/>
                                            </p:txEl>
                                          </p:spTgt>
                                        </p:tgtEl>
                                        <p:attrNameLst>
                                          <p:attrName>style.visibility</p:attrName>
                                        </p:attrNameLst>
                                      </p:cBhvr>
                                      <p:to>
                                        <p:strVal val="visible"/>
                                      </p:to>
                                    </p:set>
                                    <p:animEffect transition="in" filter="dissolve">
                                      <p:cBhvr>
                                        <p:cTn id="7" dur="500"/>
                                        <p:tgtEl>
                                          <p:spTgt spid="12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8">
                                            <p:txEl>
                                              <p:pRg st="2" end="2"/>
                                            </p:txEl>
                                          </p:spTgt>
                                        </p:tgtEl>
                                        <p:attrNameLst>
                                          <p:attrName>style.visibility</p:attrName>
                                        </p:attrNameLst>
                                      </p:cBhvr>
                                      <p:to>
                                        <p:strVal val="visible"/>
                                      </p:to>
                                    </p:set>
                                    <p:animEffect transition="in" filter="dissolve">
                                      <p:cBhvr>
                                        <p:cTn id="12" dur="500"/>
                                        <p:tgtEl>
                                          <p:spTgt spid="12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8">
                                            <p:txEl>
                                              <p:pRg st="3" end="3"/>
                                            </p:txEl>
                                          </p:spTgt>
                                        </p:tgtEl>
                                        <p:attrNameLst>
                                          <p:attrName>style.visibility</p:attrName>
                                        </p:attrNameLst>
                                      </p:cBhvr>
                                      <p:to>
                                        <p:strVal val="visible"/>
                                      </p:to>
                                    </p:set>
                                    <p:animEffect transition="in" filter="dissolve">
                                      <p:cBhvr>
                                        <p:cTn id="17" dur="500"/>
                                        <p:tgtEl>
                                          <p:spTgt spid="1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pPr>
            <a:r>
              <a:rPr lang="en-US" altLang="en-US" sz="3200" dirty="0">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buClr>
                <a:schemeClr val="bg1">
                  <a:lumMod val="75000"/>
                </a:schemeClr>
              </a:buClr>
            </a:pPr>
            <a:r>
              <a:rPr lang="en-US" sz="3200" dirty="0">
                <a:solidFill>
                  <a:schemeClr val="bg1">
                    <a:lumMod val="75000"/>
                  </a:schemeClr>
                </a:solidFill>
              </a:rPr>
              <a:t>Connection-oriented transport: TCP</a:t>
            </a:r>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marL="403225" indent="-285750">
              <a:spcBef>
                <a:spcPts val="800"/>
              </a:spcBef>
              <a:buClr>
                <a:schemeClr val="bg1">
                  <a:lumMod val="75000"/>
                </a:schemeClr>
              </a:buClr>
            </a:pPr>
            <a:r>
              <a:rPr lang="en-US" sz="3200" dirty="0">
                <a:solidFill>
                  <a:schemeClr val="bg1">
                    <a:lumMod val="75000"/>
                  </a:schemeClr>
                </a:solidFill>
              </a:rPr>
              <a:t>Evolution of transport-layer functionality</a:t>
            </a:r>
          </a:p>
          <a:p>
            <a:pPr marL="117475" indent="0">
              <a:spcBef>
                <a:spcPts val="800"/>
              </a:spcBef>
              <a:buClr>
                <a:schemeClr val="bg1">
                  <a:lumMod val="75000"/>
                </a:schemeClr>
              </a:buClr>
              <a:buNone/>
            </a:pPr>
            <a:endParaRPr lang="en-US" sz="3200" dirty="0">
              <a:solidFill>
                <a:schemeClr val="bg1">
                  <a:lumMod val="75000"/>
                </a:schemeClr>
              </a:solidFill>
            </a:endParaRP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15CF63D-A871-3249-B853-1FF5A26EE5FD}"/>
              </a:ext>
            </a:extLst>
          </p:cNvPr>
          <p:cNvSpPr>
            <a:spLocks noGrp="1"/>
          </p:cNvSpPr>
          <p:nvPr>
            <p:ph type="sldNum" sz="quarter" idx="4"/>
          </p:nvPr>
        </p:nvSpPr>
        <p:spPr/>
        <p:txBody>
          <a:bodyPr/>
          <a:lstStyle/>
          <a:p>
            <a:r>
              <a:rPr lang="en-US"/>
              <a:t>Transport Layer: 3-</a:t>
            </a:r>
            <a:fld id="{C4204591-24BD-A542-B9D5-F8D8A88D2FEE}" type="slidenum">
              <a:rPr lang="en-US" smtClean="0"/>
              <a:pPr/>
              <a:t>25</a:t>
            </a:fld>
            <a:endParaRPr lang="en-US" dirty="0"/>
          </a:p>
        </p:txBody>
      </p:sp>
      <p:pic>
        <p:nvPicPr>
          <p:cNvPr id="6" name="Picture 5">
            <a:extLst>
              <a:ext uri="{FF2B5EF4-FFF2-40B4-BE49-F238E27FC236}">
                <a16:creationId xmlns:a16="http://schemas.microsoft.com/office/drawing/2014/main" id="{1BA4839A-73B6-AB4F-BAAF-2F0309156AE9}"/>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894079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UDP: User Datagram Protocol</a:t>
            </a:r>
          </a:p>
        </p:txBody>
      </p:sp>
      <p:sp>
        <p:nvSpPr>
          <p:cNvPr id="6" name="Rectangle 3">
            <a:extLst>
              <a:ext uri="{FF2B5EF4-FFF2-40B4-BE49-F238E27FC236}">
                <a16:creationId xmlns:a16="http://schemas.microsoft.com/office/drawing/2014/main" id="{C770DED9-87F6-FB46-A967-6223B68A3E96}"/>
              </a:ext>
            </a:extLst>
          </p:cNvPr>
          <p:cNvSpPr txBox="1">
            <a:spLocks noChangeArrowheads="1"/>
          </p:cNvSpPr>
          <p:nvPr/>
        </p:nvSpPr>
        <p:spPr>
          <a:xfrm>
            <a:off x="618385" y="1528553"/>
            <a:ext cx="5550595" cy="2927537"/>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5" marR="0" lvl="0" indent="-3302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frills,” “bare bones” Internet transport protocol</a:t>
            </a:r>
          </a:p>
          <a:p>
            <a:pPr marL="460375" marR="0" lvl="0" indent="-3302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“best effort” service, UDP segments may be:</a:t>
            </a:r>
          </a:p>
          <a:p>
            <a:pPr marL="808038"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lost</a:t>
            </a:r>
          </a:p>
          <a:p>
            <a:pPr marL="808038"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delivered out-of-order to app</a:t>
            </a:r>
          </a:p>
        </p:txBody>
      </p:sp>
      <p:grpSp>
        <p:nvGrpSpPr>
          <p:cNvPr id="8" name="Group 7">
            <a:extLst>
              <a:ext uri="{FF2B5EF4-FFF2-40B4-BE49-F238E27FC236}">
                <a16:creationId xmlns:a16="http://schemas.microsoft.com/office/drawing/2014/main" id="{82E8D3DA-F7E2-3144-9365-F468AE5A3F1F}"/>
              </a:ext>
            </a:extLst>
          </p:cNvPr>
          <p:cNvGrpSpPr/>
          <p:nvPr/>
        </p:nvGrpSpPr>
        <p:grpSpPr>
          <a:xfrm>
            <a:off x="6568225" y="1335368"/>
            <a:ext cx="5029004" cy="5014363"/>
            <a:chOff x="4979987" y="2821302"/>
            <a:chExt cx="6630121" cy="3829830"/>
          </a:xfrm>
        </p:grpSpPr>
        <p:sp>
          <p:nvSpPr>
            <p:cNvPr id="9" name="Rectangle 26">
              <a:extLst>
                <a:ext uri="{FF2B5EF4-FFF2-40B4-BE49-F238E27FC236}">
                  <a16:creationId xmlns:a16="http://schemas.microsoft.com/office/drawing/2014/main" id="{F9D9BC33-5F55-F54A-B992-1DDB07422224}"/>
                </a:ext>
              </a:extLst>
            </p:cNvPr>
            <p:cNvSpPr txBox="1">
              <a:spLocks noChangeArrowheads="1"/>
            </p:cNvSpPr>
            <p:nvPr/>
          </p:nvSpPr>
          <p:spPr bwMode="auto">
            <a:xfrm>
              <a:off x="5218112" y="3235273"/>
              <a:ext cx="6059488" cy="3044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 connection establishment (which can add RTT delay)</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simple: no connection state at sender, receiver</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small header size</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 congestion control</a:t>
              </a:r>
            </a:p>
            <a:p>
              <a:pPr marL="687388" marR="0" lvl="1"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UDP can blast away as fast as desired!</a:t>
              </a:r>
            </a:p>
            <a:p>
              <a:pPr marL="687388" marR="0" lvl="1"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can function in the face of congestion</a:t>
              </a:r>
            </a:p>
          </p:txBody>
        </p:sp>
        <p:sp>
          <p:nvSpPr>
            <p:cNvPr id="10" name="Rectangle 27">
              <a:extLst>
                <a:ext uri="{FF2B5EF4-FFF2-40B4-BE49-F238E27FC236}">
                  <a16:creationId xmlns:a16="http://schemas.microsoft.com/office/drawing/2014/main" id="{E3B96135-5F05-0D44-B7B9-9BD478D4E907}"/>
                </a:ext>
              </a:extLst>
            </p:cNvPr>
            <p:cNvSpPr>
              <a:spLocks noChangeArrowheads="1"/>
            </p:cNvSpPr>
            <p:nvPr/>
          </p:nvSpPr>
          <p:spPr bwMode="auto">
            <a:xfrm>
              <a:off x="4979987" y="2988017"/>
              <a:ext cx="6630121" cy="3663115"/>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1" name="Text Box 28">
              <a:extLst>
                <a:ext uri="{FF2B5EF4-FFF2-40B4-BE49-F238E27FC236}">
                  <a16:creationId xmlns:a16="http://schemas.microsoft.com/office/drawing/2014/main" id="{3BFEAB49-E79F-FF40-AAAE-C9820F50289A}"/>
                </a:ext>
              </a:extLst>
            </p:cNvPr>
            <p:cNvSpPr txBox="1">
              <a:spLocks noChangeArrowheads="1"/>
            </p:cNvSpPr>
            <p:nvPr/>
          </p:nvSpPr>
          <p:spPr bwMode="auto">
            <a:xfrm>
              <a:off x="5124449" y="2821302"/>
              <a:ext cx="5102112" cy="3789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0000"/>
                </a:lnSpc>
                <a:spcBef>
                  <a:spcPct val="20000"/>
                </a:spcBef>
                <a:spcAft>
                  <a:spcPct val="0"/>
                </a:spcAft>
                <a:buClr>
                  <a:srgbClr val="000099"/>
                </a:buClr>
                <a:buSzPct val="65000"/>
                <a:buFont typeface="Wingdings" charset="0"/>
                <a:buNone/>
                <a:tabLst/>
                <a:defRPr/>
              </a:pPr>
              <a:r>
                <a:rPr kumimoji="0" lang="en-US" sz="32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W</a:t>
              </a:r>
              <a:r>
                <a:rPr kumimoji="0" lang="en-US" sz="3200" b="0" i="0" u="none" strike="noStrike" kern="0" cap="none" spc="0" normalizeH="0" baseline="0" noProof="0" dirty="0" err="1">
                  <a:ln>
                    <a:noFill/>
                  </a:ln>
                  <a:solidFill>
                    <a:srgbClr val="CC0000"/>
                  </a:solidFill>
                  <a:effectLst/>
                  <a:uLnTx/>
                  <a:uFillTx/>
                  <a:latin typeface="Calibri" panose="020F0502020204030204"/>
                  <a:ea typeface="ＭＳ Ｐゴシック" charset="0"/>
                  <a:cs typeface="+mn-cs"/>
                </a:rPr>
                <a:t>hy</a:t>
              </a:r>
              <a:r>
                <a:rPr kumimoji="0" lang="en-US" sz="32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 is there a UDP?</a:t>
              </a: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12" name="Rectangle 3">
            <a:extLst>
              <a:ext uri="{FF2B5EF4-FFF2-40B4-BE49-F238E27FC236}">
                <a16:creationId xmlns:a16="http://schemas.microsoft.com/office/drawing/2014/main" id="{B958CE44-F1A4-924D-8CEA-640B52DBA4DF}"/>
              </a:ext>
            </a:extLst>
          </p:cNvPr>
          <p:cNvSpPr txBox="1">
            <a:spLocks noChangeArrowheads="1"/>
          </p:cNvSpPr>
          <p:nvPr/>
        </p:nvSpPr>
        <p:spPr>
          <a:xfrm>
            <a:off x="641997" y="4404835"/>
            <a:ext cx="5550595" cy="2060359"/>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5" marR="0" lvl="0" indent="-33337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connectionless:</a:t>
            </a:r>
            <a:endParaRPr kumimoji="0" lang="en-US" altLang="en-US" sz="36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handshaking between UDP sender, receiver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each UDP segment handled independently of others</a:t>
            </a:r>
          </a:p>
        </p:txBody>
      </p:sp>
      <p:sp>
        <p:nvSpPr>
          <p:cNvPr id="13" name="Slide Number Placeholder 2">
            <a:extLst>
              <a:ext uri="{FF2B5EF4-FFF2-40B4-BE49-F238E27FC236}">
                <a16:creationId xmlns:a16="http://schemas.microsoft.com/office/drawing/2014/main" id="{469890C8-B9BA-F74B-84CA-6B1BAB0F6B31}"/>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26</a:t>
            </a:fld>
            <a:endParaRPr lang="en-US" dirty="0"/>
          </a:p>
        </p:txBody>
      </p:sp>
    </p:spTree>
    <p:extLst>
      <p:ext uri="{BB962C8B-B14F-4D97-AF65-F5344CB8AC3E}">
        <p14:creationId xmlns:p14="http://schemas.microsoft.com/office/powerpoint/2010/main" val="3799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UDP: User Datagram Protocol</a:t>
            </a:r>
          </a:p>
        </p:txBody>
      </p:sp>
      <p:sp>
        <p:nvSpPr>
          <p:cNvPr id="7" name="Rectangle 9">
            <a:extLst>
              <a:ext uri="{FF2B5EF4-FFF2-40B4-BE49-F238E27FC236}">
                <a16:creationId xmlns:a16="http://schemas.microsoft.com/office/drawing/2014/main" id="{0EFE9DD4-40BF-D54C-B457-743C8EAA5EAF}"/>
              </a:ext>
            </a:extLst>
          </p:cNvPr>
          <p:cNvSpPr>
            <a:spLocks noChangeArrowheads="1"/>
          </p:cNvSpPr>
          <p:nvPr/>
        </p:nvSpPr>
        <p:spPr bwMode="auto">
          <a:xfrm>
            <a:off x="798690" y="1543058"/>
            <a:ext cx="11100625" cy="4888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UDP use:</a:t>
            </a:r>
          </a:p>
          <a:p>
            <a:pPr marL="688975" marR="0" lvl="1" indent="-231775" algn="l" defTabSz="914400" rtl="0" eaLnBrk="1" fontAlgn="auto" latinLnBrk="0" hangingPunct="1">
              <a:lnSpc>
                <a:spcPct val="85000"/>
              </a:lnSpc>
              <a:spcBef>
                <a:spcPct val="20000"/>
              </a:spcBef>
              <a:spcAft>
                <a:spcPts val="0"/>
              </a:spcAft>
              <a:buClr>
                <a:srgbClr val="000099"/>
              </a:buClr>
              <a:buSzTx/>
              <a:buFont typeface="Wingdings"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streaming multimedia apps (loss tolerant, rate sensitive)</a:t>
            </a:r>
          </a:p>
          <a:p>
            <a:pPr marL="688975" marR="0" lvl="1" indent="-231775" algn="l" defTabSz="914400" rtl="0" eaLnBrk="1" fontAlgn="auto" latinLnBrk="0" hangingPunct="1">
              <a:lnSpc>
                <a:spcPct val="85000"/>
              </a:lnSpc>
              <a:spcBef>
                <a:spcPct val="20000"/>
              </a:spcBef>
              <a:spcAft>
                <a:spcPts val="0"/>
              </a:spcAft>
              <a:buClr>
                <a:srgbClr val="000099"/>
              </a:buClr>
              <a:buSzTx/>
              <a:buFont typeface="Wingdings"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DNS</a:t>
            </a:r>
          </a:p>
          <a:p>
            <a:pPr marL="688975" marR="0" lvl="1" indent="-231775" algn="l" defTabSz="914400" rtl="0" eaLnBrk="1" fontAlgn="auto" latinLnBrk="0" hangingPunct="1">
              <a:lnSpc>
                <a:spcPct val="85000"/>
              </a:lnSpc>
              <a:spcBef>
                <a:spcPct val="20000"/>
              </a:spcBef>
              <a:spcAft>
                <a:spcPts val="0"/>
              </a:spcAft>
              <a:buClr>
                <a:srgbClr val="000099"/>
              </a:buClr>
              <a:buSzTx/>
              <a:buFont typeface="Wingdings"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SNMP</a:t>
            </a:r>
          </a:p>
          <a:p>
            <a:pPr marL="688975" marR="0" lvl="1" indent="-231775" algn="l" defTabSz="914400" rtl="0" eaLnBrk="1" fontAlgn="auto" latinLnBrk="0" hangingPunct="1">
              <a:lnSpc>
                <a:spcPct val="85000"/>
              </a:lnSpc>
              <a:spcBef>
                <a:spcPct val="20000"/>
              </a:spcBef>
              <a:spcAft>
                <a:spcPts val="0"/>
              </a:spcAft>
              <a:buClr>
                <a:srgbClr val="000099"/>
              </a:buClr>
              <a:buSzTx/>
              <a:buFont typeface="Wingdings"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HTTP/3</a:t>
            </a:r>
          </a:p>
          <a:p>
            <a:pPr marL="292100" marR="0" lvl="0" indent="-2921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if reliable transfer needed over UDP (e.g., HTTP/3): </a:t>
            </a:r>
          </a:p>
          <a:p>
            <a:pPr marL="688975" marR="0" lvl="1" indent="-231775" algn="l" defTabSz="914400" rtl="0" eaLnBrk="1" fontAlgn="auto" latinLnBrk="0" hangingPunct="1">
              <a:lnSpc>
                <a:spcPct val="85000"/>
              </a:lnSpc>
              <a:spcBef>
                <a:spcPct val="20000"/>
              </a:spcBef>
              <a:spcAft>
                <a:spcPts val="0"/>
              </a:spcAft>
              <a:buClr>
                <a:srgbClr val="000099"/>
              </a:buClr>
              <a:buSzTx/>
              <a:buFont typeface="Wingdings"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add needed reliability at application layer</a:t>
            </a:r>
          </a:p>
          <a:p>
            <a:pPr marL="688975" marR="0" lvl="1" indent="-231775" algn="l" defTabSz="914400" rtl="0" eaLnBrk="1" fontAlgn="auto" latinLnBrk="0" hangingPunct="1">
              <a:lnSpc>
                <a:spcPct val="85000"/>
              </a:lnSpc>
              <a:spcBef>
                <a:spcPct val="20000"/>
              </a:spcBef>
              <a:spcAft>
                <a:spcPts val="0"/>
              </a:spcAft>
              <a:buClr>
                <a:srgbClr val="000099"/>
              </a:buClr>
              <a:buSzTx/>
              <a:buFont typeface="Wingdings"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add congestion control at application layer</a:t>
            </a:r>
          </a:p>
        </p:txBody>
      </p:sp>
      <p:sp>
        <p:nvSpPr>
          <p:cNvPr id="4" name="Slide Number Placeholder 2">
            <a:extLst>
              <a:ext uri="{FF2B5EF4-FFF2-40B4-BE49-F238E27FC236}">
                <a16:creationId xmlns:a16="http://schemas.microsoft.com/office/drawing/2014/main" id="{B160F1B7-DEB2-9342-B89A-69E5B6639506}"/>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27</a:t>
            </a:fld>
            <a:endParaRPr lang="en-US" dirty="0"/>
          </a:p>
        </p:txBody>
      </p:sp>
    </p:spTree>
    <p:extLst>
      <p:ext uri="{BB962C8B-B14F-4D97-AF65-F5344CB8AC3E}">
        <p14:creationId xmlns:p14="http://schemas.microsoft.com/office/powerpoint/2010/main" val="166435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UDP: User Datagram Protocol </a:t>
            </a:r>
            <a:r>
              <a:rPr lang="en-US" sz="3600" dirty="0"/>
              <a:t>[RFC 768]</a:t>
            </a:r>
            <a:endParaRPr lang="en-US" sz="4400" dirty="0"/>
          </a:p>
        </p:txBody>
      </p:sp>
      <p:pic>
        <p:nvPicPr>
          <p:cNvPr id="5" name="Picture 4">
            <a:extLst>
              <a:ext uri="{FF2B5EF4-FFF2-40B4-BE49-F238E27FC236}">
                <a16:creationId xmlns:a16="http://schemas.microsoft.com/office/drawing/2014/main" id="{E4AB0D4F-D972-B342-BA50-EC030780A666}"/>
              </a:ext>
            </a:extLst>
          </p:cNvPr>
          <p:cNvPicPr>
            <a:picLocks noChangeAspect="1"/>
          </p:cNvPicPr>
          <p:nvPr/>
        </p:nvPicPr>
        <p:blipFill>
          <a:blip r:embed="rId3"/>
          <a:stretch>
            <a:fillRect/>
          </a:stretch>
        </p:blipFill>
        <p:spPr>
          <a:xfrm>
            <a:off x="1885243" y="1232551"/>
            <a:ext cx="6509995" cy="5467403"/>
          </a:xfrm>
          <a:prstGeom prst="rect">
            <a:avLst/>
          </a:prstGeom>
        </p:spPr>
      </p:pic>
      <p:sp>
        <p:nvSpPr>
          <p:cNvPr id="4" name="Slide Number Placeholder 2">
            <a:extLst>
              <a:ext uri="{FF2B5EF4-FFF2-40B4-BE49-F238E27FC236}">
                <a16:creationId xmlns:a16="http://schemas.microsoft.com/office/drawing/2014/main" id="{D2BA1565-8605-154A-895B-C65D5D0B1EA5}"/>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28</a:t>
            </a:fld>
            <a:endParaRPr lang="en-US" dirty="0"/>
          </a:p>
        </p:txBody>
      </p:sp>
    </p:spTree>
    <p:extLst>
      <p:ext uri="{BB962C8B-B14F-4D97-AF65-F5344CB8AC3E}">
        <p14:creationId xmlns:p14="http://schemas.microsoft.com/office/powerpoint/2010/main" val="29018924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10295012" y="2167472"/>
            <a:ext cx="890436" cy="291255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10955688" y="4246759"/>
            <a:ext cx="549832" cy="1070215"/>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8" name="TextBox 7">
            <a:extLst>
              <a:ext uri="{FF2B5EF4-FFF2-40B4-BE49-F238E27FC236}">
                <a16:creationId xmlns:a16="http://schemas.microsoft.com/office/drawing/2014/main" id="{95E1F04B-A3B3-534D-A252-A4AC29C657DE}"/>
              </a:ext>
            </a:extLst>
          </p:cNvPr>
          <p:cNvSpPr txBox="1"/>
          <p:nvPr/>
        </p:nvSpPr>
        <p:spPr>
          <a:xfrm>
            <a:off x="8481037" y="1538123"/>
            <a:ext cx="206640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SNMP server</a:t>
            </a:r>
          </a:p>
        </p:txBody>
      </p:sp>
      <p:sp>
        <p:nvSpPr>
          <p:cNvPr id="263" name="TextBox 262">
            <a:extLst>
              <a:ext uri="{FF2B5EF4-FFF2-40B4-BE49-F238E27FC236}">
                <a16:creationId xmlns:a16="http://schemas.microsoft.com/office/drawing/2014/main" id="{DC4B02DA-C340-9945-87C2-952E1901FB43}"/>
              </a:ext>
            </a:extLst>
          </p:cNvPr>
          <p:cNvSpPr txBox="1"/>
          <p:nvPr/>
        </p:nvSpPr>
        <p:spPr>
          <a:xfrm>
            <a:off x="1935319" y="1662731"/>
            <a:ext cx="195745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SNMP client</a:t>
            </a:r>
          </a:p>
        </p:txBody>
      </p:sp>
      <p:grpSp>
        <p:nvGrpSpPr>
          <p:cNvPr id="3" name="Group 2">
            <a:extLst>
              <a:ext uri="{FF2B5EF4-FFF2-40B4-BE49-F238E27FC236}">
                <a16:creationId xmlns:a16="http://schemas.microsoft.com/office/drawing/2014/main" id="{64AFD9EC-1CA1-D34D-965E-2E8D95748C38}"/>
              </a:ext>
            </a:extLst>
          </p:cNvPr>
          <p:cNvGrpSpPr/>
          <p:nvPr/>
        </p:nvGrpSpPr>
        <p:grpSpPr>
          <a:xfrm>
            <a:off x="8510352" y="2078288"/>
            <a:ext cx="1946338" cy="2912558"/>
            <a:chOff x="8091785" y="2078288"/>
            <a:chExt cx="2364905" cy="2912558"/>
          </a:xfrm>
        </p:grpSpPr>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8" name="Text Box 26">
              <a:extLst>
                <a:ext uri="{FF2B5EF4-FFF2-40B4-BE49-F238E27FC236}">
                  <a16:creationId xmlns:a16="http://schemas.microsoft.com/office/drawing/2014/main" id="{BE3B5056-5F96-5946-AEC3-17140DB163F4}"/>
                </a:ext>
              </a:extLst>
            </p:cNvPr>
            <p:cNvSpPr txBox="1">
              <a:spLocks noChangeArrowheads="1"/>
            </p:cNvSpPr>
            <p:nvPr/>
          </p:nvSpPr>
          <p:spPr bwMode="auto">
            <a:xfrm>
              <a:off x="8376445" y="2832513"/>
              <a:ext cx="1703276" cy="737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(UDP)</a:t>
              </a: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8108201" y="3602458"/>
              <a:ext cx="2233387"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8218436" y="3646079"/>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26">
              <a:extLst>
                <a:ext uri="{FF2B5EF4-FFF2-40B4-BE49-F238E27FC236}">
                  <a16:creationId xmlns:a16="http://schemas.microsoft.com/office/drawing/2014/main" id="{D8A757BB-1762-8B47-A046-060F718CBC6B}"/>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sp>
        <p:nvSpPr>
          <p:cNvPr id="114" name="Title 1">
            <a:extLst>
              <a:ext uri="{FF2B5EF4-FFF2-40B4-BE49-F238E27FC236}">
                <a16:creationId xmlns:a16="http://schemas.microsoft.com/office/drawing/2014/main" id="{1464CB5C-96D6-3645-94B5-DB9FA70972D2}"/>
              </a:ext>
            </a:extLst>
          </p:cNvPr>
          <p:cNvSpPr>
            <a:spLocks noGrp="1"/>
          </p:cNvSpPr>
          <p:nvPr>
            <p:ph type="title"/>
          </p:nvPr>
        </p:nvSpPr>
        <p:spPr>
          <a:xfrm>
            <a:off x="798690" y="289325"/>
            <a:ext cx="11100625" cy="894622"/>
          </a:xfrm>
        </p:spPr>
        <p:txBody>
          <a:bodyPr>
            <a:normAutofit/>
          </a:bodyPr>
          <a:lstStyle/>
          <a:p>
            <a:r>
              <a:rPr lang="en-US" sz="4400" dirty="0"/>
              <a:t>UDP: Transport Layer Actions</a:t>
            </a:r>
          </a:p>
        </p:txBody>
      </p:sp>
      <p:cxnSp>
        <p:nvCxnSpPr>
          <p:cNvPr id="10" name="Straight Connector 9">
            <a:extLst>
              <a:ext uri="{FF2B5EF4-FFF2-40B4-BE49-F238E27FC236}">
                <a16:creationId xmlns:a16="http://schemas.microsoft.com/office/drawing/2014/main" id="{19E97DC1-5C01-E843-A657-ADC5FEA14075}"/>
              </a:ext>
            </a:extLst>
          </p:cNvPr>
          <p:cNvCxnSpPr>
            <a:cxnSpLocks/>
            <a:stCxn id="151" idx="2"/>
          </p:cNvCxnSpPr>
          <p:nvPr/>
        </p:nvCxnSpPr>
        <p:spPr>
          <a:xfrm flipH="1">
            <a:off x="7972023" y="4973372"/>
            <a:ext cx="1473513" cy="474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9C57AC1A-9B60-DC47-A97D-E9C39D845828}"/>
              </a:ext>
            </a:extLst>
          </p:cNvPr>
          <p:cNvCxnSpPr>
            <a:cxnSpLocks/>
          </p:cNvCxnSpPr>
          <p:nvPr/>
        </p:nvCxnSpPr>
        <p:spPr>
          <a:xfrm>
            <a:off x="2578811" y="5062556"/>
            <a:ext cx="1582832" cy="302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1" name="Freeform 296">
            <a:extLst>
              <a:ext uri="{FF2B5EF4-FFF2-40B4-BE49-F238E27FC236}">
                <a16:creationId xmlns:a16="http://schemas.microsoft.com/office/drawing/2014/main" id="{06DFDE96-5B04-984C-B72D-22D074DF3E82}"/>
              </a:ext>
            </a:extLst>
          </p:cNvPr>
          <p:cNvSpPr>
            <a:spLocks/>
          </p:cNvSpPr>
          <p:nvPr/>
        </p:nvSpPr>
        <p:spPr bwMode="auto">
          <a:xfrm>
            <a:off x="4062521" y="4965666"/>
            <a:ext cx="4036903" cy="1028731"/>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libri"/>
              <a:ea typeface="ＭＳ Ｐゴシック" panose="020B0600070205080204" pitchFamily="34" charset="-128"/>
              <a:cs typeface="Arial"/>
            </a:endParaRPr>
          </a:p>
        </p:txBody>
      </p:sp>
      <p:sp>
        <p:nvSpPr>
          <p:cNvPr id="163" name="Freeform 70">
            <a:extLst>
              <a:ext uri="{FF2B5EF4-FFF2-40B4-BE49-F238E27FC236}">
                <a16:creationId xmlns:a16="http://schemas.microsoft.com/office/drawing/2014/main" id="{93CF945F-B7C1-9B4F-9438-D2DF7708E687}"/>
              </a:ext>
            </a:extLst>
          </p:cNvPr>
          <p:cNvSpPr>
            <a:spLocks/>
          </p:cNvSpPr>
          <p:nvPr/>
        </p:nvSpPr>
        <p:spPr bwMode="auto">
          <a:xfrm>
            <a:off x="854349" y="2256655"/>
            <a:ext cx="846644" cy="2922199"/>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64" name="Group 163">
            <a:extLst>
              <a:ext uri="{FF2B5EF4-FFF2-40B4-BE49-F238E27FC236}">
                <a16:creationId xmlns:a16="http://schemas.microsoft.com/office/drawing/2014/main" id="{AA415DCF-A2D2-344B-9A45-F3F58006C5EE}"/>
              </a:ext>
            </a:extLst>
          </p:cNvPr>
          <p:cNvGrpSpPr/>
          <p:nvPr/>
        </p:nvGrpSpPr>
        <p:grpSpPr>
          <a:xfrm>
            <a:off x="1687770" y="2167472"/>
            <a:ext cx="2131701" cy="2912558"/>
            <a:chOff x="8091785" y="2078288"/>
            <a:chExt cx="2364905" cy="2912558"/>
          </a:xfrm>
        </p:grpSpPr>
        <p:sp>
          <p:nvSpPr>
            <p:cNvPr id="165" name="Rectangle 23">
              <a:extLst>
                <a:ext uri="{FF2B5EF4-FFF2-40B4-BE49-F238E27FC236}">
                  <a16:creationId xmlns:a16="http://schemas.microsoft.com/office/drawing/2014/main" id="{20790EF2-7EC4-BF46-AE61-5F193F0894CD}"/>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6" name="Rectangle 24">
              <a:extLst>
                <a:ext uri="{FF2B5EF4-FFF2-40B4-BE49-F238E27FC236}">
                  <a16:creationId xmlns:a16="http://schemas.microsoft.com/office/drawing/2014/main" id="{DF6E9285-B785-804B-BB24-0405637B9911}"/>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7" name="Line 25">
              <a:extLst>
                <a:ext uri="{FF2B5EF4-FFF2-40B4-BE49-F238E27FC236}">
                  <a16:creationId xmlns:a16="http://schemas.microsoft.com/office/drawing/2014/main" id="{C2F7FFF2-43B5-A648-8DB9-1244002B1EED}"/>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8" name="Text Box 26">
              <a:extLst>
                <a:ext uri="{FF2B5EF4-FFF2-40B4-BE49-F238E27FC236}">
                  <a16:creationId xmlns:a16="http://schemas.microsoft.com/office/drawing/2014/main" id="{38AC5752-2E10-AE4C-AE2E-F2F12589ABF6}"/>
                </a:ext>
              </a:extLst>
            </p:cNvPr>
            <p:cNvSpPr txBox="1">
              <a:spLocks noChangeArrowheads="1"/>
            </p:cNvSpPr>
            <p:nvPr/>
          </p:nvSpPr>
          <p:spPr bwMode="auto">
            <a:xfrm>
              <a:off x="8376445" y="2832513"/>
              <a:ext cx="1703276" cy="737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(UDP)</a:t>
              </a:r>
            </a:p>
          </p:txBody>
        </p:sp>
        <p:sp>
          <p:nvSpPr>
            <p:cNvPr id="169" name="Line 27">
              <a:extLst>
                <a:ext uri="{FF2B5EF4-FFF2-40B4-BE49-F238E27FC236}">
                  <a16:creationId xmlns:a16="http://schemas.microsoft.com/office/drawing/2014/main" id="{E6411346-D908-6048-94E9-4C9C6A9C97BF}"/>
                </a:ext>
              </a:extLst>
            </p:cNvPr>
            <p:cNvSpPr>
              <a:spLocks noChangeShapeType="1"/>
            </p:cNvSpPr>
            <p:nvPr/>
          </p:nvSpPr>
          <p:spPr bwMode="auto">
            <a:xfrm>
              <a:off x="8121121" y="3602458"/>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Text Box 26">
              <a:extLst>
                <a:ext uri="{FF2B5EF4-FFF2-40B4-BE49-F238E27FC236}">
                  <a16:creationId xmlns:a16="http://schemas.microsoft.com/office/drawing/2014/main" id="{2BD45E5F-4032-7A44-91A7-D2ED37DE30B7}"/>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71" name="Text Box 26">
              <a:extLst>
                <a:ext uri="{FF2B5EF4-FFF2-40B4-BE49-F238E27FC236}">
                  <a16:creationId xmlns:a16="http://schemas.microsoft.com/office/drawing/2014/main" id="{067129BD-4E72-804E-9941-0CFB2ABB0A6B}"/>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72" name="Text Box 26">
              <a:extLst>
                <a:ext uri="{FF2B5EF4-FFF2-40B4-BE49-F238E27FC236}">
                  <a16:creationId xmlns:a16="http://schemas.microsoft.com/office/drawing/2014/main" id="{586097BE-C9CD-2B44-A610-13D1A1572A56}"/>
                </a:ext>
              </a:extLst>
            </p:cNvPr>
            <p:cNvSpPr txBox="1">
              <a:spLocks noChangeArrowheads="1"/>
            </p:cNvSpPr>
            <p:nvPr/>
          </p:nvSpPr>
          <p:spPr bwMode="auto">
            <a:xfrm>
              <a:off x="8218436" y="3646079"/>
              <a:ext cx="2019294" cy="737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173" name="Line 27">
              <a:extLst>
                <a:ext uri="{FF2B5EF4-FFF2-40B4-BE49-F238E27FC236}">
                  <a16:creationId xmlns:a16="http://schemas.microsoft.com/office/drawing/2014/main" id="{9A1DE5DC-7E6A-4747-9541-02B87C77AC36}"/>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4" name="Line 27">
              <a:extLst>
                <a:ext uri="{FF2B5EF4-FFF2-40B4-BE49-F238E27FC236}">
                  <a16:creationId xmlns:a16="http://schemas.microsoft.com/office/drawing/2014/main" id="{9B2D570F-120B-6D41-8FE2-002A2DC1204D}"/>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5" name="Text Box 26">
              <a:extLst>
                <a:ext uri="{FF2B5EF4-FFF2-40B4-BE49-F238E27FC236}">
                  <a16:creationId xmlns:a16="http://schemas.microsoft.com/office/drawing/2014/main" id="{3C035217-7FD4-6C48-AB72-7561321B3669}"/>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grpSp>
        <p:nvGrpSpPr>
          <p:cNvPr id="176" name="Group 175">
            <a:extLst>
              <a:ext uri="{FF2B5EF4-FFF2-40B4-BE49-F238E27FC236}">
                <a16:creationId xmlns:a16="http://schemas.microsoft.com/office/drawing/2014/main" id="{7C64A43A-1B07-3348-A5EB-9B76F69646C0}"/>
              </a:ext>
            </a:extLst>
          </p:cNvPr>
          <p:cNvGrpSpPr/>
          <p:nvPr/>
        </p:nvGrpSpPr>
        <p:grpSpPr>
          <a:xfrm>
            <a:off x="500734" y="4943580"/>
            <a:ext cx="1026523" cy="597153"/>
            <a:chOff x="7493876" y="2774731"/>
            <a:chExt cx="1481958" cy="894622"/>
          </a:xfrm>
        </p:grpSpPr>
        <p:sp>
          <p:nvSpPr>
            <p:cNvPr id="177" name="Freeform 176">
              <a:extLst>
                <a:ext uri="{FF2B5EF4-FFF2-40B4-BE49-F238E27FC236}">
                  <a16:creationId xmlns:a16="http://schemas.microsoft.com/office/drawing/2014/main" id="{0DB8B5ED-7F25-B645-878C-116DE6CD5EA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sp>
          <p:nvSpPr>
            <p:cNvPr id="178" name="Oval 177">
              <a:extLst>
                <a:ext uri="{FF2B5EF4-FFF2-40B4-BE49-F238E27FC236}">
                  <a16:creationId xmlns:a16="http://schemas.microsoft.com/office/drawing/2014/main" id="{AFB4D1D4-1D5D-7C46-A31B-48B19CA0A81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grpSp>
          <p:nvGrpSpPr>
            <p:cNvPr id="179" name="Group 178">
              <a:extLst>
                <a:ext uri="{FF2B5EF4-FFF2-40B4-BE49-F238E27FC236}">
                  <a16:creationId xmlns:a16="http://schemas.microsoft.com/office/drawing/2014/main" id="{8D1FB4E3-A216-1446-87E1-A06F139F800A}"/>
                </a:ext>
              </a:extLst>
            </p:cNvPr>
            <p:cNvGrpSpPr/>
            <p:nvPr/>
          </p:nvGrpSpPr>
          <p:grpSpPr>
            <a:xfrm>
              <a:off x="7713663" y="2848339"/>
              <a:ext cx="1042107" cy="425543"/>
              <a:chOff x="7786941" y="2884917"/>
              <a:chExt cx="897649" cy="353919"/>
            </a:xfrm>
          </p:grpSpPr>
          <p:sp>
            <p:nvSpPr>
              <p:cNvPr id="180" name="Freeform 179">
                <a:extLst>
                  <a:ext uri="{FF2B5EF4-FFF2-40B4-BE49-F238E27FC236}">
                    <a16:creationId xmlns:a16="http://schemas.microsoft.com/office/drawing/2014/main" id="{2B930530-1BA2-8049-A625-480A1F84B91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1" name="Freeform 180">
                <a:extLst>
                  <a:ext uri="{FF2B5EF4-FFF2-40B4-BE49-F238E27FC236}">
                    <a16:creationId xmlns:a16="http://schemas.microsoft.com/office/drawing/2014/main" id="{C5B65EDD-F107-4D4D-8254-28F27CB3355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5" name="Freeform 194">
                <a:extLst>
                  <a:ext uri="{FF2B5EF4-FFF2-40B4-BE49-F238E27FC236}">
                    <a16:creationId xmlns:a16="http://schemas.microsoft.com/office/drawing/2014/main" id="{052D8468-97DE-CD48-9220-0D7B5D1582B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6" name="Freeform 195">
                <a:extLst>
                  <a:ext uri="{FF2B5EF4-FFF2-40B4-BE49-F238E27FC236}">
                    <a16:creationId xmlns:a16="http://schemas.microsoft.com/office/drawing/2014/main" id="{CD0FBE04-ADDE-184C-8DFE-2575EA709AD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grpSp>
        <p:nvGrpSpPr>
          <p:cNvPr id="197" name="Group 149">
            <a:extLst>
              <a:ext uri="{FF2B5EF4-FFF2-40B4-BE49-F238E27FC236}">
                <a16:creationId xmlns:a16="http://schemas.microsoft.com/office/drawing/2014/main" id="{1F890155-D0B7-364C-891D-EC128001048E}"/>
              </a:ext>
            </a:extLst>
          </p:cNvPr>
          <p:cNvGrpSpPr>
            <a:grpSpLocks/>
          </p:cNvGrpSpPr>
          <p:nvPr/>
        </p:nvGrpSpPr>
        <p:grpSpPr bwMode="auto">
          <a:xfrm>
            <a:off x="2462207" y="2756023"/>
            <a:ext cx="412750" cy="158750"/>
            <a:chOff x="1287" y="2524"/>
            <a:chExt cx="260" cy="100"/>
          </a:xfrm>
        </p:grpSpPr>
        <p:sp>
          <p:nvSpPr>
            <p:cNvPr id="198" name="Rectangle 73">
              <a:extLst>
                <a:ext uri="{FF2B5EF4-FFF2-40B4-BE49-F238E27FC236}">
                  <a16:creationId xmlns:a16="http://schemas.microsoft.com/office/drawing/2014/main" id="{590049C7-843C-1B4A-89F9-80D6028F7F02}"/>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9" name="Rectangle 74">
              <a:extLst>
                <a:ext uri="{FF2B5EF4-FFF2-40B4-BE49-F238E27FC236}">
                  <a16:creationId xmlns:a16="http://schemas.microsoft.com/office/drawing/2014/main" id="{060ED392-F3E2-5445-9D40-5D86C1A7E8FA}"/>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Rectangle 75">
              <a:extLst>
                <a:ext uri="{FF2B5EF4-FFF2-40B4-BE49-F238E27FC236}">
                  <a16:creationId xmlns:a16="http://schemas.microsoft.com/office/drawing/2014/main" id="{33BE5C08-8C7C-7149-875A-3BD200DF748C}"/>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Rectangle 129">
              <a:extLst>
                <a:ext uri="{FF2B5EF4-FFF2-40B4-BE49-F238E27FC236}">
                  <a16:creationId xmlns:a16="http://schemas.microsoft.com/office/drawing/2014/main" id="{0140B062-405E-0A48-ABA2-65AE09DF9CCF}"/>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85" name="Group 149">
            <a:extLst>
              <a:ext uri="{FF2B5EF4-FFF2-40B4-BE49-F238E27FC236}">
                <a16:creationId xmlns:a16="http://schemas.microsoft.com/office/drawing/2014/main" id="{2BE2291A-54C4-114A-8062-D743A8CDF9EC}"/>
              </a:ext>
            </a:extLst>
          </p:cNvPr>
          <p:cNvGrpSpPr>
            <a:grpSpLocks/>
          </p:cNvGrpSpPr>
          <p:nvPr/>
        </p:nvGrpSpPr>
        <p:grpSpPr bwMode="auto">
          <a:xfrm>
            <a:off x="9681144" y="2673610"/>
            <a:ext cx="412750" cy="158750"/>
            <a:chOff x="1287" y="2524"/>
            <a:chExt cx="260" cy="100"/>
          </a:xfrm>
        </p:grpSpPr>
        <p:sp>
          <p:nvSpPr>
            <p:cNvPr id="86" name="Rectangle 73">
              <a:extLst>
                <a:ext uri="{FF2B5EF4-FFF2-40B4-BE49-F238E27FC236}">
                  <a16:creationId xmlns:a16="http://schemas.microsoft.com/office/drawing/2014/main" id="{A98E76A7-87AD-8242-988E-0E4DFC2782A9}"/>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Rectangle 74">
              <a:extLst>
                <a:ext uri="{FF2B5EF4-FFF2-40B4-BE49-F238E27FC236}">
                  <a16:creationId xmlns:a16="http://schemas.microsoft.com/office/drawing/2014/main" id="{05A0AED4-CB55-8B44-A573-91C3CC5195FE}"/>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8" name="Rectangle 75">
              <a:extLst>
                <a:ext uri="{FF2B5EF4-FFF2-40B4-BE49-F238E27FC236}">
                  <a16:creationId xmlns:a16="http://schemas.microsoft.com/office/drawing/2014/main" id="{E473A3B0-4DB9-E148-95E3-5518DB468C96}"/>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9" name="Rectangle 129">
              <a:extLst>
                <a:ext uri="{FF2B5EF4-FFF2-40B4-BE49-F238E27FC236}">
                  <a16:creationId xmlns:a16="http://schemas.microsoft.com/office/drawing/2014/main" id="{E9ED0EE1-76D9-D04D-8893-5E36E5A75578}"/>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90" name="Slide Number Placeholder 2">
            <a:extLst>
              <a:ext uri="{FF2B5EF4-FFF2-40B4-BE49-F238E27FC236}">
                <a16:creationId xmlns:a16="http://schemas.microsoft.com/office/drawing/2014/main" id="{1B520EE5-2EFC-4746-B182-97170136E2D8}"/>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29</a:t>
            </a:fld>
            <a:endParaRPr lang="en-US" dirty="0"/>
          </a:p>
        </p:txBody>
      </p:sp>
    </p:spTree>
    <p:extLst>
      <p:ext uri="{BB962C8B-B14F-4D97-AF65-F5344CB8AC3E}">
        <p14:creationId xmlns:p14="http://schemas.microsoft.com/office/powerpoint/2010/main" val="2593454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p:nvPr/>
        </p:nvSpPr>
        <p:spPr>
          <a:xfrm>
            <a:off x="7100887" y="6445251"/>
            <a:ext cx="2895600" cy="287337"/>
          </a:xfrm>
          <a:prstGeom prst="rect">
            <a:avLst/>
          </a:prstGeom>
          <a:noFill/>
          <a:ln>
            <a:noFill/>
          </a:ln>
        </p:spPr>
        <p:txBody>
          <a:bodyPr spcFirstLastPara="1" wrap="square" lIns="91425" tIns="45700" rIns="91425" bIns="45700" anchor="t" anchorCtr="0">
            <a:noAutofit/>
          </a:bodyPr>
          <a:lstStyle/>
          <a:p>
            <a:pPr algn="r">
              <a:buClr>
                <a:schemeClr val="dk1"/>
              </a:buClr>
              <a:buSzPts val="1200"/>
            </a:pPr>
            <a:r>
              <a:rPr lang="en-US" sz="1200">
                <a:solidFill>
                  <a:schemeClr val="dk1"/>
                </a:solidFill>
                <a:latin typeface="Tahoma"/>
                <a:ea typeface="Tahoma"/>
                <a:cs typeface="Tahoma"/>
                <a:sym typeface="Tahoma"/>
              </a:rPr>
              <a:t>Transport</a:t>
            </a:r>
            <a:r>
              <a:rPr lang="en-US" sz="1400">
                <a:solidFill>
                  <a:schemeClr val="dk1"/>
                </a:solidFill>
                <a:latin typeface="Tahoma"/>
                <a:ea typeface="Tahoma"/>
                <a:cs typeface="Tahoma"/>
                <a:sym typeface="Tahoma"/>
              </a:rPr>
              <a:t> </a:t>
            </a:r>
            <a:r>
              <a:rPr lang="en-US" sz="1200">
                <a:solidFill>
                  <a:schemeClr val="dk1"/>
                </a:solidFill>
                <a:latin typeface="Tahoma"/>
                <a:ea typeface="Tahoma"/>
                <a:cs typeface="Tahoma"/>
                <a:sym typeface="Tahoma"/>
              </a:rPr>
              <a:t>Layer</a:t>
            </a:r>
            <a:endParaRPr/>
          </a:p>
        </p:txBody>
      </p:sp>
      <p:sp>
        <p:nvSpPr>
          <p:cNvPr id="114" name="Google Shape;114;p16"/>
          <p:cNvSpPr txBox="1"/>
          <p:nvPr/>
        </p:nvSpPr>
        <p:spPr>
          <a:xfrm>
            <a:off x="9848851" y="6462713"/>
            <a:ext cx="676275" cy="276225"/>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ahoma"/>
                <a:ea typeface="Tahoma"/>
                <a:cs typeface="Tahoma"/>
                <a:sym typeface="Tahoma"/>
              </a:rPr>
              <a:t>3-</a:t>
            </a:r>
            <a:fld id="{00000000-1234-1234-1234-123412341234}" type="slidenum">
              <a:rPr lang="en-US" sz="1200">
                <a:solidFill>
                  <a:schemeClr val="dk1"/>
                </a:solidFill>
                <a:latin typeface="Tahoma"/>
                <a:ea typeface="Tahoma"/>
                <a:cs typeface="Tahoma"/>
                <a:sym typeface="Tahoma"/>
              </a:rPr>
              <a:pPr>
                <a:buClr>
                  <a:schemeClr val="dk1"/>
                </a:buClr>
                <a:buSzPts val="1200"/>
              </a:pPr>
              <a:t>3</a:t>
            </a:fld>
            <a:endParaRPr/>
          </a:p>
        </p:txBody>
      </p:sp>
      <p:sp>
        <p:nvSpPr>
          <p:cNvPr id="115" name="Google Shape;115;p16"/>
          <p:cNvSpPr txBox="1"/>
          <p:nvPr/>
        </p:nvSpPr>
        <p:spPr>
          <a:xfrm>
            <a:off x="1644651" y="1463675"/>
            <a:ext cx="8880475" cy="647700"/>
          </a:xfrm>
          <a:prstGeom prst="rect">
            <a:avLst/>
          </a:prstGeom>
          <a:noFill/>
          <a:ln>
            <a:noFill/>
          </a:ln>
        </p:spPr>
        <p:txBody>
          <a:bodyPr spcFirstLastPara="1" wrap="square" lIns="91425" tIns="45700" rIns="91425" bIns="45700" anchor="t" anchorCtr="0">
            <a:noAutofit/>
          </a:bodyPr>
          <a:lstStyle/>
          <a:p>
            <a:pPr>
              <a:buClr>
                <a:schemeClr val="dk1"/>
              </a:buClr>
              <a:buSzPts val="1800"/>
            </a:pPr>
            <a:r>
              <a:rPr lang="en-US">
                <a:solidFill>
                  <a:schemeClr val="dk1"/>
                </a:solidFill>
                <a:latin typeface="Tahoma"/>
                <a:ea typeface="Tahoma"/>
                <a:cs typeface="Tahoma"/>
                <a:sym typeface="Tahoma"/>
              </a:rPr>
              <a:t>Residing between the application and network layers, the transport layer is </a:t>
            </a:r>
            <a:r>
              <a:rPr lang="en-US" b="1">
                <a:solidFill>
                  <a:srgbClr val="C00000"/>
                </a:solidFill>
                <a:latin typeface="Tahoma"/>
                <a:ea typeface="Tahoma"/>
                <a:cs typeface="Tahoma"/>
                <a:sym typeface="Tahoma"/>
              </a:rPr>
              <a:t>a central piece of the layered network architecture.</a:t>
            </a:r>
            <a:endParaRPr/>
          </a:p>
        </p:txBody>
      </p:sp>
      <p:sp>
        <p:nvSpPr>
          <p:cNvPr id="116" name="Google Shape;116;p16"/>
          <p:cNvSpPr txBox="1"/>
          <p:nvPr/>
        </p:nvSpPr>
        <p:spPr>
          <a:xfrm>
            <a:off x="1524000" y="3360737"/>
            <a:ext cx="9144000" cy="646112"/>
          </a:xfrm>
          <a:prstGeom prst="rect">
            <a:avLst/>
          </a:prstGeom>
          <a:noFill/>
          <a:ln>
            <a:noFill/>
          </a:ln>
        </p:spPr>
        <p:txBody>
          <a:bodyPr spcFirstLastPara="1" wrap="square" lIns="91425" tIns="45700" rIns="91425" bIns="45700" anchor="t" anchorCtr="0">
            <a:noAutofit/>
          </a:bodyPr>
          <a:lstStyle/>
          <a:p>
            <a:pPr>
              <a:buClr>
                <a:schemeClr val="dk1"/>
              </a:buClr>
              <a:buSzPts val="1800"/>
            </a:pPr>
            <a:r>
              <a:rPr lang="en-US">
                <a:solidFill>
                  <a:schemeClr val="dk1"/>
                </a:solidFill>
                <a:latin typeface="Tahoma"/>
                <a:ea typeface="Tahoma"/>
                <a:cs typeface="Tahoma"/>
                <a:sym typeface="Tahoma"/>
              </a:rPr>
              <a:t>It has the </a:t>
            </a:r>
            <a:r>
              <a:rPr lang="en-US" b="1">
                <a:solidFill>
                  <a:srgbClr val="C00000"/>
                </a:solidFill>
                <a:latin typeface="Tahoma"/>
                <a:ea typeface="Tahoma"/>
                <a:cs typeface="Tahoma"/>
                <a:sym typeface="Tahoma"/>
              </a:rPr>
              <a:t>critical role of providing communication </a:t>
            </a:r>
            <a:r>
              <a:rPr lang="en-US">
                <a:solidFill>
                  <a:schemeClr val="dk1"/>
                </a:solidFill>
                <a:latin typeface="Tahoma"/>
                <a:ea typeface="Tahoma"/>
                <a:cs typeface="Tahoma"/>
                <a:sym typeface="Tahoma"/>
              </a:rPr>
              <a:t>services directly to the application processes running on different hosts.</a:t>
            </a:r>
            <a:endParaRPr/>
          </a:p>
        </p:txBody>
      </p:sp>
    </p:spTree>
    <p:extLst>
      <p:ext uri="{BB962C8B-B14F-4D97-AF65-F5344CB8AC3E}">
        <p14:creationId xmlns:p14="http://schemas.microsoft.com/office/powerpoint/2010/main" val="1518782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902B4EA-0158-774A-877D-888807F574B5}"/>
              </a:ext>
            </a:extLst>
          </p:cNvPr>
          <p:cNvGrpSpPr/>
          <p:nvPr/>
        </p:nvGrpSpPr>
        <p:grpSpPr>
          <a:xfrm>
            <a:off x="2578811" y="4965666"/>
            <a:ext cx="6866725" cy="1028731"/>
            <a:chOff x="2578811" y="4965666"/>
            <a:chExt cx="6866725" cy="1028731"/>
          </a:xfrm>
        </p:grpSpPr>
        <p:cxnSp>
          <p:nvCxnSpPr>
            <p:cNvPr id="128" name="Straight Connector 127">
              <a:extLst>
                <a:ext uri="{FF2B5EF4-FFF2-40B4-BE49-F238E27FC236}">
                  <a16:creationId xmlns:a16="http://schemas.microsoft.com/office/drawing/2014/main" id="{0763EEB6-87F6-D847-AD1E-3BFDCE6A9543}"/>
                </a:ext>
              </a:extLst>
            </p:cNvPr>
            <p:cNvCxnSpPr>
              <a:cxnSpLocks/>
            </p:cNvCxnSpPr>
            <p:nvPr/>
          </p:nvCxnSpPr>
          <p:spPr>
            <a:xfrm>
              <a:off x="2578811" y="5062556"/>
              <a:ext cx="1582832" cy="302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09891B45-180E-B341-A7C6-D10A683BB102}"/>
                </a:ext>
              </a:extLst>
            </p:cNvPr>
            <p:cNvGrpSpPr/>
            <p:nvPr/>
          </p:nvGrpSpPr>
          <p:grpSpPr>
            <a:xfrm>
              <a:off x="4062521" y="4965666"/>
              <a:ext cx="5383015" cy="1028731"/>
              <a:chOff x="4062521" y="4965666"/>
              <a:chExt cx="5383015" cy="1028731"/>
            </a:xfrm>
          </p:grpSpPr>
          <p:cxnSp>
            <p:nvCxnSpPr>
              <p:cNvPr id="127" name="Straight Connector 126">
                <a:extLst>
                  <a:ext uri="{FF2B5EF4-FFF2-40B4-BE49-F238E27FC236}">
                    <a16:creationId xmlns:a16="http://schemas.microsoft.com/office/drawing/2014/main" id="{16BE7B71-3412-8546-BD1A-8BF76DC47254}"/>
                  </a:ext>
                </a:extLst>
              </p:cNvPr>
              <p:cNvCxnSpPr>
                <a:cxnSpLocks/>
              </p:cNvCxnSpPr>
              <p:nvPr/>
            </p:nvCxnSpPr>
            <p:spPr>
              <a:xfrm flipH="1">
                <a:off x="7972023" y="4973372"/>
                <a:ext cx="1473513" cy="474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1" name="Freeform 296">
                <a:extLst>
                  <a:ext uri="{FF2B5EF4-FFF2-40B4-BE49-F238E27FC236}">
                    <a16:creationId xmlns:a16="http://schemas.microsoft.com/office/drawing/2014/main" id="{06DFDE96-5B04-984C-B72D-22D074DF3E82}"/>
                  </a:ext>
                </a:extLst>
              </p:cNvPr>
              <p:cNvSpPr>
                <a:spLocks/>
              </p:cNvSpPr>
              <p:nvPr/>
            </p:nvSpPr>
            <p:spPr bwMode="auto">
              <a:xfrm>
                <a:off x="4062521" y="4965666"/>
                <a:ext cx="4036903" cy="1028731"/>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ＭＳ Ｐゴシック" panose="020B0600070205080204" pitchFamily="34" charset="-128"/>
                    <a:cs typeface="Arial"/>
                  </a:rPr>
                  <a:t>             </a:t>
                </a:r>
              </a:p>
            </p:txBody>
          </p:sp>
        </p:grpSp>
      </p:grpSp>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10295012" y="2167472"/>
            <a:ext cx="890436" cy="291255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Freeform 70">
            <a:extLst>
              <a:ext uri="{FF2B5EF4-FFF2-40B4-BE49-F238E27FC236}">
                <a16:creationId xmlns:a16="http://schemas.microsoft.com/office/drawing/2014/main" id="{4A88383C-61F9-1949-9D88-EC83EDA3F2B6}"/>
              </a:ext>
            </a:extLst>
          </p:cNvPr>
          <p:cNvSpPr>
            <a:spLocks/>
          </p:cNvSpPr>
          <p:nvPr/>
        </p:nvSpPr>
        <p:spPr bwMode="auto">
          <a:xfrm>
            <a:off x="854349" y="2256655"/>
            <a:ext cx="846644" cy="2922199"/>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10955688" y="4246759"/>
            <a:ext cx="549832" cy="1070215"/>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8" name="TextBox 7">
            <a:extLst>
              <a:ext uri="{FF2B5EF4-FFF2-40B4-BE49-F238E27FC236}">
                <a16:creationId xmlns:a16="http://schemas.microsoft.com/office/drawing/2014/main" id="{95E1F04B-A3B3-534D-A252-A4AC29C657DE}"/>
              </a:ext>
            </a:extLst>
          </p:cNvPr>
          <p:cNvSpPr txBox="1"/>
          <p:nvPr/>
        </p:nvSpPr>
        <p:spPr>
          <a:xfrm>
            <a:off x="8481037" y="1538123"/>
            <a:ext cx="206640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SNMP server</a:t>
            </a:r>
          </a:p>
        </p:txBody>
      </p:sp>
      <p:sp>
        <p:nvSpPr>
          <p:cNvPr id="263" name="TextBox 262">
            <a:extLst>
              <a:ext uri="{FF2B5EF4-FFF2-40B4-BE49-F238E27FC236}">
                <a16:creationId xmlns:a16="http://schemas.microsoft.com/office/drawing/2014/main" id="{DC4B02DA-C340-9945-87C2-952E1901FB43}"/>
              </a:ext>
            </a:extLst>
          </p:cNvPr>
          <p:cNvSpPr txBox="1"/>
          <p:nvPr/>
        </p:nvSpPr>
        <p:spPr>
          <a:xfrm>
            <a:off x="1935319" y="1662731"/>
            <a:ext cx="195745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SNMP client</a:t>
            </a:r>
          </a:p>
        </p:txBody>
      </p:sp>
      <p:grpSp>
        <p:nvGrpSpPr>
          <p:cNvPr id="3" name="Group 2">
            <a:extLst>
              <a:ext uri="{FF2B5EF4-FFF2-40B4-BE49-F238E27FC236}">
                <a16:creationId xmlns:a16="http://schemas.microsoft.com/office/drawing/2014/main" id="{64AFD9EC-1CA1-D34D-965E-2E8D95748C38}"/>
              </a:ext>
            </a:extLst>
          </p:cNvPr>
          <p:cNvGrpSpPr/>
          <p:nvPr/>
        </p:nvGrpSpPr>
        <p:grpSpPr>
          <a:xfrm>
            <a:off x="8510352" y="2078288"/>
            <a:ext cx="1946338" cy="2912558"/>
            <a:chOff x="8091785" y="2078288"/>
            <a:chExt cx="2364905" cy="2912558"/>
          </a:xfrm>
        </p:grpSpPr>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8" name="Text Box 26">
              <a:extLst>
                <a:ext uri="{FF2B5EF4-FFF2-40B4-BE49-F238E27FC236}">
                  <a16:creationId xmlns:a16="http://schemas.microsoft.com/office/drawing/2014/main" id="{BE3B5056-5F96-5946-AEC3-17140DB163F4}"/>
                </a:ext>
              </a:extLst>
            </p:cNvPr>
            <p:cNvSpPr txBox="1">
              <a:spLocks noChangeArrowheads="1"/>
            </p:cNvSpPr>
            <p:nvPr/>
          </p:nvSpPr>
          <p:spPr bwMode="auto">
            <a:xfrm>
              <a:off x="8376445" y="2832513"/>
              <a:ext cx="1703276" cy="737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(UDP)</a:t>
              </a: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8108201" y="3602458"/>
              <a:ext cx="2233387"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8218436" y="3646079"/>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26">
              <a:extLst>
                <a:ext uri="{FF2B5EF4-FFF2-40B4-BE49-F238E27FC236}">
                  <a16:creationId xmlns:a16="http://schemas.microsoft.com/office/drawing/2014/main" id="{D8A757BB-1762-8B47-A046-060F718CBC6B}"/>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grpSp>
        <p:nvGrpSpPr>
          <p:cNvPr id="76" name="Group 75">
            <a:extLst>
              <a:ext uri="{FF2B5EF4-FFF2-40B4-BE49-F238E27FC236}">
                <a16:creationId xmlns:a16="http://schemas.microsoft.com/office/drawing/2014/main" id="{EA5C4C69-3F64-BA46-87DE-D8D9E085DAC9}"/>
              </a:ext>
            </a:extLst>
          </p:cNvPr>
          <p:cNvGrpSpPr/>
          <p:nvPr/>
        </p:nvGrpSpPr>
        <p:grpSpPr>
          <a:xfrm>
            <a:off x="1687770" y="2167472"/>
            <a:ext cx="2131701" cy="2912558"/>
            <a:chOff x="8091785" y="2078288"/>
            <a:chExt cx="2364905" cy="2912558"/>
          </a:xfrm>
        </p:grpSpPr>
        <p:sp>
          <p:nvSpPr>
            <p:cNvPr id="77" name="Rectangle 23">
              <a:extLst>
                <a:ext uri="{FF2B5EF4-FFF2-40B4-BE49-F238E27FC236}">
                  <a16:creationId xmlns:a16="http://schemas.microsoft.com/office/drawing/2014/main" id="{12A4D2D3-BB7A-1141-97E1-1746F6AB4244}"/>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Rectangle 24">
              <a:extLst>
                <a:ext uri="{FF2B5EF4-FFF2-40B4-BE49-F238E27FC236}">
                  <a16:creationId xmlns:a16="http://schemas.microsoft.com/office/drawing/2014/main" id="{CC2D939F-B2EB-B142-B2EB-F35198972B0C}"/>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Line 25">
              <a:extLst>
                <a:ext uri="{FF2B5EF4-FFF2-40B4-BE49-F238E27FC236}">
                  <a16:creationId xmlns:a16="http://schemas.microsoft.com/office/drawing/2014/main" id="{29206320-7227-5C45-BF48-477A94FE149F}"/>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0" name="Text Box 26">
              <a:extLst>
                <a:ext uri="{FF2B5EF4-FFF2-40B4-BE49-F238E27FC236}">
                  <a16:creationId xmlns:a16="http://schemas.microsoft.com/office/drawing/2014/main" id="{09388CA4-5912-3745-991A-9A3E60719DA7}"/>
                </a:ext>
              </a:extLst>
            </p:cNvPr>
            <p:cNvSpPr txBox="1">
              <a:spLocks noChangeArrowheads="1"/>
            </p:cNvSpPr>
            <p:nvPr/>
          </p:nvSpPr>
          <p:spPr bwMode="auto">
            <a:xfrm>
              <a:off x="8376445" y="2832513"/>
              <a:ext cx="1703276" cy="737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(UDP)</a:t>
              </a:r>
            </a:p>
          </p:txBody>
        </p:sp>
        <p:sp>
          <p:nvSpPr>
            <p:cNvPr id="81" name="Line 27">
              <a:extLst>
                <a:ext uri="{FF2B5EF4-FFF2-40B4-BE49-F238E27FC236}">
                  <a16:creationId xmlns:a16="http://schemas.microsoft.com/office/drawing/2014/main" id="{7462DAE7-AE3D-CD41-8750-E700715A5202}"/>
                </a:ext>
              </a:extLst>
            </p:cNvPr>
            <p:cNvSpPr>
              <a:spLocks noChangeShapeType="1"/>
            </p:cNvSpPr>
            <p:nvPr/>
          </p:nvSpPr>
          <p:spPr bwMode="auto">
            <a:xfrm>
              <a:off x="8121121" y="3602458"/>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2" name="Text Box 26">
              <a:extLst>
                <a:ext uri="{FF2B5EF4-FFF2-40B4-BE49-F238E27FC236}">
                  <a16:creationId xmlns:a16="http://schemas.microsoft.com/office/drawing/2014/main" id="{B868290D-DE89-8749-A32C-C5FCE36D7556}"/>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83" name="Text Box 26">
              <a:extLst>
                <a:ext uri="{FF2B5EF4-FFF2-40B4-BE49-F238E27FC236}">
                  <a16:creationId xmlns:a16="http://schemas.microsoft.com/office/drawing/2014/main" id="{18546DEE-76AB-C744-936A-7F4DF63895D8}"/>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84" name="Text Box 26">
              <a:extLst>
                <a:ext uri="{FF2B5EF4-FFF2-40B4-BE49-F238E27FC236}">
                  <a16:creationId xmlns:a16="http://schemas.microsoft.com/office/drawing/2014/main" id="{9DE3AC7C-D9B1-ED4C-B925-37B31767739C}"/>
                </a:ext>
              </a:extLst>
            </p:cNvPr>
            <p:cNvSpPr txBox="1">
              <a:spLocks noChangeArrowheads="1"/>
            </p:cNvSpPr>
            <p:nvPr/>
          </p:nvSpPr>
          <p:spPr bwMode="auto">
            <a:xfrm>
              <a:off x="8218436" y="3646079"/>
              <a:ext cx="2019294" cy="737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85" name="Line 27">
              <a:extLst>
                <a:ext uri="{FF2B5EF4-FFF2-40B4-BE49-F238E27FC236}">
                  <a16:creationId xmlns:a16="http://schemas.microsoft.com/office/drawing/2014/main" id="{266E1BE0-4561-9344-ACBD-29F42E90D9F3}"/>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6" name="Line 27">
              <a:extLst>
                <a:ext uri="{FF2B5EF4-FFF2-40B4-BE49-F238E27FC236}">
                  <a16:creationId xmlns:a16="http://schemas.microsoft.com/office/drawing/2014/main" id="{3ED696C7-AECF-C14F-8CD8-7153D36CBC69}"/>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26">
              <a:extLst>
                <a:ext uri="{FF2B5EF4-FFF2-40B4-BE49-F238E27FC236}">
                  <a16:creationId xmlns:a16="http://schemas.microsoft.com/office/drawing/2014/main" id="{42139D70-AB44-E047-B37E-AABECE12201B}"/>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grpSp>
        <p:nvGrpSpPr>
          <p:cNvPr id="93" name="Group 92">
            <a:extLst>
              <a:ext uri="{FF2B5EF4-FFF2-40B4-BE49-F238E27FC236}">
                <a16:creationId xmlns:a16="http://schemas.microsoft.com/office/drawing/2014/main" id="{EFA7BEBF-82FA-3440-93DD-AFB07D2DDF8D}"/>
              </a:ext>
            </a:extLst>
          </p:cNvPr>
          <p:cNvGrpSpPr/>
          <p:nvPr/>
        </p:nvGrpSpPr>
        <p:grpSpPr>
          <a:xfrm>
            <a:off x="500734" y="4943580"/>
            <a:ext cx="1026523" cy="597153"/>
            <a:chOff x="7493876" y="2774731"/>
            <a:chExt cx="1481958" cy="894622"/>
          </a:xfrm>
        </p:grpSpPr>
        <p:sp>
          <p:nvSpPr>
            <p:cNvPr id="107" name="Freeform 106">
              <a:extLst>
                <a:ext uri="{FF2B5EF4-FFF2-40B4-BE49-F238E27FC236}">
                  <a16:creationId xmlns:a16="http://schemas.microsoft.com/office/drawing/2014/main" id="{FD49C136-01B9-DB45-BCCD-F4E48238714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sp>
          <p:nvSpPr>
            <p:cNvPr id="108" name="Oval 107">
              <a:extLst>
                <a:ext uri="{FF2B5EF4-FFF2-40B4-BE49-F238E27FC236}">
                  <a16:creationId xmlns:a16="http://schemas.microsoft.com/office/drawing/2014/main" id="{3DF9189A-C970-C34D-8402-F20083341C9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grpSp>
          <p:nvGrpSpPr>
            <p:cNvPr id="109" name="Group 108">
              <a:extLst>
                <a:ext uri="{FF2B5EF4-FFF2-40B4-BE49-F238E27FC236}">
                  <a16:creationId xmlns:a16="http://schemas.microsoft.com/office/drawing/2014/main" id="{51F5139E-A5EB-E64B-B1E6-C3669AE818C6}"/>
                </a:ext>
              </a:extLst>
            </p:cNvPr>
            <p:cNvGrpSpPr/>
            <p:nvPr/>
          </p:nvGrpSpPr>
          <p:grpSpPr>
            <a:xfrm>
              <a:off x="7713663" y="2848339"/>
              <a:ext cx="1042107" cy="425543"/>
              <a:chOff x="7786941" y="2884917"/>
              <a:chExt cx="897649" cy="353919"/>
            </a:xfrm>
          </p:grpSpPr>
          <p:sp>
            <p:nvSpPr>
              <p:cNvPr id="110" name="Freeform 109">
                <a:extLst>
                  <a:ext uri="{FF2B5EF4-FFF2-40B4-BE49-F238E27FC236}">
                    <a16:creationId xmlns:a16="http://schemas.microsoft.com/office/drawing/2014/main" id="{7F7CB1D2-0FD2-A14F-A399-1C2D3650F2E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1" name="Freeform 110">
                <a:extLst>
                  <a:ext uri="{FF2B5EF4-FFF2-40B4-BE49-F238E27FC236}">
                    <a16:creationId xmlns:a16="http://schemas.microsoft.com/office/drawing/2014/main" id="{688C61D0-9947-2E41-89C2-D2B4591C1F3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2" name="Freeform 111">
                <a:extLst>
                  <a:ext uri="{FF2B5EF4-FFF2-40B4-BE49-F238E27FC236}">
                    <a16:creationId xmlns:a16="http://schemas.microsoft.com/office/drawing/2014/main" id="{ADE46CF5-DF22-8F48-87EF-A46F29E0F1A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3" name="Freeform 112">
                <a:extLst>
                  <a:ext uri="{FF2B5EF4-FFF2-40B4-BE49-F238E27FC236}">
                    <a16:creationId xmlns:a16="http://schemas.microsoft.com/office/drawing/2014/main" id="{CEACF782-B549-1D4E-B840-69A6AFFE6A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sp>
        <p:nvSpPr>
          <p:cNvPr id="114" name="Title 1">
            <a:extLst>
              <a:ext uri="{FF2B5EF4-FFF2-40B4-BE49-F238E27FC236}">
                <a16:creationId xmlns:a16="http://schemas.microsoft.com/office/drawing/2014/main" id="{1464CB5C-96D6-3645-94B5-DB9FA70972D2}"/>
              </a:ext>
            </a:extLst>
          </p:cNvPr>
          <p:cNvSpPr>
            <a:spLocks noGrp="1"/>
          </p:cNvSpPr>
          <p:nvPr>
            <p:ph type="title"/>
          </p:nvPr>
        </p:nvSpPr>
        <p:spPr>
          <a:xfrm>
            <a:off x="798690" y="289325"/>
            <a:ext cx="11100625" cy="894622"/>
          </a:xfrm>
        </p:spPr>
        <p:txBody>
          <a:bodyPr>
            <a:normAutofit/>
          </a:bodyPr>
          <a:lstStyle/>
          <a:p>
            <a:r>
              <a:rPr lang="en-US" sz="4400" dirty="0"/>
              <a:t>UDP: Transport Layer Actions</a:t>
            </a:r>
          </a:p>
        </p:txBody>
      </p:sp>
      <p:grpSp>
        <p:nvGrpSpPr>
          <p:cNvPr id="115" name="Group 149">
            <a:extLst>
              <a:ext uri="{FF2B5EF4-FFF2-40B4-BE49-F238E27FC236}">
                <a16:creationId xmlns:a16="http://schemas.microsoft.com/office/drawing/2014/main" id="{D80894D4-838A-2B47-82E9-ED060F8608E9}"/>
              </a:ext>
            </a:extLst>
          </p:cNvPr>
          <p:cNvGrpSpPr>
            <a:grpSpLocks/>
          </p:cNvGrpSpPr>
          <p:nvPr/>
        </p:nvGrpSpPr>
        <p:grpSpPr bwMode="auto">
          <a:xfrm>
            <a:off x="2462207" y="2756023"/>
            <a:ext cx="412750" cy="158750"/>
            <a:chOff x="1287" y="2524"/>
            <a:chExt cx="260" cy="100"/>
          </a:xfrm>
        </p:grpSpPr>
        <p:sp>
          <p:nvSpPr>
            <p:cNvPr id="116" name="Rectangle 73">
              <a:extLst>
                <a:ext uri="{FF2B5EF4-FFF2-40B4-BE49-F238E27FC236}">
                  <a16:creationId xmlns:a16="http://schemas.microsoft.com/office/drawing/2014/main" id="{4F7EB976-F7A9-464D-96B7-3FE5D6F41C71}"/>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7" name="Rectangle 74">
              <a:extLst>
                <a:ext uri="{FF2B5EF4-FFF2-40B4-BE49-F238E27FC236}">
                  <a16:creationId xmlns:a16="http://schemas.microsoft.com/office/drawing/2014/main" id="{4368CF72-2B59-FB4B-92FA-68E13D10F3E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8" name="Rectangle 75">
              <a:extLst>
                <a:ext uri="{FF2B5EF4-FFF2-40B4-BE49-F238E27FC236}">
                  <a16:creationId xmlns:a16="http://schemas.microsoft.com/office/drawing/2014/main" id="{0D0AC942-AA10-F747-BEAC-52DAFF24DAB3}"/>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Rectangle 129">
              <a:extLst>
                <a:ext uri="{FF2B5EF4-FFF2-40B4-BE49-F238E27FC236}">
                  <a16:creationId xmlns:a16="http://schemas.microsoft.com/office/drawing/2014/main" id="{C51B66A9-7495-DF44-B4DE-37BC9E90E09B}"/>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20" name="Group 149">
            <a:extLst>
              <a:ext uri="{FF2B5EF4-FFF2-40B4-BE49-F238E27FC236}">
                <a16:creationId xmlns:a16="http://schemas.microsoft.com/office/drawing/2014/main" id="{B5F38E94-4EF7-1F4B-AAC4-BF50DC083CD9}"/>
              </a:ext>
            </a:extLst>
          </p:cNvPr>
          <p:cNvGrpSpPr>
            <a:grpSpLocks/>
          </p:cNvGrpSpPr>
          <p:nvPr/>
        </p:nvGrpSpPr>
        <p:grpSpPr bwMode="auto">
          <a:xfrm>
            <a:off x="9681144" y="2673610"/>
            <a:ext cx="412750" cy="158750"/>
            <a:chOff x="1287" y="2524"/>
            <a:chExt cx="260" cy="100"/>
          </a:xfrm>
        </p:grpSpPr>
        <p:sp>
          <p:nvSpPr>
            <p:cNvPr id="121" name="Rectangle 73">
              <a:extLst>
                <a:ext uri="{FF2B5EF4-FFF2-40B4-BE49-F238E27FC236}">
                  <a16:creationId xmlns:a16="http://schemas.microsoft.com/office/drawing/2014/main" id="{71D7BEDA-E8D6-9F4F-8EE3-D5290D9AF39D}"/>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2" name="Rectangle 74">
              <a:extLst>
                <a:ext uri="{FF2B5EF4-FFF2-40B4-BE49-F238E27FC236}">
                  <a16:creationId xmlns:a16="http://schemas.microsoft.com/office/drawing/2014/main" id="{D93A8064-E5FB-2844-9B3D-C598CCB67BD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3" name="Rectangle 75">
              <a:extLst>
                <a:ext uri="{FF2B5EF4-FFF2-40B4-BE49-F238E27FC236}">
                  <a16:creationId xmlns:a16="http://schemas.microsoft.com/office/drawing/2014/main" id="{DF7AA994-9DC7-8349-BB16-6DED06C89AC0}"/>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4" name="Rectangle 129">
              <a:extLst>
                <a:ext uri="{FF2B5EF4-FFF2-40B4-BE49-F238E27FC236}">
                  <a16:creationId xmlns:a16="http://schemas.microsoft.com/office/drawing/2014/main" id="{06FC6EA9-9071-D843-8C39-AFF854F3BEFC}"/>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 name="TextBox 1">
            <a:extLst>
              <a:ext uri="{FF2B5EF4-FFF2-40B4-BE49-F238E27FC236}">
                <a16:creationId xmlns:a16="http://schemas.microsoft.com/office/drawing/2014/main" id="{6B2BB341-9BE1-8640-8E8B-7EC80706964E}"/>
              </a:ext>
            </a:extLst>
          </p:cNvPr>
          <p:cNvSpPr txBox="1"/>
          <p:nvPr/>
        </p:nvSpPr>
        <p:spPr>
          <a:xfrm>
            <a:off x="4212477" y="1830701"/>
            <a:ext cx="389834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UDP sender actions:</a:t>
            </a:r>
          </a:p>
          <a:p>
            <a:pPr marL="285750" marR="0" lvl="0" indent="-219075" algn="l" defTabSz="914400" rtl="0" eaLnBrk="1" fontAlgn="auto" latinLnBrk="0" hangingPunct="1">
              <a:lnSpc>
                <a:spcPct val="100000"/>
              </a:lnSpc>
              <a:spcBef>
                <a:spcPts val="0"/>
              </a:spcBef>
              <a:spcAft>
                <a:spcPts val="0"/>
              </a:spcAft>
              <a:buClr>
                <a:srgbClr val="0200A3"/>
              </a:buClr>
              <a:buSzTx/>
              <a:buFont typeface="Wingdings"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2" name="Rectangle 101">
            <a:extLst>
              <a:ext uri="{FF2B5EF4-FFF2-40B4-BE49-F238E27FC236}">
                <a16:creationId xmlns:a16="http://schemas.microsoft.com/office/drawing/2014/main" id="{6480FBEB-6DAE-6343-96A8-03D66CDE01DB}"/>
              </a:ext>
            </a:extLst>
          </p:cNvPr>
          <p:cNvSpPr/>
          <p:nvPr/>
        </p:nvSpPr>
        <p:spPr>
          <a:xfrm>
            <a:off x="8502120" y="2078245"/>
            <a:ext cx="1986815" cy="293836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88" name="Group 87">
            <a:extLst>
              <a:ext uri="{FF2B5EF4-FFF2-40B4-BE49-F238E27FC236}">
                <a16:creationId xmlns:a16="http://schemas.microsoft.com/office/drawing/2014/main" id="{CA134BD1-8CE1-DD46-92D0-46AEECA91934}"/>
              </a:ext>
            </a:extLst>
          </p:cNvPr>
          <p:cNvGrpSpPr/>
          <p:nvPr/>
        </p:nvGrpSpPr>
        <p:grpSpPr>
          <a:xfrm>
            <a:off x="9130164" y="2303106"/>
            <a:ext cx="1259074" cy="369332"/>
            <a:chOff x="8934916" y="2775692"/>
            <a:chExt cx="1259074" cy="369332"/>
          </a:xfrm>
        </p:grpSpPr>
        <p:sp>
          <p:nvSpPr>
            <p:cNvPr id="89" name="Rectangle 88">
              <a:extLst>
                <a:ext uri="{FF2B5EF4-FFF2-40B4-BE49-F238E27FC236}">
                  <a16:creationId xmlns:a16="http://schemas.microsoft.com/office/drawing/2014/main" id="{6A02A536-E595-E54F-85ED-50268229A5F1}"/>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TextBox 89">
              <a:extLst>
                <a:ext uri="{FF2B5EF4-FFF2-40B4-BE49-F238E27FC236}">
                  <a16:creationId xmlns:a16="http://schemas.microsoft.com/office/drawing/2014/main" id="{26EE5E72-5714-C64B-A3D2-C89CD03AFF69}"/>
                </a:ext>
              </a:extLst>
            </p:cNvPr>
            <p:cNvSpPr txBox="1"/>
            <p:nvPr/>
          </p:nvSpPr>
          <p:spPr>
            <a:xfrm>
              <a:off x="8934916" y="2775692"/>
              <a:ext cx="12590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SNMP msg</a:t>
              </a:r>
            </a:p>
          </p:txBody>
        </p:sp>
      </p:grpSp>
      <p:sp>
        <p:nvSpPr>
          <p:cNvPr id="91" name="TextBox 90">
            <a:extLst>
              <a:ext uri="{FF2B5EF4-FFF2-40B4-BE49-F238E27FC236}">
                <a16:creationId xmlns:a16="http://schemas.microsoft.com/office/drawing/2014/main" id="{44FC0E6A-CBE5-AC4B-BF65-426B6D4CBC72}"/>
              </a:ext>
            </a:extLst>
          </p:cNvPr>
          <p:cNvSpPr txBox="1"/>
          <p:nvPr/>
        </p:nvSpPr>
        <p:spPr>
          <a:xfrm>
            <a:off x="4391544" y="2325099"/>
            <a:ext cx="3825456" cy="1036887"/>
          </a:xfrm>
          <a:prstGeom prst="rect">
            <a:avLst/>
          </a:prstGeom>
          <a:noFill/>
        </p:spPr>
        <p:txBody>
          <a:bodyPr wrap="square" rtlCol="0">
            <a:spAutoFit/>
          </a:bodyPr>
          <a:lstStyle/>
          <a:p>
            <a:pPr marL="285750" marR="0" lvl="0" indent="-219075" algn="l" defTabSz="914400" rtl="0" eaLnBrk="1" fontAlgn="auto" latinLnBrk="0" hangingPunct="1">
              <a:lnSpc>
                <a:spcPct val="85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is passed an application-layer message</a:t>
            </a:r>
          </a:p>
        </p:txBody>
      </p:sp>
      <p:sp>
        <p:nvSpPr>
          <p:cNvPr id="94" name="TextBox 93">
            <a:extLst>
              <a:ext uri="{FF2B5EF4-FFF2-40B4-BE49-F238E27FC236}">
                <a16:creationId xmlns:a16="http://schemas.microsoft.com/office/drawing/2014/main" id="{D9421943-E484-5046-BEAC-6D59475EF6C3}"/>
              </a:ext>
            </a:extLst>
          </p:cNvPr>
          <p:cNvSpPr txBox="1"/>
          <p:nvPr/>
        </p:nvSpPr>
        <p:spPr>
          <a:xfrm>
            <a:off x="4388186" y="2990916"/>
            <a:ext cx="3825456" cy="1036887"/>
          </a:xfrm>
          <a:prstGeom prst="rect">
            <a:avLst/>
          </a:prstGeom>
          <a:noFill/>
        </p:spPr>
        <p:txBody>
          <a:bodyPr wrap="square" rtlCol="0">
            <a:spAutoFit/>
          </a:bodyPr>
          <a:lstStyle/>
          <a:p>
            <a:pPr marL="285750" marR="0" lvl="0" indent="-219075" algn="l" defTabSz="914400" rtl="0" eaLnBrk="1" fontAlgn="auto" latinLnBrk="0" hangingPunct="1">
              <a:lnSpc>
                <a:spcPct val="85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determines UDP segment header fields values</a:t>
            </a:r>
          </a:p>
        </p:txBody>
      </p:sp>
      <p:sp>
        <p:nvSpPr>
          <p:cNvPr id="95" name="TextBox 94">
            <a:extLst>
              <a:ext uri="{FF2B5EF4-FFF2-40B4-BE49-F238E27FC236}">
                <a16:creationId xmlns:a16="http://schemas.microsoft.com/office/drawing/2014/main" id="{BFD6C411-175C-8D4E-9A66-3E03AAA9F0F9}"/>
              </a:ext>
            </a:extLst>
          </p:cNvPr>
          <p:cNvSpPr txBox="1"/>
          <p:nvPr/>
        </p:nvSpPr>
        <p:spPr>
          <a:xfrm>
            <a:off x="4376692" y="3592863"/>
            <a:ext cx="3825456" cy="461665"/>
          </a:xfrm>
          <a:prstGeom prst="rect">
            <a:avLst/>
          </a:prstGeom>
          <a:noFill/>
        </p:spPr>
        <p:txBody>
          <a:bodyPr wrap="square" rtlCol="0">
            <a:spAutoFit/>
          </a:bodyPr>
          <a:lstStyle/>
          <a:p>
            <a:pPr marL="285750" marR="0" lvl="0" indent="-219075" algn="l" defTabSz="914400" rtl="0" eaLnBrk="1" fontAlgn="auto" latinLnBrk="0" hangingPunct="1">
              <a:lnSpc>
                <a:spcPct val="100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creates UDP segment</a:t>
            </a:r>
          </a:p>
        </p:txBody>
      </p:sp>
      <p:sp>
        <p:nvSpPr>
          <p:cNvPr id="97" name="TextBox 96">
            <a:extLst>
              <a:ext uri="{FF2B5EF4-FFF2-40B4-BE49-F238E27FC236}">
                <a16:creationId xmlns:a16="http://schemas.microsoft.com/office/drawing/2014/main" id="{A88394C2-8FDA-8F48-B59B-B744ABBDA541}"/>
              </a:ext>
            </a:extLst>
          </p:cNvPr>
          <p:cNvSpPr txBox="1"/>
          <p:nvPr/>
        </p:nvSpPr>
        <p:spPr>
          <a:xfrm>
            <a:off x="4381369" y="4025163"/>
            <a:ext cx="3825456" cy="461665"/>
          </a:xfrm>
          <a:prstGeom prst="rect">
            <a:avLst/>
          </a:prstGeom>
          <a:noFill/>
        </p:spPr>
        <p:txBody>
          <a:bodyPr wrap="square" rtlCol="0">
            <a:spAutoFit/>
          </a:bodyPr>
          <a:lstStyle/>
          <a:p>
            <a:pPr marL="285750" marR="0" lvl="0" indent="-219075" algn="l" defTabSz="914400" rtl="0" eaLnBrk="1" fontAlgn="auto" latinLnBrk="0" hangingPunct="1">
              <a:lnSpc>
                <a:spcPct val="100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passes segment to IP</a:t>
            </a:r>
          </a:p>
        </p:txBody>
      </p:sp>
      <p:sp>
        <p:nvSpPr>
          <p:cNvPr id="98" name="Rectangle 97">
            <a:extLst>
              <a:ext uri="{FF2B5EF4-FFF2-40B4-BE49-F238E27FC236}">
                <a16:creationId xmlns:a16="http://schemas.microsoft.com/office/drawing/2014/main" id="{EB709716-FAB0-AB45-BCAE-75F8CF2AEC09}"/>
              </a:ext>
            </a:extLst>
          </p:cNvPr>
          <p:cNvSpPr/>
          <p:nvPr/>
        </p:nvSpPr>
        <p:spPr>
          <a:xfrm>
            <a:off x="169333" y="1343378"/>
            <a:ext cx="3723445" cy="4402666"/>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06" name="Group 105">
            <a:extLst>
              <a:ext uri="{FF2B5EF4-FFF2-40B4-BE49-F238E27FC236}">
                <a16:creationId xmlns:a16="http://schemas.microsoft.com/office/drawing/2014/main" id="{73FB16D4-A4BA-C046-940D-43D50465EB6F}"/>
              </a:ext>
            </a:extLst>
          </p:cNvPr>
          <p:cNvGrpSpPr/>
          <p:nvPr/>
        </p:nvGrpSpPr>
        <p:grpSpPr>
          <a:xfrm>
            <a:off x="8473556" y="2992506"/>
            <a:ext cx="1259074" cy="338554"/>
            <a:chOff x="8964789" y="2639236"/>
            <a:chExt cx="1259074" cy="338554"/>
          </a:xfrm>
        </p:grpSpPr>
        <p:sp>
          <p:nvSpPr>
            <p:cNvPr id="125" name="Rectangle 124">
              <a:extLst>
                <a:ext uri="{FF2B5EF4-FFF2-40B4-BE49-F238E27FC236}">
                  <a16:creationId xmlns:a16="http://schemas.microsoft.com/office/drawing/2014/main" id="{CA58A03E-5455-0E40-8FB9-71E1E5E2CADE}"/>
                </a:ext>
              </a:extLst>
            </p:cNvPr>
            <p:cNvSpPr/>
            <p:nvPr/>
          </p:nvSpPr>
          <p:spPr>
            <a:xfrm>
              <a:off x="9032744" y="2707400"/>
              <a:ext cx="543189"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6" name="TextBox 125">
              <a:extLst>
                <a:ext uri="{FF2B5EF4-FFF2-40B4-BE49-F238E27FC236}">
                  <a16:creationId xmlns:a16="http://schemas.microsoft.com/office/drawing/2014/main" id="{97A208B0-D27E-5D40-B156-11CB7075B098}"/>
                </a:ext>
              </a:extLst>
            </p:cNvPr>
            <p:cNvSpPr txBox="1"/>
            <p:nvPr/>
          </p:nvSpPr>
          <p:spPr>
            <a:xfrm>
              <a:off x="8964789" y="2639236"/>
              <a:ext cx="125907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a:ea typeface="+mn-ea"/>
                  <a:cs typeface="+mn-cs"/>
                </a:rPr>
                <a:t>UDP</a:t>
              </a:r>
              <a:r>
                <a:rPr kumimoji="0" lang="en-US" sz="1600" b="0" i="0" u="none" strike="noStrike" kern="1200" cap="none" spc="0" normalizeH="0" baseline="-25000" noProof="0" dirty="0" err="1">
                  <a:ln>
                    <a:noFill/>
                  </a:ln>
                  <a:solidFill>
                    <a:prstClr val="black"/>
                  </a:solidFill>
                  <a:effectLst/>
                  <a:uLnTx/>
                  <a:uFillTx/>
                  <a:latin typeface="Calibri"/>
                  <a:ea typeface="+mn-ea"/>
                  <a:cs typeface="+mn-cs"/>
                </a:rPr>
                <a:t>h</a:t>
              </a:r>
              <a:endParaRPr kumimoji="0" lang="en-US" sz="1600" b="0" i="0" u="none" strike="noStrike" kern="1200" cap="none" spc="0" normalizeH="0" baseline="-25000" noProof="0" dirty="0">
                <a:ln>
                  <a:noFill/>
                </a:ln>
                <a:solidFill>
                  <a:prstClr val="black"/>
                </a:solidFill>
                <a:effectLst/>
                <a:uLnTx/>
                <a:uFillTx/>
                <a:latin typeface="Calibri"/>
                <a:ea typeface="+mn-ea"/>
                <a:cs typeface="+mn-cs"/>
              </a:endParaRPr>
            </a:p>
          </p:txBody>
        </p:sp>
      </p:grpSp>
      <p:grpSp>
        <p:nvGrpSpPr>
          <p:cNvPr id="5" name="Group 4">
            <a:extLst>
              <a:ext uri="{FF2B5EF4-FFF2-40B4-BE49-F238E27FC236}">
                <a16:creationId xmlns:a16="http://schemas.microsoft.com/office/drawing/2014/main" id="{E73E5E98-A439-0647-8DF1-844937CD72A0}"/>
              </a:ext>
            </a:extLst>
          </p:cNvPr>
          <p:cNvGrpSpPr/>
          <p:nvPr/>
        </p:nvGrpSpPr>
        <p:grpSpPr>
          <a:xfrm>
            <a:off x="8545052" y="3003638"/>
            <a:ext cx="1818022" cy="369332"/>
            <a:chOff x="7863122" y="5632673"/>
            <a:chExt cx="1818022" cy="369332"/>
          </a:xfrm>
        </p:grpSpPr>
        <p:grpSp>
          <p:nvGrpSpPr>
            <p:cNvPr id="99" name="Group 98">
              <a:extLst>
                <a:ext uri="{FF2B5EF4-FFF2-40B4-BE49-F238E27FC236}">
                  <a16:creationId xmlns:a16="http://schemas.microsoft.com/office/drawing/2014/main" id="{39CCB6B2-1F81-ED45-AF48-A3187F0215CC}"/>
                </a:ext>
              </a:extLst>
            </p:cNvPr>
            <p:cNvGrpSpPr/>
            <p:nvPr/>
          </p:nvGrpSpPr>
          <p:grpSpPr>
            <a:xfrm>
              <a:off x="7863122" y="5638955"/>
              <a:ext cx="1259074" cy="338554"/>
              <a:chOff x="8964789" y="2648929"/>
              <a:chExt cx="1259074" cy="338554"/>
            </a:xfrm>
          </p:grpSpPr>
          <p:sp>
            <p:nvSpPr>
              <p:cNvPr id="100" name="Rectangle 99">
                <a:extLst>
                  <a:ext uri="{FF2B5EF4-FFF2-40B4-BE49-F238E27FC236}">
                    <a16:creationId xmlns:a16="http://schemas.microsoft.com/office/drawing/2014/main" id="{B77AF83C-DA1E-A642-9E78-5EEE36A0AD7E}"/>
                  </a:ext>
                </a:extLst>
              </p:cNvPr>
              <p:cNvSpPr/>
              <p:nvPr/>
            </p:nvSpPr>
            <p:spPr>
              <a:xfrm>
                <a:off x="9032744" y="2707400"/>
                <a:ext cx="543189"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TextBox 100">
                <a:extLst>
                  <a:ext uri="{FF2B5EF4-FFF2-40B4-BE49-F238E27FC236}">
                    <a16:creationId xmlns:a16="http://schemas.microsoft.com/office/drawing/2014/main" id="{AB8C9E1E-8C93-DA4B-813F-B38E4305D2BE}"/>
                  </a:ext>
                </a:extLst>
              </p:cNvPr>
              <p:cNvSpPr txBox="1"/>
              <p:nvPr/>
            </p:nvSpPr>
            <p:spPr>
              <a:xfrm>
                <a:off x="8964789" y="2648929"/>
                <a:ext cx="125907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a:ea typeface="+mn-ea"/>
                    <a:cs typeface="+mn-cs"/>
                  </a:rPr>
                  <a:t>UDP</a:t>
                </a:r>
                <a:r>
                  <a:rPr kumimoji="0" lang="en-US" sz="1600" b="0" i="0" u="none" strike="noStrike" kern="1200" cap="none" spc="0" normalizeH="0" baseline="-25000" noProof="0" dirty="0" err="1">
                    <a:ln>
                      <a:noFill/>
                    </a:ln>
                    <a:solidFill>
                      <a:prstClr val="black"/>
                    </a:solidFill>
                    <a:effectLst/>
                    <a:uLnTx/>
                    <a:uFillTx/>
                    <a:latin typeface="Calibri"/>
                    <a:ea typeface="+mn-ea"/>
                    <a:cs typeface="+mn-cs"/>
                  </a:rPr>
                  <a:t>h</a:t>
                </a:r>
                <a:endParaRPr kumimoji="0" lang="en-US" sz="1600" b="0" i="0" u="none" strike="noStrike" kern="1200" cap="none" spc="0" normalizeH="0" baseline="-25000" noProof="0" dirty="0">
                  <a:ln>
                    <a:noFill/>
                  </a:ln>
                  <a:solidFill>
                    <a:prstClr val="black"/>
                  </a:solidFill>
                  <a:effectLst/>
                  <a:uLnTx/>
                  <a:uFillTx/>
                  <a:latin typeface="Calibri"/>
                  <a:ea typeface="+mn-ea"/>
                  <a:cs typeface="+mn-cs"/>
                </a:endParaRPr>
              </a:p>
            </p:txBody>
          </p:sp>
        </p:grpSp>
        <p:grpSp>
          <p:nvGrpSpPr>
            <p:cNvPr id="103" name="Group 102">
              <a:extLst>
                <a:ext uri="{FF2B5EF4-FFF2-40B4-BE49-F238E27FC236}">
                  <a16:creationId xmlns:a16="http://schemas.microsoft.com/office/drawing/2014/main" id="{8B56BF3A-3903-6343-9BD8-2E85489C092E}"/>
                </a:ext>
              </a:extLst>
            </p:cNvPr>
            <p:cNvGrpSpPr/>
            <p:nvPr/>
          </p:nvGrpSpPr>
          <p:grpSpPr>
            <a:xfrm>
              <a:off x="8422070" y="5632673"/>
              <a:ext cx="1259074" cy="369332"/>
              <a:chOff x="8934916" y="2778923"/>
              <a:chExt cx="1259074" cy="369332"/>
            </a:xfrm>
          </p:grpSpPr>
          <p:sp>
            <p:nvSpPr>
              <p:cNvPr id="104" name="Rectangle 103">
                <a:extLst>
                  <a:ext uri="{FF2B5EF4-FFF2-40B4-BE49-F238E27FC236}">
                    <a16:creationId xmlns:a16="http://schemas.microsoft.com/office/drawing/2014/main" id="{C0632306-DF2A-5145-82E2-F627C1E9171F}"/>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E104975E-6986-5E45-89F2-36AAE86B3B12}"/>
                  </a:ext>
                </a:extLst>
              </p:cNvPr>
              <p:cNvSpPr txBox="1"/>
              <p:nvPr/>
            </p:nvSpPr>
            <p:spPr>
              <a:xfrm>
                <a:off x="8934916" y="2778923"/>
                <a:ext cx="12590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SNMP msg</a:t>
                </a:r>
              </a:p>
            </p:txBody>
          </p:sp>
        </p:grpSp>
      </p:grpSp>
      <p:sp>
        <p:nvSpPr>
          <p:cNvPr id="129" name="Slide Number Placeholder 2">
            <a:extLst>
              <a:ext uri="{FF2B5EF4-FFF2-40B4-BE49-F238E27FC236}">
                <a16:creationId xmlns:a16="http://schemas.microsoft.com/office/drawing/2014/main" id="{D1B0B0FD-EB4E-1D48-A59A-E323764428E9}"/>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30</a:t>
            </a:fld>
            <a:endParaRPr lang="en-US" dirty="0"/>
          </a:p>
        </p:txBody>
      </p:sp>
    </p:spTree>
    <p:extLst>
      <p:ext uri="{BB962C8B-B14F-4D97-AF65-F5344CB8AC3E}">
        <p14:creationId xmlns:p14="http://schemas.microsoft.com/office/powerpoint/2010/main" val="221610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500"/>
                                        <p:tgtEl>
                                          <p:spTgt spid="88"/>
                                        </p:tgtEl>
                                      </p:cBhvr>
                                    </p:animEffect>
                                  </p:childTnLst>
                                </p:cTn>
                              </p:par>
                              <p:par>
                                <p:cTn id="8" presetID="0" presetClass="path" presetSubtype="0" accel="50000" decel="50000" fill="hold" nodeType="withEffect">
                                  <p:stCondLst>
                                    <p:cond delay="0"/>
                                  </p:stCondLst>
                                  <p:childTnLst>
                                    <p:animMotion origin="layout" path="M -6.25E-7 -1.48148E-6 L 0.00065 0.10139 " pathEditMode="relative" rAng="0" ptsTypes="AA">
                                      <p:cBhvr>
                                        <p:cTn id="9" dur="2000" fill="hold"/>
                                        <p:tgtEl>
                                          <p:spTgt spid="88"/>
                                        </p:tgtEl>
                                        <p:attrNameLst>
                                          <p:attrName>ppt_x</p:attrName>
                                          <p:attrName>ppt_y</p:attrName>
                                        </p:attrNameLst>
                                      </p:cBhvr>
                                      <p:rCtr x="26" y="5069"/>
                                    </p:animMotion>
                                  </p:childTnLst>
                                </p:cTn>
                              </p:par>
                              <p:par>
                                <p:cTn id="10" presetID="9" presetClass="entr" presetSubtype="0" fill="hold" grpId="0" nodeType="with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dissolv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dissolve">
                                      <p:cBhvr>
                                        <p:cTn id="20" dur="500"/>
                                        <p:tgtEl>
                                          <p:spTgt spid="9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106"/>
                                        </p:tgtEl>
                                      </p:cBhvr>
                                    </p:animEffect>
                                    <p:set>
                                      <p:cBhvr>
                                        <p:cTn id="25" dur="1" fill="hold">
                                          <p:stCondLst>
                                            <p:cond delay="499"/>
                                          </p:stCondLst>
                                        </p:cTn>
                                        <p:tgtEl>
                                          <p:spTgt spid="106"/>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88"/>
                                        </p:tgtEl>
                                      </p:cBhvr>
                                    </p:animEffect>
                                    <p:set>
                                      <p:cBhvr>
                                        <p:cTn id="28" dur="1" fill="hold">
                                          <p:stCondLst>
                                            <p:cond delay="499"/>
                                          </p:stCondLst>
                                        </p:cTn>
                                        <p:tgtEl>
                                          <p:spTgt spid="88"/>
                                        </p:tgtEl>
                                        <p:attrNameLst>
                                          <p:attrName>style.visibility</p:attrName>
                                        </p:attrNameLst>
                                      </p:cBhvr>
                                      <p:to>
                                        <p:strVal val="hidden"/>
                                      </p:to>
                                    </p:set>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dissolve">
                                      <p:cBhvr>
                                        <p:cTn id="35" dur="500"/>
                                        <p:tgtEl>
                                          <p:spTgt spid="95"/>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6.25E-7 -4.81481E-6 L 0.00052 0.09306 " pathEditMode="relative" rAng="0" ptsTypes="AA">
                                      <p:cBhvr>
                                        <p:cTn id="39" dur="2000" fill="hold"/>
                                        <p:tgtEl>
                                          <p:spTgt spid="5"/>
                                        </p:tgtEl>
                                        <p:attrNameLst>
                                          <p:attrName>ppt_x</p:attrName>
                                          <p:attrName>ppt_y</p:attrName>
                                        </p:attrNameLst>
                                      </p:cBhvr>
                                      <p:rCtr x="26" y="4653"/>
                                    </p:animMotion>
                                  </p:childTnLst>
                                </p:cTn>
                              </p:par>
                              <p:par>
                                <p:cTn id="40" presetID="9" presetClass="entr" presetSubtype="0" fill="hold" grpId="0" nodeType="with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dissolve">
                                      <p:cBhvr>
                                        <p:cTn id="42" dur="500"/>
                                        <p:tgtEl>
                                          <p:spTgt spid="97"/>
                                        </p:tgtEl>
                                      </p:cBhvr>
                                    </p:animEffec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6.25E-7 0.09098 L -0.00221 0.25996 L -0.11419 0.32385 L -0.4332 0.31806 L -0.55885 0.275 L -0.55885 0.275 " pathEditMode="relative" ptsTypes="AAAAAA">
                                      <p:cBhvr>
                                        <p:cTn id="46"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4" grpId="0"/>
      <p:bldP spid="95" grpId="0"/>
      <p:bldP spid="9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10295012" y="2167472"/>
            <a:ext cx="890436" cy="291255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Freeform 70">
            <a:extLst>
              <a:ext uri="{FF2B5EF4-FFF2-40B4-BE49-F238E27FC236}">
                <a16:creationId xmlns:a16="http://schemas.microsoft.com/office/drawing/2014/main" id="{4A88383C-61F9-1949-9D88-EC83EDA3F2B6}"/>
              </a:ext>
            </a:extLst>
          </p:cNvPr>
          <p:cNvSpPr>
            <a:spLocks/>
          </p:cNvSpPr>
          <p:nvPr/>
        </p:nvSpPr>
        <p:spPr bwMode="auto">
          <a:xfrm>
            <a:off x="854349" y="2256655"/>
            <a:ext cx="846644" cy="2922199"/>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10955688" y="4246759"/>
            <a:ext cx="549832" cy="1070215"/>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8" name="TextBox 7">
            <a:extLst>
              <a:ext uri="{FF2B5EF4-FFF2-40B4-BE49-F238E27FC236}">
                <a16:creationId xmlns:a16="http://schemas.microsoft.com/office/drawing/2014/main" id="{95E1F04B-A3B3-534D-A252-A4AC29C657DE}"/>
              </a:ext>
            </a:extLst>
          </p:cNvPr>
          <p:cNvSpPr txBox="1"/>
          <p:nvPr/>
        </p:nvSpPr>
        <p:spPr>
          <a:xfrm>
            <a:off x="8481037" y="1538123"/>
            <a:ext cx="206640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SNMP server</a:t>
            </a:r>
          </a:p>
        </p:txBody>
      </p:sp>
      <p:sp>
        <p:nvSpPr>
          <p:cNvPr id="263" name="TextBox 262">
            <a:extLst>
              <a:ext uri="{FF2B5EF4-FFF2-40B4-BE49-F238E27FC236}">
                <a16:creationId xmlns:a16="http://schemas.microsoft.com/office/drawing/2014/main" id="{DC4B02DA-C340-9945-87C2-952E1901FB43}"/>
              </a:ext>
            </a:extLst>
          </p:cNvPr>
          <p:cNvSpPr txBox="1"/>
          <p:nvPr/>
        </p:nvSpPr>
        <p:spPr>
          <a:xfrm>
            <a:off x="1935319" y="1662731"/>
            <a:ext cx="195745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SNMP client</a:t>
            </a:r>
          </a:p>
        </p:txBody>
      </p:sp>
      <p:grpSp>
        <p:nvGrpSpPr>
          <p:cNvPr id="3" name="Group 2">
            <a:extLst>
              <a:ext uri="{FF2B5EF4-FFF2-40B4-BE49-F238E27FC236}">
                <a16:creationId xmlns:a16="http://schemas.microsoft.com/office/drawing/2014/main" id="{64AFD9EC-1CA1-D34D-965E-2E8D95748C38}"/>
              </a:ext>
            </a:extLst>
          </p:cNvPr>
          <p:cNvGrpSpPr/>
          <p:nvPr/>
        </p:nvGrpSpPr>
        <p:grpSpPr>
          <a:xfrm>
            <a:off x="8510352" y="2078288"/>
            <a:ext cx="1946338" cy="2912558"/>
            <a:chOff x="8091785" y="2078288"/>
            <a:chExt cx="2364905" cy="2912558"/>
          </a:xfrm>
        </p:grpSpPr>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8" name="Text Box 26">
              <a:extLst>
                <a:ext uri="{FF2B5EF4-FFF2-40B4-BE49-F238E27FC236}">
                  <a16:creationId xmlns:a16="http://schemas.microsoft.com/office/drawing/2014/main" id="{BE3B5056-5F96-5946-AEC3-17140DB163F4}"/>
                </a:ext>
              </a:extLst>
            </p:cNvPr>
            <p:cNvSpPr txBox="1">
              <a:spLocks noChangeArrowheads="1"/>
            </p:cNvSpPr>
            <p:nvPr/>
          </p:nvSpPr>
          <p:spPr bwMode="auto">
            <a:xfrm>
              <a:off x="8376445" y="2832513"/>
              <a:ext cx="1703276" cy="737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(UDP)</a:t>
              </a: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8108201" y="3602458"/>
              <a:ext cx="2233387"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8218436" y="3646079"/>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26">
              <a:extLst>
                <a:ext uri="{FF2B5EF4-FFF2-40B4-BE49-F238E27FC236}">
                  <a16:creationId xmlns:a16="http://schemas.microsoft.com/office/drawing/2014/main" id="{D8A757BB-1762-8B47-A046-060F718CBC6B}"/>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grpSp>
        <p:nvGrpSpPr>
          <p:cNvPr id="76" name="Group 75">
            <a:extLst>
              <a:ext uri="{FF2B5EF4-FFF2-40B4-BE49-F238E27FC236}">
                <a16:creationId xmlns:a16="http://schemas.microsoft.com/office/drawing/2014/main" id="{EA5C4C69-3F64-BA46-87DE-D8D9E085DAC9}"/>
              </a:ext>
            </a:extLst>
          </p:cNvPr>
          <p:cNvGrpSpPr/>
          <p:nvPr/>
        </p:nvGrpSpPr>
        <p:grpSpPr>
          <a:xfrm>
            <a:off x="1687770" y="2167472"/>
            <a:ext cx="2131701" cy="2912558"/>
            <a:chOff x="8091785" y="2078288"/>
            <a:chExt cx="2364905" cy="2912558"/>
          </a:xfrm>
        </p:grpSpPr>
        <p:sp>
          <p:nvSpPr>
            <p:cNvPr id="77" name="Rectangle 23">
              <a:extLst>
                <a:ext uri="{FF2B5EF4-FFF2-40B4-BE49-F238E27FC236}">
                  <a16:creationId xmlns:a16="http://schemas.microsoft.com/office/drawing/2014/main" id="{12A4D2D3-BB7A-1141-97E1-1746F6AB4244}"/>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Rectangle 24">
              <a:extLst>
                <a:ext uri="{FF2B5EF4-FFF2-40B4-BE49-F238E27FC236}">
                  <a16:creationId xmlns:a16="http://schemas.microsoft.com/office/drawing/2014/main" id="{CC2D939F-B2EB-B142-B2EB-F35198972B0C}"/>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Line 25">
              <a:extLst>
                <a:ext uri="{FF2B5EF4-FFF2-40B4-BE49-F238E27FC236}">
                  <a16:creationId xmlns:a16="http://schemas.microsoft.com/office/drawing/2014/main" id="{29206320-7227-5C45-BF48-477A94FE149F}"/>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0" name="Text Box 26">
              <a:extLst>
                <a:ext uri="{FF2B5EF4-FFF2-40B4-BE49-F238E27FC236}">
                  <a16:creationId xmlns:a16="http://schemas.microsoft.com/office/drawing/2014/main" id="{09388CA4-5912-3745-991A-9A3E60719DA7}"/>
                </a:ext>
              </a:extLst>
            </p:cNvPr>
            <p:cNvSpPr txBox="1">
              <a:spLocks noChangeArrowheads="1"/>
            </p:cNvSpPr>
            <p:nvPr/>
          </p:nvSpPr>
          <p:spPr bwMode="auto">
            <a:xfrm>
              <a:off x="8376445" y="2832513"/>
              <a:ext cx="1703276" cy="737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(UDP)</a:t>
              </a:r>
            </a:p>
          </p:txBody>
        </p:sp>
        <p:sp>
          <p:nvSpPr>
            <p:cNvPr id="81" name="Line 27">
              <a:extLst>
                <a:ext uri="{FF2B5EF4-FFF2-40B4-BE49-F238E27FC236}">
                  <a16:creationId xmlns:a16="http://schemas.microsoft.com/office/drawing/2014/main" id="{7462DAE7-AE3D-CD41-8750-E700715A5202}"/>
                </a:ext>
              </a:extLst>
            </p:cNvPr>
            <p:cNvSpPr>
              <a:spLocks noChangeShapeType="1"/>
            </p:cNvSpPr>
            <p:nvPr/>
          </p:nvSpPr>
          <p:spPr bwMode="auto">
            <a:xfrm>
              <a:off x="8121121" y="3602458"/>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2" name="Text Box 26">
              <a:extLst>
                <a:ext uri="{FF2B5EF4-FFF2-40B4-BE49-F238E27FC236}">
                  <a16:creationId xmlns:a16="http://schemas.microsoft.com/office/drawing/2014/main" id="{B868290D-DE89-8749-A32C-C5FCE36D7556}"/>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83" name="Text Box 26">
              <a:extLst>
                <a:ext uri="{FF2B5EF4-FFF2-40B4-BE49-F238E27FC236}">
                  <a16:creationId xmlns:a16="http://schemas.microsoft.com/office/drawing/2014/main" id="{18546DEE-76AB-C744-936A-7F4DF63895D8}"/>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84" name="Text Box 26">
              <a:extLst>
                <a:ext uri="{FF2B5EF4-FFF2-40B4-BE49-F238E27FC236}">
                  <a16:creationId xmlns:a16="http://schemas.microsoft.com/office/drawing/2014/main" id="{9DE3AC7C-D9B1-ED4C-B925-37B31767739C}"/>
                </a:ext>
              </a:extLst>
            </p:cNvPr>
            <p:cNvSpPr txBox="1">
              <a:spLocks noChangeArrowheads="1"/>
            </p:cNvSpPr>
            <p:nvPr/>
          </p:nvSpPr>
          <p:spPr bwMode="auto">
            <a:xfrm>
              <a:off x="8218436" y="3646079"/>
              <a:ext cx="2019294" cy="737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85" name="Line 27">
              <a:extLst>
                <a:ext uri="{FF2B5EF4-FFF2-40B4-BE49-F238E27FC236}">
                  <a16:creationId xmlns:a16="http://schemas.microsoft.com/office/drawing/2014/main" id="{266E1BE0-4561-9344-ACBD-29F42E90D9F3}"/>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6" name="Line 27">
              <a:extLst>
                <a:ext uri="{FF2B5EF4-FFF2-40B4-BE49-F238E27FC236}">
                  <a16:creationId xmlns:a16="http://schemas.microsoft.com/office/drawing/2014/main" id="{3ED696C7-AECF-C14F-8CD8-7153D36CBC69}"/>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26">
              <a:extLst>
                <a:ext uri="{FF2B5EF4-FFF2-40B4-BE49-F238E27FC236}">
                  <a16:creationId xmlns:a16="http://schemas.microsoft.com/office/drawing/2014/main" id="{42139D70-AB44-E047-B37E-AABECE12201B}"/>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grpSp>
        <p:nvGrpSpPr>
          <p:cNvPr id="93" name="Group 92">
            <a:extLst>
              <a:ext uri="{FF2B5EF4-FFF2-40B4-BE49-F238E27FC236}">
                <a16:creationId xmlns:a16="http://schemas.microsoft.com/office/drawing/2014/main" id="{EFA7BEBF-82FA-3440-93DD-AFB07D2DDF8D}"/>
              </a:ext>
            </a:extLst>
          </p:cNvPr>
          <p:cNvGrpSpPr/>
          <p:nvPr/>
        </p:nvGrpSpPr>
        <p:grpSpPr>
          <a:xfrm>
            <a:off x="500734" y="4943580"/>
            <a:ext cx="1026523" cy="597153"/>
            <a:chOff x="7493876" y="2774731"/>
            <a:chExt cx="1481958" cy="894622"/>
          </a:xfrm>
        </p:grpSpPr>
        <p:sp>
          <p:nvSpPr>
            <p:cNvPr id="107" name="Freeform 106">
              <a:extLst>
                <a:ext uri="{FF2B5EF4-FFF2-40B4-BE49-F238E27FC236}">
                  <a16:creationId xmlns:a16="http://schemas.microsoft.com/office/drawing/2014/main" id="{FD49C136-01B9-DB45-BCCD-F4E48238714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sp>
          <p:nvSpPr>
            <p:cNvPr id="108" name="Oval 107">
              <a:extLst>
                <a:ext uri="{FF2B5EF4-FFF2-40B4-BE49-F238E27FC236}">
                  <a16:creationId xmlns:a16="http://schemas.microsoft.com/office/drawing/2014/main" id="{3DF9189A-C970-C34D-8402-F20083341C9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grpSp>
          <p:nvGrpSpPr>
            <p:cNvPr id="109" name="Group 108">
              <a:extLst>
                <a:ext uri="{FF2B5EF4-FFF2-40B4-BE49-F238E27FC236}">
                  <a16:creationId xmlns:a16="http://schemas.microsoft.com/office/drawing/2014/main" id="{51F5139E-A5EB-E64B-B1E6-C3669AE818C6}"/>
                </a:ext>
              </a:extLst>
            </p:cNvPr>
            <p:cNvGrpSpPr/>
            <p:nvPr/>
          </p:nvGrpSpPr>
          <p:grpSpPr>
            <a:xfrm>
              <a:off x="7713663" y="2848339"/>
              <a:ext cx="1042107" cy="425543"/>
              <a:chOff x="7786941" y="2884917"/>
              <a:chExt cx="897649" cy="353919"/>
            </a:xfrm>
          </p:grpSpPr>
          <p:sp>
            <p:nvSpPr>
              <p:cNvPr id="110" name="Freeform 109">
                <a:extLst>
                  <a:ext uri="{FF2B5EF4-FFF2-40B4-BE49-F238E27FC236}">
                    <a16:creationId xmlns:a16="http://schemas.microsoft.com/office/drawing/2014/main" id="{7F7CB1D2-0FD2-A14F-A399-1C2D3650F2E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1" name="Freeform 110">
                <a:extLst>
                  <a:ext uri="{FF2B5EF4-FFF2-40B4-BE49-F238E27FC236}">
                    <a16:creationId xmlns:a16="http://schemas.microsoft.com/office/drawing/2014/main" id="{688C61D0-9947-2E41-89C2-D2B4591C1F3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2" name="Freeform 111">
                <a:extLst>
                  <a:ext uri="{FF2B5EF4-FFF2-40B4-BE49-F238E27FC236}">
                    <a16:creationId xmlns:a16="http://schemas.microsoft.com/office/drawing/2014/main" id="{ADE46CF5-DF22-8F48-87EF-A46F29E0F1A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3" name="Freeform 112">
                <a:extLst>
                  <a:ext uri="{FF2B5EF4-FFF2-40B4-BE49-F238E27FC236}">
                    <a16:creationId xmlns:a16="http://schemas.microsoft.com/office/drawing/2014/main" id="{CEACF782-B549-1D4E-B840-69A6AFFE6A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sp>
        <p:nvSpPr>
          <p:cNvPr id="114" name="Title 1">
            <a:extLst>
              <a:ext uri="{FF2B5EF4-FFF2-40B4-BE49-F238E27FC236}">
                <a16:creationId xmlns:a16="http://schemas.microsoft.com/office/drawing/2014/main" id="{1464CB5C-96D6-3645-94B5-DB9FA70972D2}"/>
              </a:ext>
            </a:extLst>
          </p:cNvPr>
          <p:cNvSpPr>
            <a:spLocks noGrp="1"/>
          </p:cNvSpPr>
          <p:nvPr>
            <p:ph type="title"/>
          </p:nvPr>
        </p:nvSpPr>
        <p:spPr>
          <a:xfrm>
            <a:off x="798690" y="289325"/>
            <a:ext cx="11100625" cy="894622"/>
          </a:xfrm>
        </p:spPr>
        <p:txBody>
          <a:bodyPr>
            <a:normAutofit/>
          </a:bodyPr>
          <a:lstStyle/>
          <a:p>
            <a:r>
              <a:rPr lang="en-US" sz="4400" dirty="0"/>
              <a:t>UDP: Transport Layer Actions</a:t>
            </a:r>
          </a:p>
        </p:txBody>
      </p:sp>
      <p:grpSp>
        <p:nvGrpSpPr>
          <p:cNvPr id="115" name="Group 149">
            <a:extLst>
              <a:ext uri="{FF2B5EF4-FFF2-40B4-BE49-F238E27FC236}">
                <a16:creationId xmlns:a16="http://schemas.microsoft.com/office/drawing/2014/main" id="{D80894D4-838A-2B47-82E9-ED060F8608E9}"/>
              </a:ext>
            </a:extLst>
          </p:cNvPr>
          <p:cNvGrpSpPr>
            <a:grpSpLocks/>
          </p:cNvGrpSpPr>
          <p:nvPr/>
        </p:nvGrpSpPr>
        <p:grpSpPr bwMode="auto">
          <a:xfrm>
            <a:off x="2462207" y="2756023"/>
            <a:ext cx="412750" cy="158750"/>
            <a:chOff x="1287" y="2524"/>
            <a:chExt cx="260" cy="100"/>
          </a:xfrm>
        </p:grpSpPr>
        <p:sp>
          <p:nvSpPr>
            <p:cNvPr id="116" name="Rectangle 73">
              <a:extLst>
                <a:ext uri="{FF2B5EF4-FFF2-40B4-BE49-F238E27FC236}">
                  <a16:creationId xmlns:a16="http://schemas.microsoft.com/office/drawing/2014/main" id="{4F7EB976-F7A9-464D-96B7-3FE5D6F41C71}"/>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7" name="Rectangle 74">
              <a:extLst>
                <a:ext uri="{FF2B5EF4-FFF2-40B4-BE49-F238E27FC236}">
                  <a16:creationId xmlns:a16="http://schemas.microsoft.com/office/drawing/2014/main" id="{4368CF72-2B59-FB4B-92FA-68E13D10F3E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8" name="Rectangle 75">
              <a:extLst>
                <a:ext uri="{FF2B5EF4-FFF2-40B4-BE49-F238E27FC236}">
                  <a16:creationId xmlns:a16="http://schemas.microsoft.com/office/drawing/2014/main" id="{0D0AC942-AA10-F747-BEAC-52DAFF24DAB3}"/>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Rectangle 129">
              <a:extLst>
                <a:ext uri="{FF2B5EF4-FFF2-40B4-BE49-F238E27FC236}">
                  <a16:creationId xmlns:a16="http://schemas.microsoft.com/office/drawing/2014/main" id="{C51B66A9-7495-DF44-B4DE-37BC9E90E09B}"/>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20" name="Group 149">
            <a:extLst>
              <a:ext uri="{FF2B5EF4-FFF2-40B4-BE49-F238E27FC236}">
                <a16:creationId xmlns:a16="http://schemas.microsoft.com/office/drawing/2014/main" id="{B5F38E94-4EF7-1F4B-AAC4-BF50DC083CD9}"/>
              </a:ext>
            </a:extLst>
          </p:cNvPr>
          <p:cNvGrpSpPr>
            <a:grpSpLocks/>
          </p:cNvGrpSpPr>
          <p:nvPr/>
        </p:nvGrpSpPr>
        <p:grpSpPr bwMode="auto">
          <a:xfrm>
            <a:off x="9681144" y="2673610"/>
            <a:ext cx="412750" cy="158750"/>
            <a:chOff x="1287" y="2524"/>
            <a:chExt cx="260" cy="100"/>
          </a:xfrm>
        </p:grpSpPr>
        <p:sp>
          <p:nvSpPr>
            <p:cNvPr id="121" name="Rectangle 73">
              <a:extLst>
                <a:ext uri="{FF2B5EF4-FFF2-40B4-BE49-F238E27FC236}">
                  <a16:creationId xmlns:a16="http://schemas.microsoft.com/office/drawing/2014/main" id="{71D7BEDA-E8D6-9F4F-8EE3-D5290D9AF39D}"/>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2" name="Rectangle 74">
              <a:extLst>
                <a:ext uri="{FF2B5EF4-FFF2-40B4-BE49-F238E27FC236}">
                  <a16:creationId xmlns:a16="http://schemas.microsoft.com/office/drawing/2014/main" id="{D93A8064-E5FB-2844-9B3D-C598CCB67BD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3" name="Rectangle 75">
              <a:extLst>
                <a:ext uri="{FF2B5EF4-FFF2-40B4-BE49-F238E27FC236}">
                  <a16:creationId xmlns:a16="http://schemas.microsoft.com/office/drawing/2014/main" id="{DF7AA994-9DC7-8349-BB16-6DED06C89AC0}"/>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4" name="Rectangle 129">
              <a:extLst>
                <a:ext uri="{FF2B5EF4-FFF2-40B4-BE49-F238E27FC236}">
                  <a16:creationId xmlns:a16="http://schemas.microsoft.com/office/drawing/2014/main" id="{06FC6EA9-9071-D843-8C39-AFF854F3BEFC}"/>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 name="TextBox 1">
            <a:extLst>
              <a:ext uri="{FF2B5EF4-FFF2-40B4-BE49-F238E27FC236}">
                <a16:creationId xmlns:a16="http://schemas.microsoft.com/office/drawing/2014/main" id="{6B2BB341-9BE1-8640-8E8B-7EC80706964E}"/>
              </a:ext>
            </a:extLst>
          </p:cNvPr>
          <p:cNvSpPr txBox="1"/>
          <p:nvPr/>
        </p:nvSpPr>
        <p:spPr>
          <a:xfrm>
            <a:off x="4212477" y="1830701"/>
            <a:ext cx="389834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UDP receiver actions:</a:t>
            </a:r>
          </a:p>
          <a:p>
            <a:pPr marL="285750" marR="0" lvl="0" indent="-219075" algn="l" defTabSz="914400" rtl="0" eaLnBrk="1" fontAlgn="auto" latinLnBrk="0" hangingPunct="1">
              <a:lnSpc>
                <a:spcPct val="100000"/>
              </a:lnSpc>
              <a:spcBef>
                <a:spcPts val="0"/>
              </a:spcBef>
              <a:spcAft>
                <a:spcPts val="0"/>
              </a:spcAft>
              <a:buClr>
                <a:srgbClr val="0200A3"/>
              </a:buClr>
              <a:buSzTx/>
              <a:buFont typeface="Wingdings"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2" name="Rectangle 101">
            <a:extLst>
              <a:ext uri="{FF2B5EF4-FFF2-40B4-BE49-F238E27FC236}">
                <a16:creationId xmlns:a16="http://schemas.microsoft.com/office/drawing/2014/main" id="{6480FBEB-6DAE-6343-96A8-03D66CDE01DB}"/>
              </a:ext>
            </a:extLst>
          </p:cNvPr>
          <p:cNvSpPr/>
          <p:nvPr/>
        </p:nvSpPr>
        <p:spPr>
          <a:xfrm>
            <a:off x="1655121" y="2160335"/>
            <a:ext cx="2199790" cy="293836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88" name="Group 87">
            <a:extLst>
              <a:ext uri="{FF2B5EF4-FFF2-40B4-BE49-F238E27FC236}">
                <a16:creationId xmlns:a16="http://schemas.microsoft.com/office/drawing/2014/main" id="{CA134BD1-8CE1-DD46-92D0-46AEECA91934}"/>
              </a:ext>
            </a:extLst>
          </p:cNvPr>
          <p:cNvGrpSpPr/>
          <p:nvPr/>
        </p:nvGrpSpPr>
        <p:grpSpPr>
          <a:xfrm>
            <a:off x="2355694" y="3088859"/>
            <a:ext cx="1259074" cy="369332"/>
            <a:chOff x="8934916" y="2775692"/>
            <a:chExt cx="1259074" cy="369332"/>
          </a:xfrm>
        </p:grpSpPr>
        <p:sp>
          <p:nvSpPr>
            <p:cNvPr id="89" name="Rectangle 88">
              <a:extLst>
                <a:ext uri="{FF2B5EF4-FFF2-40B4-BE49-F238E27FC236}">
                  <a16:creationId xmlns:a16="http://schemas.microsoft.com/office/drawing/2014/main" id="{6A02A536-E595-E54F-85ED-50268229A5F1}"/>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TextBox 89">
              <a:extLst>
                <a:ext uri="{FF2B5EF4-FFF2-40B4-BE49-F238E27FC236}">
                  <a16:creationId xmlns:a16="http://schemas.microsoft.com/office/drawing/2014/main" id="{26EE5E72-5714-C64B-A3D2-C89CD03AFF69}"/>
                </a:ext>
              </a:extLst>
            </p:cNvPr>
            <p:cNvSpPr txBox="1"/>
            <p:nvPr/>
          </p:nvSpPr>
          <p:spPr>
            <a:xfrm>
              <a:off x="8934916" y="2775692"/>
              <a:ext cx="12590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SNMP msg</a:t>
              </a:r>
            </a:p>
          </p:txBody>
        </p:sp>
      </p:grpSp>
      <p:sp>
        <p:nvSpPr>
          <p:cNvPr id="91" name="TextBox 90">
            <a:extLst>
              <a:ext uri="{FF2B5EF4-FFF2-40B4-BE49-F238E27FC236}">
                <a16:creationId xmlns:a16="http://schemas.microsoft.com/office/drawing/2014/main" id="{44FC0E6A-CBE5-AC4B-BF65-426B6D4CBC72}"/>
              </a:ext>
            </a:extLst>
          </p:cNvPr>
          <p:cNvSpPr txBox="1"/>
          <p:nvPr/>
        </p:nvSpPr>
        <p:spPr>
          <a:xfrm>
            <a:off x="4380155" y="3324883"/>
            <a:ext cx="3825456" cy="722955"/>
          </a:xfrm>
          <a:prstGeom prst="rect">
            <a:avLst/>
          </a:prstGeom>
          <a:noFill/>
        </p:spPr>
        <p:txBody>
          <a:bodyPr wrap="square" rtlCol="0">
            <a:spAutoFit/>
          </a:bodyPr>
          <a:lstStyle/>
          <a:p>
            <a:pPr marL="285750" marR="0" lvl="0" indent="-219075" algn="l" defTabSz="914400" rtl="0" eaLnBrk="1" fontAlgn="auto" latinLnBrk="0" hangingPunct="1">
              <a:lnSpc>
                <a:spcPct val="85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extracts application-layer message</a:t>
            </a:r>
          </a:p>
        </p:txBody>
      </p:sp>
      <p:sp>
        <p:nvSpPr>
          <p:cNvPr id="94" name="TextBox 93">
            <a:extLst>
              <a:ext uri="{FF2B5EF4-FFF2-40B4-BE49-F238E27FC236}">
                <a16:creationId xmlns:a16="http://schemas.microsoft.com/office/drawing/2014/main" id="{D9421943-E484-5046-BEAC-6D59475EF6C3}"/>
              </a:ext>
            </a:extLst>
          </p:cNvPr>
          <p:cNvSpPr txBox="1"/>
          <p:nvPr/>
        </p:nvSpPr>
        <p:spPr>
          <a:xfrm>
            <a:off x="4378217" y="2693557"/>
            <a:ext cx="3825456" cy="722955"/>
          </a:xfrm>
          <a:prstGeom prst="rect">
            <a:avLst/>
          </a:prstGeom>
          <a:noFill/>
        </p:spPr>
        <p:txBody>
          <a:bodyPr wrap="square" rtlCol="0">
            <a:spAutoFit/>
          </a:bodyPr>
          <a:lstStyle/>
          <a:p>
            <a:pPr marL="285750" marR="0" lvl="0" indent="-219075" algn="l" defTabSz="914400" rtl="0" eaLnBrk="1" fontAlgn="auto" latinLnBrk="0" hangingPunct="1">
              <a:lnSpc>
                <a:spcPct val="85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checks UDP checksum header value</a:t>
            </a:r>
          </a:p>
        </p:txBody>
      </p:sp>
      <p:sp>
        <p:nvSpPr>
          <p:cNvPr id="97" name="TextBox 96">
            <a:extLst>
              <a:ext uri="{FF2B5EF4-FFF2-40B4-BE49-F238E27FC236}">
                <a16:creationId xmlns:a16="http://schemas.microsoft.com/office/drawing/2014/main" id="{A88394C2-8FDA-8F48-B59B-B744ABBDA541}"/>
              </a:ext>
            </a:extLst>
          </p:cNvPr>
          <p:cNvSpPr txBox="1"/>
          <p:nvPr/>
        </p:nvSpPr>
        <p:spPr>
          <a:xfrm>
            <a:off x="4388103" y="2278130"/>
            <a:ext cx="3825456" cy="461665"/>
          </a:xfrm>
          <a:prstGeom prst="rect">
            <a:avLst/>
          </a:prstGeom>
          <a:noFill/>
        </p:spPr>
        <p:txBody>
          <a:bodyPr wrap="square" rtlCol="0">
            <a:spAutoFit/>
          </a:bodyPr>
          <a:lstStyle/>
          <a:p>
            <a:pPr marL="285750" marR="0" lvl="0" indent="-219075" algn="l" defTabSz="914400" rtl="0" eaLnBrk="1" fontAlgn="auto" latinLnBrk="0" hangingPunct="1">
              <a:lnSpc>
                <a:spcPct val="100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receives segment from IP</a:t>
            </a:r>
          </a:p>
        </p:txBody>
      </p:sp>
      <p:grpSp>
        <p:nvGrpSpPr>
          <p:cNvPr id="5" name="Group 4">
            <a:extLst>
              <a:ext uri="{FF2B5EF4-FFF2-40B4-BE49-F238E27FC236}">
                <a16:creationId xmlns:a16="http://schemas.microsoft.com/office/drawing/2014/main" id="{E73E5E98-A439-0647-8DF1-844937CD72A0}"/>
              </a:ext>
            </a:extLst>
          </p:cNvPr>
          <p:cNvGrpSpPr/>
          <p:nvPr/>
        </p:nvGrpSpPr>
        <p:grpSpPr>
          <a:xfrm>
            <a:off x="1795827" y="3762839"/>
            <a:ext cx="1818022" cy="369332"/>
            <a:chOff x="7863122" y="5632673"/>
            <a:chExt cx="1818022" cy="369332"/>
          </a:xfrm>
        </p:grpSpPr>
        <p:grpSp>
          <p:nvGrpSpPr>
            <p:cNvPr id="99" name="Group 98">
              <a:extLst>
                <a:ext uri="{FF2B5EF4-FFF2-40B4-BE49-F238E27FC236}">
                  <a16:creationId xmlns:a16="http://schemas.microsoft.com/office/drawing/2014/main" id="{39CCB6B2-1F81-ED45-AF48-A3187F0215CC}"/>
                </a:ext>
              </a:extLst>
            </p:cNvPr>
            <p:cNvGrpSpPr/>
            <p:nvPr/>
          </p:nvGrpSpPr>
          <p:grpSpPr>
            <a:xfrm>
              <a:off x="7863122" y="5638955"/>
              <a:ext cx="1259074" cy="338554"/>
              <a:chOff x="8964789" y="2648929"/>
              <a:chExt cx="1259074" cy="338554"/>
            </a:xfrm>
          </p:grpSpPr>
          <p:sp>
            <p:nvSpPr>
              <p:cNvPr id="100" name="Rectangle 99">
                <a:extLst>
                  <a:ext uri="{FF2B5EF4-FFF2-40B4-BE49-F238E27FC236}">
                    <a16:creationId xmlns:a16="http://schemas.microsoft.com/office/drawing/2014/main" id="{B77AF83C-DA1E-A642-9E78-5EEE36A0AD7E}"/>
                  </a:ext>
                </a:extLst>
              </p:cNvPr>
              <p:cNvSpPr/>
              <p:nvPr/>
            </p:nvSpPr>
            <p:spPr>
              <a:xfrm>
                <a:off x="9032744" y="2707400"/>
                <a:ext cx="543189"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TextBox 100">
                <a:extLst>
                  <a:ext uri="{FF2B5EF4-FFF2-40B4-BE49-F238E27FC236}">
                    <a16:creationId xmlns:a16="http://schemas.microsoft.com/office/drawing/2014/main" id="{AB8C9E1E-8C93-DA4B-813F-B38E4305D2BE}"/>
                  </a:ext>
                </a:extLst>
              </p:cNvPr>
              <p:cNvSpPr txBox="1"/>
              <p:nvPr/>
            </p:nvSpPr>
            <p:spPr>
              <a:xfrm>
                <a:off x="8964789" y="2648929"/>
                <a:ext cx="125907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a:ea typeface="+mn-ea"/>
                    <a:cs typeface="+mn-cs"/>
                  </a:rPr>
                  <a:t>UDP</a:t>
                </a:r>
                <a:r>
                  <a:rPr kumimoji="0" lang="en-US" sz="1600" b="0" i="0" u="none" strike="noStrike" kern="1200" cap="none" spc="0" normalizeH="0" baseline="-25000" noProof="0" dirty="0" err="1">
                    <a:ln>
                      <a:noFill/>
                    </a:ln>
                    <a:solidFill>
                      <a:prstClr val="black"/>
                    </a:solidFill>
                    <a:effectLst/>
                    <a:uLnTx/>
                    <a:uFillTx/>
                    <a:latin typeface="Calibri"/>
                    <a:ea typeface="+mn-ea"/>
                    <a:cs typeface="+mn-cs"/>
                  </a:rPr>
                  <a:t>h</a:t>
                </a:r>
                <a:endParaRPr kumimoji="0" lang="en-US" sz="1600" b="0" i="0" u="none" strike="noStrike" kern="1200" cap="none" spc="0" normalizeH="0" baseline="-25000" noProof="0" dirty="0">
                  <a:ln>
                    <a:noFill/>
                  </a:ln>
                  <a:solidFill>
                    <a:prstClr val="black"/>
                  </a:solidFill>
                  <a:effectLst/>
                  <a:uLnTx/>
                  <a:uFillTx/>
                  <a:latin typeface="Calibri"/>
                  <a:ea typeface="+mn-ea"/>
                  <a:cs typeface="+mn-cs"/>
                </a:endParaRPr>
              </a:p>
            </p:txBody>
          </p:sp>
        </p:grpSp>
        <p:grpSp>
          <p:nvGrpSpPr>
            <p:cNvPr id="103" name="Group 102">
              <a:extLst>
                <a:ext uri="{FF2B5EF4-FFF2-40B4-BE49-F238E27FC236}">
                  <a16:creationId xmlns:a16="http://schemas.microsoft.com/office/drawing/2014/main" id="{8B56BF3A-3903-6343-9BD8-2E85489C092E}"/>
                </a:ext>
              </a:extLst>
            </p:cNvPr>
            <p:cNvGrpSpPr/>
            <p:nvPr/>
          </p:nvGrpSpPr>
          <p:grpSpPr>
            <a:xfrm>
              <a:off x="8422070" y="5632673"/>
              <a:ext cx="1259074" cy="369332"/>
              <a:chOff x="8934916" y="2778923"/>
              <a:chExt cx="1259074" cy="369332"/>
            </a:xfrm>
          </p:grpSpPr>
          <p:sp>
            <p:nvSpPr>
              <p:cNvPr id="104" name="Rectangle 103">
                <a:extLst>
                  <a:ext uri="{FF2B5EF4-FFF2-40B4-BE49-F238E27FC236}">
                    <a16:creationId xmlns:a16="http://schemas.microsoft.com/office/drawing/2014/main" id="{C0632306-DF2A-5145-82E2-F627C1E9171F}"/>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E104975E-6986-5E45-89F2-36AAE86B3B12}"/>
                  </a:ext>
                </a:extLst>
              </p:cNvPr>
              <p:cNvSpPr txBox="1"/>
              <p:nvPr/>
            </p:nvSpPr>
            <p:spPr>
              <a:xfrm>
                <a:off x="8934916" y="2778923"/>
                <a:ext cx="12590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SNMP msg</a:t>
                </a:r>
              </a:p>
            </p:txBody>
          </p:sp>
        </p:grpSp>
      </p:grpSp>
      <p:sp>
        <p:nvSpPr>
          <p:cNvPr id="127" name="TextBox 126">
            <a:extLst>
              <a:ext uri="{FF2B5EF4-FFF2-40B4-BE49-F238E27FC236}">
                <a16:creationId xmlns:a16="http://schemas.microsoft.com/office/drawing/2014/main" id="{5F6FF1BE-CC44-0642-B5BA-79CC246557BD}"/>
              </a:ext>
            </a:extLst>
          </p:cNvPr>
          <p:cNvSpPr txBox="1"/>
          <p:nvPr/>
        </p:nvSpPr>
        <p:spPr>
          <a:xfrm>
            <a:off x="4379533" y="3932414"/>
            <a:ext cx="3825456" cy="722955"/>
          </a:xfrm>
          <a:prstGeom prst="rect">
            <a:avLst/>
          </a:prstGeom>
          <a:noFill/>
        </p:spPr>
        <p:txBody>
          <a:bodyPr wrap="square" rtlCol="0">
            <a:spAutoFit/>
          </a:bodyPr>
          <a:lstStyle/>
          <a:p>
            <a:pPr marL="285750" marR="0" lvl="0" indent="-219075" algn="l" defTabSz="914400" rtl="0" eaLnBrk="1" fontAlgn="auto" latinLnBrk="0" hangingPunct="1">
              <a:lnSpc>
                <a:spcPct val="85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demultiplexes message up to application via socket</a:t>
            </a:r>
          </a:p>
        </p:txBody>
      </p:sp>
      <p:sp>
        <p:nvSpPr>
          <p:cNvPr id="128" name="Rectangle 127">
            <a:extLst>
              <a:ext uri="{FF2B5EF4-FFF2-40B4-BE49-F238E27FC236}">
                <a16:creationId xmlns:a16="http://schemas.microsoft.com/office/drawing/2014/main" id="{279B4C12-D49E-4A40-9C38-F2E92ECDF43A}"/>
              </a:ext>
            </a:extLst>
          </p:cNvPr>
          <p:cNvSpPr/>
          <p:nvPr/>
        </p:nvSpPr>
        <p:spPr>
          <a:xfrm>
            <a:off x="8348341" y="2027305"/>
            <a:ext cx="3416536" cy="3302845"/>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Oval 3">
            <a:extLst>
              <a:ext uri="{FF2B5EF4-FFF2-40B4-BE49-F238E27FC236}">
                <a16:creationId xmlns:a16="http://schemas.microsoft.com/office/drawing/2014/main" id="{C0F72514-945E-EB40-9BEE-202BF670272C}"/>
              </a:ext>
            </a:extLst>
          </p:cNvPr>
          <p:cNvSpPr/>
          <p:nvPr/>
        </p:nvSpPr>
        <p:spPr>
          <a:xfrm>
            <a:off x="1741367" y="2989161"/>
            <a:ext cx="763166" cy="541031"/>
          </a:xfrm>
          <a:prstGeom prst="ellipse">
            <a:avLst/>
          </a:prstGeom>
          <a:noFill/>
          <a:ln w="2540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29" name="Straight Connector 128">
            <a:extLst>
              <a:ext uri="{FF2B5EF4-FFF2-40B4-BE49-F238E27FC236}">
                <a16:creationId xmlns:a16="http://schemas.microsoft.com/office/drawing/2014/main" id="{55A91E20-BDA5-C441-B395-6979D211F34E}"/>
              </a:ext>
            </a:extLst>
          </p:cNvPr>
          <p:cNvCxnSpPr>
            <a:cxnSpLocks/>
          </p:cNvCxnSpPr>
          <p:nvPr/>
        </p:nvCxnSpPr>
        <p:spPr>
          <a:xfrm flipH="1">
            <a:off x="7972023" y="4973372"/>
            <a:ext cx="1473513" cy="474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8285317-4714-1541-BC02-BED132E59B23}"/>
              </a:ext>
            </a:extLst>
          </p:cNvPr>
          <p:cNvCxnSpPr>
            <a:cxnSpLocks/>
          </p:cNvCxnSpPr>
          <p:nvPr/>
        </p:nvCxnSpPr>
        <p:spPr>
          <a:xfrm>
            <a:off x="2578811" y="5062556"/>
            <a:ext cx="1582832" cy="302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1" name="Freeform 296">
            <a:extLst>
              <a:ext uri="{FF2B5EF4-FFF2-40B4-BE49-F238E27FC236}">
                <a16:creationId xmlns:a16="http://schemas.microsoft.com/office/drawing/2014/main" id="{06DFDE96-5B04-984C-B72D-22D074DF3E82}"/>
              </a:ext>
            </a:extLst>
          </p:cNvPr>
          <p:cNvSpPr>
            <a:spLocks/>
          </p:cNvSpPr>
          <p:nvPr/>
        </p:nvSpPr>
        <p:spPr bwMode="auto">
          <a:xfrm>
            <a:off x="4062521" y="4965666"/>
            <a:ext cx="4036903" cy="1028731"/>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libri"/>
              <a:ea typeface="ＭＳ Ｐゴシック" panose="020B0600070205080204" pitchFamily="34" charset="-128"/>
              <a:cs typeface="Arial"/>
            </a:endParaRPr>
          </a:p>
        </p:txBody>
      </p:sp>
      <p:sp>
        <p:nvSpPr>
          <p:cNvPr id="106" name="Slide Number Placeholder 2">
            <a:extLst>
              <a:ext uri="{FF2B5EF4-FFF2-40B4-BE49-F238E27FC236}">
                <a16:creationId xmlns:a16="http://schemas.microsoft.com/office/drawing/2014/main" id="{427E91C8-0248-584A-817F-DE7D57562F29}"/>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31</a:t>
            </a:fld>
            <a:endParaRPr lang="en-US" dirty="0"/>
          </a:p>
        </p:txBody>
      </p:sp>
    </p:spTree>
    <p:extLst>
      <p:ext uri="{BB962C8B-B14F-4D97-AF65-F5344CB8AC3E}">
        <p14:creationId xmlns:p14="http://schemas.microsoft.com/office/powerpoint/2010/main" val="333164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00014 -0.00208 L 0.00014 -0.09676 " pathEditMode="relative" rAng="0" ptsTypes="AA">
                                      <p:cBhvr>
                                        <p:cTn id="11" dur="2000" fill="hold"/>
                                        <p:tgtEl>
                                          <p:spTgt spid="5"/>
                                        </p:tgtEl>
                                        <p:attrNameLst>
                                          <p:attrName>ppt_x</p:attrName>
                                          <p:attrName>ppt_y</p:attrName>
                                        </p:attrNameLst>
                                      </p:cBhvr>
                                      <p:rCtr x="0" y="-4745"/>
                                    </p:animMotion>
                                  </p:childTnLst>
                                </p:cTn>
                              </p:par>
                              <p:par>
                                <p:cTn id="12" presetID="9" presetClass="entr" presetSubtype="0" fill="hold" grpId="0" nodeType="with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dissolve">
                                      <p:cBhvr>
                                        <p:cTn id="14" dur="500"/>
                                        <p:tgtEl>
                                          <p:spTgt spid="97"/>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dissolve">
                                      <p:cBhvr>
                                        <p:cTn id="22" dur="500"/>
                                        <p:tgtEl>
                                          <p:spTgt spid="9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9" presetClass="exit" presetSubtype="0" fill="hold" grpId="1" nodeType="withEffect">
                                  <p:stCondLst>
                                    <p:cond delay="0"/>
                                  </p:stCondLst>
                                  <p:childTnLst>
                                    <p:animEffect transition="out" filter="dissolv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dissolve">
                                      <p:cBhvr>
                                        <p:cTn id="33" dur="500"/>
                                        <p:tgtEl>
                                          <p:spTgt spid="8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dissolve">
                                      <p:cBhvr>
                                        <p:cTn id="36" dur="500"/>
                                        <p:tgtEl>
                                          <p:spTgt spid="91"/>
                                        </p:tgtEl>
                                      </p:cBhvr>
                                    </p:animEffec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nodeType="clickEffect">
                                  <p:stCondLst>
                                    <p:cond delay="0"/>
                                  </p:stCondLst>
                                  <p:childTnLst>
                                    <p:animMotion origin="layout" path="M -1.66667E-6 -4.81481E-6 L 0.00013 -0.10763 " pathEditMode="relative" rAng="0" ptsTypes="AA">
                                      <p:cBhvr>
                                        <p:cTn id="40" dur="2000" fill="hold"/>
                                        <p:tgtEl>
                                          <p:spTgt spid="88"/>
                                        </p:tgtEl>
                                        <p:attrNameLst>
                                          <p:attrName>ppt_x</p:attrName>
                                          <p:attrName>ppt_y</p:attrName>
                                        </p:attrNameLst>
                                      </p:cBhvr>
                                      <p:rCtr x="0" y="-5394"/>
                                    </p:animMotion>
                                  </p:childTnLst>
                                </p:cTn>
                              </p:par>
                              <p:par>
                                <p:cTn id="41" presetID="9" presetClass="entr" presetSubtype="0" fill="hold" grpId="0" nodeType="withEffect">
                                  <p:stCondLst>
                                    <p:cond delay="0"/>
                                  </p:stCondLst>
                                  <p:childTnLst>
                                    <p:set>
                                      <p:cBhvr>
                                        <p:cTn id="42" dur="1" fill="hold">
                                          <p:stCondLst>
                                            <p:cond delay="0"/>
                                          </p:stCondLst>
                                        </p:cTn>
                                        <p:tgtEl>
                                          <p:spTgt spid="127"/>
                                        </p:tgtEl>
                                        <p:attrNameLst>
                                          <p:attrName>style.visibility</p:attrName>
                                        </p:attrNameLst>
                                      </p:cBhvr>
                                      <p:to>
                                        <p:strVal val="visible"/>
                                      </p:to>
                                    </p:set>
                                    <p:animEffect transition="in" filter="dissolve">
                                      <p:cBhvr>
                                        <p:cTn id="43"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4" grpId="0"/>
      <p:bldP spid="97" grpId="0"/>
      <p:bldP spid="127" grpId="0"/>
      <p:bldP spid="4" grpId="0" animBg="1"/>
      <p:bldP spid="4"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UDP segment </a:t>
            </a:r>
            <a:r>
              <a:rPr lang="en-US" dirty="0"/>
              <a:t>h</a:t>
            </a:r>
            <a:r>
              <a:rPr lang="en-US" sz="4400" dirty="0"/>
              <a:t>eader</a:t>
            </a:r>
          </a:p>
        </p:txBody>
      </p:sp>
      <p:sp>
        <p:nvSpPr>
          <p:cNvPr id="29" name="Rectangle 8">
            <a:extLst>
              <a:ext uri="{FF2B5EF4-FFF2-40B4-BE49-F238E27FC236}">
                <a16:creationId xmlns:a16="http://schemas.microsoft.com/office/drawing/2014/main" id="{F52AC6CB-EA5F-E34E-A84B-F6174293B55F}"/>
              </a:ext>
            </a:extLst>
          </p:cNvPr>
          <p:cNvSpPr>
            <a:spLocks noChangeArrowheads="1"/>
          </p:cNvSpPr>
          <p:nvPr/>
        </p:nvSpPr>
        <p:spPr bwMode="auto">
          <a:xfrm>
            <a:off x="3902299" y="2017713"/>
            <a:ext cx="3324225" cy="3200400"/>
          </a:xfrm>
          <a:prstGeom prst="rect">
            <a:avLst/>
          </a:prstGeom>
          <a:solidFill>
            <a:srgbClr val="FFFFFF"/>
          </a:solidFill>
          <a:ln w="349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sp>
        <p:nvSpPr>
          <p:cNvPr id="30" name="Text Box 9">
            <a:extLst>
              <a:ext uri="{FF2B5EF4-FFF2-40B4-BE49-F238E27FC236}">
                <a16:creationId xmlns:a16="http://schemas.microsoft.com/office/drawing/2014/main" id="{C8E7AF66-85A4-6B43-AFFD-45ABC0217297}"/>
              </a:ext>
            </a:extLst>
          </p:cNvPr>
          <p:cNvSpPr txBox="1">
            <a:spLocks noChangeArrowheads="1"/>
          </p:cNvSpPr>
          <p:nvPr/>
        </p:nvSpPr>
        <p:spPr bwMode="auto">
          <a:xfrm>
            <a:off x="3941987" y="2030413"/>
            <a:ext cx="1563687"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source port #</a:t>
            </a: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 name="Text Box 10">
            <a:extLst>
              <a:ext uri="{FF2B5EF4-FFF2-40B4-BE49-F238E27FC236}">
                <a16:creationId xmlns:a16="http://schemas.microsoft.com/office/drawing/2014/main" id="{2F2912E8-AD40-5541-9C73-5856C97AF53A}"/>
              </a:ext>
            </a:extLst>
          </p:cNvPr>
          <p:cNvSpPr txBox="1">
            <a:spLocks noChangeArrowheads="1"/>
          </p:cNvSpPr>
          <p:nvPr/>
        </p:nvSpPr>
        <p:spPr bwMode="auto">
          <a:xfrm>
            <a:off x="5727924" y="2030413"/>
            <a:ext cx="1328738"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dest port #</a:t>
            </a:r>
          </a:p>
        </p:txBody>
      </p:sp>
      <p:sp>
        <p:nvSpPr>
          <p:cNvPr id="32" name="Line 11">
            <a:extLst>
              <a:ext uri="{FF2B5EF4-FFF2-40B4-BE49-F238E27FC236}">
                <a16:creationId xmlns:a16="http://schemas.microsoft.com/office/drawing/2014/main" id="{D9BFD291-F38C-E245-812B-D4A7B44A296C}"/>
              </a:ext>
            </a:extLst>
          </p:cNvPr>
          <p:cNvSpPr>
            <a:spLocks noChangeShapeType="1"/>
          </p:cNvSpPr>
          <p:nvPr/>
        </p:nvSpPr>
        <p:spPr bwMode="auto">
          <a:xfrm flipV="1">
            <a:off x="3892774" y="2417763"/>
            <a:ext cx="33289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 name="Line 12">
            <a:extLst>
              <a:ext uri="{FF2B5EF4-FFF2-40B4-BE49-F238E27FC236}">
                <a16:creationId xmlns:a16="http://schemas.microsoft.com/office/drawing/2014/main" id="{3CE7F4CE-E33B-FD4E-B07F-F5A9DE98853E}"/>
              </a:ext>
            </a:extLst>
          </p:cNvPr>
          <p:cNvSpPr>
            <a:spLocks noChangeShapeType="1"/>
          </p:cNvSpPr>
          <p:nvPr/>
        </p:nvSpPr>
        <p:spPr bwMode="auto">
          <a:xfrm flipV="1">
            <a:off x="3883249" y="2817813"/>
            <a:ext cx="3324225"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 name="Line 13">
            <a:extLst>
              <a:ext uri="{FF2B5EF4-FFF2-40B4-BE49-F238E27FC236}">
                <a16:creationId xmlns:a16="http://schemas.microsoft.com/office/drawing/2014/main" id="{F55DFF34-EECA-F046-9F88-B6CF84CB8E0C}"/>
              </a:ext>
            </a:extLst>
          </p:cNvPr>
          <p:cNvSpPr>
            <a:spLocks noChangeShapeType="1"/>
          </p:cNvSpPr>
          <p:nvPr/>
        </p:nvSpPr>
        <p:spPr bwMode="auto">
          <a:xfrm flipV="1">
            <a:off x="5540599" y="2017713"/>
            <a:ext cx="0" cy="3952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 name="Text Box 14">
            <a:extLst>
              <a:ext uri="{FF2B5EF4-FFF2-40B4-BE49-F238E27FC236}">
                <a16:creationId xmlns:a16="http://schemas.microsoft.com/office/drawing/2014/main" id="{99267DCE-8159-FC45-B743-B474F3D4558D}"/>
              </a:ext>
            </a:extLst>
          </p:cNvPr>
          <p:cNvSpPr txBox="1">
            <a:spLocks noChangeArrowheads="1"/>
          </p:cNvSpPr>
          <p:nvPr/>
        </p:nvSpPr>
        <p:spPr bwMode="auto">
          <a:xfrm>
            <a:off x="5048474" y="1552575"/>
            <a:ext cx="9366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32 bits</a:t>
            </a:r>
          </a:p>
        </p:txBody>
      </p:sp>
      <p:sp>
        <p:nvSpPr>
          <p:cNvPr id="36" name="Line 15">
            <a:extLst>
              <a:ext uri="{FF2B5EF4-FFF2-40B4-BE49-F238E27FC236}">
                <a16:creationId xmlns:a16="http://schemas.microsoft.com/office/drawing/2014/main" id="{8D62C2C2-8FA0-A54C-8811-9A937D96CD04}"/>
              </a:ext>
            </a:extLst>
          </p:cNvPr>
          <p:cNvSpPr>
            <a:spLocks noChangeShapeType="1"/>
          </p:cNvSpPr>
          <p:nvPr/>
        </p:nvSpPr>
        <p:spPr bwMode="auto">
          <a:xfrm>
            <a:off x="5997799" y="1784350"/>
            <a:ext cx="1200150" cy="4763"/>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 name="Line 16">
            <a:extLst>
              <a:ext uri="{FF2B5EF4-FFF2-40B4-BE49-F238E27FC236}">
                <a16:creationId xmlns:a16="http://schemas.microsoft.com/office/drawing/2014/main" id="{DE702B00-23E1-474A-9072-DDEE50F76714}"/>
              </a:ext>
            </a:extLst>
          </p:cNvPr>
          <p:cNvSpPr>
            <a:spLocks noChangeShapeType="1"/>
          </p:cNvSpPr>
          <p:nvPr/>
        </p:nvSpPr>
        <p:spPr bwMode="auto">
          <a:xfrm rot="10800000">
            <a:off x="3888012" y="1793875"/>
            <a:ext cx="1128712"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 name="Text Box 17">
            <a:extLst>
              <a:ext uri="{FF2B5EF4-FFF2-40B4-BE49-F238E27FC236}">
                <a16:creationId xmlns:a16="http://schemas.microsoft.com/office/drawing/2014/main" id="{7A899027-0169-0E41-A632-97B068C6DCF8}"/>
              </a:ext>
            </a:extLst>
          </p:cNvPr>
          <p:cNvSpPr txBox="1">
            <a:spLocks noChangeArrowheads="1"/>
          </p:cNvSpPr>
          <p:nvPr/>
        </p:nvSpPr>
        <p:spPr bwMode="auto">
          <a:xfrm>
            <a:off x="4745262" y="3376613"/>
            <a:ext cx="1389062" cy="1006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(payload)</a:t>
            </a: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 name="Text Box 19">
            <a:extLst>
              <a:ext uri="{FF2B5EF4-FFF2-40B4-BE49-F238E27FC236}">
                <a16:creationId xmlns:a16="http://schemas.microsoft.com/office/drawing/2014/main" id="{CD850B08-5706-0344-961A-224002B37BA6}"/>
              </a:ext>
            </a:extLst>
          </p:cNvPr>
          <p:cNvSpPr txBox="1">
            <a:spLocks noChangeArrowheads="1"/>
          </p:cNvSpPr>
          <p:nvPr/>
        </p:nvSpPr>
        <p:spPr bwMode="auto">
          <a:xfrm>
            <a:off x="4338862" y="5292725"/>
            <a:ext cx="25241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UDP segment format</a:t>
            </a: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 name="Line 20">
            <a:extLst>
              <a:ext uri="{FF2B5EF4-FFF2-40B4-BE49-F238E27FC236}">
                <a16:creationId xmlns:a16="http://schemas.microsoft.com/office/drawing/2014/main" id="{23E18502-A4AB-B441-8247-C60D9AD14D77}"/>
              </a:ext>
            </a:extLst>
          </p:cNvPr>
          <p:cNvSpPr>
            <a:spLocks noChangeShapeType="1"/>
          </p:cNvSpPr>
          <p:nvPr/>
        </p:nvSpPr>
        <p:spPr bwMode="auto">
          <a:xfrm flipV="1">
            <a:off x="5540599" y="2427288"/>
            <a:ext cx="0" cy="3952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 name="Text Box 22">
            <a:extLst>
              <a:ext uri="{FF2B5EF4-FFF2-40B4-BE49-F238E27FC236}">
                <a16:creationId xmlns:a16="http://schemas.microsoft.com/office/drawing/2014/main" id="{7C44E6B5-339B-1741-B9C3-A1E3E37268B0}"/>
              </a:ext>
            </a:extLst>
          </p:cNvPr>
          <p:cNvSpPr txBox="1">
            <a:spLocks noChangeArrowheads="1"/>
          </p:cNvSpPr>
          <p:nvPr/>
        </p:nvSpPr>
        <p:spPr bwMode="auto">
          <a:xfrm>
            <a:off x="4284887" y="2420938"/>
            <a:ext cx="814387"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length</a:t>
            </a: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 name="Text Box 23">
            <a:extLst>
              <a:ext uri="{FF2B5EF4-FFF2-40B4-BE49-F238E27FC236}">
                <a16:creationId xmlns:a16="http://schemas.microsoft.com/office/drawing/2014/main" id="{47FFCC22-7372-6744-AEF8-0A8B78529255}"/>
              </a:ext>
            </a:extLst>
          </p:cNvPr>
          <p:cNvSpPr txBox="1">
            <a:spLocks noChangeArrowheads="1"/>
          </p:cNvSpPr>
          <p:nvPr/>
        </p:nvSpPr>
        <p:spPr bwMode="auto">
          <a:xfrm>
            <a:off x="5831112" y="2411413"/>
            <a:ext cx="1176337"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checksum</a:t>
            </a:r>
            <a:endParaRPr kumimoji="0" lang="en-US" sz="24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3" name="Text Box 24">
            <a:extLst>
              <a:ext uri="{FF2B5EF4-FFF2-40B4-BE49-F238E27FC236}">
                <a16:creationId xmlns:a16="http://schemas.microsoft.com/office/drawing/2014/main" id="{485622D4-EF6A-C34A-A27B-A6B8F83BC672}"/>
              </a:ext>
            </a:extLst>
          </p:cNvPr>
          <p:cNvSpPr txBox="1">
            <a:spLocks noChangeArrowheads="1"/>
          </p:cNvSpPr>
          <p:nvPr/>
        </p:nvSpPr>
        <p:spPr bwMode="auto">
          <a:xfrm>
            <a:off x="7623398" y="3421856"/>
            <a:ext cx="2406650" cy="9159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length, in bytes of UDP segment, including header</a:t>
            </a:r>
            <a:endParaRPr kumimoji="0" lang="en-US" sz="24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4" name="Line 25">
            <a:extLst>
              <a:ext uri="{FF2B5EF4-FFF2-40B4-BE49-F238E27FC236}">
                <a16:creationId xmlns:a16="http://schemas.microsoft.com/office/drawing/2014/main" id="{1D6A5808-0448-DB49-AF97-08E63607B4AB}"/>
              </a:ext>
            </a:extLst>
          </p:cNvPr>
          <p:cNvSpPr>
            <a:spLocks noChangeShapeType="1"/>
          </p:cNvSpPr>
          <p:nvPr/>
        </p:nvSpPr>
        <p:spPr bwMode="auto">
          <a:xfrm flipH="1" flipV="1">
            <a:off x="5142136" y="2597149"/>
            <a:ext cx="3113157" cy="1285397"/>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 name="Oval 4">
            <a:extLst>
              <a:ext uri="{FF2B5EF4-FFF2-40B4-BE49-F238E27FC236}">
                <a16:creationId xmlns:a16="http://schemas.microsoft.com/office/drawing/2014/main" id="{2155F1E7-7CEF-EC4F-9C9D-C612D6BAA462}"/>
              </a:ext>
            </a:extLst>
          </p:cNvPr>
          <p:cNvSpPr/>
          <p:nvPr/>
        </p:nvSpPr>
        <p:spPr>
          <a:xfrm>
            <a:off x="3695142" y="1957213"/>
            <a:ext cx="2097870" cy="534469"/>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a:extLst>
              <a:ext uri="{FF2B5EF4-FFF2-40B4-BE49-F238E27FC236}">
                <a16:creationId xmlns:a16="http://schemas.microsoft.com/office/drawing/2014/main" id="{BE69DAA7-4CE3-5A48-B429-6D40B6035291}"/>
              </a:ext>
            </a:extLst>
          </p:cNvPr>
          <p:cNvSpPr/>
          <p:nvPr/>
        </p:nvSpPr>
        <p:spPr>
          <a:xfrm>
            <a:off x="5331049" y="1955208"/>
            <a:ext cx="2097870" cy="534469"/>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a:extLst>
              <a:ext uri="{FF2B5EF4-FFF2-40B4-BE49-F238E27FC236}">
                <a16:creationId xmlns:a16="http://schemas.microsoft.com/office/drawing/2014/main" id="{AF8B7A60-8E66-CD4B-B67F-657454C69C5D}"/>
              </a:ext>
            </a:extLst>
          </p:cNvPr>
          <p:cNvSpPr/>
          <p:nvPr/>
        </p:nvSpPr>
        <p:spPr>
          <a:xfrm>
            <a:off x="3657042" y="2362801"/>
            <a:ext cx="2097870" cy="534469"/>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Oval 47">
            <a:extLst>
              <a:ext uri="{FF2B5EF4-FFF2-40B4-BE49-F238E27FC236}">
                <a16:creationId xmlns:a16="http://schemas.microsoft.com/office/drawing/2014/main" id="{AE79E99F-83A4-EE4E-9BAB-1946BFD0A4A1}"/>
              </a:ext>
            </a:extLst>
          </p:cNvPr>
          <p:cNvSpPr/>
          <p:nvPr/>
        </p:nvSpPr>
        <p:spPr>
          <a:xfrm>
            <a:off x="5290176" y="2341229"/>
            <a:ext cx="2097870" cy="534469"/>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9" name="Oval 48">
            <a:extLst>
              <a:ext uri="{FF2B5EF4-FFF2-40B4-BE49-F238E27FC236}">
                <a16:creationId xmlns:a16="http://schemas.microsoft.com/office/drawing/2014/main" id="{2AA4BE2E-C7FD-E34F-9626-C89B0B4F43FB}"/>
              </a:ext>
            </a:extLst>
          </p:cNvPr>
          <p:cNvSpPr/>
          <p:nvPr/>
        </p:nvSpPr>
        <p:spPr>
          <a:xfrm>
            <a:off x="4386800" y="3148706"/>
            <a:ext cx="2097870" cy="1560711"/>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0" name="Line 25">
            <a:extLst>
              <a:ext uri="{FF2B5EF4-FFF2-40B4-BE49-F238E27FC236}">
                <a16:creationId xmlns:a16="http://schemas.microsoft.com/office/drawing/2014/main" id="{F10F9304-7E0A-6542-A023-9D119B25A076}"/>
              </a:ext>
            </a:extLst>
          </p:cNvPr>
          <p:cNvSpPr>
            <a:spLocks noChangeShapeType="1"/>
          </p:cNvSpPr>
          <p:nvPr/>
        </p:nvSpPr>
        <p:spPr bwMode="auto">
          <a:xfrm flipH="1" flipV="1">
            <a:off x="5915202" y="3972404"/>
            <a:ext cx="3113157" cy="1285397"/>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1" name="Text Box 24">
            <a:extLst>
              <a:ext uri="{FF2B5EF4-FFF2-40B4-BE49-F238E27FC236}">
                <a16:creationId xmlns:a16="http://schemas.microsoft.com/office/drawing/2014/main" id="{E81BCD01-79B1-A943-81E4-83B20B558C90}"/>
              </a:ext>
            </a:extLst>
          </p:cNvPr>
          <p:cNvSpPr txBox="1">
            <a:spLocks noChangeArrowheads="1"/>
          </p:cNvSpPr>
          <p:nvPr/>
        </p:nvSpPr>
        <p:spPr bwMode="auto">
          <a:xfrm>
            <a:off x="8032927" y="4969559"/>
            <a:ext cx="2406650"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data to/from application layer</a:t>
            </a:r>
            <a:endParaRPr kumimoji="0" lang="en-US" sz="24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 name="Slide Number Placeholder 2">
            <a:extLst>
              <a:ext uri="{FF2B5EF4-FFF2-40B4-BE49-F238E27FC236}">
                <a16:creationId xmlns:a16="http://schemas.microsoft.com/office/drawing/2014/main" id="{43CF0894-FFF1-6D45-9D05-752E85B0BFC5}"/>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32</a:t>
            </a:fld>
            <a:endParaRPr lang="en-US" dirty="0"/>
          </a:p>
        </p:txBody>
      </p:sp>
    </p:spTree>
    <p:extLst>
      <p:ext uri="{BB962C8B-B14F-4D97-AF65-F5344CB8AC3E}">
        <p14:creationId xmlns:p14="http://schemas.microsoft.com/office/powerpoint/2010/main" val="428285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dissolve">
                                      <p:cBhvr>
                                        <p:cTn id="15" dur="500"/>
                                        <p:tgtEl>
                                          <p:spTgt spid="2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dissolve">
                                      <p:cBhvr>
                                        <p:cTn id="18" dur="500"/>
                                        <p:tgtEl>
                                          <p:spTgt spid="4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dissolve">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dissolve">
                                      <p:cBhvr>
                                        <p:cTn id="26" dur="500"/>
                                        <p:tgtEl>
                                          <p:spTgt spid="4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dissolve">
                                      <p:cBhvr>
                                        <p:cTn id="29" dur="500"/>
                                        <p:tgtEl>
                                          <p:spTgt spid="5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dissolve">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5" grpId="0" animBg="1"/>
      <p:bldP spid="26" grpId="0" animBg="1"/>
      <p:bldP spid="27" grpId="0" animBg="1"/>
      <p:bldP spid="48" grpId="0" animBg="1"/>
      <p:bldP spid="49" grpId="0" animBg="1"/>
      <p:bldP spid="50" grpId="0" animBg="1"/>
      <p:bldP spid="5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UDP checksum</a:t>
            </a: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1270863" y="2652793"/>
            <a:ext cx="10241312" cy="5734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Transmitted:            5               6                11</a:t>
            </a: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Goal:</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6" name="Rectangle 4">
            <a:extLst>
              <a:ext uri="{FF2B5EF4-FFF2-40B4-BE49-F238E27FC236}">
                <a16:creationId xmlns:a16="http://schemas.microsoft.com/office/drawing/2014/main" id="{E6366BE9-1119-E949-B583-83377BE7B2FA}"/>
              </a:ext>
            </a:extLst>
          </p:cNvPr>
          <p:cNvSpPr txBox="1">
            <a:spLocks noChangeArrowheads="1"/>
          </p:cNvSpPr>
          <p:nvPr/>
        </p:nvSpPr>
        <p:spPr>
          <a:xfrm>
            <a:off x="1717730" y="4429929"/>
            <a:ext cx="10241312" cy="5734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Received:            4               6                11</a:t>
            </a:r>
          </a:p>
        </p:txBody>
      </p:sp>
      <p:grpSp>
        <p:nvGrpSpPr>
          <p:cNvPr id="18" name="Group 17">
            <a:extLst>
              <a:ext uri="{FF2B5EF4-FFF2-40B4-BE49-F238E27FC236}">
                <a16:creationId xmlns:a16="http://schemas.microsoft.com/office/drawing/2014/main" id="{E83263DD-30EB-3A47-BB43-1008E7B8EB3B}"/>
              </a:ext>
            </a:extLst>
          </p:cNvPr>
          <p:cNvGrpSpPr/>
          <p:nvPr/>
        </p:nvGrpSpPr>
        <p:grpSpPr>
          <a:xfrm>
            <a:off x="3781587" y="2118101"/>
            <a:ext cx="3789990" cy="374499"/>
            <a:chOff x="3781587" y="2118101"/>
            <a:chExt cx="3789990" cy="374499"/>
          </a:xfrm>
        </p:grpSpPr>
        <p:sp>
          <p:nvSpPr>
            <p:cNvPr id="3" name="TextBox 2">
              <a:extLst>
                <a:ext uri="{FF2B5EF4-FFF2-40B4-BE49-F238E27FC236}">
                  <a16:creationId xmlns:a16="http://schemas.microsoft.com/office/drawing/2014/main" id="{875CCDE0-7CCA-374E-AAE6-7714B8510863}"/>
                </a:ext>
              </a:extLst>
            </p:cNvPr>
            <p:cNvSpPr txBox="1"/>
            <p:nvPr/>
          </p:nvSpPr>
          <p:spPr>
            <a:xfrm>
              <a:off x="3781587" y="2123268"/>
              <a:ext cx="12104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a:t>
              </a:r>
              <a:r>
                <a:rPr kumimoji="0" lang="en-US" sz="1800" b="0" i="0" u="none" strike="noStrike" kern="1200" cap="none" spc="0" normalizeH="0" baseline="30000" noProof="0" dirty="0">
                  <a:ln>
                    <a:noFill/>
                  </a:ln>
                  <a:solidFill>
                    <a:prstClr val="black"/>
                  </a:solidFill>
                  <a:effectLst/>
                  <a:uLnTx/>
                  <a:uFillTx/>
                  <a:latin typeface="Calibri"/>
                  <a:ea typeface="+mn-ea"/>
                  <a:cs typeface="+mn-cs"/>
                </a:rPr>
                <a:t>st</a:t>
              </a:r>
              <a:r>
                <a:rPr kumimoji="0" lang="en-US" sz="1800" b="0" i="0" u="none" strike="noStrike" kern="1200" cap="none" spc="0" normalizeH="0" baseline="0" noProof="0" dirty="0">
                  <a:ln>
                    <a:noFill/>
                  </a:ln>
                  <a:solidFill>
                    <a:prstClr val="black"/>
                  </a:solidFill>
                  <a:effectLst/>
                  <a:uLnTx/>
                  <a:uFillTx/>
                  <a:latin typeface="Calibri"/>
                  <a:ea typeface="+mn-ea"/>
                  <a:cs typeface="+mn-cs"/>
                </a:rPr>
                <a:t> number</a:t>
              </a:r>
            </a:p>
          </p:txBody>
        </p:sp>
        <p:sp>
          <p:nvSpPr>
            <p:cNvPr id="8" name="TextBox 7">
              <a:extLst>
                <a:ext uri="{FF2B5EF4-FFF2-40B4-BE49-F238E27FC236}">
                  <a16:creationId xmlns:a16="http://schemas.microsoft.com/office/drawing/2014/main" id="{AC036BB1-E12C-9F45-B7AC-A46C43550AB8}"/>
                </a:ext>
              </a:extLst>
            </p:cNvPr>
            <p:cNvSpPr txBox="1"/>
            <p:nvPr/>
          </p:nvSpPr>
          <p:spPr>
            <a:xfrm>
              <a:off x="5173851" y="2120685"/>
              <a:ext cx="126028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a:t>
              </a:r>
              <a:r>
                <a:rPr kumimoji="0" lang="en-US" sz="1800" b="0" i="0" u="none" strike="noStrike" kern="1200" cap="none" spc="0" normalizeH="0" baseline="30000" noProof="0" dirty="0">
                  <a:ln>
                    <a:noFill/>
                  </a:ln>
                  <a:solidFill>
                    <a:prstClr val="black"/>
                  </a:solidFill>
                  <a:effectLst/>
                  <a:uLnTx/>
                  <a:uFillTx/>
                  <a:latin typeface="Calibri"/>
                  <a:ea typeface="+mn-ea"/>
                  <a:cs typeface="+mn-cs"/>
                </a:rPr>
                <a:t>nd</a:t>
              </a:r>
              <a:r>
                <a:rPr kumimoji="0" lang="en-US" sz="1800" b="0" i="0" u="none" strike="noStrike" kern="1200" cap="none" spc="0" normalizeH="0" baseline="0" noProof="0" dirty="0">
                  <a:ln>
                    <a:noFill/>
                  </a:ln>
                  <a:solidFill>
                    <a:prstClr val="black"/>
                  </a:solidFill>
                  <a:effectLst/>
                  <a:uLnTx/>
                  <a:uFillTx/>
                  <a:latin typeface="Calibri"/>
                  <a:ea typeface="+mn-ea"/>
                  <a:cs typeface="+mn-cs"/>
                </a:rPr>
                <a:t> number</a:t>
              </a:r>
            </a:p>
          </p:txBody>
        </p:sp>
        <p:sp>
          <p:nvSpPr>
            <p:cNvPr id="9" name="TextBox 8">
              <a:extLst>
                <a:ext uri="{FF2B5EF4-FFF2-40B4-BE49-F238E27FC236}">
                  <a16:creationId xmlns:a16="http://schemas.microsoft.com/office/drawing/2014/main" id="{0EF766B9-0BC5-B243-8C87-21D6B656B474}"/>
                </a:ext>
              </a:extLst>
            </p:cNvPr>
            <p:cNvSpPr txBox="1"/>
            <p:nvPr/>
          </p:nvSpPr>
          <p:spPr>
            <a:xfrm>
              <a:off x="6938070" y="2118101"/>
              <a:ext cx="63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sum</a:t>
              </a:r>
            </a:p>
          </p:txBody>
        </p:sp>
      </p:grpSp>
      <p:sp>
        <p:nvSpPr>
          <p:cNvPr id="5" name="Down Arrow 4">
            <a:extLst>
              <a:ext uri="{FF2B5EF4-FFF2-40B4-BE49-F238E27FC236}">
                <a16:creationId xmlns:a16="http://schemas.microsoft.com/office/drawing/2014/main" id="{25D45AF0-1848-CC41-9B94-776A4F00467D}"/>
              </a:ext>
            </a:extLst>
          </p:cNvPr>
          <p:cNvSpPr/>
          <p:nvPr/>
        </p:nvSpPr>
        <p:spPr>
          <a:xfrm>
            <a:off x="5269424" y="3316637"/>
            <a:ext cx="1131376" cy="978408"/>
          </a:xfrm>
          <a:prstGeom prst="downArrow">
            <a:avLst/>
          </a:prstGeom>
          <a:gradFill>
            <a:gsLst>
              <a:gs pos="0">
                <a:schemeClr val="accent1">
                  <a:lumMod val="5000"/>
                  <a:lumOff val="95000"/>
                </a:schemeClr>
              </a:gs>
              <a:gs pos="55000">
                <a:srgbClr val="E47E9F"/>
              </a:gs>
              <a:gs pos="83000">
                <a:srgbClr val="CD0004"/>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1" name="Group 10">
            <a:extLst>
              <a:ext uri="{FF2B5EF4-FFF2-40B4-BE49-F238E27FC236}">
                <a16:creationId xmlns:a16="http://schemas.microsoft.com/office/drawing/2014/main" id="{AED0B8C6-3F4F-D744-B0D5-012F7CCC8026}"/>
              </a:ext>
            </a:extLst>
          </p:cNvPr>
          <p:cNvGrpSpPr/>
          <p:nvPr/>
        </p:nvGrpSpPr>
        <p:grpSpPr>
          <a:xfrm>
            <a:off x="4005390" y="4866468"/>
            <a:ext cx="2218236" cy="1079841"/>
            <a:chOff x="4005390" y="4866468"/>
            <a:chExt cx="2218236" cy="1079841"/>
          </a:xfrm>
        </p:grpSpPr>
        <p:sp>
          <p:nvSpPr>
            <p:cNvPr id="4" name="TextBox 3">
              <a:extLst>
                <a:ext uri="{FF2B5EF4-FFF2-40B4-BE49-F238E27FC236}">
                  <a16:creationId xmlns:a16="http://schemas.microsoft.com/office/drawing/2014/main" id="{80290089-A408-1F4D-AD89-57B6FA475BD4}"/>
                </a:ext>
              </a:extLst>
            </p:cNvPr>
            <p:cNvSpPr txBox="1"/>
            <p:nvPr/>
          </p:nvSpPr>
          <p:spPr>
            <a:xfrm>
              <a:off x="4005390" y="5238423"/>
              <a:ext cx="2218236" cy="707886"/>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receiver-computed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checksum</a:t>
              </a:r>
            </a:p>
          </p:txBody>
        </p:sp>
        <p:sp>
          <p:nvSpPr>
            <p:cNvPr id="7" name="Right Brace 6">
              <a:extLst>
                <a:ext uri="{FF2B5EF4-FFF2-40B4-BE49-F238E27FC236}">
                  <a16:creationId xmlns:a16="http://schemas.microsoft.com/office/drawing/2014/main" id="{70805D62-6F2B-1F49-A297-2C93A181F097}"/>
                </a:ext>
              </a:extLst>
            </p:cNvPr>
            <p:cNvSpPr/>
            <p:nvPr/>
          </p:nvSpPr>
          <p:spPr>
            <a:xfrm rot="5400000">
              <a:off x="5005953" y="4107051"/>
              <a:ext cx="302449" cy="1821283"/>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5499C2F8-4129-1B44-8C70-BBDF08BD1536}"/>
              </a:ext>
            </a:extLst>
          </p:cNvPr>
          <p:cNvGrpSpPr/>
          <p:nvPr/>
        </p:nvGrpSpPr>
        <p:grpSpPr>
          <a:xfrm>
            <a:off x="6880470" y="4879385"/>
            <a:ext cx="2604945" cy="1064342"/>
            <a:chOff x="6880470" y="4879385"/>
            <a:chExt cx="2604945" cy="1064342"/>
          </a:xfrm>
        </p:grpSpPr>
        <p:sp>
          <p:nvSpPr>
            <p:cNvPr id="12" name="TextBox 11">
              <a:extLst>
                <a:ext uri="{FF2B5EF4-FFF2-40B4-BE49-F238E27FC236}">
                  <a16:creationId xmlns:a16="http://schemas.microsoft.com/office/drawing/2014/main" id="{D9DCA310-B7D2-5B47-90B9-563B10E091FB}"/>
                </a:ext>
              </a:extLst>
            </p:cNvPr>
            <p:cNvSpPr txBox="1"/>
            <p:nvPr/>
          </p:nvSpPr>
          <p:spPr>
            <a:xfrm>
              <a:off x="6880470" y="5235841"/>
              <a:ext cx="260494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sender-computed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checksum (as received)</a:t>
              </a:r>
            </a:p>
          </p:txBody>
        </p:sp>
        <p:sp>
          <p:nvSpPr>
            <p:cNvPr id="15" name="Right Brace 14">
              <a:extLst>
                <a:ext uri="{FF2B5EF4-FFF2-40B4-BE49-F238E27FC236}">
                  <a16:creationId xmlns:a16="http://schemas.microsoft.com/office/drawing/2014/main" id="{DA615DF0-68E8-EC4F-807E-D486A3197601}"/>
                </a:ext>
              </a:extLst>
            </p:cNvPr>
            <p:cNvSpPr/>
            <p:nvPr/>
          </p:nvSpPr>
          <p:spPr>
            <a:xfrm rot="5400000">
              <a:off x="7219627" y="4631412"/>
              <a:ext cx="266054" cy="761999"/>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7" name="Group 16">
            <a:extLst>
              <a:ext uri="{FF2B5EF4-FFF2-40B4-BE49-F238E27FC236}">
                <a16:creationId xmlns:a16="http://schemas.microsoft.com/office/drawing/2014/main" id="{5F01925F-F602-844A-BEF4-A6395DF560AD}"/>
              </a:ext>
            </a:extLst>
          </p:cNvPr>
          <p:cNvGrpSpPr/>
          <p:nvPr/>
        </p:nvGrpSpPr>
        <p:grpSpPr>
          <a:xfrm>
            <a:off x="6121831" y="5201334"/>
            <a:ext cx="821411" cy="1346699"/>
            <a:chOff x="6121831" y="5201334"/>
            <a:chExt cx="821411" cy="1346699"/>
          </a:xfrm>
        </p:grpSpPr>
        <p:pic>
          <p:nvPicPr>
            <p:cNvPr id="1026" name="Picture 2" descr="Image result for error">
              <a:extLst>
                <a:ext uri="{FF2B5EF4-FFF2-40B4-BE49-F238E27FC236}">
                  <a16:creationId xmlns:a16="http://schemas.microsoft.com/office/drawing/2014/main" id="{0F8C0CDD-8B63-9A4B-B799-33D82D530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831" y="5782776"/>
              <a:ext cx="821411" cy="7652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0916598-558E-9245-AD24-594E54348A33}"/>
                </a:ext>
              </a:extLst>
            </p:cNvPr>
            <p:cNvSpPr txBox="1"/>
            <p:nvPr/>
          </p:nvSpPr>
          <p:spPr>
            <a:xfrm>
              <a:off x="6307811" y="5201334"/>
              <a:ext cx="41389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CD0004"/>
                  </a:solidFill>
                  <a:effectLst/>
                  <a:uLnTx/>
                  <a:uFillTx/>
                  <a:latin typeface="Calibri"/>
                  <a:ea typeface="+mn-ea"/>
                  <a:cs typeface="+mn-cs"/>
                </a:rPr>
                <a:t>=</a:t>
              </a:r>
            </a:p>
          </p:txBody>
        </p:sp>
        <p:cxnSp>
          <p:nvCxnSpPr>
            <p:cNvPr id="16" name="Straight Connector 15">
              <a:extLst>
                <a:ext uri="{FF2B5EF4-FFF2-40B4-BE49-F238E27FC236}">
                  <a16:creationId xmlns:a16="http://schemas.microsoft.com/office/drawing/2014/main" id="{33E17EE6-50CC-C042-BC48-5E6E3B972272}"/>
                </a:ext>
              </a:extLst>
            </p:cNvPr>
            <p:cNvCxnSpPr/>
            <p:nvPr/>
          </p:nvCxnSpPr>
          <p:spPr>
            <a:xfrm flipH="1">
              <a:off x="6460174" y="5418195"/>
              <a:ext cx="108488" cy="247973"/>
            </a:xfrm>
            <a:prstGeom prst="line">
              <a:avLst/>
            </a:prstGeom>
            <a:ln w="31750">
              <a:solidFill>
                <a:srgbClr val="CD0004"/>
              </a:solidFill>
            </a:ln>
          </p:spPr>
          <p:style>
            <a:lnRef idx="1">
              <a:schemeClr val="accent1"/>
            </a:lnRef>
            <a:fillRef idx="0">
              <a:schemeClr val="accent1"/>
            </a:fillRef>
            <a:effectRef idx="0">
              <a:schemeClr val="accent1"/>
            </a:effectRef>
            <a:fontRef idx="minor">
              <a:schemeClr val="tx1"/>
            </a:fontRef>
          </p:style>
        </p:cxnSp>
      </p:grpSp>
      <p:sp>
        <p:nvSpPr>
          <p:cNvPr id="21" name="Slide Number Placeholder 2">
            <a:extLst>
              <a:ext uri="{FF2B5EF4-FFF2-40B4-BE49-F238E27FC236}">
                <a16:creationId xmlns:a16="http://schemas.microsoft.com/office/drawing/2014/main" id="{D5723390-FF65-C242-9B32-1814D9E35B6A}"/>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33</a:t>
            </a:fld>
            <a:endParaRPr lang="en-US" dirty="0"/>
          </a:p>
        </p:txBody>
      </p:sp>
    </p:spTree>
    <p:extLst>
      <p:ext uri="{BB962C8B-B14F-4D97-AF65-F5344CB8AC3E}">
        <p14:creationId xmlns:p14="http://schemas.microsoft.com/office/powerpoint/2010/main" val="16949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dissolve">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1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10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6" grpId="0"/>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UDP checksum</a:t>
            </a:r>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47806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sender:</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16-bit integers</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of segment content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Equal -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More later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Goal:</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6" name="Slide Number Placeholder 2">
            <a:extLst>
              <a:ext uri="{FF2B5EF4-FFF2-40B4-BE49-F238E27FC236}">
                <a16:creationId xmlns:a16="http://schemas.microsoft.com/office/drawing/2014/main" id="{D9262EE8-BA51-1D4E-A36D-BDC09C45FA07}"/>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34</a:t>
            </a:fld>
            <a:endParaRPr lang="en-US" dirty="0"/>
          </a:p>
        </p:txBody>
      </p:sp>
    </p:spTree>
    <p:extLst>
      <p:ext uri="{BB962C8B-B14F-4D97-AF65-F5344CB8AC3E}">
        <p14:creationId xmlns:p14="http://schemas.microsoft.com/office/powerpoint/2010/main" val="121197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an example</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16" name="Text Box 15">
            <a:extLst>
              <a:ext uri="{FF2B5EF4-FFF2-40B4-BE49-F238E27FC236}">
                <a16:creationId xmlns:a16="http://schemas.microsoft.com/office/drawing/2014/main" id="{228BD91C-645B-7B49-B807-EF571877C7E5}"/>
              </a:ext>
            </a:extLst>
          </p:cNvPr>
          <p:cNvSpPr txBox="1">
            <a:spLocks noChangeArrowheads="1"/>
          </p:cNvSpPr>
          <p:nvPr/>
        </p:nvSpPr>
        <p:spPr bwMode="auto">
          <a:xfrm>
            <a:off x="798690" y="5071610"/>
            <a:ext cx="10367961" cy="1079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Note:</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when adding numbers, a carryout from the most significant bit needs to be added to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 name="TextBox 1">
            <a:extLst>
              <a:ext uri="{FF2B5EF4-FFF2-40B4-BE49-F238E27FC236}">
                <a16:creationId xmlns:a16="http://schemas.microsoft.com/office/drawing/2014/main" id="{898A9607-38BF-9544-B70F-067CC64A39AE}"/>
              </a:ext>
            </a:extLst>
          </p:cNvPr>
          <p:cNvSpPr txBox="1">
            <a:spLocks noChangeArrowheads="1"/>
          </p:cNvSpPr>
          <p:nvPr/>
        </p:nvSpPr>
        <p:spPr bwMode="auto">
          <a:xfrm>
            <a:off x="850466" y="6260898"/>
            <a:ext cx="9857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a:t>
            </a:r>
            <a:r>
              <a:rPr kumimoji="0" lang="en-US" altLang="en-US" sz="12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gaia.cs.umass.edu</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2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kurose_ross</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/interactive/</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16833" y="3264149"/>
            <a:ext cx="304800"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16633" y="3201536"/>
            <a:ext cx="145770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40633" y="3788911"/>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69233"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475478"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sp>
        <p:nvSpPr>
          <p:cNvPr id="18" name="Slide Number Placeholder 2">
            <a:extLst>
              <a:ext uri="{FF2B5EF4-FFF2-40B4-BE49-F238E27FC236}">
                <a16:creationId xmlns:a16="http://schemas.microsoft.com/office/drawing/2014/main" id="{27145B4A-DA47-BA4F-95DB-F98A913F0982}"/>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35</a:t>
            </a:fld>
            <a:endParaRPr lang="en-US" dirty="0"/>
          </a:p>
        </p:txBody>
      </p:sp>
    </p:spTree>
    <p:extLst>
      <p:ext uri="{BB962C8B-B14F-4D97-AF65-F5344CB8AC3E}">
        <p14:creationId xmlns:p14="http://schemas.microsoft.com/office/powerpoint/2010/main" val="222797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500"/>
                            </p:stCondLst>
                            <p:childTnLst>
                              <p:par>
                                <p:cTn id="21" presetID="9" presetClass="entr" presetSubtype="0" fill="hold" grpId="0" nodeType="after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20" grpId="0"/>
      <p:bldP spid="10" grpId="0" animBg="1"/>
      <p:bldP spid="11" grpId="0"/>
      <p:bldP spid="14" grpId="0" animBg="1"/>
      <p:bldP spid="15" grpId="0" animBg="1"/>
      <p:bldP spid="21" grpId="0"/>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weak protection!</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grpSp>
        <p:nvGrpSpPr>
          <p:cNvPr id="5" name="Group 4">
            <a:extLst>
              <a:ext uri="{FF2B5EF4-FFF2-40B4-BE49-F238E27FC236}">
                <a16:creationId xmlns:a16="http://schemas.microsoft.com/office/drawing/2014/main" id="{5970902B-ACCE-A04E-88F8-76E3A68380F6}"/>
              </a:ext>
            </a:extLst>
          </p:cNvPr>
          <p:cNvGrpSpPr/>
          <p:nvPr/>
        </p:nvGrpSpPr>
        <p:grpSpPr>
          <a:xfrm>
            <a:off x="942391" y="3201536"/>
            <a:ext cx="8001000" cy="1123739"/>
            <a:chOff x="942391" y="3201536"/>
            <a:chExt cx="8001000" cy="1123739"/>
          </a:xfrm>
        </p:grpSpPr>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42591" y="3264149"/>
              <a:ext cx="304800"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42391" y="3201536"/>
              <a:ext cx="145770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66391" y="3788911"/>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94991"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501236"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gr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grpSp>
        <p:nvGrpSpPr>
          <p:cNvPr id="25" name="Group 24">
            <a:extLst>
              <a:ext uri="{FF2B5EF4-FFF2-40B4-BE49-F238E27FC236}">
                <a16:creationId xmlns:a16="http://schemas.microsoft.com/office/drawing/2014/main" id="{68762320-BD6D-C948-B1B7-DB283C97C3F4}"/>
              </a:ext>
            </a:extLst>
          </p:cNvPr>
          <p:cNvGrpSpPr/>
          <p:nvPr/>
        </p:nvGrpSpPr>
        <p:grpSpPr>
          <a:xfrm>
            <a:off x="7895417" y="1927511"/>
            <a:ext cx="2249559" cy="712515"/>
            <a:chOff x="9436187" y="4862446"/>
            <a:chExt cx="2249559" cy="712515"/>
          </a:xfrm>
        </p:grpSpPr>
        <p:sp>
          <p:nvSpPr>
            <p:cNvPr id="6" name="Oval 5">
              <a:extLst>
                <a:ext uri="{FF2B5EF4-FFF2-40B4-BE49-F238E27FC236}">
                  <a16:creationId xmlns:a16="http://schemas.microsoft.com/office/drawing/2014/main" id="{284FB029-4B65-2048-954A-3FF0EC7EB970}"/>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8" name="Straight Arrow Connector 17">
              <a:extLst>
                <a:ext uri="{FF2B5EF4-FFF2-40B4-BE49-F238E27FC236}">
                  <a16:creationId xmlns:a16="http://schemas.microsoft.com/office/drawing/2014/main" id="{776E060C-7039-6D4E-922A-B4F2B25FA505}"/>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DC7E60-52B8-E24C-AD91-442CF1A81D58}"/>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a:t>
              </a:r>
            </a:p>
          </p:txBody>
        </p:sp>
      </p:grpSp>
      <p:grpSp>
        <p:nvGrpSpPr>
          <p:cNvPr id="26" name="Group 25">
            <a:extLst>
              <a:ext uri="{FF2B5EF4-FFF2-40B4-BE49-F238E27FC236}">
                <a16:creationId xmlns:a16="http://schemas.microsoft.com/office/drawing/2014/main" id="{F267688F-D990-804C-9C00-CC1C467BE801}"/>
              </a:ext>
            </a:extLst>
          </p:cNvPr>
          <p:cNvGrpSpPr/>
          <p:nvPr/>
        </p:nvGrpSpPr>
        <p:grpSpPr>
          <a:xfrm>
            <a:off x="7910407" y="2289202"/>
            <a:ext cx="2249559" cy="712515"/>
            <a:chOff x="9436187" y="4862446"/>
            <a:chExt cx="2249559" cy="712515"/>
          </a:xfrm>
        </p:grpSpPr>
        <p:sp>
          <p:nvSpPr>
            <p:cNvPr id="27" name="Oval 26">
              <a:extLst>
                <a:ext uri="{FF2B5EF4-FFF2-40B4-BE49-F238E27FC236}">
                  <a16:creationId xmlns:a16="http://schemas.microsoft.com/office/drawing/2014/main" id="{7C22365B-07EC-4545-B454-E8C0FAD379FA}"/>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3D4A8702-0D2D-8243-9C39-DC082DD83FD6}"/>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EE21CCB-6730-9040-AA0C-B91C9765D0AC}"/>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a:t>
              </a:r>
            </a:p>
          </p:txBody>
        </p:sp>
      </p:grpSp>
      <p:grpSp>
        <p:nvGrpSpPr>
          <p:cNvPr id="33" name="Group 32">
            <a:extLst>
              <a:ext uri="{FF2B5EF4-FFF2-40B4-BE49-F238E27FC236}">
                <a16:creationId xmlns:a16="http://schemas.microsoft.com/office/drawing/2014/main" id="{99699F57-48BE-454E-800A-4CC5A118241E}"/>
              </a:ext>
            </a:extLst>
          </p:cNvPr>
          <p:cNvGrpSpPr/>
          <p:nvPr/>
        </p:nvGrpSpPr>
        <p:grpSpPr>
          <a:xfrm>
            <a:off x="8933167" y="3121843"/>
            <a:ext cx="2729496" cy="1754326"/>
            <a:chOff x="8933167" y="3121843"/>
            <a:chExt cx="2729496" cy="1754326"/>
          </a:xfrm>
        </p:grpSpPr>
        <p:sp>
          <p:nvSpPr>
            <p:cNvPr id="31" name="Right Brace 30">
              <a:extLst>
                <a:ext uri="{FF2B5EF4-FFF2-40B4-BE49-F238E27FC236}">
                  <a16:creationId xmlns:a16="http://schemas.microsoft.com/office/drawing/2014/main" id="{BC6D80E3-4974-474B-9338-024650CB8A51}"/>
                </a:ext>
              </a:extLst>
            </p:cNvPr>
            <p:cNvSpPr/>
            <p:nvPr/>
          </p:nvSpPr>
          <p:spPr>
            <a:xfrm>
              <a:off x="8933167" y="3244723"/>
              <a:ext cx="247697" cy="150485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3F87D51E-FE73-0B41-A199-876E1DAEB87D}"/>
                </a:ext>
              </a:extLst>
            </p:cNvPr>
            <p:cNvSpPr txBox="1"/>
            <p:nvPr/>
          </p:nvSpPr>
          <p:spPr>
            <a:xfrm>
              <a:off x="9259241" y="3121843"/>
              <a:ext cx="2403422" cy="17543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Even though numbers have changed (bit flips), </a:t>
              </a:r>
              <a:r>
                <a:rPr kumimoji="0" lang="en-US" sz="2400" b="0" i="1" u="none" strike="noStrike" kern="1200" cap="none" spc="0" normalizeH="0" baseline="0" noProof="0" dirty="0">
                  <a:ln>
                    <a:noFill/>
                  </a:ln>
                  <a:solidFill>
                    <a:srgbClr val="C00000"/>
                  </a:solidFill>
                  <a:effectLst/>
                  <a:uLnTx/>
                  <a:uFillTx/>
                  <a:latin typeface="Calibri"/>
                  <a:ea typeface="+mn-ea"/>
                  <a:cs typeface="+mn-cs"/>
                </a:rPr>
                <a:t>no</a:t>
              </a:r>
              <a:r>
                <a:rPr kumimoji="0" lang="en-US" sz="2400" b="0" i="0" u="none" strike="noStrike" kern="1200" cap="none" spc="0" normalizeH="0" baseline="0" noProof="0" dirty="0">
                  <a:ln>
                    <a:noFill/>
                  </a:ln>
                  <a:solidFill>
                    <a:prstClr val="black"/>
                  </a:solidFill>
                  <a:effectLst/>
                  <a:uLnTx/>
                  <a:uFillTx/>
                  <a:latin typeface="Calibri"/>
                  <a:ea typeface="+mn-ea"/>
                  <a:cs typeface="+mn-cs"/>
                </a:rPr>
                <a:t> change in checksum!</a:t>
              </a:r>
            </a:p>
          </p:txBody>
        </p:sp>
      </p:grpSp>
      <p:sp>
        <p:nvSpPr>
          <p:cNvPr id="30" name="Slide Number Placeholder 2">
            <a:extLst>
              <a:ext uri="{FF2B5EF4-FFF2-40B4-BE49-F238E27FC236}">
                <a16:creationId xmlns:a16="http://schemas.microsoft.com/office/drawing/2014/main" id="{D233B24E-8C39-314A-B31B-073F993E5C5B}"/>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36</a:t>
            </a:fld>
            <a:endParaRPr lang="en-US" dirty="0"/>
          </a:p>
        </p:txBody>
      </p:sp>
    </p:spTree>
    <p:extLst>
      <p:ext uri="{BB962C8B-B14F-4D97-AF65-F5344CB8AC3E}">
        <p14:creationId xmlns:p14="http://schemas.microsoft.com/office/powerpoint/2010/main" val="119538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62184" y="196879"/>
            <a:ext cx="11100625" cy="1206442"/>
          </a:xfrm>
        </p:spPr>
        <p:txBody>
          <a:bodyPr>
            <a:normAutofit/>
          </a:bodyPr>
          <a:lstStyle/>
          <a:p>
            <a:r>
              <a:rPr lang="en-US" sz="5400" b="0" dirty="0"/>
              <a:t>Summary</a:t>
            </a:r>
            <a:r>
              <a:rPr lang="en-US" sz="4800" b="0" dirty="0"/>
              <a:t>: UDP</a:t>
            </a:r>
          </a:p>
        </p:txBody>
      </p:sp>
      <p:sp>
        <p:nvSpPr>
          <p:cNvPr id="128" name="Rectangle 3">
            <a:extLst>
              <a:ext uri="{FF2B5EF4-FFF2-40B4-BE49-F238E27FC236}">
                <a16:creationId xmlns:a16="http://schemas.microsoft.com/office/drawing/2014/main" id="{2C2F9B28-FDD9-B047-936F-1DE26AECFD6E}"/>
              </a:ext>
            </a:extLst>
          </p:cNvPr>
          <p:cNvSpPr txBox="1">
            <a:spLocks noChangeArrowheads="1"/>
          </p:cNvSpPr>
          <p:nvPr/>
        </p:nvSpPr>
        <p:spPr>
          <a:xfrm>
            <a:off x="525681" y="1403321"/>
            <a:ext cx="11373633" cy="5247933"/>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3550" marR="0" lvl="0" indent="-3397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“no frills” protocol: </a:t>
            </a:r>
          </a:p>
          <a:p>
            <a:pPr marL="808038" marR="0" lvl="1" indent="-341313"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segments may be lost, delivered out of order</a:t>
            </a:r>
          </a:p>
          <a:p>
            <a:pPr marL="808038" marR="0" lvl="1" indent="-341313"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best effort service: “send and hope for the best”</a:t>
            </a:r>
          </a:p>
          <a:p>
            <a:pPr marL="463550" marR="0" lvl="0" indent="-3397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UDP has its plusses:</a:t>
            </a:r>
          </a:p>
          <a:p>
            <a:pPr marL="808038" marR="0" lvl="1" indent="-341313"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no setup/handshaking needed (no RTT incurred)</a:t>
            </a:r>
          </a:p>
          <a:p>
            <a:pPr marL="808038" marR="0" lvl="1" indent="-341313"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can function when network service is compromised</a:t>
            </a:r>
          </a:p>
          <a:p>
            <a:pPr marL="808038" marR="0" lvl="1" indent="-341313"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helps with reliability (checksum)</a:t>
            </a:r>
          </a:p>
          <a:p>
            <a:pPr marL="463550" marR="0" lvl="0" indent="-3397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build additional functionality on top of UDP in application layer (e.g., HTTP/3)</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8024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dissolve">
                                      <p:cBhvr>
                                        <p:cTn id="7" dur="500"/>
                                        <p:tgtEl>
                                          <p:spTgt spid="12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8">
                                            <p:txEl>
                                              <p:pRg st="1" end="1"/>
                                            </p:txEl>
                                          </p:spTgt>
                                        </p:tgtEl>
                                        <p:attrNameLst>
                                          <p:attrName>style.visibility</p:attrName>
                                        </p:attrNameLst>
                                      </p:cBhvr>
                                      <p:to>
                                        <p:strVal val="visible"/>
                                      </p:to>
                                    </p:set>
                                    <p:animEffect transition="in" filter="dissolve">
                                      <p:cBhvr>
                                        <p:cTn id="10" dur="500"/>
                                        <p:tgtEl>
                                          <p:spTgt spid="128">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28">
                                            <p:txEl>
                                              <p:pRg st="2" end="2"/>
                                            </p:txEl>
                                          </p:spTgt>
                                        </p:tgtEl>
                                        <p:attrNameLst>
                                          <p:attrName>style.visibility</p:attrName>
                                        </p:attrNameLst>
                                      </p:cBhvr>
                                      <p:to>
                                        <p:strVal val="visible"/>
                                      </p:to>
                                    </p:set>
                                    <p:animEffect transition="in" filter="dissolve">
                                      <p:cBhvr>
                                        <p:cTn id="13" dur="500"/>
                                        <p:tgtEl>
                                          <p:spTgt spid="12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28">
                                            <p:txEl>
                                              <p:pRg st="3" end="3"/>
                                            </p:txEl>
                                          </p:spTgt>
                                        </p:tgtEl>
                                        <p:attrNameLst>
                                          <p:attrName>style.visibility</p:attrName>
                                        </p:attrNameLst>
                                      </p:cBhvr>
                                      <p:to>
                                        <p:strVal val="visible"/>
                                      </p:to>
                                    </p:set>
                                    <p:animEffect transition="in" filter="dissolve">
                                      <p:cBhvr>
                                        <p:cTn id="18" dur="500"/>
                                        <p:tgtEl>
                                          <p:spTgt spid="128">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28">
                                            <p:txEl>
                                              <p:pRg st="4" end="4"/>
                                            </p:txEl>
                                          </p:spTgt>
                                        </p:tgtEl>
                                        <p:attrNameLst>
                                          <p:attrName>style.visibility</p:attrName>
                                        </p:attrNameLst>
                                      </p:cBhvr>
                                      <p:to>
                                        <p:strVal val="visible"/>
                                      </p:to>
                                    </p:set>
                                    <p:animEffect transition="in" filter="dissolve">
                                      <p:cBhvr>
                                        <p:cTn id="21" dur="500"/>
                                        <p:tgtEl>
                                          <p:spTgt spid="128">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28">
                                            <p:txEl>
                                              <p:pRg st="5" end="5"/>
                                            </p:txEl>
                                          </p:spTgt>
                                        </p:tgtEl>
                                        <p:attrNameLst>
                                          <p:attrName>style.visibility</p:attrName>
                                        </p:attrNameLst>
                                      </p:cBhvr>
                                      <p:to>
                                        <p:strVal val="visible"/>
                                      </p:to>
                                    </p:set>
                                    <p:animEffect transition="in" filter="dissolve">
                                      <p:cBhvr>
                                        <p:cTn id="24" dur="500"/>
                                        <p:tgtEl>
                                          <p:spTgt spid="128">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128">
                                            <p:txEl>
                                              <p:pRg st="6" end="6"/>
                                            </p:txEl>
                                          </p:spTgt>
                                        </p:tgtEl>
                                        <p:attrNameLst>
                                          <p:attrName>style.visibility</p:attrName>
                                        </p:attrNameLst>
                                      </p:cBhvr>
                                      <p:to>
                                        <p:strVal val="visible"/>
                                      </p:to>
                                    </p:set>
                                    <p:animEffect transition="in" filter="dissolve">
                                      <p:cBhvr>
                                        <p:cTn id="27" dur="500"/>
                                        <p:tgtEl>
                                          <p:spTgt spid="12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8">
                                            <p:txEl>
                                              <p:pRg st="7" end="7"/>
                                            </p:txEl>
                                          </p:spTgt>
                                        </p:tgtEl>
                                        <p:attrNameLst>
                                          <p:attrName>style.visibility</p:attrName>
                                        </p:attrNameLst>
                                      </p:cBhvr>
                                      <p:to>
                                        <p:strVal val="visible"/>
                                      </p:to>
                                    </p:set>
                                    <p:animEffect transition="in" filter="dissolve">
                                      <p:cBhvr>
                                        <p:cTn id="32" dur="500"/>
                                        <p:tgtEl>
                                          <p:spTgt spid="12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rgbClr val="010086"/>
              </a:buClr>
            </a:pPr>
            <a:r>
              <a:rPr lang="en-US" altLang="en-US" sz="3200" dirty="0">
                <a:cs typeface="Calibri" panose="020F0502020204030204" pitchFamily="34" charset="0"/>
              </a:rPr>
              <a:t>Principles of reliable data transfer </a:t>
            </a:r>
          </a:p>
          <a:p>
            <a:pPr marL="403225" indent="-285750">
              <a:spcBef>
                <a:spcPts val="800"/>
              </a:spcBef>
              <a:buClr>
                <a:schemeClr val="bg1">
                  <a:lumMod val="75000"/>
                </a:schemeClr>
              </a:buClr>
            </a:pPr>
            <a:r>
              <a:rPr lang="en-US" sz="3200" dirty="0">
                <a:solidFill>
                  <a:schemeClr val="bg1">
                    <a:lumMod val="75000"/>
                  </a:schemeClr>
                </a:solidFill>
              </a:rPr>
              <a:t>Connection-oriented transport: TCP</a:t>
            </a:r>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marL="403225" indent="-285750">
              <a:spcBef>
                <a:spcPts val="800"/>
              </a:spcBef>
              <a:buClr>
                <a:schemeClr val="bg1">
                  <a:lumMod val="75000"/>
                </a:schemeClr>
              </a:buClr>
            </a:pPr>
            <a:r>
              <a:rPr lang="en-US" sz="3200" dirty="0">
                <a:solidFill>
                  <a:schemeClr val="bg1">
                    <a:lumMod val="75000"/>
                  </a:schemeClr>
                </a:solidFill>
              </a:rPr>
              <a:t>Evolution of transport-layer functionality</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F6D691E7-EAAE-3346-9874-13E19E433554}"/>
              </a:ext>
            </a:extLst>
          </p:cNvPr>
          <p:cNvSpPr>
            <a:spLocks noGrp="1"/>
          </p:cNvSpPr>
          <p:nvPr>
            <p:ph type="sldNum" sz="quarter" idx="4"/>
          </p:nvPr>
        </p:nvSpPr>
        <p:spPr/>
        <p:txBody>
          <a:bodyPr/>
          <a:lstStyle/>
          <a:p>
            <a:r>
              <a:rPr lang="en-US" dirty="0"/>
              <a:t>Transport Layer: 3-</a:t>
            </a:r>
            <a:fld id="{C4204591-24BD-A542-B9D5-F8D8A88D2FEE}" type="slidenum">
              <a:rPr lang="en-US" smtClean="0"/>
              <a:pPr/>
              <a:t>38</a:t>
            </a:fld>
            <a:endParaRPr lang="en-US" dirty="0"/>
          </a:p>
        </p:txBody>
      </p:sp>
      <p:pic>
        <p:nvPicPr>
          <p:cNvPr id="6" name="Picture 5">
            <a:extLst>
              <a:ext uri="{FF2B5EF4-FFF2-40B4-BE49-F238E27FC236}">
                <a16:creationId xmlns:a16="http://schemas.microsoft.com/office/drawing/2014/main" id="{3DC958F9-547C-2644-99EE-6ECDE636E5F6}"/>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8213245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160" name="Group 159">
            <a:extLst>
              <a:ext uri="{FF2B5EF4-FFF2-40B4-BE49-F238E27FC236}">
                <a16:creationId xmlns:a16="http://schemas.microsoft.com/office/drawing/2014/main" id="{AA406E8C-63BA-BB42-9548-F314CBF3CE0A}"/>
              </a:ext>
            </a:extLst>
          </p:cNvPr>
          <p:cNvGrpSpPr/>
          <p:nvPr/>
        </p:nvGrpSpPr>
        <p:grpSpPr>
          <a:xfrm>
            <a:off x="238849" y="1911780"/>
            <a:ext cx="5147343" cy="2073847"/>
            <a:chOff x="737513" y="2398718"/>
            <a:chExt cx="5595549" cy="2073847"/>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abstraction</a:t>
              </a:r>
            </a:p>
          </p:txBody>
        </p:sp>
      </p:grpSp>
      <p:sp>
        <p:nvSpPr>
          <p:cNvPr id="66" name="Slide Number Placeholder 2">
            <a:extLst>
              <a:ext uri="{FF2B5EF4-FFF2-40B4-BE49-F238E27FC236}">
                <a16:creationId xmlns:a16="http://schemas.microsoft.com/office/drawing/2014/main" id="{F496148B-2840-6E48-8844-F185577E4A6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39</a:t>
            </a:fld>
            <a:endParaRPr lang="en-US" dirty="0"/>
          </a:p>
        </p:txBody>
      </p:sp>
    </p:spTree>
    <p:extLst>
      <p:ext uri="{BB962C8B-B14F-4D97-AF65-F5344CB8AC3E}">
        <p14:creationId xmlns:p14="http://schemas.microsoft.com/office/powerpoint/2010/main" val="3177238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Transport layer: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a:bodyPr>
          <a:lstStyle/>
          <a:p>
            <a:pPr marL="403225" indent="-285750">
              <a:spcBef>
                <a:spcPts val="800"/>
              </a:spcBef>
            </a:pPr>
            <a:r>
              <a:rPr lang="en-US" altLang="en-US" sz="3200" dirty="0">
                <a:cs typeface="Calibri" panose="020F0502020204030204" pitchFamily="34" charset="0"/>
              </a:rPr>
              <a:t>Transport-layer services</a:t>
            </a:r>
          </a:p>
          <a:p>
            <a:pPr marL="403225" indent="-285750">
              <a:spcBef>
                <a:spcPts val="800"/>
              </a:spcBef>
            </a:pPr>
            <a:r>
              <a:rPr lang="en-US" altLang="en-US" sz="3200" dirty="0">
                <a:cs typeface="Calibri" panose="020F0502020204030204" pitchFamily="34" charset="0"/>
              </a:rPr>
              <a:t>Multiplexing and demultiplexing</a:t>
            </a:r>
          </a:p>
          <a:p>
            <a:pPr marL="403225" indent="-285750">
              <a:spcBef>
                <a:spcPts val="800"/>
              </a:spcBef>
            </a:pPr>
            <a:r>
              <a:rPr lang="en-US" altLang="en-US" sz="3200" dirty="0">
                <a:cs typeface="Calibri" panose="020F0502020204030204" pitchFamily="34" charset="0"/>
              </a:rPr>
              <a:t>Connectionless transport: UDP</a:t>
            </a:r>
          </a:p>
          <a:p>
            <a:pPr marL="403225" indent="-285750">
              <a:spcBef>
                <a:spcPts val="800"/>
              </a:spcBef>
            </a:pPr>
            <a:r>
              <a:rPr lang="en-US" altLang="en-US" sz="3200" dirty="0">
                <a:cs typeface="Calibri" panose="020F0502020204030204" pitchFamily="34" charset="0"/>
              </a:rPr>
              <a:t>Principles of reliable data transfer </a:t>
            </a:r>
          </a:p>
          <a:p>
            <a:pPr marL="403225" indent="-285750">
              <a:spcBef>
                <a:spcPts val="800"/>
              </a:spcBef>
            </a:pPr>
            <a:r>
              <a:rPr lang="en-US" sz="3200" dirty="0"/>
              <a:t>Connection-oriented transport: TCP</a:t>
            </a:r>
          </a:p>
          <a:p>
            <a:pPr marL="403225" indent="-285750">
              <a:spcBef>
                <a:spcPts val="800"/>
              </a:spcBef>
            </a:pPr>
            <a:r>
              <a:rPr lang="en-US" sz="3200" dirty="0"/>
              <a:t>Principles of congestion control</a:t>
            </a:r>
          </a:p>
          <a:p>
            <a:pPr marL="403225" indent="-285750">
              <a:spcBef>
                <a:spcPts val="800"/>
              </a:spcBef>
            </a:pPr>
            <a:r>
              <a:rPr lang="en-US" sz="3200" dirty="0"/>
              <a:t>TCP congestion control</a:t>
            </a:r>
          </a:p>
          <a:p>
            <a:pPr marL="403225" indent="-285750">
              <a:spcBef>
                <a:spcPts val="800"/>
              </a:spcBef>
            </a:pPr>
            <a:r>
              <a:rPr lang="en-US" sz="3200" dirty="0"/>
              <a:t>Evolution of transport-layer functionality</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807E4337-A925-084B-B48F-23146A4A73A1}"/>
              </a:ext>
            </a:extLst>
          </p:cNvPr>
          <p:cNvSpPr>
            <a:spLocks noGrp="1"/>
          </p:cNvSpPr>
          <p:nvPr>
            <p:ph type="sldNum" sz="quarter" idx="4"/>
          </p:nvPr>
        </p:nvSpPr>
        <p:spPr/>
        <p:txBody>
          <a:bodyPr/>
          <a:lstStyle/>
          <a:p>
            <a:r>
              <a:rPr lang="en-US"/>
              <a:t>Transport Layer: 3-</a:t>
            </a:r>
            <a:fld id="{C4204591-24BD-A542-B9D5-F8D8A88D2FEE}" type="slidenum">
              <a:rPr lang="en-US" smtClean="0"/>
              <a:pPr/>
              <a:t>4</a:t>
            </a:fld>
            <a:endParaRPr lang="en-US"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29334421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0" name="Group 159">
            <a:extLst>
              <a:ext uri="{FF2B5EF4-FFF2-40B4-BE49-F238E27FC236}">
                <a16:creationId xmlns:a16="http://schemas.microsoft.com/office/drawing/2014/main" id="{AA406E8C-63BA-BB42-9548-F314CBF3CE0A}"/>
              </a:ext>
            </a:extLst>
          </p:cNvPr>
          <p:cNvGrpSpPr/>
          <p:nvPr/>
        </p:nvGrpSpPr>
        <p:grpSpPr>
          <a:xfrm>
            <a:off x="238849" y="1911780"/>
            <a:ext cx="5147343" cy="2073847"/>
            <a:chOff x="737513" y="2398718"/>
            <a:chExt cx="5595549" cy="2073847"/>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abstraction</a:t>
              </a:r>
            </a:p>
          </p:txBody>
        </p:sp>
      </p:grpSp>
      <p:sp>
        <p:nvSpPr>
          <p:cNvPr id="8" name="Rectangle 7">
            <a:extLst>
              <a:ext uri="{FF2B5EF4-FFF2-40B4-BE49-F238E27FC236}">
                <a16:creationId xmlns:a16="http://schemas.microsoft.com/office/drawing/2014/main" id="{7A8CA74F-CA34-FE4D-BBA8-48490B128E60}"/>
              </a:ext>
            </a:extLst>
          </p:cNvPr>
          <p:cNvSpPr/>
          <p:nvPr/>
        </p:nvSpPr>
        <p:spPr>
          <a:xfrm>
            <a:off x="295893" y="1816276"/>
            <a:ext cx="5265664" cy="239460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ight Arrow 13">
            <a:extLst>
              <a:ext uri="{FF2B5EF4-FFF2-40B4-BE49-F238E27FC236}">
                <a16:creationId xmlns:a16="http://schemas.microsoft.com/office/drawing/2014/main" id="{801B4EA5-1C05-1743-AB9A-0E0C38CDA1C5}"/>
              </a:ext>
            </a:extLst>
          </p:cNvPr>
          <p:cNvSpPr/>
          <p:nvPr/>
        </p:nvSpPr>
        <p:spPr>
          <a:xfrm>
            <a:off x="5448822" y="3106456"/>
            <a:ext cx="638827" cy="1014608"/>
          </a:xfrm>
          <a:prstGeom prst="rightArrow">
            <a:avLst/>
          </a:prstGeom>
          <a:gradFill>
            <a:gsLst>
              <a:gs pos="0">
                <a:schemeClr val="accent1">
                  <a:lumMod val="5000"/>
                  <a:lumOff val="95000"/>
                </a:schemeClr>
              </a:gs>
              <a:gs pos="5600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val 2">
            <a:extLst>
              <a:ext uri="{FF2B5EF4-FFF2-40B4-BE49-F238E27FC236}">
                <a16:creationId xmlns:a16="http://schemas.microsoft.com/office/drawing/2014/main" id="{5B614158-9985-B744-A5F2-706D5EF5D7E9}"/>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Oval 230">
            <a:extLst>
              <a:ext uri="{FF2B5EF4-FFF2-40B4-BE49-F238E27FC236}">
                <a16:creationId xmlns:a16="http://schemas.microsoft.com/office/drawing/2014/main" id="{4368BA48-D0C1-5949-880D-4FFAA26CCEC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9" name="Slide Number Placeholder 2">
            <a:extLst>
              <a:ext uri="{FF2B5EF4-FFF2-40B4-BE49-F238E27FC236}">
                <a16:creationId xmlns:a16="http://schemas.microsoft.com/office/drawing/2014/main" id="{F8B5D732-7735-9D4B-9D7A-0E2219A426F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40</a:t>
            </a:fld>
            <a:endParaRPr lang="en-US" dirty="0"/>
          </a:p>
        </p:txBody>
      </p:sp>
    </p:spTree>
    <p:extLst>
      <p:ext uri="{BB962C8B-B14F-4D97-AF65-F5344CB8AC3E}">
        <p14:creationId xmlns:p14="http://schemas.microsoft.com/office/powerpoint/2010/main" val="327558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par>
                          <p:cTn id="12" fill="hold">
                            <p:stCondLst>
                              <p:cond delay="1500"/>
                            </p:stCondLst>
                            <p:childTnLst>
                              <p:par>
                                <p:cTn id="13" presetID="9" presetClass="exit" presetSubtype="0" fill="hold" grpId="1" nodeType="afterEffect">
                                  <p:stCondLst>
                                    <p:cond delay="0"/>
                                  </p:stCondLst>
                                  <p:childTnLst>
                                    <p:animEffect transition="out" filter="dissolv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par>
                          <p:cTn id="21" fill="hold">
                            <p:stCondLst>
                              <p:cond delay="500"/>
                            </p:stCondLst>
                            <p:childTnLst>
                              <p:par>
                                <p:cTn id="22" presetID="9" presetClass="entr" presetSubtype="0" fill="hold" grpId="0" nodeType="afterEffect">
                                  <p:stCondLst>
                                    <p:cond delay="1000"/>
                                  </p:stCondLst>
                                  <p:childTnLst>
                                    <p:set>
                                      <p:cBhvr>
                                        <p:cTn id="23" dur="1" fill="hold">
                                          <p:stCondLst>
                                            <p:cond delay="0"/>
                                          </p:stCondLst>
                                        </p:cTn>
                                        <p:tgtEl>
                                          <p:spTgt spid="231"/>
                                        </p:tgtEl>
                                        <p:attrNameLst>
                                          <p:attrName>style.visibility</p:attrName>
                                        </p:attrNameLst>
                                      </p:cBhvr>
                                      <p:to>
                                        <p:strVal val="visible"/>
                                      </p:to>
                                    </p:set>
                                    <p:animEffect transition="in" filter="dissolve">
                                      <p:cBhvr>
                                        <p:cTn id="24"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3" grpId="0" animBg="1"/>
      <p:bldP spid="23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 name="Group 15">
            <a:extLst>
              <a:ext uri="{FF2B5EF4-FFF2-40B4-BE49-F238E27FC236}">
                <a16:creationId xmlns:a16="http://schemas.microsoft.com/office/drawing/2014/main" id="{3F910FC6-F569-2147-8E13-9C3CBF349C22}"/>
              </a:ext>
            </a:extLst>
          </p:cNvPr>
          <p:cNvGrpSpPr/>
          <p:nvPr/>
        </p:nvGrpSpPr>
        <p:grpSpPr>
          <a:xfrm>
            <a:off x="995688" y="3550466"/>
            <a:ext cx="9016751" cy="2246769"/>
            <a:chOff x="995688" y="4013928"/>
            <a:chExt cx="9016751" cy="2246769"/>
          </a:xfrm>
        </p:grpSpPr>
        <p:sp>
          <p:nvSpPr>
            <p:cNvPr id="254" name="TextBox 253">
              <a:extLst>
                <a:ext uri="{FF2B5EF4-FFF2-40B4-BE49-F238E27FC236}">
                  <a16:creationId xmlns:a16="http://schemas.microsoft.com/office/drawing/2014/main" id="{B694493B-88BF-134F-B1BA-C0BD341D486C}"/>
                </a:ext>
              </a:extLst>
            </p:cNvPr>
            <p:cNvSpPr txBox="1"/>
            <p:nvPr/>
          </p:nvSpPr>
          <p:spPr>
            <a:xfrm>
              <a:off x="995688" y="4013928"/>
              <a:ext cx="4815357" cy="224676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Complexity of reliable data transfer protocol  will depend (strongly) on characteristics of unreliable channel (lose, corrupt, reorder data?)</a:t>
              </a:r>
            </a:p>
          </p:txBody>
        </p:sp>
        <p:cxnSp>
          <p:nvCxnSpPr>
            <p:cNvPr id="10" name="Straight Connector 9">
              <a:extLst>
                <a:ext uri="{FF2B5EF4-FFF2-40B4-BE49-F238E27FC236}">
                  <a16:creationId xmlns:a16="http://schemas.microsoft.com/office/drawing/2014/main" id="{CF6FCEAF-463D-2648-AB33-C825C90C616E}"/>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0B021F0-9489-874C-A482-48774A1F4135}"/>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1" name="Oval 230">
            <a:extLst>
              <a:ext uri="{FF2B5EF4-FFF2-40B4-BE49-F238E27FC236}">
                <a16:creationId xmlns:a16="http://schemas.microsoft.com/office/drawing/2014/main" id="{05A41E28-36B5-F84E-9E12-7529960E3C65}"/>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6" name="Oval 235">
            <a:extLst>
              <a:ext uri="{FF2B5EF4-FFF2-40B4-BE49-F238E27FC236}">
                <a16:creationId xmlns:a16="http://schemas.microsoft.com/office/drawing/2014/main" id="{1C1568F9-7215-6C43-8C2A-E0D8D4F2877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Slide Number Placeholder 2">
            <a:extLst>
              <a:ext uri="{FF2B5EF4-FFF2-40B4-BE49-F238E27FC236}">
                <a16:creationId xmlns:a16="http://schemas.microsoft.com/office/drawing/2014/main" id="{ADF8FD71-EE62-D045-9E44-162D8557969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41</a:t>
            </a:fld>
            <a:endParaRPr lang="en-US" dirty="0"/>
          </a:p>
        </p:txBody>
      </p:sp>
    </p:spTree>
    <p:extLst>
      <p:ext uri="{BB962C8B-B14F-4D97-AF65-F5344CB8AC3E}">
        <p14:creationId xmlns:p14="http://schemas.microsoft.com/office/powerpoint/2010/main" val="56427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CC1537B2-998E-7649-AE3E-ACB471EB73E8}"/>
              </a:ext>
            </a:extLst>
          </p:cNvPr>
          <p:cNvGrpSpPr/>
          <p:nvPr/>
        </p:nvGrpSpPr>
        <p:grpSpPr>
          <a:xfrm>
            <a:off x="1042183" y="3581463"/>
            <a:ext cx="8970256" cy="2246769"/>
            <a:chOff x="1042183" y="4044925"/>
            <a:chExt cx="8970256" cy="2246769"/>
          </a:xfrm>
        </p:grpSpPr>
        <p:sp>
          <p:nvSpPr>
            <p:cNvPr id="89" name="TextBox 88">
              <a:extLst>
                <a:ext uri="{FF2B5EF4-FFF2-40B4-BE49-F238E27FC236}">
                  <a16:creationId xmlns:a16="http://schemas.microsoft.com/office/drawing/2014/main" id="{910591A5-B3B8-B947-A7F1-BDBD4F667F70}"/>
                </a:ext>
              </a:extLst>
            </p:cNvPr>
            <p:cNvSpPr txBox="1"/>
            <p:nvPr/>
          </p:nvSpPr>
          <p:spPr>
            <a:xfrm>
              <a:off x="1042183" y="4044925"/>
              <a:ext cx="4815357"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receiver do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know the “state” of each other, e.g., was a message received?</a:t>
              </a:r>
            </a:p>
            <a:p>
              <a:pPr marL="457200" marR="0" lvl="0" indent="-457200"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unless communicated via a message</a:t>
              </a:r>
            </a:p>
          </p:txBody>
        </p:sp>
        <p:cxnSp>
          <p:nvCxnSpPr>
            <p:cNvPr id="90" name="Straight Connector 89">
              <a:extLst>
                <a:ext uri="{FF2B5EF4-FFF2-40B4-BE49-F238E27FC236}">
                  <a16:creationId xmlns:a16="http://schemas.microsoft.com/office/drawing/2014/main" id="{655271F5-62E0-BF47-BF60-FE01086FB678}"/>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3B8B2C-3583-1D4A-9253-C59A292E0DE2}"/>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3" name="Oval 92">
            <a:extLst>
              <a:ext uri="{FF2B5EF4-FFF2-40B4-BE49-F238E27FC236}">
                <a16:creationId xmlns:a16="http://schemas.microsoft.com/office/drawing/2014/main" id="{80A6EEAE-C014-954F-ADE6-66049A46FFBE}"/>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Oval 93">
            <a:extLst>
              <a:ext uri="{FF2B5EF4-FFF2-40B4-BE49-F238E27FC236}">
                <a16:creationId xmlns:a16="http://schemas.microsoft.com/office/drawing/2014/main" id="{0FE70045-1128-264B-A4F3-CC9AAED801DA}"/>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shower curtain&#10;&#10;Description automatically generated">
            <a:extLst>
              <a:ext uri="{FF2B5EF4-FFF2-40B4-BE49-F238E27FC236}">
                <a16:creationId xmlns:a16="http://schemas.microsoft.com/office/drawing/2014/main" id="{916F2FD5-AF05-E24C-BB57-482FB6C40C8C}"/>
              </a:ext>
            </a:extLst>
          </p:cNvPr>
          <p:cNvPicPr>
            <a:picLocks noChangeAspect="1"/>
          </p:cNvPicPr>
          <p:nvPr/>
        </p:nvPicPr>
        <p:blipFill>
          <a:blip r:embed="rId4"/>
          <a:stretch>
            <a:fillRect/>
          </a:stretch>
        </p:blipFill>
        <p:spPr>
          <a:xfrm>
            <a:off x="8292476" y="1291955"/>
            <a:ext cx="1976012" cy="4393769"/>
          </a:xfrm>
          <a:prstGeom prst="rect">
            <a:avLst/>
          </a:prstGeom>
        </p:spPr>
      </p:pic>
      <p:pic>
        <p:nvPicPr>
          <p:cNvPr id="92" name="Picture 91" descr="A shower curtain&#10;&#10;Description automatically generated">
            <a:extLst>
              <a:ext uri="{FF2B5EF4-FFF2-40B4-BE49-F238E27FC236}">
                <a16:creationId xmlns:a16="http://schemas.microsoft.com/office/drawing/2014/main" id="{60AABE17-DADA-B14B-B0C4-01EC1B9C6813}"/>
              </a:ext>
            </a:extLst>
          </p:cNvPr>
          <p:cNvPicPr>
            <a:picLocks noChangeAspect="1"/>
          </p:cNvPicPr>
          <p:nvPr/>
        </p:nvPicPr>
        <p:blipFill>
          <a:blip r:embed="rId4"/>
          <a:stretch>
            <a:fillRect/>
          </a:stretch>
        </p:blipFill>
        <p:spPr>
          <a:xfrm>
            <a:off x="8219289" y="1165171"/>
            <a:ext cx="3972711" cy="4579749"/>
          </a:xfrm>
          <a:prstGeom prst="rect">
            <a:avLst/>
          </a:prstGeom>
        </p:spPr>
      </p:pic>
      <p:sp>
        <p:nvSpPr>
          <p:cNvPr id="87" name="Slide Number Placeholder 2">
            <a:extLst>
              <a:ext uri="{FF2B5EF4-FFF2-40B4-BE49-F238E27FC236}">
                <a16:creationId xmlns:a16="http://schemas.microsoft.com/office/drawing/2014/main" id="{A2229121-4A15-DF44-A869-74D8C822A5F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42</a:t>
            </a:fld>
            <a:endParaRPr lang="en-US" dirty="0"/>
          </a:p>
        </p:txBody>
      </p:sp>
    </p:spTree>
    <p:extLst>
      <p:ext uri="{BB962C8B-B14F-4D97-AF65-F5344CB8AC3E}">
        <p14:creationId xmlns:p14="http://schemas.microsoft.com/office/powerpoint/2010/main" val="329888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10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left)">
                                      <p:cBhvr>
                                        <p:cTn id="1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Reliable data transfer protocol (</a:t>
            </a:r>
            <a:r>
              <a:rPr lang="en-US" sz="4400" dirty="0" err="1"/>
              <a:t>rdt</a:t>
            </a:r>
            <a:r>
              <a:rPr lang="en-US" sz="4400" dirty="0"/>
              <a:t>): interfaces</a:t>
            </a:r>
          </a:p>
        </p:txBody>
      </p:sp>
      <p:grpSp>
        <p:nvGrpSpPr>
          <p:cNvPr id="15" name="Group 14">
            <a:extLst>
              <a:ext uri="{FF2B5EF4-FFF2-40B4-BE49-F238E27FC236}">
                <a16:creationId xmlns:a16="http://schemas.microsoft.com/office/drawing/2014/main" id="{5F3D26B5-5E98-5E4A-87D8-7FA097DF959B}"/>
              </a:ext>
            </a:extLst>
          </p:cNvPr>
          <p:cNvGrpSpPr/>
          <p:nvPr/>
        </p:nvGrpSpPr>
        <p:grpSpPr>
          <a:xfrm>
            <a:off x="2579501" y="2165159"/>
            <a:ext cx="7088417" cy="3419122"/>
            <a:chOff x="2293693" y="1943479"/>
            <a:chExt cx="7088417" cy="3419122"/>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3481010" y="2124363"/>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4077480" y="2576394"/>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3214263" y="2004894"/>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6726088" y="2075463"/>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6785217" y="2548684"/>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7823735" y="1943479"/>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3121019" y="289801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6614663" y="287030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33" name="Group 232">
              <a:extLst>
                <a:ext uri="{FF2B5EF4-FFF2-40B4-BE49-F238E27FC236}">
                  <a16:creationId xmlns:a16="http://schemas.microsoft.com/office/drawing/2014/main" id="{0D04F411-4AAF-BC49-BC7A-363692477E93}"/>
                </a:ext>
              </a:extLst>
            </p:cNvPr>
            <p:cNvGrpSpPr/>
            <p:nvPr/>
          </p:nvGrpSpPr>
          <p:grpSpPr>
            <a:xfrm>
              <a:off x="3110199" y="4881020"/>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4069352" y="2795325"/>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7403443" y="2731748"/>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3042206" y="3300756"/>
              <a:ext cx="2001038"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dirty="0" err="1">
                  <a:ln>
                    <a:noFill/>
                  </a:ln>
                  <a:solidFill>
                    <a:prstClr val="black"/>
                  </a:solidFill>
                  <a:effectLst/>
                  <a:uLnTx/>
                  <a:uFillTx/>
                  <a:latin typeface="Courier" pitchFamily="2" charset="0"/>
                  <a:ea typeface="+mn-ea"/>
                  <a:cs typeface="+mn-cs"/>
                </a:rPr>
                <a:t>rdt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6413059" y="3328511"/>
              <a:ext cx="2001033"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dirty="0" err="1">
                  <a:ln>
                    <a:noFill/>
                  </a:ln>
                  <a:solidFill>
                    <a:prstClr val="black"/>
                  </a:solidFill>
                  <a:effectLst/>
                  <a:uLnTx/>
                  <a:uFillTx/>
                  <a:latin typeface="Courier" pitchFamily="2" charset="0"/>
                  <a:ea typeface="+mn-ea"/>
                  <a:cs typeface="+mn-cs"/>
                </a:rPr>
                <a:t>rdt</a:t>
              </a:r>
              <a:r>
                <a:rPr kumimoji="0" lang="en-US" sz="18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4071724" y="4602963"/>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6784894" y="4598122"/>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C2F0730B-D0ED-F641-98C5-78E791D1F90B}"/>
                </a:ext>
              </a:extLst>
            </p:cNvPr>
            <p:cNvSpPr txBox="1"/>
            <p:nvPr/>
          </p:nvSpPr>
          <p:spPr>
            <a:xfrm>
              <a:off x="2293693" y="2546898"/>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rdt_send</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sp>
          <p:nvSpPr>
            <p:cNvPr id="160" name="TextBox 159">
              <a:extLst>
                <a:ext uri="{FF2B5EF4-FFF2-40B4-BE49-F238E27FC236}">
                  <a16:creationId xmlns:a16="http://schemas.microsoft.com/office/drawing/2014/main" id="{5F274F00-C43B-6D4C-8305-49C2887DFDB8}"/>
                </a:ext>
              </a:extLst>
            </p:cNvPr>
            <p:cNvSpPr txBox="1"/>
            <p:nvPr/>
          </p:nvSpPr>
          <p:spPr>
            <a:xfrm>
              <a:off x="2637055" y="452990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udt_send</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sp>
          <p:nvSpPr>
            <p:cNvPr id="161" name="TextBox 160">
              <a:extLst>
                <a:ext uri="{FF2B5EF4-FFF2-40B4-BE49-F238E27FC236}">
                  <a16:creationId xmlns:a16="http://schemas.microsoft.com/office/drawing/2014/main" id="{8360D8A8-FCEB-0748-86B2-6367F0490699}"/>
                </a:ext>
              </a:extLst>
            </p:cNvPr>
            <p:cNvSpPr txBox="1"/>
            <p:nvPr/>
          </p:nvSpPr>
          <p:spPr>
            <a:xfrm>
              <a:off x="7460091" y="452269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rdt_rcv</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sp>
          <p:nvSpPr>
            <p:cNvPr id="162" name="TextBox 161">
              <a:extLst>
                <a:ext uri="{FF2B5EF4-FFF2-40B4-BE49-F238E27FC236}">
                  <a16:creationId xmlns:a16="http://schemas.microsoft.com/office/drawing/2014/main" id="{D4C97A67-5BFF-1F4C-BB10-0037874E0FBC}"/>
                </a:ext>
              </a:extLst>
            </p:cNvPr>
            <p:cNvSpPr txBox="1"/>
            <p:nvPr/>
          </p:nvSpPr>
          <p:spPr>
            <a:xfrm>
              <a:off x="7446811" y="2872208"/>
              <a:ext cx="19352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deliver_data</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grpSp>
          <p:nvGrpSpPr>
            <p:cNvPr id="14" name="Group 13">
              <a:extLst>
                <a:ext uri="{FF2B5EF4-FFF2-40B4-BE49-F238E27FC236}">
                  <a16:creationId xmlns:a16="http://schemas.microsoft.com/office/drawing/2014/main" id="{F43034C5-12D0-B544-8624-5B957307D6C4}"/>
                </a:ext>
              </a:extLst>
            </p:cNvPr>
            <p:cNvGrpSpPr/>
            <p:nvPr/>
          </p:nvGrpSpPr>
          <p:grpSpPr>
            <a:xfrm>
              <a:off x="4198761" y="4538107"/>
              <a:ext cx="1129178" cy="338554"/>
              <a:chOff x="4492148" y="4699180"/>
              <a:chExt cx="1129178" cy="338554"/>
            </a:xfrm>
          </p:grpSpPr>
          <p:grpSp>
            <p:nvGrpSpPr>
              <p:cNvPr id="163" name="Group 162">
                <a:extLst>
                  <a:ext uri="{FF2B5EF4-FFF2-40B4-BE49-F238E27FC236}">
                    <a16:creationId xmlns:a16="http://schemas.microsoft.com/office/drawing/2014/main" id="{6EE61F86-BE11-7149-9359-71FBA7C666F1}"/>
                  </a:ext>
                </a:extLst>
              </p:cNvPr>
              <p:cNvGrpSpPr/>
              <p:nvPr/>
            </p:nvGrpSpPr>
            <p:grpSpPr>
              <a:xfrm>
                <a:off x="5044085" y="4699180"/>
                <a:ext cx="577241" cy="338554"/>
                <a:chOff x="9950444" y="999755"/>
                <a:chExt cx="577241" cy="338554"/>
              </a:xfrm>
            </p:grpSpPr>
            <p:sp>
              <p:nvSpPr>
                <p:cNvPr id="164" name="Rectangle 163">
                  <a:extLst>
                    <a:ext uri="{FF2B5EF4-FFF2-40B4-BE49-F238E27FC236}">
                      <a16:creationId xmlns:a16="http://schemas.microsoft.com/office/drawing/2014/main" id="{57D8AC92-EC61-6A41-96EB-9AC393F717F1}"/>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5" name="TextBox 164">
                  <a:extLst>
                    <a:ext uri="{FF2B5EF4-FFF2-40B4-BE49-F238E27FC236}">
                      <a16:creationId xmlns:a16="http://schemas.microsoft.com/office/drawing/2014/main" id="{F1637E6F-EFC0-D84A-BD43-1DD363CF3717}"/>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6">
                <a:extLst>
                  <a:ext uri="{FF2B5EF4-FFF2-40B4-BE49-F238E27FC236}">
                    <a16:creationId xmlns:a16="http://schemas.microsoft.com/office/drawing/2014/main" id="{65EE0A01-2F8E-5749-87FB-D527A9FE564A}"/>
                  </a:ext>
                </a:extLst>
              </p:cNvPr>
              <p:cNvGrpSpPr/>
              <p:nvPr/>
            </p:nvGrpSpPr>
            <p:grpSpPr>
              <a:xfrm>
                <a:off x="4492148" y="4738794"/>
                <a:ext cx="684009" cy="276999"/>
                <a:chOff x="9965227" y="1039458"/>
                <a:chExt cx="684009" cy="276999"/>
              </a:xfrm>
            </p:grpSpPr>
            <p:sp>
              <p:nvSpPr>
                <p:cNvPr id="168" name="Rectangle 167">
                  <a:extLst>
                    <a:ext uri="{FF2B5EF4-FFF2-40B4-BE49-F238E27FC236}">
                      <a16:creationId xmlns:a16="http://schemas.microsoft.com/office/drawing/2014/main" id="{04B6CB81-4155-2746-910F-3F3A2CCC25D4}"/>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9" name="TextBox 168">
                  <a:extLst>
                    <a:ext uri="{FF2B5EF4-FFF2-40B4-BE49-F238E27FC236}">
                      <a16:creationId xmlns:a16="http://schemas.microsoft.com/office/drawing/2014/main" id="{6539C471-3169-F34C-99B5-F3105A964D11}"/>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0" name="Group 169">
              <a:extLst>
                <a:ext uri="{FF2B5EF4-FFF2-40B4-BE49-F238E27FC236}">
                  <a16:creationId xmlns:a16="http://schemas.microsoft.com/office/drawing/2014/main" id="{B6FA9AE8-EBC5-0147-94F3-3E921D2CC449}"/>
                </a:ext>
              </a:extLst>
            </p:cNvPr>
            <p:cNvGrpSpPr/>
            <p:nvPr/>
          </p:nvGrpSpPr>
          <p:grpSpPr>
            <a:xfrm>
              <a:off x="6194588" y="4534824"/>
              <a:ext cx="1129178" cy="338554"/>
              <a:chOff x="4492148" y="4699180"/>
              <a:chExt cx="1129178" cy="338554"/>
            </a:xfrm>
          </p:grpSpPr>
          <p:grpSp>
            <p:nvGrpSpPr>
              <p:cNvPr id="171" name="Group 170">
                <a:extLst>
                  <a:ext uri="{FF2B5EF4-FFF2-40B4-BE49-F238E27FC236}">
                    <a16:creationId xmlns:a16="http://schemas.microsoft.com/office/drawing/2014/main" id="{914827A5-B36D-5447-BDA9-1E2D6F444CD2}"/>
                  </a:ext>
                </a:extLst>
              </p:cNvPr>
              <p:cNvGrpSpPr/>
              <p:nvPr/>
            </p:nvGrpSpPr>
            <p:grpSpPr>
              <a:xfrm>
                <a:off x="5044085" y="4699180"/>
                <a:ext cx="577241" cy="338554"/>
                <a:chOff x="9950444" y="999755"/>
                <a:chExt cx="577241" cy="338554"/>
              </a:xfrm>
            </p:grpSpPr>
            <p:sp>
              <p:nvSpPr>
                <p:cNvPr id="175" name="Rectangle 174">
                  <a:extLst>
                    <a:ext uri="{FF2B5EF4-FFF2-40B4-BE49-F238E27FC236}">
                      <a16:creationId xmlns:a16="http://schemas.microsoft.com/office/drawing/2014/main" id="{86365D49-EBCD-6849-85B0-2CEB5230224A}"/>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TextBox 175">
                  <a:extLst>
                    <a:ext uri="{FF2B5EF4-FFF2-40B4-BE49-F238E27FC236}">
                      <a16:creationId xmlns:a16="http://schemas.microsoft.com/office/drawing/2014/main" id="{595BF0A2-D091-7845-BCE5-75F48AA8E23A}"/>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2" name="Group 171">
                <a:extLst>
                  <a:ext uri="{FF2B5EF4-FFF2-40B4-BE49-F238E27FC236}">
                    <a16:creationId xmlns:a16="http://schemas.microsoft.com/office/drawing/2014/main" id="{67440755-0E4E-954E-AF41-146130A58AC5}"/>
                  </a:ext>
                </a:extLst>
              </p:cNvPr>
              <p:cNvGrpSpPr/>
              <p:nvPr/>
            </p:nvGrpSpPr>
            <p:grpSpPr>
              <a:xfrm>
                <a:off x="4492148" y="4738794"/>
                <a:ext cx="684009" cy="276999"/>
                <a:chOff x="9965227" y="1039458"/>
                <a:chExt cx="684009" cy="276999"/>
              </a:xfrm>
            </p:grpSpPr>
            <p:sp>
              <p:nvSpPr>
                <p:cNvPr id="173" name="Rectangle 172">
                  <a:extLst>
                    <a:ext uri="{FF2B5EF4-FFF2-40B4-BE49-F238E27FC236}">
                      <a16:creationId xmlns:a16="http://schemas.microsoft.com/office/drawing/2014/main" id="{570E072F-7451-6049-8AE4-47E446A3608F}"/>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FC86A8E8-F3DF-0C45-B9B7-56C26EB61CCB}"/>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197" name="Group 6">
            <a:extLst>
              <a:ext uri="{FF2B5EF4-FFF2-40B4-BE49-F238E27FC236}">
                <a16:creationId xmlns:a16="http://schemas.microsoft.com/office/drawing/2014/main" id="{71667032-3DE5-D641-AF89-31661341B629}"/>
              </a:ext>
            </a:extLst>
          </p:cNvPr>
          <p:cNvGrpSpPr>
            <a:grpSpLocks/>
          </p:cNvGrpSpPr>
          <p:nvPr/>
        </p:nvGrpSpPr>
        <p:grpSpPr bwMode="auto">
          <a:xfrm>
            <a:off x="352441" y="1450769"/>
            <a:ext cx="3206750" cy="1430338"/>
            <a:chOff x="240" y="920"/>
            <a:chExt cx="2020" cy="901"/>
          </a:xfrm>
        </p:grpSpPr>
        <p:sp>
          <p:nvSpPr>
            <p:cNvPr id="198" name="Text Box 7">
              <a:extLst>
                <a:ext uri="{FF2B5EF4-FFF2-40B4-BE49-F238E27FC236}">
                  <a16:creationId xmlns:a16="http://schemas.microsoft.com/office/drawing/2014/main" id="{B992066A-2018-C94C-AFAF-EE19612D0A94}"/>
                </a:ext>
              </a:extLst>
            </p:cNvPr>
            <p:cNvSpPr txBox="1">
              <a:spLocks noChangeArrowheads="1"/>
            </p:cNvSpPr>
            <p:nvPr/>
          </p:nvSpPr>
          <p:spPr bwMode="auto">
            <a:xfrm>
              <a:off x="318" y="920"/>
              <a:ext cx="1895" cy="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rdt_send</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from above, (e.g., by app.). Passed data to deliver to receiver upper layer</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199" name="Group 8">
              <a:extLst>
                <a:ext uri="{FF2B5EF4-FFF2-40B4-BE49-F238E27FC236}">
                  <a16:creationId xmlns:a16="http://schemas.microsoft.com/office/drawing/2014/main" id="{9A43EE55-B459-A442-AF20-820C98C69C07}"/>
                </a:ext>
              </a:extLst>
            </p:cNvPr>
            <p:cNvGrpSpPr>
              <a:grpSpLocks/>
            </p:cNvGrpSpPr>
            <p:nvPr/>
          </p:nvGrpSpPr>
          <p:grpSpPr bwMode="auto">
            <a:xfrm>
              <a:off x="240" y="921"/>
              <a:ext cx="2020" cy="900"/>
              <a:chOff x="240" y="933"/>
              <a:chExt cx="2020" cy="900"/>
            </a:xfrm>
          </p:grpSpPr>
          <p:sp>
            <p:nvSpPr>
              <p:cNvPr id="200" name="Line 9">
                <a:extLst>
                  <a:ext uri="{FF2B5EF4-FFF2-40B4-BE49-F238E27FC236}">
                    <a16:creationId xmlns:a16="http://schemas.microsoft.com/office/drawing/2014/main" id="{D59558C8-6B42-C945-B92F-70A2CBF157D5}"/>
                  </a:ext>
                </a:extLst>
              </p:cNvPr>
              <p:cNvSpPr>
                <a:spLocks noChangeShapeType="1"/>
              </p:cNvSpPr>
              <p:nvPr/>
            </p:nvSpPr>
            <p:spPr bwMode="auto">
              <a:xfrm>
                <a:off x="1787" y="1509"/>
                <a:ext cx="174" cy="324"/>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201" name="Rectangle 10">
                <a:extLst>
                  <a:ext uri="{FF2B5EF4-FFF2-40B4-BE49-F238E27FC236}">
                    <a16:creationId xmlns:a16="http://schemas.microsoft.com/office/drawing/2014/main" id="{686FEA1A-00FC-FD44-B59F-41229CD93A2C}"/>
                  </a:ext>
                </a:extLst>
              </p:cNvPr>
              <p:cNvSpPr>
                <a:spLocks noChangeArrowheads="1"/>
              </p:cNvSpPr>
              <p:nvPr/>
            </p:nvSpPr>
            <p:spPr bwMode="auto">
              <a:xfrm>
                <a:off x="240" y="933"/>
                <a:ext cx="2020" cy="558"/>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02" name="Group 11">
            <a:extLst>
              <a:ext uri="{FF2B5EF4-FFF2-40B4-BE49-F238E27FC236}">
                <a16:creationId xmlns:a16="http://schemas.microsoft.com/office/drawing/2014/main" id="{D5975D2B-C7D8-5443-B05C-D424C6687958}"/>
              </a:ext>
            </a:extLst>
          </p:cNvPr>
          <p:cNvGrpSpPr>
            <a:grpSpLocks/>
          </p:cNvGrpSpPr>
          <p:nvPr/>
        </p:nvGrpSpPr>
        <p:grpSpPr bwMode="auto">
          <a:xfrm>
            <a:off x="665618" y="5097921"/>
            <a:ext cx="3074988" cy="1393825"/>
            <a:chOff x="218" y="3055"/>
            <a:chExt cx="1937" cy="878"/>
          </a:xfrm>
        </p:grpSpPr>
        <p:sp>
          <p:nvSpPr>
            <p:cNvPr id="203" name="Text Box 12">
              <a:extLst>
                <a:ext uri="{FF2B5EF4-FFF2-40B4-BE49-F238E27FC236}">
                  <a16:creationId xmlns:a16="http://schemas.microsoft.com/office/drawing/2014/main" id="{3112DCC3-CE7F-0946-98BD-677D47E5D9EC}"/>
                </a:ext>
              </a:extLst>
            </p:cNvPr>
            <p:cNvSpPr txBox="1">
              <a:spLocks noChangeArrowheads="1"/>
            </p:cNvSpPr>
            <p:nvPr/>
          </p:nvSpPr>
          <p:spPr bwMode="auto">
            <a:xfrm>
              <a:off x="233" y="3356"/>
              <a:ext cx="1878" cy="5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udt_send</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dirty="0" err="1">
                  <a:ln>
                    <a:noFill/>
                  </a:ln>
                  <a:solidFill>
                    <a:prstClr val="black"/>
                  </a:solidFill>
                  <a:effectLst/>
                  <a:uLnTx/>
                  <a:uFillTx/>
                  <a:latin typeface="Courier" pitchFamily="2" charset="0"/>
                  <a:ea typeface="ＭＳ Ｐゴシック" charset="0"/>
                  <a:cs typeface="+mn-cs"/>
                </a:rPr>
                <a:t>rdt</a:t>
              </a:r>
              <a:endParaRPr kumimoji="0" lang="en-US" sz="1800" b="0" i="0" u="none" strike="noStrike" kern="1200" cap="none" spc="0" normalizeH="0" baseline="0" noProof="0" dirty="0">
                <a:ln>
                  <a:noFill/>
                </a:ln>
                <a:solidFill>
                  <a:prstClr val="black"/>
                </a:solidFill>
                <a:effectLst/>
                <a:uLnTx/>
                <a:uFillTx/>
                <a:latin typeface="Courier" pitchFamily="2" charset="0"/>
                <a:ea typeface="ＭＳ Ｐゴシック"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transfer packet over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unreliable channel to receiver</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204" name="Group 13">
              <a:extLst>
                <a:ext uri="{FF2B5EF4-FFF2-40B4-BE49-F238E27FC236}">
                  <a16:creationId xmlns:a16="http://schemas.microsoft.com/office/drawing/2014/main" id="{B6C30B44-1E4C-5642-B786-3E6EA26B0E37}"/>
                </a:ext>
              </a:extLst>
            </p:cNvPr>
            <p:cNvGrpSpPr>
              <a:grpSpLocks/>
            </p:cNvGrpSpPr>
            <p:nvPr/>
          </p:nvGrpSpPr>
          <p:grpSpPr bwMode="auto">
            <a:xfrm>
              <a:off x="218" y="3055"/>
              <a:ext cx="1937" cy="867"/>
              <a:chOff x="218" y="3055"/>
              <a:chExt cx="1937" cy="867"/>
            </a:xfrm>
          </p:grpSpPr>
          <p:sp>
            <p:nvSpPr>
              <p:cNvPr id="205" name="Line 14">
                <a:extLst>
                  <a:ext uri="{FF2B5EF4-FFF2-40B4-BE49-F238E27FC236}">
                    <a16:creationId xmlns:a16="http://schemas.microsoft.com/office/drawing/2014/main" id="{E0160BA3-7E99-FF4F-B251-3A57C4067339}"/>
                  </a:ext>
                </a:extLst>
              </p:cNvPr>
              <p:cNvSpPr>
                <a:spLocks noChangeShapeType="1"/>
              </p:cNvSpPr>
              <p:nvPr/>
            </p:nvSpPr>
            <p:spPr bwMode="auto">
              <a:xfrm flipV="1">
                <a:off x="1433" y="3055"/>
                <a:ext cx="359" cy="303"/>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206" name="Rectangle 15">
                <a:extLst>
                  <a:ext uri="{FF2B5EF4-FFF2-40B4-BE49-F238E27FC236}">
                    <a16:creationId xmlns:a16="http://schemas.microsoft.com/office/drawing/2014/main" id="{9DF0B33E-9F7D-6D42-BB3E-B10B8F37A046}"/>
                  </a:ext>
                </a:extLst>
              </p:cNvPr>
              <p:cNvSpPr>
                <a:spLocks noChangeArrowheads="1"/>
              </p:cNvSpPr>
              <p:nvPr/>
            </p:nvSpPr>
            <p:spPr bwMode="auto">
              <a:xfrm>
                <a:off x="218" y="3364"/>
                <a:ext cx="1937" cy="558"/>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07" name="Group 16">
            <a:extLst>
              <a:ext uri="{FF2B5EF4-FFF2-40B4-BE49-F238E27FC236}">
                <a16:creationId xmlns:a16="http://schemas.microsoft.com/office/drawing/2014/main" id="{17BBEB73-4D20-4E49-B116-621BC3CAA3C6}"/>
              </a:ext>
            </a:extLst>
          </p:cNvPr>
          <p:cNvGrpSpPr>
            <a:grpSpLocks/>
          </p:cNvGrpSpPr>
          <p:nvPr/>
        </p:nvGrpSpPr>
        <p:grpSpPr bwMode="auto">
          <a:xfrm>
            <a:off x="8446406" y="5042355"/>
            <a:ext cx="3122613" cy="1520825"/>
            <a:chOff x="3071" y="2986"/>
            <a:chExt cx="1967" cy="958"/>
          </a:xfrm>
        </p:grpSpPr>
        <p:sp>
          <p:nvSpPr>
            <p:cNvPr id="208" name="Text Box 17">
              <a:extLst>
                <a:ext uri="{FF2B5EF4-FFF2-40B4-BE49-F238E27FC236}">
                  <a16:creationId xmlns:a16="http://schemas.microsoft.com/office/drawing/2014/main" id="{13F46785-7C2F-3743-9685-4279D33DE680}"/>
                </a:ext>
              </a:extLst>
            </p:cNvPr>
            <p:cNvSpPr txBox="1">
              <a:spLocks noChangeArrowheads="1"/>
            </p:cNvSpPr>
            <p:nvPr/>
          </p:nvSpPr>
          <p:spPr bwMode="auto">
            <a:xfrm>
              <a:off x="3101" y="3362"/>
              <a:ext cx="1937" cy="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rdt_rcv</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when packet arrives on receiver side of channel</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209" name="Group 18">
              <a:extLst>
                <a:ext uri="{FF2B5EF4-FFF2-40B4-BE49-F238E27FC236}">
                  <a16:creationId xmlns:a16="http://schemas.microsoft.com/office/drawing/2014/main" id="{6F4A03FB-C196-4245-A236-BAE0357475F2}"/>
                </a:ext>
              </a:extLst>
            </p:cNvPr>
            <p:cNvGrpSpPr>
              <a:grpSpLocks/>
            </p:cNvGrpSpPr>
            <p:nvPr/>
          </p:nvGrpSpPr>
          <p:grpSpPr bwMode="auto">
            <a:xfrm>
              <a:off x="3071" y="2986"/>
              <a:ext cx="1937" cy="943"/>
              <a:chOff x="3071" y="2986"/>
              <a:chExt cx="1937" cy="943"/>
            </a:xfrm>
          </p:grpSpPr>
          <p:sp>
            <p:nvSpPr>
              <p:cNvPr id="210" name="Line 19">
                <a:extLst>
                  <a:ext uri="{FF2B5EF4-FFF2-40B4-BE49-F238E27FC236}">
                    <a16:creationId xmlns:a16="http://schemas.microsoft.com/office/drawing/2014/main" id="{DFAB6866-5B35-6E41-8F29-0263EC44C604}"/>
                  </a:ext>
                </a:extLst>
              </p:cNvPr>
              <p:cNvSpPr>
                <a:spLocks noChangeShapeType="1"/>
              </p:cNvSpPr>
              <p:nvPr/>
            </p:nvSpPr>
            <p:spPr bwMode="auto">
              <a:xfrm flipH="1" flipV="1">
                <a:off x="3312" y="2986"/>
                <a:ext cx="398" cy="371"/>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11" name="Rectangle 20">
                <a:extLst>
                  <a:ext uri="{FF2B5EF4-FFF2-40B4-BE49-F238E27FC236}">
                    <a16:creationId xmlns:a16="http://schemas.microsoft.com/office/drawing/2014/main" id="{144EF218-DC19-974D-9D41-3796E5959FAA}"/>
                  </a:ext>
                </a:extLst>
              </p:cNvPr>
              <p:cNvSpPr>
                <a:spLocks noChangeArrowheads="1"/>
              </p:cNvSpPr>
              <p:nvPr/>
            </p:nvSpPr>
            <p:spPr bwMode="auto">
              <a:xfrm>
                <a:off x="3071" y="3348"/>
                <a:ext cx="1937" cy="581"/>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12" name="Group 21">
            <a:extLst>
              <a:ext uri="{FF2B5EF4-FFF2-40B4-BE49-F238E27FC236}">
                <a16:creationId xmlns:a16="http://schemas.microsoft.com/office/drawing/2014/main" id="{42650407-45AA-3C47-B59D-AAD89CBCEE9E}"/>
              </a:ext>
            </a:extLst>
          </p:cNvPr>
          <p:cNvGrpSpPr>
            <a:grpSpLocks/>
          </p:cNvGrpSpPr>
          <p:nvPr/>
        </p:nvGrpSpPr>
        <p:grpSpPr bwMode="auto">
          <a:xfrm>
            <a:off x="8824801" y="1555220"/>
            <a:ext cx="3063876" cy="1571625"/>
            <a:chOff x="3138" y="936"/>
            <a:chExt cx="1930" cy="990"/>
          </a:xfrm>
        </p:grpSpPr>
        <p:sp>
          <p:nvSpPr>
            <p:cNvPr id="213" name="Text Box 22">
              <a:extLst>
                <a:ext uri="{FF2B5EF4-FFF2-40B4-BE49-F238E27FC236}">
                  <a16:creationId xmlns:a16="http://schemas.microsoft.com/office/drawing/2014/main" id="{A91EF9B4-2F2C-834D-A9F0-AF5FF0012C06}"/>
                </a:ext>
              </a:extLst>
            </p:cNvPr>
            <p:cNvSpPr txBox="1">
              <a:spLocks noChangeArrowheads="1"/>
            </p:cNvSpPr>
            <p:nvPr/>
          </p:nvSpPr>
          <p:spPr bwMode="auto">
            <a:xfrm>
              <a:off x="3168" y="936"/>
              <a:ext cx="1900" cy="40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deliver_data</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dirty="0" err="1">
                  <a:ln>
                    <a:noFill/>
                  </a:ln>
                  <a:solidFill>
                    <a:prstClr val="black"/>
                  </a:solidFill>
                  <a:effectLst/>
                  <a:uLnTx/>
                  <a:uFillTx/>
                  <a:latin typeface="Courier" pitchFamily="2" charset="0"/>
                  <a:ea typeface="ＭＳ Ｐゴシック" charset="0"/>
                  <a:cs typeface="+mn-cs"/>
                </a:rPr>
                <a:t>rdt</a:t>
              </a:r>
              <a:r>
                <a:rPr kumimoji="0" lang="en-US" sz="1800" b="0"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deliver data to upper layer</a:t>
              </a:r>
            </a:p>
          </p:txBody>
        </p:sp>
        <p:grpSp>
          <p:nvGrpSpPr>
            <p:cNvPr id="214" name="Group 23">
              <a:extLst>
                <a:ext uri="{FF2B5EF4-FFF2-40B4-BE49-F238E27FC236}">
                  <a16:creationId xmlns:a16="http://schemas.microsoft.com/office/drawing/2014/main" id="{2D175EAB-99E5-D446-9FA5-DA6520AC99E3}"/>
                </a:ext>
              </a:extLst>
            </p:cNvPr>
            <p:cNvGrpSpPr>
              <a:grpSpLocks/>
            </p:cNvGrpSpPr>
            <p:nvPr/>
          </p:nvGrpSpPr>
          <p:grpSpPr bwMode="auto">
            <a:xfrm>
              <a:off x="3138" y="942"/>
              <a:ext cx="1899" cy="984"/>
              <a:chOff x="3138" y="942"/>
              <a:chExt cx="1899" cy="984"/>
            </a:xfrm>
          </p:grpSpPr>
          <p:sp>
            <p:nvSpPr>
              <p:cNvPr id="215" name="Line 24">
                <a:extLst>
                  <a:ext uri="{FF2B5EF4-FFF2-40B4-BE49-F238E27FC236}">
                    <a16:creationId xmlns:a16="http://schemas.microsoft.com/office/drawing/2014/main" id="{B4F4A625-25A9-7C49-A577-9E5369A60459}"/>
                  </a:ext>
                </a:extLst>
              </p:cNvPr>
              <p:cNvSpPr>
                <a:spLocks noChangeShapeType="1"/>
              </p:cNvSpPr>
              <p:nvPr/>
            </p:nvSpPr>
            <p:spPr bwMode="auto">
              <a:xfrm flipH="1">
                <a:off x="3328" y="1334"/>
                <a:ext cx="325" cy="592"/>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16" name="Rectangle 25">
                <a:extLst>
                  <a:ext uri="{FF2B5EF4-FFF2-40B4-BE49-F238E27FC236}">
                    <a16:creationId xmlns:a16="http://schemas.microsoft.com/office/drawing/2014/main" id="{EB9BAEEC-FC22-9041-B4A4-025004EA540A}"/>
                  </a:ext>
                </a:extLst>
              </p:cNvPr>
              <p:cNvSpPr>
                <a:spLocks noChangeArrowheads="1"/>
              </p:cNvSpPr>
              <p:nvPr/>
            </p:nvSpPr>
            <p:spPr bwMode="auto">
              <a:xfrm>
                <a:off x="3138" y="942"/>
                <a:ext cx="1899" cy="396"/>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17" name="Group 216">
            <a:extLst>
              <a:ext uri="{FF2B5EF4-FFF2-40B4-BE49-F238E27FC236}">
                <a16:creationId xmlns:a16="http://schemas.microsoft.com/office/drawing/2014/main" id="{6F41A62F-3DD7-6346-9896-7AA8D52AFD01}"/>
              </a:ext>
            </a:extLst>
          </p:cNvPr>
          <p:cNvGrpSpPr/>
          <p:nvPr/>
        </p:nvGrpSpPr>
        <p:grpSpPr>
          <a:xfrm>
            <a:off x="4390890" y="5513755"/>
            <a:ext cx="3819165" cy="1064365"/>
            <a:chOff x="2631911" y="5334147"/>
            <a:chExt cx="3819165" cy="1064365"/>
          </a:xfrm>
        </p:grpSpPr>
        <p:sp>
          <p:nvSpPr>
            <p:cNvPr id="218" name="TextBox 217">
              <a:extLst>
                <a:ext uri="{FF2B5EF4-FFF2-40B4-BE49-F238E27FC236}">
                  <a16:creationId xmlns:a16="http://schemas.microsoft.com/office/drawing/2014/main" id="{81FE2BAE-2017-AB42-AD7C-774573E3F768}"/>
                </a:ext>
              </a:extLst>
            </p:cNvPr>
            <p:cNvSpPr txBox="1"/>
            <p:nvPr/>
          </p:nvSpPr>
          <p:spPr>
            <a:xfrm>
              <a:off x="2631911" y="5807581"/>
              <a:ext cx="3819165" cy="5909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Bi-directional communication over unreliable channel</a:t>
              </a:r>
            </a:p>
          </p:txBody>
        </p:sp>
        <p:cxnSp>
          <p:nvCxnSpPr>
            <p:cNvPr id="219" name="Straight Connector 218">
              <a:extLst>
                <a:ext uri="{FF2B5EF4-FFF2-40B4-BE49-F238E27FC236}">
                  <a16:creationId xmlns:a16="http://schemas.microsoft.com/office/drawing/2014/main" id="{69CFE212-FAA9-9642-8915-72A4331BBDCC}"/>
                </a:ext>
              </a:extLst>
            </p:cNvPr>
            <p:cNvCxnSpPr>
              <a:cxnSpLocks/>
            </p:cNvCxnSpPr>
            <p:nvPr/>
          </p:nvCxnSpPr>
          <p:spPr>
            <a:xfrm>
              <a:off x="2905750" y="5334147"/>
              <a:ext cx="1431271" cy="4734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648DDD5-23AA-D944-BD74-7186BAB3A91E}"/>
                </a:ext>
              </a:extLst>
            </p:cNvPr>
            <p:cNvCxnSpPr>
              <a:cxnSpLocks/>
            </p:cNvCxnSpPr>
            <p:nvPr/>
          </p:nvCxnSpPr>
          <p:spPr>
            <a:xfrm flipH="1">
              <a:off x="4339308" y="5338301"/>
              <a:ext cx="1358761" cy="4692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24DA57A5-E7F2-7A4B-9805-D1B62272D517}"/>
              </a:ext>
            </a:extLst>
          </p:cNvPr>
          <p:cNvGrpSpPr/>
          <p:nvPr/>
        </p:nvGrpSpPr>
        <p:grpSpPr>
          <a:xfrm>
            <a:off x="4175224" y="3049446"/>
            <a:ext cx="3819165" cy="734333"/>
            <a:chOff x="2418275" y="5378074"/>
            <a:chExt cx="3819165" cy="734333"/>
          </a:xfrm>
        </p:grpSpPr>
        <p:sp>
          <p:nvSpPr>
            <p:cNvPr id="222" name="TextBox 221">
              <a:extLst>
                <a:ext uri="{FF2B5EF4-FFF2-40B4-BE49-F238E27FC236}">
                  <a16:creationId xmlns:a16="http://schemas.microsoft.com/office/drawing/2014/main" id="{AA641F40-AD8C-4445-92AF-C75760D41DB5}"/>
                </a:ext>
              </a:extLst>
            </p:cNvPr>
            <p:cNvSpPr txBox="1"/>
            <p:nvPr/>
          </p:nvSpPr>
          <p:spPr>
            <a:xfrm>
              <a:off x="2418275" y="5770775"/>
              <a:ext cx="3819165" cy="3416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a:t>
              </a:r>
            </a:p>
          </p:txBody>
        </p:sp>
        <p:cxnSp>
          <p:nvCxnSpPr>
            <p:cNvPr id="231" name="Straight Connector 230">
              <a:extLst>
                <a:ext uri="{FF2B5EF4-FFF2-40B4-BE49-F238E27FC236}">
                  <a16:creationId xmlns:a16="http://schemas.microsoft.com/office/drawing/2014/main" id="{5EC91614-D442-594E-977D-A7CD27559B86}"/>
                </a:ext>
              </a:extLst>
            </p:cNvPr>
            <p:cNvCxnSpPr>
              <a:cxnSpLocks/>
              <a:stCxn id="156" idx="2"/>
            </p:cNvCxnSpPr>
            <p:nvPr/>
          </p:nvCxnSpPr>
          <p:spPr>
            <a:xfrm>
              <a:off x="2882260" y="5405784"/>
              <a:ext cx="1454761" cy="4017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28C5F11-037B-3141-81EB-95B8DB592151}"/>
                </a:ext>
              </a:extLst>
            </p:cNvPr>
            <p:cNvCxnSpPr>
              <a:cxnSpLocks/>
              <a:stCxn id="150" idx="2"/>
            </p:cNvCxnSpPr>
            <p:nvPr/>
          </p:nvCxnSpPr>
          <p:spPr>
            <a:xfrm flipH="1">
              <a:off x="4339309" y="5378074"/>
              <a:ext cx="1250688" cy="42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50AC3C84-7598-504F-A405-3ABFEB5F658C}"/>
              </a:ext>
            </a:extLst>
          </p:cNvPr>
          <p:cNvGrpSpPr/>
          <p:nvPr/>
        </p:nvGrpSpPr>
        <p:grpSpPr>
          <a:xfrm>
            <a:off x="5125651" y="4114827"/>
            <a:ext cx="1774588" cy="687847"/>
            <a:chOff x="5125651" y="4114827"/>
            <a:chExt cx="1774588" cy="687847"/>
          </a:xfrm>
        </p:grpSpPr>
        <p:sp>
          <p:nvSpPr>
            <p:cNvPr id="241" name="TextBox 240">
              <a:extLst>
                <a:ext uri="{FF2B5EF4-FFF2-40B4-BE49-F238E27FC236}">
                  <a16:creationId xmlns:a16="http://schemas.microsoft.com/office/drawing/2014/main" id="{EDB0CBDE-E11E-4D44-A1B1-F46AB6BB5EE3}"/>
                </a:ext>
              </a:extLst>
            </p:cNvPr>
            <p:cNvSpPr txBox="1"/>
            <p:nvPr/>
          </p:nvSpPr>
          <p:spPr>
            <a:xfrm>
              <a:off x="5532497" y="4114827"/>
              <a:ext cx="1135642" cy="3416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packet</a:t>
              </a:r>
            </a:p>
          </p:txBody>
        </p:sp>
        <p:grpSp>
          <p:nvGrpSpPr>
            <p:cNvPr id="27" name="Group 26">
              <a:extLst>
                <a:ext uri="{FF2B5EF4-FFF2-40B4-BE49-F238E27FC236}">
                  <a16:creationId xmlns:a16="http://schemas.microsoft.com/office/drawing/2014/main" id="{9D568B1D-51FF-AA46-90CF-7CFEE16AA233}"/>
                </a:ext>
              </a:extLst>
            </p:cNvPr>
            <p:cNvGrpSpPr/>
            <p:nvPr/>
          </p:nvGrpSpPr>
          <p:grpSpPr>
            <a:xfrm flipV="1">
              <a:off x="5125651" y="4373167"/>
              <a:ext cx="1774588" cy="429507"/>
              <a:chOff x="8970705" y="3780959"/>
              <a:chExt cx="2707737" cy="429507"/>
            </a:xfrm>
          </p:grpSpPr>
          <p:cxnSp>
            <p:nvCxnSpPr>
              <p:cNvPr id="242" name="Straight Connector 241">
                <a:extLst>
                  <a:ext uri="{FF2B5EF4-FFF2-40B4-BE49-F238E27FC236}">
                    <a16:creationId xmlns:a16="http://schemas.microsoft.com/office/drawing/2014/main" id="{E2B11327-3736-0944-A286-E629946AF6C2}"/>
                  </a:ext>
                </a:extLst>
              </p:cNvPr>
              <p:cNvCxnSpPr>
                <a:cxnSpLocks/>
              </p:cNvCxnSpPr>
              <p:nvPr/>
            </p:nvCxnSpPr>
            <p:spPr>
              <a:xfrm>
                <a:off x="8970705" y="3808669"/>
                <a:ext cx="1454761" cy="4017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A509D373-1A9D-6F41-B2A3-89CFB48DFD95}"/>
                  </a:ext>
                </a:extLst>
              </p:cNvPr>
              <p:cNvCxnSpPr>
                <a:cxnSpLocks/>
              </p:cNvCxnSpPr>
              <p:nvPr/>
            </p:nvCxnSpPr>
            <p:spPr>
              <a:xfrm flipH="1">
                <a:off x="10427754" y="3780959"/>
                <a:ext cx="1250688" cy="42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59" name="Oval 158">
            <a:extLst>
              <a:ext uri="{FF2B5EF4-FFF2-40B4-BE49-F238E27FC236}">
                <a16:creationId xmlns:a16="http://schemas.microsoft.com/office/drawing/2014/main" id="{C022FBDC-CC2E-5E47-9678-89FEA29CD830}"/>
              </a:ext>
            </a:extLst>
          </p:cNvPr>
          <p:cNvSpPr/>
          <p:nvPr/>
        </p:nvSpPr>
        <p:spPr>
          <a:xfrm>
            <a:off x="3233978" y="34819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Oval 165">
            <a:extLst>
              <a:ext uri="{FF2B5EF4-FFF2-40B4-BE49-F238E27FC236}">
                <a16:creationId xmlns:a16="http://schemas.microsoft.com/office/drawing/2014/main" id="{FF958383-DD7C-5640-BB35-D8FF6965A3B4}"/>
              </a:ext>
            </a:extLst>
          </p:cNvPr>
          <p:cNvSpPr/>
          <p:nvPr/>
        </p:nvSpPr>
        <p:spPr>
          <a:xfrm>
            <a:off x="6574078" y="34946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7" name="Slide Number Placeholder 2">
            <a:extLst>
              <a:ext uri="{FF2B5EF4-FFF2-40B4-BE49-F238E27FC236}">
                <a16:creationId xmlns:a16="http://schemas.microsoft.com/office/drawing/2014/main" id="{6DBFA797-FCF1-D64C-B202-129E2249C30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43</a:t>
            </a:fld>
            <a:endParaRPr lang="en-US" dirty="0"/>
          </a:p>
        </p:txBody>
      </p:sp>
    </p:spTree>
    <p:extLst>
      <p:ext uri="{BB962C8B-B14F-4D97-AF65-F5344CB8AC3E}">
        <p14:creationId xmlns:p14="http://schemas.microsoft.com/office/powerpoint/2010/main" val="87264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 calcmode="lin" valueType="num">
                                      <p:cBhvr additive="base">
                                        <p:cTn id="7" dur="500" fill="hold"/>
                                        <p:tgtEl>
                                          <p:spTgt spid="197"/>
                                        </p:tgtEl>
                                        <p:attrNameLst>
                                          <p:attrName>ppt_x</p:attrName>
                                        </p:attrNameLst>
                                      </p:cBhvr>
                                      <p:tavLst>
                                        <p:tav tm="0">
                                          <p:val>
                                            <p:strVal val="0-#ppt_w/2"/>
                                          </p:val>
                                        </p:tav>
                                        <p:tav tm="100000">
                                          <p:val>
                                            <p:strVal val="#ppt_x"/>
                                          </p:val>
                                        </p:tav>
                                      </p:tavLst>
                                    </p:anim>
                                    <p:anim calcmode="lin" valueType="num">
                                      <p:cBhvr additive="base">
                                        <p:cTn id="8" dur="500" fill="hold"/>
                                        <p:tgtEl>
                                          <p:spTgt spid="1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2"/>
                                        </p:tgtEl>
                                        <p:attrNameLst>
                                          <p:attrName>style.visibility</p:attrName>
                                        </p:attrNameLst>
                                      </p:cBhvr>
                                      <p:to>
                                        <p:strVal val="visible"/>
                                      </p:to>
                                    </p:set>
                                    <p:anim calcmode="lin" valueType="num">
                                      <p:cBhvr additive="base">
                                        <p:cTn id="13" dur="500" fill="hold"/>
                                        <p:tgtEl>
                                          <p:spTgt spid="202"/>
                                        </p:tgtEl>
                                        <p:attrNameLst>
                                          <p:attrName>ppt_x</p:attrName>
                                        </p:attrNameLst>
                                      </p:cBhvr>
                                      <p:tavLst>
                                        <p:tav tm="0">
                                          <p:val>
                                            <p:strVal val="0-#ppt_w/2"/>
                                          </p:val>
                                        </p:tav>
                                        <p:tav tm="100000">
                                          <p:val>
                                            <p:strVal val="#ppt_x"/>
                                          </p:val>
                                        </p:tav>
                                      </p:tavLst>
                                    </p:anim>
                                    <p:anim calcmode="lin" valueType="num">
                                      <p:cBhvr additive="base">
                                        <p:cTn id="14" dur="500" fill="hold"/>
                                        <p:tgtEl>
                                          <p:spTgt spid="2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07"/>
                                        </p:tgtEl>
                                        <p:attrNameLst>
                                          <p:attrName>style.visibility</p:attrName>
                                        </p:attrNameLst>
                                      </p:cBhvr>
                                      <p:to>
                                        <p:strVal val="visible"/>
                                      </p:to>
                                    </p:set>
                                    <p:anim calcmode="lin" valueType="num">
                                      <p:cBhvr additive="base">
                                        <p:cTn id="19" dur="500" fill="hold"/>
                                        <p:tgtEl>
                                          <p:spTgt spid="207"/>
                                        </p:tgtEl>
                                        <p:attrNameLst>
                                          <p:attrName>ppt_x</p:attrName>
                                        </p:attrNameLst>
                                      </p:cBhvr>
                                      <p:tavLst>
                                        <p:tav tm="0">
                                          <p:val>
                                            <p:strVal val="1+#ppt_w/2"/>
                                          </p:val>
                                        </p:tav>
                                        <p:tav tm="100000">
                                          <p:val>
                                            <p:strVal val="#ppt_x"/>
                                          </p:val>
                                        </p:tav>
                                      </p:tavLst>
                                    </p:anim>
                                    <p:anim calcmode="lin" valueType="num">
                                      <p:cBhvr additive="base">
                                        <p:cTn id="20" dur="500" fill="hold"/>
                                        <p:tgtEl>
                                          <p:spTgt spid="20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12"/>
                                        </p:tgtEl>
                                        <p:attrNameLst>
                                          <p:attrName>style.visibility</p:attrName>
                                        </p:attrNameLst>
                                      </p:cBhvr>
                                      <p:to>
                                        <p:strVal val="visible"/>
                                      </p:to>
                                    </p:set>
                                    <p:anim calcmode="lin" valueType="num">
                                      <p:cBhvr additive="base">
                                        <p:cTn id="25" dur="500" fill="hold"/>
                                        <p:tgtEl>
                                          <p:spTgt spid="212"/>
                                        </p:tgtEl>
                                        <p:attrNameLst>
                                          <p:attrName>ppt_x</p:attrName>
                                        </p:attrNameLst>
                                      </p:cBhvr>
                                      <p:tavLst>
                                        <p:tav tm="0">
                                          <p:val>
                                            <p:strVal val="1+#ppt_w/2"/>
                                          </p:val>
                                        </p:tav>
                                        <p:tav tm="100000">
                                          <p:val>
                                            <p:strVal val="#ppt_x"/>
                                          </p:val>
                                        </p:tav>
                                      </p:tavLst>
                                    </p:anim>
                                    <p:anim calcmode="lin" valueType="num">
                                      <p:cBhvr additive="base">
                                        <p:cTn id="26" dur="500" fill="hold"/>
                                        <p:tgtEl>
                                          <p:spTgt spid="2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7"/>
                                        </p:tgtEl>
                                        <p:attrNameLst>
                                          <p:attrName>style.visibility</p:attrName>
                                        </p:attrNameLst>
                                      </p:cBhvr>
                                      <p:to>
                                        <p:strVal val="visible"/>
                                      </p:to>
                                    </p:set>
                                    <p:animEffect transition="in" filter="dissolve">
                                      <p:cBhvr>
                                        <p:cTn id="31" dur="500"/>
                                        <p:tgtEl>
                                          <p:spTgt spid="21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21"/>
                                        </p:tgtEl>
                                        <p:attrNameLst>
                                          <p:attrName>style.visibility</p:attrName>
                                        </p:attrNameLst>
                                      </p:cBhvr>
                                      <p:to>
                                        <p:strVal val="visible"/>
                                      </p:to>
                                    </p:set>
                                    <p:animEffect transition="in" filter="dissolve">
                                      <p:cBhvr>
                                        <p:cTn id="36" dur="500"/>
                                        <p:tgtEl>
                                          <p:spTgt spid="221"/>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dissolve">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Reliable data transfer: getting started</a:t>
            </a:r>
          </a:p>
        </p:txBody>
      </p:sp>
      <p:sp>
        <p:nvSpPr>
          <p:cNvPr id="193" name="Rectangle 3">
            <a:extLst>
              <a:ext uri="{FF2B5EF4-FFF2-40B4-BE49-F238E27FC236}">
                <a16:creationId xmlns:a16="http://schemas.microsoft.com/office/drawing/2014/main" id="{5D93718A-0690-8C4E-A748-FD7FA291E0B5}"/>
              </a:ext>
            </a:extLst>
          </p:cNvPr>
          <p:cNvSpPr txBox="1">
            <a:spLocks noChangeArrowheads="1"/>
          </p:cNvSpPr>
          <p:nvPr/>
        </p:nvSpPr>
        <p:spPr bwMode="auto">
          <a:xfrm>
            <a:off x="906239" y="1209675"/>
            <a:ext cx="11056577" cy="3352800"/>
          </a:xfrm>
          <a:prstGeom prst="rect">
            <a:avLst/>
          </a:prstGeom>
          <a:noFill/>
          <a:ln>
            <a:noFill/>
          </a:ln>
          <a:effectLst/>
          <a:extLst>
            <a:ext uri="{91240B29-F687-4f45-9708-019B960494DF}">
              <a14:hiddenLine xmlns="" xmlns:a14="http://schemas.microsoft.com/office/drawing/2010/main" w="9525">
                <a:solidFill>
                  <a:srgbClr val="CC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ja-JP" sz="3200" b="0" i="0" u="none"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rPr>
              <a:t>We will:</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incrementally develop sender, receiver sides of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r</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eliable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d</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ata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ransfer protocol (</a:t>
            </a:r>
            <a:r>
              <a:rPr kumimoji="0" lang="en-US" altLang="en-US" sz="2800" b="0" i="0" u="none" strike="noStrike" kern="0" cap="none" spc="0" normalizeH="0" baseline="0" noProof="0" dirty="0" err="1">
                <a:ln>
                  <a:noFill/>
                </a:ln>
                <a:solidFill>
                  <a:prstClr val="black"/>
                </a:solidFill>
                <a:effectLst/>
                <a:uLnTx/>
                <a:uFillTx/>
                <a:latin typeface="Courier" pitchFamily="2" charset="0"/>
                <a:ea typeface="ＭＳ Ｐゴシック" panose="020B0600070205080204" pitchFamily="34" charset="-128"/>
              </a:rPr>
              <a:t>rdt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consider only unidirectional data transfer</a:t>
            </a:r>
          </a:p>
          <a:p>
            <a:pPr marL="687388" marR="0" lvl="1" indent="-230188"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control info will flow in both directions!</a:t>
            </a:r>
          </a:p>
        </p:txBody>
      </p:sp>
      <p:sp>
        <p:nvSpPr>
          <p:cNvPr id="194" name="Oval 5">
            <a:extLst>
              <a:ext uri="{FF2B5EF4-FFF2-40B4-BE49-F238E27FC236}">
                <a16:creationId xmlns:a16="http://schemas.microsoft.com/office/drawing/2014/main" id="{239622CA-E70A-CC42-B345-49DC0319BAA9}"/>
              </a:ext>
            </a:extLst>
          </p:cNvPr>
          <p:cNvSpPr>
            <a:spLocks noChangeArrowheads="1"/>
          </p:cNvSpPr>
          <p:nvPr/>
        </p:nvSpPr>
        <p:spPr bwMode="auto">
          <a:xfrm>
            <a:off x="4017605" y="4873894"/>
            <a:ext cx="885825" cy="876300"/>
          </a:xfrm>
          <a:prstGeom prst="ellipse">
            <a:avLst/>
          </a:prstGeom>
          <a:solidFill>
            <a:srgbClr val="000099"/>
          </a:solidFill>
          <a:ln>
            <a:noFill/>
          </a:ln>
          <a:effectLst/>
          <a:extLst>
            <a:ext uri="{91240B29-F687-4f45-9708-019B960494DF}">
              <a14:hiddenLine xmlns="" xmlns:a14="http://schemas.microsoft.com/office/drawing/2010/main" w="1905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95" name="Oval 6">
            <a:extLst>
              <a:ext uri="{FF2B5EF4-FFF2-40B4-BE49-F238E27FC236}">
                <a16:creationId xmlns:a16="http://schemas.microsoft.com/office/drawing/2014/main" id="{3070A472-417C-B64C-8596-E60CAE3FAF1E}"/>
              </a:ext>
            </a:extLst>
          </p:cNvPr>
          <p:cNvSpPr>
            <a:spLocks noChangeArrowheads="1"/>
          </p:cNvSpPr>
          <p:nvPr/>
        </p:nvSpPr>
        <p:spPr bwMode="auto">
          <a:xfrm>
            <a:off x="3927117" y="4899294"/>
            <a:ext cx="942975" cy="876300"/>
          </a:xfrm>
          <a:prstGeom prst="ellipse">
            <a:avLst/>
          </a:prstGeom>
          <a:solidFill>
            <a:srgbClr val="FFFFFF"/>
          </a:solidFill>
          <a:ln w="1905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6" name="Text Box 7">
            <a:extLst>
              <a:ext uri="{FF2B5EF4-FFF2-40B4-BE49-F238E27FC236}">
                <a16:creationId xmlns:a16="http://schemas.microsoft.com/office/drawing/2014/main" id="{08B8C369-B54C-DA42-A239-7C5638495649}"/>
              </a:ext>
            </a:extLst>
          </p:cNvPr>
          <p:cNvSpPr txBox="1">
            <a:spLocks noChangeArrowheads="1"/>
          </p:cNvSpPr>
          <p:nvPr/>
        </p:nvSpPr>
        <p:spPr bwMode="auto">
          <a:xfrm>
            <a:off x="4038243" y="5013594"/>
            <a:ext cx="735012" cy="701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state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1</a:t>
            </a:r>
          </a:p>
        </p:txBody>
      </p:sp>
      <p:sp>
        <p:nvSpPr>
          <p:cNvPr id="234" name="Freeform 8">
            <a:extLst>
              <a:ext uri="{FF2B5EF4-FFF2-40B4-BE49-F238E27FC236}">
                <a16:creationId xmlns:a16="http://schemas.microsoft.com/office/drawing/2014/main" id="{3475345F-C536-0A44-888E-B17681F112D6}"/>
              </a:ext>
            </a:extLst>
          </p:cNvPr>
          <p:cNvSpPr>
            <a:spLocks/>
          </p:cNvSpPr>
          <p:nvPr/>
        </p:nvSpPr>
        <p:spPr bwMode="auto">
          <a:xfrm>
            <a:off x="4870092" y="4851669"/>
            <a:ext cx="3952875" cy="285750"/>
          </a:xfrm>
          <a:custGeom>
            <a:avLst/>
            <a:gdLst>
              <a:gd name="T0" fmla="*/ 0 w 1446"/>
              <a:gd name="T1" fmla="*/ 2147483647 h 180"/>
              <a:gd name="T2" fmla="*/ 2147483647 w 1446"/>
              <a:gd name="T3" fmla="*/ 2147483647 h 180"/>
              <a:gd name="T4" fmla="*/ 0 60000 65536"/>
              <a:gd name="T5" fmla="*/ 0 60000 65536"/>
            </a:gdLst>
            <a:ahLst/>
            <a:cxnLst>
              <a:cxn ang="T4">
                <a:pos x="T0" y="T1"/>
              </a:cxn>
              <a:cxn ang="T5">
                <a:pos x="T2" y="T3"/>
              </a:cxn>
            </a:cxnLst>
            <a:rect l="0" t="0" r="r" b="b"/>
            <a:pathLst>
              <a:path w="1446" h="180">
                <a:moveTo>
                  <a:pt x="0" y="180"/>
                </a:moveTo>
                <a:cubicBezTo>
                  <a:pt x="540" y="30"/>
                  <a:pt x="972" y="0"/>
                  <a:pt x="1446" y="168"/>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5" name="Oval 10">
            <a:extLst>
              <a:ext uri="{FF2B5EF4-FFF2-40B4-BE49-F238E27FC236}">
                <a16:creationId xmlns:a16="http://schemas.microsoft.com/office/drawing/2014/main" id="{746ECFE2-5CD0-C04F-8B87-C645E1556A9F}"/>
              </a:ext>
            </a:extLst>
          </p:cNvPr>
          <p:cNvSpPr>
            <a:spLocks noChangeArrowheads="1"/>
          </p:cNvSpPr>
          <p:nvPr/>
        </p:nvSpPr>
        <p:spPr bwMode="auto">
          <a:xfrm>
            <a:off x="8802330" y="4977635"/>
            <a:ext cx="873124" cy="876300"/>
          </a:xfrm>
          <a:prstGeom prst="ellipse">
            <a:avLst/>
          </a:prstGeom>
          <a:solidFill>
            <a:srgbClr val="000099"/>
          </a:solidFill>
          <a:ln>
            <a:noFill/>
          </a:ln>
          <a:effectLst/>
          <a:extLst>
            <a:ext uri="{91240B29-F687-4f45-9708-019B960494DF}">
              <a14:hiddenLine xmlns="" xmlns:a14="http://schemas.microsoft.com/office/drawing/2010/main" w="1905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38" name="Oval 11">
            <a:extLst>
              <a:ext uri="{FF2B5EF4-FFF2-40B4-BE49-F238E27FC236}">
                <a16:creationId xmlns:a16="http://schemas.microsoft.com/office/drawing/2014/main" id="{64FCB6C7-C6F9-8C46-BF1F-E9242E6C942E}"/>
              </a:ext>
            </a:extLst>
          </p:cNvPr>
          <p:cNvSpPr>
            <a:spLocks noChangeArrowheads="1"/>
          </p:cNvSpPr>
          <p:nvPr/>
        </p:nvSpPr>
        <p:spPr bwMode="auto">
          <a:xfrm>
            <a:off x="8737242" y="5004069"/>
            <a:ext cx="885825" cy="876300"/>
          </a:xfrm>
          <a:prstGeom prst="ellipse">
            <a:avLst/>
          </a:prstGeom>
          <a:solidFill>
            <a:srgbClr val="FFFFFF"/>
          </a:solidFill>
          <a:ln w="1905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9" name="Text Box 12">
            <a:extLst>
              <a:ext uri="{FF2B5EF4-FFF2-40B4-BE49-F238E27FC236}">
                <a16:creationId xmlns:a16="http://schemas.microsoft.com/office/drawing/2014/main" id="{57C97D62-0B61-3848-BBA8-5FCC09BFDC01}"/>
              </a:ext>
            </a:extLst>
          </p:cNvPr>
          <p:cNvSpPr txBox="1">
            <a:spLocks noChangeArrowheads="1"/>
          </p:cNvSpPr>
          <p:nvPr/>
        </p:nvSpPr>
        <p:spPr bwMode="auto">
          <a:xfrm>
            <a:off x="8802017" y="5112019"/>
            <a:ext cx="735012" cy="701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state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2</a:t>
            </a:r>
          </a:p>
        </p:txBody>
      </p:sp>
      <p:sp>
        <p:nvSpPr>
          <p:cNvPr id="246" name="Text Box 13">
            <a:extLst>
              <a:ext uri="{FF2B5EF4-FFF2-40B4-BE49-F238E27FC236}">
                <a16:creationId xmlns:a16="http://schemas.microsoft.com/office/drawing/2014/main" id="{807A58CF-7E9F-DF4E-9818-2CBC4ED16CA2}"/>
              </a:ext>
            </a:extLst>
          </p:cNvPr>
          <p:cNvSpPr txBox="1">
            <a:spLocks noChangeArrowheads="1"/>
          </p:cNvSpPr>
          <p:nvPr/>
        </p:nvSpPr>
        <p:spPr bwMode="auto">
          <a:xfrm>
            <a:off x="5100280" y="4216669"/>
            <a:ext cx="31527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0000"/>
                </a:solidFill>
                <a:effectLst/>
                <a:uLnTx/>
                <a:uFillTx/>
                <a:latin typeface="Tahoma" charset="0"/>
                <a:ea typeface="ＭＳ Ｐゴシック" charset="0"/>
                <a:cs typeface="+mn-cs"/>
              </a:rPr>
              <a:t>event causing state transition</a:t>
            </a:r>
            <a:endPar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248" name="Text Box 14">
            <a:extLst>
              <a:ext uri="{FF2B5EF4-FFF2-40B4-BE49-F238E27FC236}">
                <a16:creationId xmlns:a16="http://schemas.microsoft.com/office/drawing/2014/main" id="{6FE48C09-1C7F-8C4D-B56E-B697D8EF6AD8}"/>
              </a:ext>
            </a:extLst>
          </p:cNvPr>
          <p:cNvSpPr txBox="1">
            <a:spLocks noChangeArrowheads="1"/>
          </p:cNvSpPr>
          <p:nvPr/>
        </p:nvSpPr>
        <p:spPr bwMode="auto">
          <a:xfrm>
            <a:off x="5027255" y="4511944"/>
            <a:ext cx="3421062"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C0000"/>
                </a:solidFill>
                <a:effectLst/>
                <a:uLnTx/>
                <a:uFillTx/>
                <a:latin typeface="Tahoma" charset="0"/>
                <a:ea typeface="ＭＳ Ｐゴシック" charset="0"/>
                <a:cs typeface="+mn-cs"/>
              </a:rPr>
              <a:t>actions taken on state transition</a:t>
            </a:r>
            <a:endParaRPr kumimoji="0" lang="en-US" sz="24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254" name="Line 15">
            <a:extLst>
              <a:ext uri="{FF2B5EF4-FFF2-40B4-BE49-F238E27FC236}">
                <a16:creationId xmlns:a16="http://schemas.microsoft.com/office/drawing/2014/main" id="{C6A8A602-5239-A74B-AD17-B72696EF3F0B}"/>
              </a:ext>
            </a:extLst>
          </p:cNvPr>
          <p:cNvSpPr>
            <a:spLocks noChangeShapeType="1"/>
          </p:cNvSpPr>
          <p:nvPr/>
        </p:nvSpPr>
        <p:spPr bwMode="auto">
          <a:xfrm>
            <a:off x="4993917" y="4565919"/>
            <a:ext cx="3381375"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5" name="Rectangle 16">
            <a:extLst>
              <a:ext uri="{FF2B5EF4-FFF2-40B4-BE49-F238E27FC236}">
                <a16:creationId xmlns:a16="http://schemas.microsoft.com/office/drawing/2014/main" id="{C0FAC860-2F25-F545-9139-9C98D6260A8C}"/>
              </a:ext>
            </a:extLst>
          </p:cNvPr>
          <p:cNvSpPr>
            <a:spLocks noChangeArrowheads="1"/>
          </p:cNvSpPr>
          <p:nvPr/>
        </p:nvSpPr>
        <p:spPr bwMode="auto">
          <a:xfrm>
            <a:off x="1012467" y="4899294"/>
            <a:ext cx="2771775" cy="1238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r" defTabSz="914400" rtl="0" eaLnBrk="0" fontAlgn="base" latinLnBrk="0" hangingPunct="0">
              <a:lnSpc>
                <a:spcPct val="85000"/>
              </a:lnSpc>
              <a:spcBef>
                <a:spcPct val="20000"/>
              </a:spcBef>
              <a:spcAft>
                <a:spcPct val="0"/>
              </a:spcAft>
              <a:buClr>
                <a:srgbClr val="000099"/>
              </a:buClr>
              <a:buSzPct val="65000"/>
              <a:buFont typeface="Wingdings" pitchFamily="2" charset="2"/>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state:</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when in this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state</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next state uniquely determined by next event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56" name="Freeform 17">
            <a:extLst>
              <a:ext uri="{FF2B5EF4-FFF2-40B4-BE49-F238E27FC236}">
                <a16:creationId xmlns:a16="http://schemas.microsoft.com/office/drawing/2014/main" id="{6C66B08F-D328-CD47-A7C2-DEFD7C90E7AF}"/>
              </a:ext>
            </a:extLst>
          </p:cNvPr>
          <p:cNvSpPr>
            <a:spLocks/>
          </p:cNvSpPr>
          <p:nvPr/>
        </p:nvSpPr>
        <p:spPr bwMode="auto">
          <a:xfrm>
            <a:off x="4270017" y="5775594"/>
            <a:ext cx="95250" cy="581025"/>
          </a:xfrm>
          <a:custGeom>
            <a:avLst/>
            <a:gdLst>
              <a:gd name="T0" fmla="*/ 2147483647 w 60"/>
              <a:gd name="T1" fmla="*/ 2147483647 h 366"/>
              <a:gd name="T2" fmla="*/ 2147483647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7" name="Freeform 18">
            <a:extLst>
              <a:ext uri="{FF2B5EF4-FFF2-40B4-BE49-F238E27FC236}">
                <a16:creationId xmlns:a16="http://schemas.microsoft.com/office/drawing/2014/main" id="{EBD24A16-C963-134E-B147-F90FBCE99895}"/>
              </a:ext>
            </a:extLst>
          </p:cNvPr>
          <p:cNvSpPr>
            <a:spLocks/>
          </p:cNvSpPr>
          <p:nvPr/>
        </p:nvSpPr>
        <p:spPr bwMode="auto">
          <a:xfrm flipH="1" flipV="1">
            <a:off x="9413517" y="5813694"/>
            <a:ext cx="95250" cy="581025"/>
          </a:xfrm>
          <a:custGeom>
            <a:avLst/>
            <a:gdLst>
              <a:gd name="T0" fmla="*/ 2147483647 w 60"/>
              <a:gd name="T1" fmla="*/ 2147483647 h 366"/>
              <a:gd name="T2" fmla="*/ 2147483647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8" name="Line 19">
            <a:extLst>
              <a:ext uri="{FF2B5EF4-FFF2-40B4-BE49-F238E27FC236}">
                <a16:creationId xmlns:a16="http://schemas.microsoft.com/office/drawing/2014/main" id="{8C0C0821-24D7-9B48-B890-E098F3F3B2F5}"/>
              </a:ext>
            </a:extLst>
          </p:cNvPr>
          <p:cNvSpPr>
            <a:spLocks noChangeShapeType="1"/>
          </p:cNvSpPr>
          <p:nvPr/>
        </p:nvSpPr>
        <p:spPr bwMode="auto">
          <a:xfrm>
            <a:off x="4824055" y="5532730"/>
            <a:ext cx="1541462" cy="738164"/>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9" name="Text Box 21">
            <a:extLst>
              <a:ext uri="{FF2B5EF4-FFF2-40B4-BE49-F238E27FC236}">
                <a16:creationId xmlns:a16="http://schemas.microsoft.com/office/drawing/2014/main" id="{7E164E54-B268-A247-AA63-9539F6FF224A}"/>
              </a:ext>
            </a:extLst>
          </p:cNvPr>
          <p:cNvSpPr txBox="1">
            <a:spLocks noChangeArrowheads="1"/>
          </p:cNvSpPr>
          <p:nvPr/>
        </p:nvSpPr>
        <p:spPr bwMode="auto">
          <a:xfrm>
            <a:off x="5560655" y="5312044"/>
            <a:ext cx="7429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C0000"/>
                </a:solidFill>
                <a:effectLst/>
                <a:uLnTx/>
                <a:uFillTx/>
                <a:latin typeface="Tahoma" charset="0"/>
                <a:ea typeface="ＭＳ Ｐゴシック" charset="0"/>
                <a:cs typeface="+mn-cs"/>
              </a:rPr>
              <a:t>event</a:t>
            </a:r>
            <a:endParaRPr kumimoji="0" lang="en-US" sz="24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260" name="Text Box 22">
            <a:extLst>
              <a:ext uri="{FF2B5EF4-FFF2-40B4-BE49-F238E27FC236}">
                <a16:creationId xmlns:a16="http://schemas.microsoft.com/office/drawing/2014/main" id="{DE18FED2-1875-864F-91AF-6509DB74229F}"/>
              </a:ext>
            </a:extLst>
          </p:cNvPr>
          <p:cNvSpPr txBox="1">
            <a:spLocks noChangeArrowheads="1"/>
          </p:cNvSpPr>
          <p:nvPr/>
        </p:nvSpPr>
        <p:spPr bwMode="auto">
          <a:xfrm>
            <a:off x="5520967" y="5616844"/>
            <a:ext cx="890588"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C0000"/>
                </a:solidFill>
                <a:effectLst/>
                <a:uLnTx/>
                <a:uFillTx/>
                <a:latin typeface="Tahoma" charset="0"/>
                <a:ea typeface="ＭＳ Ｐゴシック" charset="0"/>
                <a:cs typeface="+mn-cs"/>
              </a:rPr>
              <a:t>actions</a:t>
            </a:r>
            <a:endParaRPr kumimoji="0" lang="en-US" sz="24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261" name="Line 23">
            <a:extLst>
              <a:ext uri="{FF2B5EF4-FFF2-40B4-BE49-F238E27FC236}">
                <a16:creationId xmlns:a16="http://schemas.microsoft.com/office/drawing/2014/main" id="{F2E746A2-18BE-7647-9805-C4C76DAACB29}"/>
              </a:ext>
            </a:extLst>
          </p:cNvPr>
          <p:cNvSpPr>
            <a:spLocks noChangeShapeType="1"/>
          </p:cNvSpPr>
          <p:nvPr/>
        </p:nvSpPr>
        <p:spPr bwMode="auto">
          <a:xfrm>
            <a:off x="5470167" y="5670819"/>
            <a:ext cx="942975"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3" name="Rectangle 3">
            <a:extLst>
              <a:ext uri="{FF2B5EF4-FFF2-40B4-BE49-F238E27FC236}">
                <a16:creationId xmlns:a16="http://schemas.microsoft.com/office/drawing/2014/main" id="{3081F250-E04F-164D-8093-2C4E84FB9F25}"/>
              </a:ext>
            </a:extLst>
          </p:cNvPr>
          <p:cNvSpPr txBox="1">
            <a:spLocks noChangeArrowheads="1"/>
          </p:cNvSpPr>
          <p:nvPr/>
        </p:nvSpPr>
        <p:spPr bwMode="auto">
          <a:xfrm>
            <a:off x="918939" y="3470275"/>
            <a:ext cx="11056577" cy="542925"/>
          </a:xfrm>
          <a:prstGeom prst="rect">
            <a:avLst/>
          </a:prstGeom>
          <a:noFill/>
          <a:ln>
            <a:noFill/>
          </a:ln>
          <a:effectLst/>
          <a:extLst>
            <a:ext uri="{91240B29-F687-4f45-9708-019B960494DF}">
              <a14:hiddenLine xmlns="" xmlns:a14="http://schemas.microsoft.com/office/drawing/2010/main" w="9525">
                <a:solidFill>
                  <a:srgbClr val="CC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use finite state machines (FSM)  to specify sender, receiver</a:t>
            </a:r>
          </a:p>
        </p:txBody>
      </p:sp>
      <p:sp>
        <p:nvSpPr>
          <p:cNvPr id="22" name="Slide Number Placeholder 2">
            <a:extLst>
              <a:ext uri="{FF2B5EF4-FFF2-40B4-BE49-F238E27FC236}">
                <a16:creationId xmlns:a16="http://schemas.microsoft.com/office/drawing/2014/main" id="{659D8DFE-4F7C-F240-94AE-B357C506057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44</a:t>
            </a:fld>
            <a:endParaRPr lang="en-US" dirty="0"/>
          </a:p>
        </p:txBody>
      </p:sp>
    </p:spTree>
    <p:extLst>
      <p:ext uri="{BB962C8B-B14F-4D97-AF65-F5344CB8AC3E}">
        <p14:creationId xmlns:p14="http://schemas.microsoft.com/office/powerpoint/2010/main" val="159988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dissolve">
                                      <p:cBhvr>
                                        <p:cTn id="7" dur="500"/>
                                        <p:tgtEl>
                                          <p:spTgt spid="19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dissolve">
                                      <p:cBhvr>
                                        <p:cTn id="10" dur="500"/>
                                        <p:tgtEl>
                                          <p:spTgt spid="19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6"/>
                                        </p:tgtEl>
                                        <p:attrNameLst>
                                          <p:attrName>style.visibility</p:attrName>
                                        </p:attrNameLst>
                                      </p:cBhvr>
                                      <p:to>
                                        <p:strVal val="visible"/>
                                      </p:to>
                                    </p:set>
                                    <p:animEffect transition="in" filter="dissolve">
                                      <p:cBhvr>
                                        <p:cTn id="13" dur="500"/>
                                        <p:tgtEl>
                                          <p:spTgt spid="19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34"/>
                                        </p:tgtEl>
                                        <p:attrNameLst>
                                          <p:attrName>style.visibility</p:attrName>
                                        </p:attrNameLst>
                                      </p:cBhvr>
                                      <p:to>
                                        <p:strVal val="visible"/>
                                      </p:to>
                                    </p:set>
                                    <p:animEffect transition="in" filter="dissolve">
                                      <p:cBhvr>
                                        <p:cTn id="16" dur="500"/>
                                        <p:tgtEl>
                                          <p:spTgt spid="23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35"/>
                                        </p:tgtEl>
                                        <p:attrNameLst>
                                          <p:attrName>style.visibility</p:attrName>
                                        </p:attrNameLst>
                                      </p:cBhvr>
                                      <p:to>
                                        <p:strVal val="visible"/>
                                      </p:to>
                                    </p:set>
                                    <p:animEffect transition="in" filter="dissolve">
                                      <p:cBhvr>
                                        <p:cTn id="19" dur="500"/>
                                        <p:tgtEl>
                                          <p:spTgt spid="23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38"/>
                                        </p:tgtEl>
                                        <p:attrNameLst>
                                          <p:attrName>style.visibility</p:attrName>
                                        </p:attrNameLst>
                                      </p:cBhvr>
                                      <p:to>
                                        <p:strVal val="visible"/>
                                      </p:to>
                                    </p:set>
                                    <p:animEffect transition="in" filter="dissolve">
                                      <p:cBhvr>
                                        <p:cTn id="22" dur="500"/>
                                        <p:tgtEl>
                                          <p:spTgt spid="23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animEffect transition="in" filter="dissolve">
                                      <p:cBhvr>
                                        <p:cTn id="25" dur="500"/>
                                        <p:tgtEl>
                                          <p:spTgt spid="23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6"/>
                                        </p:tgtEl>
                                        <p:attrNameLst>
                                          <p:attrName>style.visibility</p:attrName>
                                        </p:attrNameLst>
                                      </p:cBhvr>
                                      <p:to>
                                        <p:strVal val="visible"/>
                                      </p:to>
                                    </p:set>
                                    <p:animEffect transition="in" filter="dissolve">
                                      <p:cBhvr>
                                        <p:cTn id="28" dur="500"/>
                                        <p:tgtEl>
                                          <p:spTgt spid="24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48"/>
                                        </p:tgtEl>
                                        <p:attrNameLst>
                                          <p:attrName>style.visibility</p:attrName>
                                        </p:attrNameLst>
                                      </p:cBhvr>
                                      <p:to>
                                        <p:strVal val="visible"/>
                                      </p:to>
                                    </p:set>
                                    <p:animEffect transition="in" filter="dissolve">
                                      <p:cBhvr>
                                        <p:cTn id="31" dur="500"/>
                                        <p:tgtEl>
                                          <p:spTgt spid="24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54"/>
                                        </p:tgtEl>
                                        <p:attrNameLst>
                                          <p:attrName>style.visibility</p:attrName>
                                        </p:attrNameLst>
                                      </p:cBhvr>
                                      <p:to>
                                        <p:strVal val="visible"/>
                                      </p:to>
                                    </p:set>
                                    <p:animEffect transition="in" filter="dissolve">
                                      <p:cBhvr>
                                        <p:cTn id="34" dur="500"/>
                                        <p:tgtEl>
                                          <p:spTgt spid="25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55"/>
                                        </p:tgtEl>
                                        <p:attrNameLst>
                                          <p:attrName>style.visibility</p:attrName>
                                        </p:attrNameLst>
                                      </p:cBhvr>
                                      <p:to>
                                        <p:strVal val="visible"/>
                                      </p:to>
                                    </p:set>
                                    <p:animEffect transition="in" filter="dissolve">
                                      <p:cBhvr>
                                        <p:cTn id="37" dur="500"/>
                                        <p:tgtEl>
                                          <p:spTgt spid="25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56"/>
                                        </p:tgtEl>
                                        <p:attrNameLst>
                                          <p:attrName>style.visibility</p:attrName>
                                        </p:attrNameLst>
                                      </p:cBhvr>
                                      <p:to>
                                        <p:strVal val="visible"/>
                                      </p:to>
                                    </p:set>
                                    <p:animEffect transition="in" filter="dissolve">
                                      <p:cBhvr>
                                        <p:cTn id="40" dur="500"/>
                                        <p:tgtEl>
                                          <p:spTgt spid="25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57"/>
                                        </p:tgtEl>
                                        <p:attrNameLst>
                                          <p:attrName>style.visibility</p:attrName>
                                        </p:attrNameLst>
                                      </p:cBhvr>
                                      <p:to>
                                        <p:strVal val="visible"/>
                                      </p:to>
                                    </p:set>
                                    <p:animEffect transition="in" filter="dissolve">
                                      <p:cBhvr>
                                        <p:cTn id="43" dur="500"/>
                                        <p:tgtEl>
                                          <p:spTgt spid="25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58"/>
                                        </p:tgtEl>
                                        <p:attrNameLst>
                                          <p:attrName>style.visibility</p:attrName>
                                        </p:attrNameLst>
                                      </p:cBhvr>
                                      <p:to>
                                        <p:strVal val="visible"/>
                                      </p:to>
                                    </p:set>
                                    <p:animEffect transition="in" filter="dissolve">
                                      <p:cBhvr>
                                        <p:cTn id="46" dur="500"/>
                                        <p:tgtEl>
                                          <p:spTgt spid="25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59"/>
                                        </p:tgtEl>
                                        <p:attrNameLst>
                                          <p:attrName>style.visibility</p:attrName>
                                        </p:attrNameLst>
                                      </p:cBhvr>
                                      <p:to>
                                        <p:strVal val="visible"/>
                                      </p:to>
                                    </p:set>
                                    <p:animEffect transition="in" filter="dissolve">
                                      <p:cBhvr>
                                        <p:cTn id="49" dur="500"/>
                                        <p:tgtEl>
                                          <p:spTgt spid="25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60"/>
                                        </p:tgtEl>
                                        <p:attrNameLst>
                                          <p:attrName>style.visibility</p:attrName>
                                        </p:attrNameLst>
                                      </p:cBhvr>
                                      <p:to>
                                        <p:strVal val="visible"/>
                                      </p:to>
                                    </p:set>
                                    <p:animEffect transition="in" filter="dissolve">
                                      <p:cBhvr>
                                        <p:cTn id="52" dur="500"/>
                                        <p:tgtEl>
                                          <p:spTgt spid="26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61"/>
                                        </p:tgtEl>
                                        <p:attrNameLst>
                                          <p:attrName>style.visibility</p:attrName>
                                        </p:attrNameLst>
                                      </p:cBhvr>
                                      <p:to>
                                        <p:strVal val="visible"/>
                                      </p:to>
                                    </p:set>
                                    <p:animEffect transition="in" filter="dissolve">
                                      <p:cBhvr>
                                        <p:cTn id="55" dur="500"/>
                                        <p:tgtEl>
                                          <p:spTgt spid="261"/>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animBg="1"/>
      <p:bldP spid="195" grpId="0" animBg="1"/>
      <p:bldP spid="196" grpId="0"/>
      <p:bldP spid="234" grpId="0" animBg="1"/>
      <p:bldP spid="235" grpId="0" animBg="1"/>
      <p:bldP spid="238" grpId="0" animBg="1"/>
      <p:bldP spid="239" grpId="0"/>
      <p:bldP spid="246" grpId="0"/>
      <p:bldP spid="248" grpId="0"/>
      <p:bldP spid="254" grpId="0" animBg="1"/>
      <p:bldP spid="255" grpId="0"/>
      <p:bldP spid="256" grpId="0" animBg="1"/>
      <p:bldP spid="257" grpId="0" animBg="1"/>
      <p:bldP spid="258" grpId="0" animBg="1"/>
      <p:bldP spid="259" grpId="0"/>
      <p:bldP spid="260" grpId="0"/>
      <p:bldP spid="261" grpId="0" animBg="1"/>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rdt1.0: </a:t>
            </a:r>
            <a:r>
              <a:rPr lang="en-US" sz="4400" dirty="0"/>
              <a:t>reliable transfer over a reliable channel</a:t>
            </a:r>
          </a:p>
        </p:txBody>
      </p:sp>
      <p:sp>
        <p:nvSpPr>
          <p:cNvPr id="22" name="Rectangle 3">
            <a:extLst>
              <a:ext uri="{FF2B5EF4-FFF2-40B4-BE49-F238E27FC236}">
                <a16:creationId xmlns:a16="http://schemas.microsoft.com/office/drawing/2014/main" id="{973DDEF7-C28A-F04F-AD65-DE94D6CF205E}"/>
              </a:ext>
            </a:extLst>
          </p:cNvPr>
          <p:cNvSpPr txBox="1">
            <a:spLocks noChangeArrowheads="1"/>
          </p:cNvSpPr>
          <p:nvPr/>
        </p:nvSpPr>
        <p:spPr>
          <a:xfrm>
            <a:off x="798690" y="1370551"/>
            <a:ext cx="7896225" cy="30194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perfectly reliable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bit errors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loss of packets</a:t>
            </a:r>
          </a:p>
        </p:txBody>
      </p:sp>
      <p:sp>
        <p:nvSpPr>
          <p:cNvPr id="42" name="Freeform 6">
            <a:extLst>
              <a:ext uri="{FF2B5EF4-FFF2-40B4-BE49-F238E27FC236}">
                <a16:creationId xmlns:a16="http://schemas.microsoft.com/office/drawing/2014/main" id="{72679C5D-F3D6-DB4D-B0B3-7D339F36B74D}"/>
              </a:ext>
            </a:extLst>
          </p:cNvPr>
          <p:cNvSpPr>
            <a:spLocks/>
          </p:cNvSpPr>
          <p:nvPr/>
        </p:nvSpPr>
        <p:spPr bwMode="auto">
          <a:xfrm>
            <a:off x="2850759" y="4627024"/>
            <a:ext cx="611187" cy="1027112"/>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3" name="Text Box 7">
            <a:extLst>
              <a:ext uri="{FF2B5EF4-FFF2-40B4-BE49-F238E27FC236}">
                <a16:creationId xmlns:a16="http://schemas.microsoft.com/office/drawing/2014/main" id="{9B9E7156-7163-514D-9217-22616724C466}"/>
              </a:ext>
            </a:extLst>
          </p:cNvPr>
          <p:cNvSpPr txBox="1">
            <a:spLocks noChangeArrowheads="1"/>
          </p:cNvSpPr>
          <p:nvPr/>
        </p:nvSpPr>
        <p:spPr bwMode="auto">
          <a:xfrm>
            <a:off x="3251680" y="5048046"/>
            <a:ext cx="268287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5" name="Group 4">
            <a:extLst>
              <a:ext uri="{FF2B5EF4-FFF2-40B4-BE49-F238E27FC236}">
                <a16:creationId xmlns:a16="http://schemas.microsoft.com/office/drawing/2014/main" id="{C7585234-D59C-0545-841B-A27D389014BC}"/>
              </a:ext>
            </a:extLst>
          </p:cNvPr>
          <p:cNvGrpSpPr/>
          <p:nvPr/>
        </p:nvGrpSpPr>
        <p:grpSpPr>
          <a:xfrm>
            <a:off x="3261921" y="4671474"/>
            <a:ext cx="2255838" cy="428625"/>
            <a:chOff x="3084121" y="4379374"/>
            <a:chExt cx="2255838" cy="428625"/>
          </a:xfrm>
        </p:grpSpPr>
        <p:sp>
          <p:nvSpPr>
            <p:cNvPr id="44" name="Text Box 8">
              <a:extLst>
                <a:ext uri="{FF2B5EF4-FFF2-40B4-BE49-F238E27FC236}">
                  <a16:creationId xmlns:a16="http://schemas.microsoft.com/office/drawing/2014/main" id="{F76E2421-9F9F-FC42-837C-A6C05CDF5A21}"/>
                </a:ext>
              </a:extLst>
            </p:cNvPr>
            <p:cNvSpPr txBox="1">
              <a:spLocks noChangeArrowheads="1"/>
            </p:cNvSpPr>
            <p:nvPr/>
          </p:nvSpPr>
          <p:spPr bwMode="auto">
            <a:xfrm>
              <a:off x="3084121" y="4379374"/>
              <a:ext cx="22558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5" name="Line 9">
              <a:extLst>
                <a:ext uri="{FF2B5EF4-FFF2-40B4-BE49-F238E27FC236}">
                  <a16:creationId xmlns:a16="http://schemas.microsoft.com/office/drawing/2014/main" id="{7D992FAD-AF7B-FB47-8AD1-6805A49B2633}"/>
                </a:ext>
              </a:extLst>
            </p:cNvPr>
            <p:cNvSpPr>
              <a:spLocks noChangeShapeType="1"/>
            </p:cNvSpPr>
            <p:nvPr/>
          </p:nvSpPr>
          <p:spPr bwMode="auto">
            <a:xfrm>
              <a:off x="3184134" y="4722274"/>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7" name="Text Box 11">
            <a:extLst>
              <a:ext uri="{FF2B5EF4-FFF2-40B4-BE49-F238E27FC236}">
                <a16:creationId xmlns:a16="http://schemas.microsoft.com/office/drawing/2014/main" id="{3D37D715-DFFD-D144-86D7-84AAD14254C9}"/>
              </a:ext>
            </a:extLst>
          </p:cNvPr>
          <p:cNvSpPr txBox="1">
            <a:spLocks noChangeArrowheads="1"/>
          </p:cNvSpPr>
          <p:nvPr/>
        </p:nvSpPr>
        <p:spPr bwMode="auto">
          <a:xfrm>
            <a:off x="9581566" y="5063272"/>
            <a:ext cx="24876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packet,data</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0" name="Freeform 14">
            <a:extLst>
              <a:ext uri="{FF2B5EF4-FFF2-40B4-BE49-F238E27FC236}">
                <a16:creationId xmlns:a16="http://schemas.microsoft.com/office/drawing/2014/main" id="{971AF932-17EF-C746-BE92-15D36EC0FFDD}"/>
              </a:ext>
            </a:extLst>
          </p:cNvPr>
          <p:cNvSpPr>
            <a:spLocks/>
          </p:cNvSpPr>
          <p:nvPr/>
        </p:nvSpPr>
        <p:spPr bwMode="auto">
          <a:xfrm>
            <a:off x="9171991" y="4666397"/>
            <a:ext cx="611187" cy="102711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B8AF4F26-5E6F-8F4D-A612-50842B04E515}"/>
              </a:ext>
            </a:extLst>
          </p:cNvPr>
          <p:cNvGrpSpPr/>
          <p:nvPr/>
        </p:nvGrpSpPr>
        <p:grpSpPr>
          <a:xfrm>
            <a:off x="9597441" y="4742597"/>
            <a:ext cx="1541462" cy="336550"/>
            <a:chOff x="9419641" y="4450497"/>
            <a:chExt cx="1541462" cy="336550"/>
          </a:xfrm>
        </p:grpSpPr>
        <p:sp>
          <p:nvSpPr>
            <p:cNvPr id="52" name="Line 16">
              <a:extLst>
                <a:ext uri="{FF2B5EF4-FFF2-40B4-BE49-F238E27FC236}">
                  <a16:creationId xmlns:a16="http://schemas.microsoft.com/office/drawing/2014/main" id="{755DAE31-6FE9-AA43-BE65-0F2D63F3A75D}"/>
                </a:ext>
              </a:extLst>
            </p:cNvPr>
            <p:cNvSpPr>
              <a:spLocks noChangeShapeType="1"/>
            </p:cNvSpPr>
            <p:nvPr/>
          </p:nvSpPr>
          <p:spPr bwMode="auto">
            <a:xfrm>
              <a:off x="9505366" y="4774347"/>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Rectangle 18">
              <a:extLst>
                <a:ext uri="{FF2B5EF4-FFF2-40B4-BE49-F238E27FC236}">
                  <a16:creationId xmlns:a16="http://schemas.microsoft.com/office/drawing/2014/main" id="{CC7E66DF-39CF-1142-BEBC-BFB9E33B62F7}"/>
                </a:ext>
              </a:extLst>
            </p:cNvPr>
            <p:cNvSpPr>
              <a:spLocks noChangeArrowheads="1"/>
            </p:cNvSpPr>
            <p:nvPr/>
          </p:nvSpPr>
          <p:spPr bwMode="auto">
            <a:xfrm>
              <a:off x="9419641" y="4450497"/>
              <a:ext cx="15414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Arial" charset="0"/>
                  <a:ea typeface="ＭＳ Ｐゴシック" charset="0"/>
                  <a:cs typeface="+mn-cs"/>
                </a:rPr>
                <a:t>rdt_rcv</a:t>
              </a: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(packet)</a:t>
              </a:r>
            </a:p>
          </p:txBody>
        </p:sp>
      </p:grpSp>
      <p:grpSp>
        <p:nvGrpSpPr>
          <p:cNvPr id="10" name="Group 9">
            <a:extLst>
              <a:ext uri="{FF2B5EF4-FFF2-40B4-BE49-F238E27FC236}">
                <a16:creationId xmlns:a16="http://schemas.microsoft.com/office/drawing/2014/main" id="{C6A7B144-988F-3142-A53D-2AD67E7E25EE}"/>
              </a:ext>
            </a:extLst>
          </p:cNvPr>
          <p:cNvGrpSpPr/>
          <p:nvPr/>
        </p:nvGrpSpPr>
        <p:grpSpPr>
          <a:xfrm>
            <a:off x="6812375" y="4666397"/>
            <a:ext cx="2496141" cy="1027113"/>
            <a:chOff x="6075775" y="5479197"/>
            <a:chExt cx="2496141" cy="1027113"/>
          </a:xfrm>
        </p:grpSpPr>
        <p:sp>
          <p:nvSpPr>
            <p:cNvPr id="48" name="Oval 12">
              <a:extLst>
                <a:ext uri="{FF2B5EF4-FFF2-40B4-BE49-F238E27FC236}">
                  <a16:creationId xmlns:a16="http://schemas.microsoft.com/office/drawing/2014/main" id="{15A02CFE-8E15-5B47-955E-884B96AD154D}"/>
                </a:ext>
              </a:extLst>
            </p:cNvPr>
            <p:cNvSpPr>
              <a:spLocks noChangeArrowheads="1"/>
            </p:cNvSpPr>
            <p:nvPr/>
          </p:nvSpPr>
          <p:spPr bwMode="auto">
            <a:xfrm>
              <a:off x="7536866" y="5495072"/>
              <a:ext cx="955675" cy="101123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9" name="Text Box 13">
              <a:extLst>
                <a:ext uri="{FF2B5EF4-FFF2-40B4-BE49-F238E27FC236}">
                  <a16:creationId xmlns:a16="http://schemas.microsoft.com/office/drawing/2014/main" id="{CBC9B555-6B5C-7741-88F2-5079C590022D}"/>
                </a:ext>
              </a:extLst>
            </p:cNvPr>
            <p:cNvSpPr txBox="1">
              <a:spLocks noChangeArrowheads="1"/>
            </p:cNvSpPr>
            <p:nvPr/>
          </p:nvSpPr>
          <p:spPr bwMode="auto">
            <a:xfrm>
              <a:off x="7473366" y="5580797"/>
              <a:ext cx="109855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3" name="Line 17">
              <a:extLst>
                <a:ext uri="{FF2B5EF4-FFF2-40B4-BE49-F238E27FC236}">
                  <a16:creationId xmlns:a16="http://schemas.microsoft.com/office/drawing/2014/main" id="{07806C13-AC0C-744F-A689-B195B8638391}"/>
                </a:ext>
              </a:extLst>
            </p:cNvPr>
            <p:cNvSpPr>
              <a:spLocks noChangeShapeType="1"/>
            </p:cNvSpPr>
            <p:nvPr/>
          </p:nvSpPr>
          <p:spPr bwMode="auto">
            <a:xfrm>
              <a:off x="7213016" y="5479197"/>
              <a:ext cx="385762" cy="24288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 name="Text Box 20">
              <a:extLst>
                <a:ext uri="{FF2B5EF4-FFF2-40B4-BE49-F238E27FC236}">
                  <a16:creationId xmlns:a16="http://schemas.microsoft.com/office/drawing/2014/main" id="{AD290DCB-DA87-BF46-B9F0-5E8404C38FE9}"/>
                </a:ext>
              </a:extLst>
            </p:cNvPr>
            <p:cNvSpPr txBox="1">
              <a:spLocks noChangeArrowheads="1"/>
            </p:cNvSpPr>
            <p:nvPr/>
          </p:nvSpPr>
          <p:spPr bwMode="auto">
            <a:xfrm>
              <a:off x="6075775" y="5745404"/>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grpSp>
      <p:pic>
        <p:nvPicPr>
          <p:cNvPr id="25604" name="Picture 4" descr="Image result for easy button&quot;">
            <a:extLst>
              <a:ext uri="{FF2B5EF4-FFF2-40B4-BE49-F238E27FC236}">
                <a16:creationId xmlns:a16="http://schemas.microsoft.com/office/drawing/2014/main" id="{FD822998-0D59-7945-AC2A-EA37C240B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940" y="1871323"/>
            <a:ext cx="2139751" cy="2139751"/>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3">
            <a:extLst>
              <a:ext uri="{FF2B5EF4-FFF2-40B4-BE49-F238E27FC236}">
                <a16:creationId xmlns:a16="http://schemas.microsoft.com/office/drawing/2014/main" id="{85610A16-2670-7448-8F41-F03B9E524F38}"/>
              </a:ext>
            </a:extLst>
          </p:cNvPr>
          <p:cNvSpPr txBox="1">
            <a:spLocks noChangeArrowheads="1"/>
          </p:cNvSpPr>
          <p:nvPr/>
        </p:nvSpPr>
        <p:spPr>
          <a:xfrm>
            <a:off x="798690" y="2794001"/>
            <a:ext cx="7896225" cy="15113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separate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FSMs for sender, receiver: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sender sends data into underlying channel</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reads data from underlying channel</a:t>
            </a:r>
          </a:p>
        </p:txBody>
      </p:sp>
      <p:grpSp>
        <p:nvGrpSpPr>
          <p:cNvPr id="9" name="Group 8">
            <a:extLst>
              <a:ext uri="{FF2B5EF4-FFF2-40B4-BE49-F238E27FC236}">
                <a16:creationId xmlns:a16="http://schemas.microsoft.com/office/drawing/2014/main" id="{7F2EE118-43B6-9B4F-B323-BCE06C274814}"/>
              </a:ext>
            </a:extLst>
          </p:cNvPr>
          <p:cNvGrpSpPr/>
          <p:nvPr/>
        </p:nvGrpSpPr>
        <p:grpSpPr>
          <a:xfrm>
            <a:off x="706840" y="4601624"/>
            <a:ext cx="2271310" cy="1027112"/>
            <a:chOff x="262340" y="5579524"/>
            <a:chExt cx="2271310" cy="1027112"/>
          </a:xfrm>
        </p:grpSpPr>
        <p:grpSp>
          <p:nvGrpSpPr>
            <p:cNvPr id="8" name="Group 7">
              <a:extLst>
                <a:ext uri="{FF2B5EF4-FFF2-40B4-BE49-F238E27FC236}">
                  <a16:creationId xmlns:a16="http://schemas.microsoft.com/office/drawing/2014/main" id="{685AB00B-9A93-AB4E-B61E-272D7AC641F9}"/>
                </a:ext>
              </a:extLst>
            </p:cNvPr>
            <p:cNvGrpSpPr/>
            <p:nvPr/>
          </p:nvGrpSpPr>
          <p:grpSpPr>
            <a:xfrm>
              <a:off x="262340" y="5579524"/>
              <a:ext cx="2201069" cy="1027112"/>
              <a:chOff x="795740" y="4614324"/>
              <a:chExt cx="2201069" cy="1027112"/>
            </a:xfrm>
          </p:grpSpPr>
          <p:sp>
            <p:nvSpPr>
              <p:cNvPr id="46" name="Line 10">
                <a:extLst>
                  <a:ext uri="{FF2B5EF4-FFF2-40B4-BE49-F238E27FC236}">
                    <a16:creationId xmlns:a16="http://schemas.microsoft.com/office/drawing/2014/main" id="{53CBEB33-D2BE-EA4E-9053-8A4F592B82D6}"/>
                  </a:ext>
                </a:extLst>
              </p:cNvPr>
              <p:cNvSpPr>
                <a:spLocks noChangeShapeType="1"/>
              </p:cNvSpPr>
              <p:nvPr/>
            </p:nvSpPr>
            <p:spPr bwMode="auto">
              <a:xfrm>
                <a:off x="1717284" y="4614324"/>
                <a:ext cx="385762" cy="24288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5" name="Text Box 19">
                <a:extLst>
                  <a:ext uri="{FF2B5EF4-FFF2-40B4-BE49-F238E27FC236}">
                    <a16:creationId xmlns:a16="http://schemas.microsoft.com/office/drawing/2014/main" id="{16E30F35-9D21-5542-B316-8DC5ACBE27DA}"/>
                  </a:ext>
                </a:extLst>
              </p:cNvPr>
              <p:cNvSpPr txBox="1">
                <a:spLocks noChangeArrowheads="1"/>
              </p:cNvSpPr>
              <p:nvPr/>
            </p:nvSpPr>
            <p:spPr bwMode="auto">
              <a:xfrm>
                <a:off x="795740" y="4985781"/>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40" name="Oval 4">
                <a:extLst>
                  <a:ext uri="{FF2B5EF4-FFF2-40B4-BE49-F238E27FC236}">
                    <a16:creationId xmlns:a16="http://schemas.microsoft.com/office/drawing/2014/main" id="{1B157770-6762-CF45-9B74-7457DBFE2B56}"/>
                  </a:ext>
                </a:extLst>
              </p:cNvPr>
              <p:cNvSpPr>
                <a:spLocks noChangeArrowheads="1"/>
              </p:cNvSpPr>
              <p:nvPr/>
            </p:nvSpPr>
            <p:spPr bwMode="auto">
              <a:xfrm>
                <a:off x="2041134" y="4630199"/>
                <a:ext cx="955675" cy="1011237"/>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1" name="Text Box 5">
              <a:extLst>
                <a:ext uri="{FF2B5EF4-FFF2-40B4-BE49-F238E27FC236}">
                  <a16:creationId xmlns:a16="http://schemas.microsoft.com/office/drawing/2014/main" id="{CE38ECA0-E265-FA4A-950E-CC50EF2CA516}"/>
                </a:ext>
              </a:extLst>
            </p:cNvPr>
            <p:cNvSpPr txBox="1">
              <a:spLocks noChangeArrowheads="1"/>
            </p:cNvSpPr>
            <p:nvPr/>
          </p:nvSpPr>
          <p:spPr bwMode="auto">
            <a:xfrm>
              <a:off x="1435100" y="5693824"/>
              <a:ext cx="109855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27" name="Slide Number Placeholder 2">
            <a:extLst>
              <a:ext uri="{FF2B5EF4-FFF2-40B4-BE49-F238E27FC236}">
                <a16:creationId xmlns:a16="http://schemas.microsoft.com/office/drawing/2014/main" id="{4E6AC2D9-3427-7142-95C3-6DF77122338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45</a:t>
            </a:fld>
            <a:endParaRPr lang="en-US" dirty="0"/>
          </a:p>
        </p:txBody>
      </p:sp>
    </p:spTree>
    <p:extLst>
      <p:ext uri="{BB962C8B-B14F-4D97-AF65-F5344CB8AC3E}">
        <p14:creationId xmlns:p14="http://schemas.microsoft.com/office/powerpoint/2010/main" val="85183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dissolve">
                                      <p:cBhvr>
                                        <p:cTn id="17" dur="500"/>
                                        <p:tgtEl>
                                          <p:spTgt spid="42"/>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dissolve">
                                      <p:cBhvr>
                                        <p:cTn id="35" dur="500"/>
                                        <p:tgtEl>
                                          <p:spTgt spid="50"/>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dissolve">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25604"/>
                                        </p:tgtEl>
                                        <p:attrNameLst>
                                          <p:attrName>style.visibility</p:attrName>
                                        </p:attrNameLst>
                                      </p:cBhvr>
                                      <p:to>
                                        <p:strVal val="visible"/>
                                      </p:to>
                                    </p:set>
                                    <p:animEffect transition="in" filter="dissolve">
                                      <p:cBhvr>
                                        <p:cTn id="48"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47" grpId="0"/>
      <p:bldP spid="50" grpId="0" animBg="1"/>
      <p:bldP spid="2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channel with bit errors</a:t>
            </a:r>
            <a:endParaRPr lang="en-US" sz="4400" dirty="0"/>
          </a:p>
        </p:txBody>
      </p:sp>
      <p:sp>
        <p:nvSpPr>
          <p:cNvPr id="23" name="Rectangle 3">
            <a:extLst>
              <a:ext uri="{FF2B5EF4-FFF2-40B4-BE49-F238E27FC236}">
                <a16:creationId xmlns:a16="http://schemas.microsoft.com/office/drawing/2014/main" id="{3E368E9F-FC61-C94B-B4CE-5CA7B0FEB788}"/>
              </a:ext>
            </a:extLst>
          </p:cNvPr>
          <p:cNvSpPr txBox="1">
            <a:spLocks noChangeArrowheads="1"/>
          </p:cNvSpPr>
          <p:nvPr/>
        </p:nvSpPr>
        <p:spPr>
          <a:xfrm>
            <a:off x="673994" y="1482748"/>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may flip bits in packet</a:t>
            </a:r>
          </a:p>
          <a:p>
            <a:pPr marL="800100" marR="0" lvl="1" indent="-228600" algn="l" defTabSz="914400" rtl="0" eaLnBrk="1" fontAlgn="auto" latinLnBrk="0" hangingPunct="1">
              <a:lnSpc>
                <a:spcPct val="75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checksum (e.g., Internet checksum) to detect bit errors</a:t>
            </a:r>
          </a:p>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Text Box 10">
            <a:extLst>
              <a:ext uri="{FF2B5EF4-FFF2-40B4-BE49-F238E27FC236}">
                <a16:creationId xmlns:a16="http://schemas.microsoft.com/office/drawing/2014/main" id="{DDD1DAD8-493C-8447-8752-319FA74AD634}"/>
              </a:ext>
            </a:extLst>
          </p:cNvPr>
          <p:cNvSpPr txBox="1">
            <a:spLocks noChangeArrowheads="1"/>
          </p:cNvSpPr>
          <p:nvPr/>
        </p:nvSpPr>
        <p:spPr bwMode="auto">
          <a:xfrm>
            <a:off x="1328236" y="3911182"/>
            <a:ext cx="10041531"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How do humans recover from “</a:t>
            </a:r>
            <a:r>
              <a:rPr kumimoji="0" lang="en-US" altLang="ja-JP"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errors” </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during conversation?</a:t>
            </a:r>
          </a:p>
        </p:txBody>
      </p:sp>
      <p:sp>
        <p:nvSpPr>
          <p:cNvPr id="5" name="Slide Number Placeholder 2">
            <a:extLst>
              <a:ext uri="{FF2B5EF4-FFF2-40B4-BE49-F238E27FC236}">
                <a16:creationId xmlns:a16="http://schemas.microsoft.com/office/drawing/2014/main" id="{05B1A153-C333-754C-9249-656206CB5CC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46</a:t>
            </a:fld>
            <a:endParaRPr lang="en-US" dirty="0"/>
          </a:p>
        </p:txBody>
      </p:sp>
    </p:spTree>
    <p:extLst>
      <p:ext uri="{BB962C8B-B14F-4D97-AF65-F5344CB8AC3E}">
        <p14:creationId xmlns:p14="http://schemas.microsoft.com/office/powerpoint/2010/main" val="1948310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channel with bit errors</a:t>
            </a:r>
            <a:endParaRPr lang="en-US" sz="4400" dirty="0"/>
          </a:p>
        </p:txBody>
      </p:sp>
      <p:sp>
        <p:nvSpPr>
          <p:cNvPr id="23" name="Rectangle 3">
            <a:extLst>
              <a:ext uri="{FF2B5EF4-FFF2-40B4-BE49-F238E27FC236}">
                <a16:creationId xmlns:a16="http://schemas.microsoft.com/office/drawing/2014/main" id="{3E368E9F-FC61-C94B-B4CE-5CA7B0FEB788}"/>
              </a:ext>
            </a:extLst>
          </p:cNvPr>
          <p:cNvSpPr txBox="1">
            <a:spLocks noChangeArrowheads="1"/>
          </p:cNvSpPr>
          <p:nvPr/>
        </p:nvSpPr>
        <p:spPr>
          <a:xfrm>
            <a:off x="673994" y="1274398"/>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575" marR="0" lvl="0" indent="-295275"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may flip bits in packet</a:t>
            </a:r>
          </a:p>
          <a:p>
            <a:pPr marL="695325" marR="0" lvl="1" indent="-231775" algn="l" defTabSz="914400" rtl="0" eaLnBrk="1" fontAlgn="auto" latinLnBrk="0" hangingPunct="1">
              <a:lnSpc>
                <a:spcPct val="80000"/>
              </a:lnSpc>
              <a:spcBef>
                <a:spcPts val="8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checksum to detect bit errors</a:t>
            </a:r>
          </a:p>
          <a:p>
            <a:pPr marL="409575" marR="0" lvl="0" indent="-2794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2">
            <a:extLst>
              <a:ext uri="{FF2B5EF4-FFF2-40B4-BE49-F238E27FC236}">
                <a16:creationId xmlns:a16="http://schemas.microsoft.com/office/drawing/2014/main" id="{6EBA4373-2F4E-9C40-8D34-CD4CD038CE07}"/>
              </a:ext>
            </a:extLst>
          </p:cNvPr>
          <p:cNvSpPr txBox="1">
            <a:spLocks noChangeArrowheads="1"/>
          </p:cNvSpPr>
          <p:nvPr/>
        </p:nvSpPr>
        <p:spPr>
          <a:xfrm>
            <a:off x="662419" y="2680738"/>
            <a:ext cx="11004862" cy="215700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31775" algn="l" defTabSz="914400" rtl="0" eaLnBrk="1" fontAlgn="auto" latinLnBrk="0" hangingPunct="1">
              <a:lnSpc>
                <a:spcPct val="90000"/>
              </a:lnSpc>
              <a:spcBef>
                <a:spcPct val="450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acknowledgements (ACKs):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received OK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negative acknowledgements (NAKs):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had errors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retransmits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pkt on receipt of NAK</a:t>
            </a:r>
          </a:p>
        </p:txBody>
      </p:sp>
      <p:grpSp>
        <p:nvGrpSpPr>
          <p:cNvPr id="7" name="Group 13">
            <a:extLst>
              <a:ext uri="{FF2B5EF4-FFF2-40B4-BE49-F238E27FC236}">
                <a16:creationId xmlns:a16="http://schemas.microsoft.com/office/drawing/2014/main" id="{0DED2191-7C7B-EA46-AFB1-5A7A4509EEC8}"/>
              </a:ext>
            </a:extLst>
          </p:cNvPr>
          <p:cNvGrpSpPr>
            <a:grpSpLocks/>
          </p:cNvGrpSpPr>
          <p:nvPr/>
        </p:nvGrpSpPr>
        <p:grpSpPr bwMode="auto">
          <a:xfrm>
            <a:off x="937549" y="5087784"/>
            <a:ext cx="10729731" cy="1466850"/>
            <a:chOff x="1552" y="2800"/>
            <a:chExt cx="2578" cy="924"/>
          </a:xfrm>
        </p:grpSpPr>
        <p:sp>
          <p:nvSpPr>
            <p:cNvPr id="8" name="Rectangle 7">
              <a:extLst>
                <a:ext uri="{FF2B5EF4-FFF2-40B4-BE49-F238E27FC236}">
                  <a16:creationId xmlns:a16="http://schemas.microsoft.com/office/drawing/2014/main" id="{CA5C33DB-F1DF-074B-AA2F-B41978703359}"/>
                </a:ext>
              </a:extLst>
            </p:cNvPr>
            <p:cNvSpPr>
              <a:spLocks noChangeArrowheads="1"/>
            </p:cNvSpPr>
            <p:nvPr/>
          </p:nvSpPr>
          <p:spPr bwMode="auto">
            <a:xfrm>
              <a:off x="1552" y="2974"/>
              <a:ext cx="2578" cy="595"/>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9" name="Rectangle 9">
              <a:extLst>
                <a:ext uri="{FF2B5EF4-FFF2-40B4-BE49-F238E27FC236}">
                  <a16:creationId xmlns:a16="http://schemas.microsoft.com/office/drawing/2014/main" id="{CB4139DF-921F-E940-9AD8-677EFA8E24B3}"/>
                </a:ext>
              </a:extLst>
            </p:cNvPr>
            <p:cNvSpPr>
              <a:spLocks noChangeArrowheads="1"/>
            </p:cNvSpPr>
            <p:nvPr/>
          </p:nvSpPr>
          <p:spPr bwMode="auto">
            <a:xfrm>
              <a:off x="2226" y="2864"/>
              <a:ext cx="88" cy="22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 name="Text Box 10">
              <a:extLst>
                <a:ext uri="{FF2B5EF4-FFF2-40B4-BE49-F238E27FC236}">
                  <a16:creationId xmlns:a16="http://schemas.microsoft.com/office/drawing/2014/main" id="{B44BC4A2-14C8-8A47-B1A1-506171B4D389}"/>
                </a:ext>
              </a:extLst>
            </p:cNvPr>
            <p:cNvSpPr txBox="1">
              <a:spLocks noChangeArrowheads="1"/>
            </p:cNvSpPr>
            <p:nvPr/>
          </p:nvSpPr>
          <p:spPr bwMode="auto">
            <a:xfrm>
              <a:off x="1724" y="2800"/>
              <a:ext cx="687" cy="3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stop and wait</a:t>
              </a:r>
            </a:p>
          </p:txBody>
        </p:sp>
        <p:sp>
          <p:nvSpPr>
            <p:cNvPr id="11" name="Text Box 6">
              <a:extLst>
                <a:ext uri="{FF2B5EF4-FFF2-40B4-BE49-F238E27FC236}">
                  <a16:creationId xmlns:a16="http://schemas.microsoft.com/office/drawing/2014/main" id="{EEE47A92-87A4-AD48-8A94-DC9DCFA6DD50}"/>
                </a:ext>
              </a:extLst>
            </p:cNvPr>
            <p:cNvSpPr txBox="1">
              <a:spLocks noChangeArrowheads="1"/>
            </p:cNvSpPr>
            <p:nvPr/>
          </p:nvSpPr>
          <p:spPr bwMode="auto">
            <a:xfrm>
              <a:off x="1678" y="3136"/>
              <a:ext cx="2452" cy="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CC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 sends one packet,  then waits for receiver  response</a:t>
              </a:r>
            </a:p>
          </p:txBody>
        </p:sp>
      </p:grpSp>
      <p:sp>
        <p:nvSpPr>
          <p:cNvPr id="12" name="Slide Number Placeholder 2">
            <a:extLst>
              <a:ext uri="{FF2B5EF4-FFF2-40B4-BE49-F238E27FC236}">
                <a16:creationId xmlns:a16="http://schemas.microsoft.com/office/drawing/2014/main" id="{8EDA3199-9071-AC4D-8C68-A368602E92B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47</a:t>
            </a:fld>
            <a:endParaRPr lang="en-US" dirty="0"/>
          </a:p>
        </p:txBody>
      </p:sp>
    </p:spTree>
    <p:extLst>
      <p:ext uri="{BB962C8B-B14F-4D97-AF65-F5344CB8AC3E}">
        <p14:creationId xmlns:p14="http://schemas.microsoft.com/office/powerpoint/2010/main" val="15721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dissolve">
                                      <p:cBhvr>
                                        <p:cTn id="12" dur="500"/>
                                        <p:tgtEl>
                                          <p:spTgt spid="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animEffect transition="in" filter="dissolve">
                                      <p:cBhvr>
                                        <p:cTn id="17" dur="500"/>
                                        <p:tgtEl>
                                          <p:spTgt spid="2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
                                            <p:txEl>
                                              <p:pRg st="2" end="2"/>
                                            </p:txEl>
                                          </p:spTgt>
                                        </p:tgtEl>
                                        <p:attrNameLst>
                                          <p:attrName>style.visibility</p:attrName>
                                        </p:attrNameLst>
                                      </p:cBhvr>
                                      <p:to>
                                        <p:strVal val="visible"/>
                                      </p:to>
                                    </p:set>
                                    <p:animEffect transition="in" filter="dissolve">
                                      <p:cBhvr>
                                        <p:cTn id="22" dur="500"/>
                                        <p:tgtEl>
                                          <p:spTgt spid="2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68">
            <a:extLst>
              <a:ext uri="{FF2B5EF4-FFF2-40B4-BE49-F238E27FC236}">
                <a16:creationId xmlns:a16="http://schemas.microsoft.com/office/drawing/2014/main" id="{68EB694D-F4ED-0141-BBB1-034CE4FDF113}"/>
              </a:ext>
            </a:extLst>
          </p:cNvPr>
          <p:cNvSpPr/>
          <p:nvPr/>
        </p:nvSpPr>
        <p:spPr>
          <a:xfrm>
            <a:off x="9870220" y="5077299"/>
            <a:ext cx="1669250" cy="3110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id="{D3935A0A-DEFE-0D4A-A039-8D2F8EDE2B13}"/>
              </a:ext>
            </a:extLst>
          </p:cNvPr>
          <p:cNvSpPr/>
          <p:nvPr/>
        </p:nvSpPr>
        <p:spPr>
          <a:xfrm>
            <a:off x="10103160" y="2734197"/>
            <a:ext cx="1333279" cy="3110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FSM specifications</a:t>
            </a:r>
            <a:endParaRPr lang="en-US" sz="4400" dirty="0"/>
          </a:p>
        </p:txBody>
      </p:sp>
      <p:sp>
        <p:nvSpPr>
          <p:cNvPr id="109" name="Oval 3">
            <a:extLst>
              <a:ext uri="{FF2B5EF4-FFF2-40B4-BE49-F238E27FC236}">
                <a16:creationId xmlns:a16="http://schemas.microsoft.com/office/drawing/2014/main" id="{606B9A69-736A-BE4F-8E57-1E4DD86ADE7D}"/>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0" name="Text Box 4">
            <a:extLst>
              <a:ext uri="{FF2B5EF4-FFF2-40B4-BE49-F238E27FC236}">
                <a16:creationId xmlns:a16="http://schemas.microsoft.com/office/drawing/2014/main" id="{9158E582-2053-DB47-8544-5430174AAC29}"/>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56" name="Group 155">
            <a:extLst>
              <a:ext uri="{FF2B5EF4-FFF2-40B4-BE49-F238E27FC236}">
                <a16:creationId xmlns:a16="http://schemas.microsoft.com/office/drawing/2014/main" id="{1A819A83-E50E-0842-8735-DFC0B065BABA}"/>
              </a:ext>
            </a:extLst>
          </p:cNvPr>
          <p:cNvGrpSpPr/>
          <p:nvPr/>
        </p:nvGrpSpPr>
        <p:grpSpPr>
          <a:xfrm>
            <a:off x="5004826" y="2400535"/>
            <a:ext cx="3673475" cy="919271"/>
            <a:chOff x="5004826" y="2400535"/>
            <a:chExt cx="3673475" cy="919271"/>
          </a:xfrm>
        </p:grpSpPr>
        <p:sp>
          <p:nvSpPr>
            <p:cNvPr id="120" name="Freeform 14">
              <a:extLst>
                <a:ext uri="{FF2B5EF4-FFF2-40B4-BE49-F238E27FC236}">
                  <a16:creationId xmlns:a16="http://schemas.microsoft.com/office/drawing/2014/main" id="{6794142E-E5B8-3F45-81C1-8A8F8E602B04}"/>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Text Box 15">
              <a:extLst>
                <a:ext uri="{FF2B5EF4-FFF2-40B4-BE49-F238E27FC236}">
                  <a16:creationId xmlns:a16="http://schemas.microsoft.com/office/drawing/2014/main" id="{EBF1463C-CBD7-1049-80A6-FED400C12A10}"/>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16">
              <a:extLst>
                <a:ext uri="{FF2B5EF4-FFF2-40B4-BE49-F238E27FC236}">
                  <a16:creationId xmlns:a16="http://schemas.microsoft.com/office/drawing/2014/main" id="{C1489951-F533-6243-BF54-F4FB192513F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3" name="Line 17">
              <a:extLst>
                <a:ext uri="{FF2B5EF4-FFF2-40B4-BE49-F238E27FC236}">
                  <a16:creationId xmlns:a16="http://schemas.microsoft.com/office/drawing/2014/main" id="{E7CC9AD6-FAA9-474E-B46B-1E603A7D16C8}"/>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8" name="Group 22">
            <a:extLst>
              <a:ext uri="{FF2B5EF4-FFF2-40B4-BE49-F238E27FC236}">
                <a16:creationId xmlns:a16="http://schemas.microsoft.com/office/drawing/2014/main" id="{6E4E03EB-86D3-824C-9C7B-D6204AA45EF1}"/>
              </a:ext>
            </a:extLst>
          </p:cNvPr>
          <p:cNvGrpSpPr>
            <a:grpSpLocks/>
          </p:cNvGrpSpPr>
          <p:nvPr/>
        </p:nvGrpSpPr>
        <p:grpSpPr bwMode="auto">
          <a:xfrm>
            <a:off x="4044388" y="2362543"/>
            <a:ext cx="1074738" cy="962025"/>
            <a:chOff x="1540" y="2116"/>
            <a:chExt cx="677" cy="606"/>
          </a:xfrm>
        </p:grpSpPr>
        <p:sp>
          <p:nvSpPr>
            <p:cNvPr id="129" name="Oval 23">
              <a:extLst>
                <a:ext uri="{FF2B5EF4-FFF2-40B4-BE49-F238E27FC236}">
                  <a16:creationId xmlns:a16="http://schemas.microsoft.com/office/drawing/2014/main" id="{290478B3-253F-D048-8DE9-187624FD0138}"/>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0" name="Text Box 24">
              <a:extLst>
                <a:ext uri="{FF2B5EF4-FFF2-40B4-BE49-F238E27FC236}">
                  <a16:creationId xmlns:a16="http://schemas.microsoft.com/office/drawing/2014/main" id="{33128FC3-7340-2B43-998B-4D14B544CCA9}"/>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9" name="Group 158">
            <a:extLst>
              <a:ext uri="{FF2B5EF4-FFF2-40B4-BE49-F238E27FC236}">
                <a16:creationId xmlns:a16="http://schemas.microsoft.com/office/drawing/2014/main" id="{D0E913FD-5AB0-D647-A2DB-C235CF8D718B}"/>
              </a:ext>
            </a:extLst>
          </p:cNvPr>
          <p:cNvGrpSpPr/>
          <p:nvPr/>
        </p:nvGrpSpPr>
        <p:grpSpPr>
          <a:xfrm>
            <a:off x="8325876" y="2721318"/>
            <a:ext cx="3394075" cy="1036638"/>
            <a:chOff x="8325876" y="2721318"/>
            <a:chExt cx="3394075" cy="1036638"/>
          </a:xfrm>
        </p:grpSpPr>
        <p:grpSp>
          <p:nvGrpSpPr>
            <p:cNvPr id="124" name="Group 18">
              <a:extLst>
                <a:ext uri="{FF2B5EF4-FFF2-40B4-BE49-F238E27FC236}">
                  <a16:creationId xmlns:a16="http://schemas.microsoft.com/office/drawing/2014/main" id="{1FD009B5-82D3-A54A-A742-8202ED8CE702}"/>
                </a:ext>
              </a:extLst>
            </p:cNvPr>
            <p:cNvGrpSpPr>
              <a:grpSpLocks/>
            </p:cNvGrpSpPr>
            <p:nvPr/>
          </p:nvGrpSpPr>
          <p:grpSpPr bwMode="auto">
            <a:xfrm>
              <a:off x="8325876" y="2721318"/>
              <a:ext cx="3394075" cy="630238"/>
              <a:chOff x="2222" y="2804"/>
              <a:chExt cx="2138" cy="397"/>
            </a:xfrm>
          </p:grpSpPr>
          <p:sp>
            <p:nvSpPr>
              <p:cNvPr id="125" name="Text Box 19">
                <a:extLst>
                  <a:ext uri="{FF2B5EF4-FFF2-40B4-BE49-F238E27FC236}">
                    <a16:creationId xmlns:a16="http://schemas.microsoft.com/office/drawing/2014/main" id="{A317A424-F2E1-824F-B626-E01E0E2404B1}"/>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Text Box 20">
                <a:extLst>
                  <a:ext uri="{FF2B5EF4-FFF2-40B4-BE49-F238E27FC236}">
                    <a16:creationId xmlns:a16="http://schemas.microsoft.com/office/drawing/2014/main" id="{F3C2F2D4-E406-8746-8990-3E5ED0A5CAE1}"/>
                  </a:ext>
                </a:extLst>
              </p:cNvPr>
              <p:cNvSpPr txBox="1">
                <a:spLocks noChangeArrowheads="1"/>
              </p:cNvSpPr>
              <p:nvPr/>
            </p:nvSpPr>
            <p:spPr bwMode="auto">
              <a:xfrm>
                <a:off x="2225" y="2804"/>
                <a:ext cx="2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7" name="Line 21">
                <a:extLst>
                  <a:ext uri="{FF2B5EF4-FFF2-40B4-BE49-F238E27FC236}">
                    <a16:creationId xmlns:a16="http://schemas.microsoft.com/office/drawing/2014/main" id="{BE673EC8-DD07-7A43-8EF8-4AF46E325C31}"/>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1" name="Freeform 25">
              <a:extLst>
                <a:ext uri="{FF2B5EF4-FFF2-40B4-BE49-F238E27FC236}">
                  <a16:creationId xmlns:a16="http://schemas.microsoft.com/office/drawing/2014/main" id="{0EE6DE3B-8CC5-4840-9E43-E2F13B451312}"/>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2" name="Oval 26">
            <a:extLst>
              <a:ext uri="{FF2B5EF4-FFF2-40B4-BE49-F238E27FC236}">
                <a16:creationId xmlns:a16="http://schemas.microsoft.com/office/drawing/2014/main" id="{D886EFDE-A0BD-234F-9505-E1DFE71A45A0}"/>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3" name="Text Box 27">
            <a:extLst>
              <a:ext uri="{FF2B5EF4-FFF2-40B4-BE49-F238E27FC236}">
                <a16:creationId xmlns:a16="http://schemas.microsoft.com/office/drawing/2014/main" id="{7D124EF1-1801-CC41-AA27-4430B21813BF}"/>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64" name="Group 163">
            <a:extLst>
              <a:ext uri="{FF2B5EF4-FFF2-40B4-BE49-F238E27FC236}">
                <a16:creationId xmlns:a16="http://schemas.microsoft.com/office/drawing/2014/main" id="{311BB54D-2176-2D44-BD7F-B18C9C74D8A4}"/>
              </a:ext>
            </a:extLst>
          </p:cNvPr>
          <p:cNvGrpSpPr/>
          <p:nvPr/>
        </p:nvGrpSpPr>
        <p:grpSpPr>
          <a:xfrm>
            <a:off x="8049650" y="4591214"/>
            <a:ext cx="4142349" cy="1379872"/>
            <a:chOff x="8049650" y="4591214"/>
            <a:chExt cx="4142349" cy="1379872"/>
          </a:xfrm>
        </p:grpSpPr>
        <p:grpSp>
          <p:nvGrpSpPr>
            <p:cNvPr id="163" name="Group 162">
              <a:extLst>
                <a:ext uri="{FF2B5EF4-FFF2-40B4-BE49-F238E27FC236}">
                  <a16:creationId xmlns:a16="http://schemas.microsoft.com/office/drawing/2014/main" id="{E182C09B-F3FC-C340-BB16-737F51CA96BE}"/>
                </a:ext>
              </a:extLst>
            </p:cNvPr>
            <p:cNvGrpSpPr/>
            <p:nvPr/>
          </p:nvGrpSpPr>
          <p:grpSpPr>
            <a:xfrm>
              <a:off x="8049650" y="5037504"/>
              <a:ext cx="4142349" cy="933582"/>
              <a:chOff x="8049650" y="5037504"/>
              <a:chExt cx="4142349" cy="933582"/>
            </a:xfrm>
          </p:grpSpPr>
          <p:sp>
            <p:nvSpPr>
              <p:cNvPr id="113" name="Text Box 7">
                <a:extLst>
                  <a:ext uri="{FF2B5EF4-FFF2-40B4-BE49-F238E27FC236}">
                    <a16:creationId xmlns:a16="http://schemas.microsoft.com/office/drawing/2014/main" id="{60B53257-B255-5D45-9C56-20A5CE5DE77F}"/>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4" name="Text Box 8">
                <a:extLst>
                  <a:ext uri="{FF2B5EF4-FFF2-40B4-BE49-F238E27FC236}">
                    <a16:creationId xmlns:a16="http://schemas.microsoft.com/office/drawing/2014/main" id="{2151DB25-A53F-EF4A-BDBD-C8DD839A622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9">
                <a:extLst>
                  <a:ext uri="{FF2B5EF4-FFF2-40B4-BE49-F238E27FC236}">
                    <a16:creationId xmlns:a16="http://schemas.microsoft.com/office/drawing/2014/main" id="{4797C970-D2E8-AA47-91A6-90DF435C025D}"/>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4" name="Freeform 28">
              <a:extLst>
                <a:ext uri="{FF2B5EF4-FFF2-40B4-BE49-F238E27FC236}">
                  <a16:creationId xmlns:a16="http://schemas.microsoft.com/office/drawing/2014/main" id="{8D9E8E7D-01E2-7040-828E-B4AD37E6C50C}"/>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FCAE8B13-78CF-DD4C-AD79-FE70F24547E0}"/>
              </a:ext>
            </a:extLst>
          </p:cNvPr>
          <p:cNvGrpSpPr/>
          <p:nvPr/>
        </p:nvGrpSpPr>
        <p:grpSpPr>
          <a:xfrm>
            <a:off x="2756926" y="1340193"/>
            <a:ext cx="3643312" cy="1027113"/>
            <a:chOff x="2756926" y="1340193"/>
            <a:chExt cx="3643312" cy="1027113"/>
          </a:xfrm>
        </p:grpSpPr>
        <p:sp>
          <p:nvSpPr>
            <p:cNvPr id="111" name="Text Box 5">
              <a:extLst>
                <a:ext uri="{FF2B5EF4-FFF2-40B4-BE49-F238E27FC236}">
                  <a16:creationId xmlns:a16="http://schemas.microsoft.com/office/drawing/2014/main" id="{B4419231-71F9-2847-A8A7-8F91C3BFAD5F}"/>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2" name="Line 6">
              <a:extLst>
                <a:ext uri="{FF2B5EF4-FFF2-40B4-BE49-F238E27FC236}">
                  <a16:creationId xmlns:a16="http://schemas.microsoft.com/office/drawing/2014/main" id="{9D8A7D98-AFD4-AA49-B033-1C3F29FDF103}"/>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Freeform 10">
              <a:extLst>
                <a:ext uri="{FF2B5EF4-FFF2-40B4-BE49-F238E27FC236}">
                  <a16:creationId xmlns:a16="http://schemas.microsoft.com/office/drawing/2014/main" id="{C65AC33D-DAC6-0248-903C-715D380A05CD}"/>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Text Box 35">
              <a:extLst>
                <a:ext uri="{FF2B5EF4-FFF2-40B4-BE49-F238E27FC236}">
                  <a16:creationId xmlns:a16="http://schemas.microsoft.com/office/drawing/2014/main" id="{8B2CC675-7409-974B-A183-2AC7E249C391}"/>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8" name="Group 157">
            <a:extLst>
              <a:ext uri="{FF2B5EF4-FFF2-40B4-BE49-F238E27FC236}">
                <a16:creationId xmlns:a16="http://schemas.microsoft.com/office/drawing/2014/main" id="{02805388-DFB1-CA42-9623-430C96CD0F0B}"/>
              </a:ext>
            </a:extLst>
          </p:cNvPr>
          <p:cNvGrpSpPr/>
          <p:nvPr/>
        </p:nvGrpSpPr>
        <p:grpSpPr>
          <a:xfrm>
            <a:off x="2270357" y="3283338"/>
            <a:ext cx="3548062" cy="989290"/>
            <a:chOff x="2270357" y="3283338"/>
            <a:chExt cx="3548062" cy="989290"/>
          </a:xfrm>
        </p:grpSpPr>
        <p:sp>
          <p:nvSpPr>
            <p:cNvPr id="117" name="Freeform 11">
              <a:extLst>
                <a:ext uri="{FF2B5EF4-FFF2-40B4-BE49-F238E27FC236}">
                  <a16:creationId xmlns:a16="http://schemas.microsoft.com/office/drawing/2014/main" id="{A19E971B-C68E-A549-8D13-4C8364D2B1AA}"/>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57" name="Group 156">
              <a:extLst>
                <a:ext uri="{FF2B5EF4-FFF2-40B4-BE49-F238E27FC236}">
                  <a16:creationId xmlns:a16="http://schemas.microsoft.com/office/drawing/2014/main" id="{ABF189C5-1BB2-BC42-81CE-EEB51DB2B907}"/>
                </a:ext>
              </a:extLst>
            </p:cNvPr>
            <p:cNvGrpSpPr/>
            <p:nvPr/>
          </p:nvGrpSpPr>
          <p:grpSpPr>
            <a:xfrm>
              <a:off x="2270357" y="3545923"/>
              <a:ext cx="3548062" cy="726705"/>
              <a:chOff x="2270357" y="3545923"/>
              <a:chExt cx="3548062" cy="726705"/>
            </a:xfrm>
          </p:grpSpPr>
          <p:sp>
            <p:nvSpPr>
              <p:cNvPr id="118" name="Text Box 12">
                <a:extLst>
                  <a:ext uri="{FF2B5EF4-FFF2-40B4-BE49-F238E27FC236}">
                    <a16:creationId xmlns:a16="http://schemas.microsoft.com/office/drawing/2014/main" id="{FCE2965F-754F-364F-B14F-750853FEF20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Line 13">
                <a:extLst>
                  <a:ext uri="{FF2B5EF4-FFF2-40B4-BE49-F238E27FC236}">
                    <a16:creationId xmlns:a16="http://schemas.microsoft.com/office/drawing/2014/main" id="{0299AD54-1602-364D-808A-ECEE022223FD}"/>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Text Box 48">
                <a:extLst>
                  <a:ext uri="{FF2B5EF4-FFF2-40B4-BE49-F238E27FC236}">
                    <a16:creationId xmlns:a16="http://schemas.microsoft.com/office/drawing/2014/main" id="{1FB61FFA-0819-7D46-887F-D92660FD923F}"/>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61" name="Text Box 19">
            <a:extLst>
              <a:ext uri="{FF2B5EF4-FFF2-40B4-BE49-F238E27FC236}">
                <a16:creationId xmlns:a16="http://schemas.microsoft.com/office/drawing/2014/main" id="{E3EA8A75-DE92-3B4A-9ED1-2A5CE8EFB2FD}"/>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62" name="Text Box 20">
            <a:extLst>
              <a:ext uri="{FF2B5EF4-FFF2-40B4-BE49-F238E27FC236}">
                <a16:creationId xmlns:a16="http://schemas.microsoft.com/office/drawing/2014/main" id="{D2BC55B0-1B2D-D346-8B9C-EC274C2EC352}"/>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43" name="Text Box 16">
            <a:extLst>
              <a:ext uri="{FF2B5EF4-FFF2-40B4-BE49-F238E27FC236}">
                <a16:creationId xmlns:a16="http://schemas.microsoft.com/office/drawing/2014/main" id="{99B9B250-0EDF-9940-8119-8A3858DACA6A}"/>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 name="Rectangle 3">
            <a:extLst>
              <a:ext uri="{FF2B5EF4-FFF2-40B4-BE49-F238E27FC236}">
                <a16:creationId xmlns:a16="http://schemas.microsoft.com/office/drawing/2014/main" id="{37A227A0-FE6A-9E43-8D11-7C390E9CA534}"/>
              </a:ext>
            </a:extLst>
          </p:cNvPr>
          <p:cNvSpPr/>
          <p:nvPr/>
        </p:nvSpPr>
        <p:spPr>
          <a:xfrm>
            <a:off x="7841292" y="2480153"/>
            <a:ext cx="4246323" cy="400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Slide Number Placeholder 2">
            <a:extLst>
              <a:ext uri="{FF2B5EF4-FFF2-40B4-BE49-F238E27FC236}">
                <a16:creationId xmlns:a16="http://schemas.microsoft.com/office/drawing/2014/main" id="{C5DFF1AE-5E68-A349-98EF-93FDA954903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48</a:t>
            </a:fld>
            <a:endParaRPr lang="en-US" dirty="0"/>
          </a:p>
        </p:txBody>
      </p:sp>
    </p:spTree>
    <p:extLst>
      <p:ext uri="{BB962C8B-B14F-4D97-AF65-F5344CB8AC3E}">
        <p14:creationId xmlns:p14="http://schemas.microsoft.com/office/powerpoint/2010/main" val="300664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wipe(left)">
                                      <p:cBhvr>
                                        <p:cTn id="7" dur="5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wipe(right)">
                                      <p:cBhvr>
                                        <p:cTn id="12" dur="5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6"/>
                                        </p:tgtEl>
                                        <p:attrNameLst>
                                          <p:attrName>style.visibility</p:attrName>
                                        </p:attrNameLst>
                                      </p:cBhvr>
                                      <p:to>
                                        <p:strVal val="visible"/>
                                      </p:to>
                                    </p:set>
                                    <p:animEffect transition="in" filter="wipe(up)">
                                      <p:cBhvr>
                                        <p:cTn id="17" dur="500"/>
                                        <p:tgtEl>
                                          <p:spTgt spid="15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dissolve">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grpId="0" nodeType="clickEffect">
                                  <p:stCondLst>
                                    <p:cond delay="0"/>
                                  </p:stCondLst>
                                  <p:childTnLst>
                                    <p:animEffect transition="out" filter="dissolv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9"/>
                                        </p:tgtEl>
                                        <p:attrNameLst>
                                          <p:attrName>style.visibility</p:attrName>
                                        </p:attrNameLst>
                                      </p:cBhvr>
                                      <p:to>
                                        <p:strVal val="visible"/>
                                      </p:to>
                                    </p:set>
                                    <p:animEffect transition="in" filter="wipe(left)">
                                      <p:cBhvr>
                                        <p:cTn id="30" dur="500"/>
                                        <p:tgtEl>
                                          <p:spTgt spid="15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68"/>
                                        </p:tgtEl>
                                        <p:attrNameLst>
                                          <p:attrName>style.visibility</p:attrName>
                                        </p:attrNameLst>
                                      </p:cBhvr>
                                      <p:to>
                                        <p:strVal val="visible"/>
                                      </p:to>
                                    </p:set>
                                    <p:animEffect transition="in" filter="dissolve">
                                      <p:cBhvr>
                                        <p:cTn id="33" dur="500"/>
                                        <p:tgtEl>
                                          <p:spTgt spid="16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64"/>
                                        </p:tgtEl>
                                        <p:attrNameLst>
                                          <p:attrName>style.visibility</p:attrName>
                                        </p:attrNameLst>
                                      </p:cBhvr>
                                      <p:to>
                                        <p:strVal val="visible"/>
                                      </p:to>
                                    </p:set>
                                    <p:animEffect transition="in" filter="wipe(left)">
                                      <p:cBhvr>
                                        <p:cTn id="38" dur="500"/>
                                        <p:tgtEl>
                                          <p:spTgt spid="16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69"/>
                                        </p:tgtEl>
                                        <p:attrNameLst>
                                          <p:attrName>style.visibility</p:attrName>
                                        </p:attrNameLst>
                                      </p:cBhvr>
                                      <p:to>
                                        <p:strVal val="visible"/>
                                      </p:to>
                                    </p:set>
                                    <p:animEffect transition="in" filter="dissolve">
                                      <p:cBhvr>
                                        <p:cTn id="41"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168" grpId="0" animBg="1"/>
      <p:bldP spid="43" grpId="0"/>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FSM specification</a:t>
            </a:r>
            <a:endParaRPr lang="en-US" sz="4400" dirty="0"/>
          </a:p>
        </p:txBody>
      </p:sp>
      <p:sp>
        <p:nvSpPr>
          <p:cNvPr id="109" name="Oval 3">
            <a:extLst>
              <a:ext uri="{FF2B5EF4-FFF2-40B4-BE49-F238E27FC236}">
                <a16:creationId xmlns:a16="http://schemas.microsoft.com/office/drawing/2014/main" id="{606B9A69-736A-BE4F-8E57-1E4DD86ADE7D}"/>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0" name="Text Box 4">
            <a:extLst>
              <a:ext uri="{FF2B5EF4-FFF2-40B4-BE49-F238E27FC236}">
                <a16:creationId xmlns:a16="http://schemas.microsoft.com/office/drawing/2014/main" id="{9158E582-2053-DB47-8544-5430174AAC29}"/>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56" name="Group 155">
            <a:extLst>
              <a:ext uri="{FF2B5EF4-FFF2-40B4-BE49-F238E27FC236}">
                <a16:creationId xmlns:a16="http://schemas.microsoft.com/office/drawing/2014/main" id="{1A819A83-E50E-0842-8735-DFC0B065BABA}"/>
              </a:ext>
            </a:extLst>
          </p:cNvPr>
          <p:cNvGrpSpPr/>
          <p:nvPr/>
        </p:nvGrpSpPr>
        <p:grpSpPr>
          <a:xfrm>
            <a:off x="5004826" y="2400535"/>
            <a:ext cx="3673475" cy="919271"/>
            <a:chOff x="5004826" y="2400535"/>
            <a:chExt cx="3673475" cy="919271"/>
          </a:xfrm>
        </p:grpSpPr>
        <p:sp>
          <p:nvSpPr>
            <p:cNvPr id="120" name="Freeform 14">
              <a:extLst>
                <a:ext uri="{FF2B5EF4-FFF2-40B4-BE49-F238E27FC236}">
                  <a16:creationId xmlns:a16="http://schemas.microsoft.com/office/drawing/2014/main" id="{6794142E-E5B8-3F45-81C1-8A8F8E602B04}"/>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Text Box 15">
              <a:extLst>
                <a:ext uri="{FF2B5EF4-FFF2-40B4-BE49-F238E27FC236}">
                  <a16:creationId xmlns:a16="http://schemas.microsoft.com/office/drawing/2014/main" id="{EBF1463C-CBD7-1049-80A6-FED400C12A10}"/>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16">
              <a:extLst>
                <a:ext uri="{FF2B5EF4-FFF2-40B4-BE49-F238E27FC236}">
                  <a16:creationId xmlns:a16="http://schemas.microsoft.com/office/drawing/2014/main" id="{C1489951-F533-6243-BF54-F4FB192513F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3" name="Line 17">
              <a:extLst>
                <a:ext uri="{FF2B5EF4-FFF2-40B4-BE49-F238E27FC236}">
                  <a16:creationId xmlns:a16="http://schemas.microsoft.com/office/drawing/2014/main" id="{E7CC9AD6-FAA9-474E-B46B-1E603A7D16C8}"/>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8" name="Group 22">
            <a:extLst>
              <a:ext uri="{FF2B5EF4-FFF2-40B4-BE49-F238E27FC236}">
                <a16:creationId xmlns:a16="http://schemas.microsoft.com/office/drawing/2014/main" id="{6E4E03EB-86D3-824C-9C7B-D6204AA45EF1}"/>
              </a:ext>
            </a:extLst>
          </p:cNvPr>
          <p:cNvGrpSpPr>
            <a:grpSpLocks/>
          </p:cNvGrpSpPr>
          <p:nvPr/>
        </p:nvGrpSpPr>
        <p:grpSpPr bwMode="auto">
          <a:xfrm>
            <a:off x="4044388" y="2362543"/>
            <a:ext cx="1074738" cy="962025"/>
            <a:chOff x="1540" y="2116"/>
            <a:chExt cx="677" cy="606"/>
          </a:xfrm>
        </p:grpSpPr>
        <p:sp>
          <p:nvSpPr>
            <p:cNvPr id="129" name="Oval 23">
              <a:extLst>
                <a:ext uri="{FF2B5EF4-FFF2-40B4-BE49-F238E27FC236}">
                  <a16:creationId xmlns:a16="http://schemas.microsoft.com/office/drawing/2014/main" id="{290478B3-253F-D048-8DE9-187624FD0138}"/>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0" name="Text Box 24">
              <a:extLst>
                <a:ext uri="{FF2B5EF4-FFF2-40B4-BE49-F238E27FC236}">
                  <a16:creationId xmlns:a16="http://schemas.microsoft.com/office/drawing/2014/main" id="{33128FC3-7340-2B43-998B-4D14B544CCA9}"/>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9" name="Group 158">
            <a:extLst>
              <a:ext uri="{FF2B5EF4-FFF2-40B4-BE49-F238E27FC236}">
                <a16:creationId xmlns:a16="http://schemas.microsoft.com/office/drawing/2014/main" id="{D0E913FD-5AB0-D647-A2DB-C235CF8D718B}"/>
              </a:ext>
            </a:extLst>
          </p:cNvPr>
          <p:cNvGrpSpPr/>
          <p:nvPr/>
        </p:nvGrpSpPr>
        <p:grpSpPr>
          <a:xfrm>
            <a:off x="8325876" y="2721318"/>
            <a:ext cx="3394075" cy="1036638"/>
            <a:chOff x="8325876" y="2721318"/>
            <a:chExt cx="3394075" cy="1036638"/>
          </a:xfrm>
        </p:grpSpPr>
        <p:grpSp>
          <p:nvGrpSpPr>
            <p:cNvPr id="124" name="Group 18">
              <a:extLst>
                <a:ext uri="{FF2B5EF4-FFF2-40B4-BE49-F238E27FC236}">
                  <a16:creationId xmlns:a16="http://schemas.microsoft.com/office/drawing/2014/main" id="{1FD009B5-82D3-A54A-A742-8202ED8CE702}"/>
                </a:ext>
              </a:extLst>
            </p:cNvPr>
            <p:cNvGrpSpPr>
              <a:grpSpLocks/>
            </p:cNvGrpSpPr>
            <p:nvPr/>
          </p:nvGrpSpPr>
          <p:grpSpPr bwMode="auto">
            <a:xfrm>
              <a:off x="8325876" y="2721318"/>
              <a:ext cx="3394075" cy="630238"/>
              <a:chOff x="2222" y="2804"/>
              <a:chExt cx="2138" cy="397"/>
            </a:xfrm>
          </p:grpSpPr>
          <p:sp>
            <p:nvSpPr>
              <p:cNvPr id="125" name="Text Box 19">
                <a:extLst>
                  <a:ext uri="{FF2B5EF4-FFF2-40B4-BE49-F238E27FC236}">
                    <a16:creationId xmlns:a16="http://schemas.microsoft.com/office/drawing/2014/main" id="{A317A424-F2E1-824F-B626-E01E0E2404B1}"/>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Text Box 20">
                <a:extLst>
                  <a:ext uri="{FF2B5EF4-FFF2-40B4-BE49-F238E27FC236}">
                    <a16:creationId xmlns:a16="http://schemas.microsoft.com/office/drawing/2014/main" id="{F3C2F2D4-E406-8746-8990-3E5ED0A5CAE1}"/>
                  </a:ext>
                </a:extLst>
              </p:cNvPr>
              <p:cNvSpPr txBox="1">
                <a:spLocks noChangeArrowheads="1"/>
              </p:cNvSpPr>
              <p:nvPr/>
            </p:nvSpPr>
            <p:spPr bwMode="auto">
              <a:xfrm>
                <a:off x="2225" y="2804"/>
                <a:ext cx="2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7" name="Line 21">
                <a:extLst>
                  <a:ext uri="{FF2B5EF4-FFF2-40B4-BE49-F238E27FC236}">
                    <a16:creationId xmlns:a16="http://schemas.microsoft.com/office/drawing/2014/main" id="{BE673EC8-DD07-7A43-8EF8-4AF46E325C31}"/>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1" name="Freeform 25">
              <a:extLst>
                <a:ext uri="{FF2B5EF4-FFF2-40B4-BE49-F238E27FC236}">
                  <a16:creationId xmlns:a16="http://schemas.microsoft.com/office/drawing/2014/main" id="{0EE6DE3B-8CC5-4840-9E43-E2F13B451312}"/>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2" name="Oval 26">
            <a:extLst>
              <a:ext uri="{FF2B5EF4-FFF2-40B4-BE49-F238E27FC236}">
                <a16:creationId xmlns:a16="http://schemas.microsoft.com/office/drawing/2014/main" id="{D886EFDE-A0BD-234F-9505-E1DFE71A45A0}"/>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3" name="Text Box 27">
            <a:extLst>
              <a:ext uri="{FF2B5EF4-FFF2-40B4-BE49-F238E27FC236}">
                <a16:creationId xmlns:a16="http://schemas.microsoft.com/office/drawing/2014/main" id="{7D124EF1-1801-CC41-AA27-4430B21813BF}"/>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64" name="Group 163">
            <a:extLst>
              <a:ext uri="{FF2B5EF4-FFF2-40B4-BE49-F238E27FC236}">
                <a16:creationId xmlns:a16="http://schemas.microsoft.com/office/drawing/2014/main" id="{311BB54D-2176-2D44-BD7F-B18C9C74D8A4}"/>
              </a:ext>
            </a:extLst>
          </p:cNvPr>
          <p:cNvGrpSpPr/>
          <p:nvPr/>
        </p:nvGrpSpPr>
        <p:grpSpPr>
          <a:xfrm>
            <a:off x="8049650" y="4591214"/>
            <a:ext cx="4142349" cy="1379872"/>
            <a:chOff x="8049650" y="4591214"/>
            <a:chExt cx="4142349" cy="1379872"/>
          </a:xfrm>
        </p:grpSpPr>
        <p:grpSp>
          <p:nvGrpSpPr>
            <p:cNvPr id="163" name="Group 162">
              <a:extLst>
                <a:ext uri="{FF2B5EF4-FFF2-40B4-BE49-F238E27FC236}">
                  <a16:creationId xmlns:a16="http://schemas.microsoft.com/office/drawing/2014/main" id="{E182C09B-F3FC-C340-BB16-737F51CA96BE}"/>
                </a:ext>
              </a:extLst>
            </p:cNvPr>
            <p:cNvGrpSpPr/>
            <p:nvPr/>
          </p:nvGrpSpPr>
          <p:grpSpPr>
            <a:xfrm>
              <a:off x="8049650" y="5037504"/>
              <a:ext cx="4142349" cy="933582"/>
              <a:chOff x="8049650" y="5037504"/>
              <a:chExt cx="4142349" cy="933582"/>
            </a:xfrm>
          </p:grpSpPr>
          <p:sp>
            <p:nvSpPr>
              <p:cNvPr id="113" name="Text Box 7">
                <a:extLst>
                  <a:ext uri="{FF2B5EF4-FFF2-40B4-BE49-F238E27FC236}">
                    <a16:creationId xmlns:a16="http://schemas.microsoft.com/office/drawing/2014/main" id="{60B53257-B255-5D45-9C56-20A5CE5DE77F}"/>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4" name="Text Box 8">
                <a:extLst>
                  <a:ext uri="{FF2B5EF4-FFF2-40B4-BE49-F238E27FC236}">
                    <a16:creationId xmlns:a16="http://schemas.microsoft.com/office/drawing/2014/main" id="{2151DB25-A53F-EF4A-BDBD-C8DD839A622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9">
                <a:extLst>
                  <a:ext uri="{FF2B5EF4-FFF2-40B4-BE49-F238E27FC236}">
                    <a16:creationId xmlns:a16="http://schemas.microsoft.com/office/drawing/2014/main" id="{4797C970-D2E8-AA47-91A6-90DF435C025D}"/>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4" name="Freeform 28">
              <a:extLst>
                <a:ext uri="{FF2B5EF4-FFF2-40B4-BE49-F238E27FC236}">
                  <a16:creationId xmlns:a16="http://schemas.microsoft.com/office/drawing/2014/main" id="{8D9E8E7D-01E2-7040-828E-B4AD37E6C50C}"/>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FCAE8B13-78CF-DD4C-AD79-FE70F24547E0}"/>
              </a:ext>
            </a:extLst>
          </p:cNvPr>
          <p:cNvGrpSpPr/>
          <p:nvPr/>
        </p:nvGrpSpPr>
        <p:grpSpPr>
          <a:xfrm>
            <a:off x="2756926" y="1340193"/>
            <a:ext cx="3643312" cy="1027113"/>
            <a:chOff x="2756926" y="1340193"/>
            <a:chExt cx="3643312" cy="1027113"/>
          </a:xfrm>
        </p:grpSpPr>
        <p:sp>
          <p:nvSpPr>
            <p:cNvPr id="111" name="Text Box 5">
              <a:extLst>
                <a:ext uri="{FF2B5EF4-FFF2-40B4-BE49-F238E27FC236}">
                  <a16:creationId xmlns:a16="http://schemas.microsoft.com/office/drawing/2014/main" id="{B4419231-71F9-2847-A8A7-8F91C3BFAD5F}"/>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2" name="Line 6">
              <a:extLst>
                <a:ext uri="{FF2B5EF4-FFF2-40B4-BE49-F238E27FC236}">
                  <a16:creationId xmlns:a16="http://schemas.microsoft.com/office/drawing/2014/main" id="{9D8A7D98-AFD4-AA49-B033-1C3F29FDF103}"/>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Freeform 10">
              <a:extLst>
                <a:ext uri="{FF2B5EF4-FFF2-40B4-BE49-F238E27FC236}">
                  <a16:creationId xmlns:a16="http://schemas.microsoft.com/office/drawing/2014/main" id="{C65AC33D-DAC6-0248-903C-715D380A05CD}"/>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Text Box 35">
              <a:extLst>
                <a:ext uri="{FF2B5EF4-FFF2-40B4-BE49-F238E27FC236}">
                  <a16:creationId xmlns:a16="http://schemas.microsoft.com/office/drawing/2014/main" id="{8B2CC675-7409-974B-A183-2AC7E249C391}"/>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8" name="Group 157">
            <a:extLst>
              <a:ext uri="{FF2B5EF4-FFF2-40B4-BE49-F238E27FC236}">
                <a16:creationId xmlns:a16="http://schemas.microsoft.com/office/drawing/2014/main" id="{02805388-DFB1-CA42-9623-430C96CD0F0B}"/>
              </a:ext>
            </a:extLst>
          </p:cNvPr>
          <p:cNvGrpSpPr/>
          <p:nvPr/>
        </p:nvGrpSpPr>
        <p:grpSpPr>
          <a:xfrm>
            <a:off x="2270357" y="3283338"/>
            <a:ext cx="3548062" cy="989290"/>
            <a:chOff x="2270357" y="3283338"/>
            <a:chExt cx="3548062" cy="989290"/>
          </a:xfrm>
        </p:grpSpPr>
        <p:sp>
          <p:nvSpPr>
            <p:cNvPr id="117" name="Freeform 11">
              <a:extLst>
                <a:ext uri="{FF2B5EF4-FFF2-40B4-BE49-F238E27FC236}">
                  <a16:creationId xmlns:a16="http://schemas.microsoft.com/office/drawing/2014/main" id="{A19E971B-C68E-A549-8D13-4C8364D2B1AA}"/>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57" name="Group 156">
              <a:extLst>
                <a:ext uri="{FF2B5EF4-FFF2-40B4-BE49-F238E27FC236}">
                  <a16:creationId xmlns:a16="http://schemas.microsoft.com/office/drawing/2014/main" id="{ABF189C5-1BB2-BC42-81CE-EEB51DB2B907}"/>
                </a:ext>
              </a:extLst>
            </p:cNvPr>
            <p:cNvGrpSpPr/>
            <p:nvPr/>
          </p:nvGrpSpPr>
          <p:grpSpPr>
            <a:xfrm>
              <a:off x="2270357" y="3545923"/>
              <a:ext cx="3548062" cy="726705"/>
              <a:chOff x="2270357" y="3545923"/>
              <a:chExt cx="3548062" cy="726705"/>
            </a:xfrm>
          </p:grpSpPr>
          <p:sp>
            <p:nvSpPr>
              <p:cNvPr id="118" name="Text Box 12">
                <a:extLst>
                  <a:ext uri="{FF2B5EF4-FFF2-40B4-BE49-F238E27FC236}">
                    <a16:creationId xmlns:a16="http://schemas.microsoft.com/office/drawing/2014/main" id="{FCE2965F-754F-364F-B14F-750853FEF20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Line 13">
                <a:extLst>
                  <a:ext uri="{FF2B5EF4-FFF2-40B4-BE49-F238E27FC236}">
                    <a16:creationId xmlns:a16="http://schemas.microsoft.com/office/drawing/2014/main" id="{0299AD54-1602-364D-808A-ECEE022223FD}"/>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Text Box 48">
                <a:extLst>
                  <a:ext uri="{FF2B5EF4-FFF2-40B4-BE49-F238E27FC236}">
                    <a16:creationId xmlns:a16="http://schemas.microsoft.com/office/drawing/2014/main" id="{1FB61FFA-0819-7D46-887F-D92660FD923F}"/>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61" name="Text Box 19">
            <a:extLst>
              <a:ext uri="{FF2B5EF4-FFF2-40B4-BE49-F238E27FC236}">
                <a16:creationId xmlns:a16="http://schemas.microsoft.com/office/drawing/2014/main" id="{E3EA8A75-DE92-3B4A-9ED1-2A5CE8EFB2FD}"/>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62" name="Text Box 20">
            <a:extLst>
              <a:ext uri="{FF2B5EF4-FFF2-40B4-BE49-F238E27FC236}">
                <a16:creationId xmlns:a16="http://schemas.microsoft.com/office/drawing/2014/main" id="{D2BC55B0-1B2D-D346-8B9C-EC274C2EC352}"/>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4" name="TextBox 3">
            <a:extLst>
              <a:ext uri="{FF2B5EF4-FFF2-40B4-BE49-F238E27FC236}">
                <a16:creationId xmlns:a16="http://schemas.microsoft.com/office/drawing/2014/main" id="{6FA53170-F7EC-A34D-8A41-984A3AC85C5B}"/>
              </a:ext>
            </a:extLst>
          </p:cNvPr>
          <p:cNvSpPr txBox="1"/>
          <p:nvPr/>
        </p:nvSpPr>
        <p:spPr>
          <a:xfrm>
            <a:off x="965915" y="4680633"/>
            <a:ext cx="653281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Note: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“state” of receiver (did the receiver get my message correctly?) isn’t known to sender unless somehow communicated from receiver to sender</a:t>
            </a:r>
          </a:p>
          <a:p>
            <a:pPr marL="342900" marR="0" lvl="0" indent="-2286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that’s why we need a protocol!</a:t>
            </a:r>
          </a:p>
        </p:txBody>
      </p:sp>
      <p:sp>
        <p:nvSpPr>
          <p:cNvPr id="43" name="Text Box 16">
            <a:extLst>
              <a:ext uri="{FF2B5EF4-FFF2-40B4-BE49-F238E27FC236}">
                <a16:creationId xmlns:a16="http://schemas.microsoft.com/office/drawing/2014/main" id="{ADA65A1F-AF0E-7A4E-89E8-DE7816681B41}"/>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pic>
        <p:nvPicPr>
          <p:cNvPr id="44" name="Picture 43" descr="A shower curtain&#10;&#10;Description automatically generated">
            <a:extLst>
              <a:ext uri="{FF2B5EF4-FFF2-40B4-BE49-F238E27FC236}">
                <a16:creationId xmlns:a16="http://schemas.microsoft.com/office/drawing/2014/main" id="{AC45B1FA-8BA1-4648-AD93-40677902A5F6}"/>
              </a:ext>
            </a:extLst>
          </p:cNvPr>
          <p:cNvPicPr>
            <a:picLocks noChangeAspect="1"/>
          </p:cNvPicPr>
          <p:nvPr/>
        </p:nvPicPr>
        <p:blipFill>
          <a:blip r:embed="rId3"/>
          <a:stretch>
            <a:fillRect/>
          </a:stretch>
        </p:blipFill>
        <p:spPr>
          <a:xfrm>
            <a:off x="7333303" y="2155771"/>
            <a:ext cx="4642797" cy="4579749"/>
          </a:xfrm>
          <a:prstGeom prst="rect">
            <a:avLst/>
          </a:prstGeom>
        </p:spPr>
      </p:pic>
      <p:sp>
        <p:nvSpPr>
          <p:cNvPr id="46" name="Text Box 16">
            <a:extLst>
              <a:ext uri="{FF2B5EF4-FFF2-40B4-BE49-F238E27FC236}">
                <a16:creationId xmlns:a16="http://schemas.microsoft.com/office/drawing/2014/main" id="{D6DB0EA5-C28C-5D47-A606-CB6349A9853F}"/>
              </a:ext>
            </a:extLst>
          </p:cNvPr>
          <p:cNvSpPr txBox="1">
            <a:spLocks noChangeArrowheads="1"/>
          </p:cNvSpPr>
          <p:nvPr/>
        </p:nvSpPr>
        <p:spPr bwMode="auto">
          <a:xfrm>
            <a:off x="5459797" y="2400795"/>
            <a:ext cx="2085975"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highlight>
                <a:srgbClr val="FFFF00"/>
              </a:highlight>
              <a:uLnTx/>
              <a:uFillTx/>
              <a:latin typeface="Times New Roman" panose="02020603050405020304" pitchFamily="18" charset="0"/>
              <a:ea typeface="ＭＳ Ｐゴシック" panose="020B0600070205080204" pitchFamily="34" charset="-128"/>
              <a:cs typeface="+mn-cs"/>
            </a:endParaRPr>
          </a:p>
        </p:txBody>
      </p:sp>
      <p:sp>
        <p:nvSpPr>
          <p:cNvPr id="47" name="Text Box 16">
            <a:extLst>
              <a:ext uri="{FF2B5EF4-FFF2-40B4-BE49-F238E27FC236}">
                <a16:creationId xmlns:a16="http://schemas.microsoft.com/office/drawing/2014/main" id="{C8AFC91C-B2AA-274D-BDE6-DBE3D808D252}"/>
              </a:ext>
            </a:extLst>
          </p:cNvPr>
          <p:cNvSpPr txBox="1">
            <a:spLocks noChangeArrowheads="1"/>
          </p:cNvSpPr>
          <p:nvPr/>
        </p:nvSpPr>
        <p:spPr bwMode="auto">
          <a:xfrm>
            <a:off x="3949171" y="3557373"/>
            <a:ext cx="2085975"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highlight>
                <a:srgbClr val="FFFF00"/>
              </a:highlight>
              <a:uLnTx/>
              <a:uFillTx/>
              <a:latin typeface="Times New Roman" panose="02020603050405020304" pitchFamily="18" charset="0"/>
              <a:ea typeface="ＭＳ Ｐゴシック" panose="020B0600070205080204" pitchFamily="34" charset="-128"/>
              <a:cs typeface="+mn-cs"/>
            </a:endParaRPr>
          </a:p>
        </p:txBody>
      </p:sp>
      <p:sp>
        <p:nvSpPr>
          <p:cNvPr id="45" name="Slide Number Placeholder 2">
            <a:extLst>
              <a:ext uri="{FF2B5EF4-FFF2-40B4-BE49-F238E27FC236}">
                <a16:creationId xmlns:a16="http://schemas.microsoft.com/office/drawing/2014/main" id="{74821291-B2F1-5248-8BEE-C21E2CB0970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49</a:t>
            </a:fld>
            <a:endParaRPr lang="en-US" dirty="0"/>
          </a:p>
        </p:txBody>
      </p:sp>
    </p:spTree>
    <p:extLst>
      <p:ext uri="{BB962C8B-B14F-4D97-AF65-F5344CB8AC3E}">
        <p14:creationId xmlns:p14="http://schemas.microsoft.com/office/powerpoint/2010/main" val="157285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1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Transport services and protocols</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681218" y="1443831"/>
            <a:ext cx="5815703" cy="162194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provide</a:t>
            </a:r>
            <a:r>
              <a:rPr kumimoji="0" lang="en-US" sz="2800" b="0" i="1"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logical communication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between application processes running on different hosts</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7" name="Text Box 580">
            <a:extLst>
              <a:ext uri="{FF2B5EF4-FFF2-40B4-BE49-F238E27FC236}">
                <a16:creationId xmlns:a16="http://schemas.microsoft.com/office/drawing/2014/main" id="{4FAF1075-A726-A74C-A102-E55EF3041A0B}"/>
              </a:ext>
            </a:extLst>
          </p:cNvPr>
          <p:cNvSpPr txBox="1">
            <a:spLocks noChangeArrowheads="1"/>
          </p:cNvSpPr>
          <p:nvPr/>
        </p:nvSpPr>
        <p:spPr bwMode="auto">
          <a:xfrm>
            <a:off x="7330835" y="4191922"/>
            <a:ext cx="1955646"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home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id="{ED05228A-100C-D643-BB8E-545E51741FBA}"/>
              </a:ext>
            </a:extLst>
          </p:cNvPr>
          <p:cNvSpPr txBox="1"/>
          <p:nvPr/>
        </p:nvSpPr>
        <p:spPr>
          <a:xfrm>
            <a:off x="8766162" y="3447919"/>
            <a:ext cx="1040639" cy="4801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local or regional ISP</a:t>
            </a: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sp>
        <p:nvSpPr>
          <p:cNvPr id="44" name="TextBox 43">
            <a:extLst>
              <a:ext uri="{FF2B5EF4-FFF2-40B4-BE49-F238E27FC236}">
                <a16:creationId xmlns:a16="http://schemas.microsoft.com/office/drawing/2014/main" id="{75188F4C-A928-8F4F-9205-FD6C4D77CC8D}"/>
              </a:ext>
            </a:extLst>
          </p:cNvPr>
          <p:cNvSpPr txBox="1"/>
          <p:nvPr/>
        </p:nvSpPr>
        <p:spPr>
          <a:xfrm>
            <a:off x="10063018" y="4228248"/>
            <a:ext cx="843051" cy="6740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content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provider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CCC39A38-643E-1841-84E4-48B68DB2ED03}"/>
              </a:ext>
            </a:extLst>
          </p:cNvPr>
          <p:cNvGrpSpPr/>
          <p:nvPr/>
        </p:nvGrpSpPr>
        <p:grpSpPr>
          <a:xfrm>
            <a:off x="7562238" y="2127325"/>
            <a:ext cx="3578867" cy="3640283"/>
            <a:chOff x="7562238" y="2127325"/>
            <a:chExt cx="3578867" cy="3640283"/>
          </a:xfrm>
        </p:grpSpPr>
        <p:grpSp>
          <p:nvGrpSpPr>
            <p:cNvPr id="57" name="Group 56">
              <a:extLst>
                <a:ext uri="{FF2B5EF4-FFF2-40B4-BE49-F238E27FC236}">
                  <a16:creationId xmlns:a16="http://schemas.microsoft.com/office/drawing/2014/main" id="{479EF77B-B7F5-D441-A37D-7AC14D43B519}"/>
                </a:ext>
              </a:extLst>
            </p:cNvPr>
            <p:cNvGrpSpPr/>
            <p:nvPr/>
          </p:nvGrpSpPr>
          <p:grpSpPr>
            <a:xfrm>
              <a:off x="7857253" y="2127325"/>
              <a:ext cx="3283852" cy="3640283"/>
              <a:chOff x="7881336" y="2104198"/>
              <a:chExt cx="3283852" cy="3640283"/>
            </a:xfrm>
          </p:grpSpPr>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13" name="Group 112">
            <a:extLst>
              <a:ext uri="{FF2B5EF4-FFF2-40B4-BE49-F238E27FC236}">
                <a16:creationId xmlns:a16="http://schemas.microsoft.com/office/drawing/2014/main" id="{827C4B55-0BAE-0949-8777-F3099C171813}"/>
              </a:ext>
            </a:extLst>
          </p:cNvPr>
          <p:cNvGrpSpPr/>
          <p:nvPr/>
        </p:nvGrpSpPr>
        <p:grpSpPr>
          <a:xfrm>
            <a:off x="9849365" y="5339037"/>
            <a:ext cx="309740" cy="190838"/>
            <a:chOff x="3668110" y="2448910"/>
            <a:chExt cx="3794234" cy="2165130"/>
          </a:xfrm>
        </p:grpSpPr>
        <p:sp>
          <p:nvSpPr>
            <p:cNvPr id="114" name="Rectangle 113">
              <a:extLst>
                <a:ext uri="{FF2B5EF4-FFF2-40B4-BE49-F238E27FC236}">
                  <a16:creationId xmlns:a16="http://schemas.microsoft.com/office/drawing/2014/main" id="{CEC32CAA-AFF2-A34D-8E74-D6E2F030879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Freeform 114">
              <a:extLst>
                <a:ext uri="{FF2B5EF4-FFF2-40B4-BE49-F238E27FC236}">
                  <a16:creationId xmlns:a16="http://schemas.microsoft.com/office/drawing/2014/main" id="{A1675819-8BAA-AB4F-BBAA-A405C6E76216}"/>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73F9E373-4875-744C-970D-E5EB77A5E340}"/>
                </a:ext>
              </a:extLst>
            </p:cNvPr>
            <p:cNvGrpSpPr/>
            <p:nvPr/>
          </p:nvGrpSpPr>
          <p:grpSpPr>
            <a:xfrm>
              <a:off x="3941378" y="2603243"/>
              <a:ext cx="3202061" cy="1066110"/>
              <a:chOff x="7939341" y="3037317"/>
              <a:chExt cx="897649" cy="353919"/>
            </a:xfrm>
          </p:grpSpPr>
          <p:sp>
            <p:nvSpPr>
              <p:cNvPr id="117" name="Freeform 116">
                <a:extLst>
                  <a:ext uri="{FF2B5EF4-FFF2-40B4-BE49-F238E27FC236}">
                    <a16:creationId xmlns:a16="http://schemas.microsoft.com/office/drawing/2014/main" id="{FFDA189D-222C-1443-856D-7A608CA88C9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Freeform 117">
                <a:extLst>
                  <a:ext uri="{FF2B5EF4-FFF2-40B4-BE49-F238E27FC236}">
                    <a16:creationId xmlns:a16="http://schemas.microsoft.com/office/drawing/2014/main" id="{642BB264-137D-E643-AE9B-8AA6D9E21B0C}"/>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Freeform 118">
                <a:extLst>
                  <a:ext uri="{FF2B5EF4-FFF2-40B4-BE49-F238E27FC236}">
                    <a16:creationId xmlns:a16="http://schemas.microsoft.com/office/drawing/2014/main" id="{786FF02A-1562-3745-ABB9-0D40C7DEF61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Freeform 119">
                <a:extLst>
                  <a:ext uri="{FF2B5EF4-FFF2-40B4-BE49-F238E27FC236}">
                    <a16:creationId xmlns:a16="http://schemas.microsoft.com/office/drawing/2014/main" id="{DEC12CCB-8331-9F49-BF6A-94DF11B7CB1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520" y="5194433"/>
            <a:ext cx="309740" cy="190838"/>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087182" y="4159591"/>
              <a:ext cx="489839" cy="451816"/>
              <a:chOff x="5103720" y="2693365"/>
              <a:chExt cx="611650" cy="414788"/>
            </a:xfrm>
          </p:grpSpPr>
          <p:cxnSp>
            <p:nvCxnSpPr>
              <p:cNvPr id="318" name="Straight Connector 317">
                <a:extLst>
                  <a:ext uri="{FF2B5EF4-FFF2-40B4-BE49-F238E27FC236}">
                    <a16:creationId xmlns:a16="http://schemas.microsoft.com/office/drawing/2014/main" id="{8983DA81-C479-F849-AB06-EDCD924EF8B3}"/>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44" name="Rectangle 443">
            <a:extLst>
              <a:ext uri="{FF2B5EF4-FFF2-40B4-BE49-F238E27FC236}">
                <a16:creationId xmlns:a16="http://schemas.microsoft.com/office/drawing/2014/main" id="{C47118FD-7A98-6943-B3A3-B578E5FB9F06}"/>
              </a:ext>
            </a:extLst>
          </p:cNvPr>
          <p:cNvSpPr/>
          <p:nvPr/>
        </p:nvSpPr>
        <p:spPr>
          <a:xfrm>
            <a:off x="6406266" y="1372497"/>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5" name="Group 4">
            <a:extLst>
              <a:ext uri="{FF2B5EF4-FFF2-40B4-BE49-F238E27FC236}">
                <a16:creationId xmlns:a16="http://schemas.microsoft.com/office/drawing/2014/main" id="{ECB1C97D-3768-4242-9FE4-DEE44A32C22B}"/>
              </a:ext>
            </a:extLst>
          </p:cNvPr>
          <p:cNvGrpSpPr/>
          <p:nvPr/>
        </p:nvGrpSpPr>
        <p:grpSpPr>
          <a:xfrm>
            <a:off x="7680324" y="1137866"/>
            <a:ext cx="3489213" cy="4926975"/>
            <a:chOff x="7680324" y="1137866"/>
            <a:chExt cx="3489213" cy="4926975"/>
          </a:xfrm>
        </p:grpSpPr>
        <p:sp>
          <p:nvSpPr>
            <p:cNvPr id="463" name="Freeform 917">
              <a:extLst>
                <a:ext uri="{FF2B5EF4-FFF2-40B4-BE49-F238E27FC236}">
                  <a16:creationId xmlns:a16="http://schemas.microsoft.com/office/drawing/2014/main" id="{ADACC4C8-123A-0642-ADC2-DC6E1D927429}"/>
                </a:ext>
              </a:extLst>
            </p:cNvPr>
            <p:cNvSpPr>
              <a:spLocks/>
            </p:cNvSpPr>
            <p:nvPr/>
          </p:nvSpPr>
          <p:spPr bwMode="auto">
            <a:xfrm>
              <a:off x="8005845" y="1190714"/>
              <a:ext cx="304800" cy="942975"/>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2" name="Freeform 917">
              <a:extLst>
                <a:ext uri="{FF2B5EF4-FFF2-40B4-BE49-F238E27FC236}">
                  <a16:creationId xmlns:a16="http://schemas.microsoft.com/office/drawing/2014/main" id="{831FA212-BCFB-1F40-96A0-1C871E9EF3AB}"/>
                </a:ext>
              </a:extLst>
            </p:cNvPr>
            <p:cNvSpPr>
              <a:spLocks/>
            </p:cNvSpPr>
            <p:nvPr/>
          </p:nvSpPr>
          <p:spPr bwMode="auto">
            <a:xfrm>
              <a:off x="10104523" y="4775289"/>
              <a:ext cx="304800" cy="942975"/>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5AD244DE-F453-1349-B665-A1EA38EE658E}"/>
                </a:ext>
              </a:extLst>
            </p:cNvPr>
            <p:cNvGrpSpPr/>
            <p:nvPr/>
          </p:nvGrpSpPr>
          <p:grpSpPr>
            <a:xfrm>
              <a:off x="7680324" y="1137866"/>
              <a:ext cx="3489213" cy="4926975"/>
              <a:chOff x="7680324" y="1137866"/>
              <a:chExt cx="3489213" cy="4926975"/>
            </a:xfrm>
          </p:grpSpPr>
          <p:sp>
            <p:nvSpPr>
              <p:cNvPr id="449" name="Oval 448">
                <a:extLst>
                  <a:ext uri="{FF2B5EF4-FFF2-40B4-BE49-F238E27FC236}">
                    <a16:creationId xmlns:a16="http://schemas.microsoft.com/office/drawing/2014/main" id="{D57ABF6C-635D-8547-9D46-7AFB160876AA}"/>
                  </a:ext>
                </a:extLst>
              </p:cNvPr>
              <p:cNvSpPr/>
              <p:nvPr/>
            </p:nvSpPr>
            <p:spPr>
              <a:xfrm>
                <a:off x="7680324" y="1814171"/>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0" name="Oval 449">
                <a:extLst>
                  <a:ext uri="{FF2B5EF4-FFF2-40B4-BE49-F238E27FC236}">
                    <a16:creationId xmlns:a16="http://schemas.microsoft.com/office/drawing/2014/main" id="{2895CDC0-6EA0-564A-AFB6-E1E735A44F41}"/>
                  </a:ext>
                </a:extLst>
              </p:cNvPr>
              <p:cNvSpPr/>
              <p:nvPr/>
            </p:nvSpPr>
            <p:spPr>
              <a:xfrm>
                <a:off x="9823450" y="5554772"/>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6CFEE881-E73C-8C4D-A5ED-9848E08F428B}"/>
                  </a:ext>
                </a:extLst>
              </p:cNvPr>
              <p:cNvGrpSpPr/>
              <p:nvPr/>
            </p:nvGrpSpPr>
            <p:grpSpPr>
              <a:xfrm>
                <a:off x="10288915" y="4742972"/>
                <a:ext cx="880622" cy="861812"/>
                <a:chOff x="10288915" y="4742972"/>
                <a:chExt cx="880622" cy="861812"/>
              </a:xfrm>
            </p:grpSpPr>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88915"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65" name="Rectangle 227">
                  <a:extLst>
                    <a:ext uri="{FF2B5EF4-FFF2-40B4-BE49-F238E27FC236}">
                      <a16:creationId xmlns:a16="http://schemas.microsoft.com/office/drawing/2014/main" id="{DDE0D48B-5AA6-5340-937B-33FE1BA44B20}"/>
                    </a:ext>
                  </a:extLst>
                </p:cNvPr>
                <p:cNvSpPr>
                  <a:spLocks noChangeArrowheads="1"/>
                </p:cNvSpPr>
                <p:nvPr/>
              </p:nvSpPr>
              <p:spPr bwMode="auto">
                <a:xfrm>
                  <a:off x="10452186" y="4753064"/>
                  <a:ext cx="676276" cy="776288"/>
                </a:xfrm>
                <a:prstGeom prst="rect">
                  <a:avLst/>
                </a:prstGeom>
                <a:solidFill>
                  <a:srgbClr val="0000A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6" name="Rectangle 228">
                  <a:extLst>
                    <a:ext uri="{FF2B5EF4-FFF2-40B4-BE49-F238E27FC236}">
                      <a16:creationId xmlns:a16="http://schemas.microsoft.com/office/drawing/2014/main" id="{AEBD2839-8A70-0849-9413-EA386C5B0A76}"/>
                    </a:ext>
                  </a:extLst>
                </p:cNvPr>
                <p:cNvSpPr>
                  <a:spLocks noChangeArrowheads="1"/>
                </p:cNvSpPr>
                <p:nvPr/>
              </p:nvSpPr>
              <p:spPr bwMode="auto">
                <a:xfrm>
                  <a:off x="10418848" y="4776877"/>
                  <a:ext cx="690563" cy="800100"/>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7" name="Rectangle 229">
                  <a:extLst>
                    <a:ext uri="{FF2B5EF4-FFF2-40B4-BE49-F238E27FC236}">
                      <a16:creationId xmlns:a16="http://schemas.microsoft.com/office/drawing/2014/main" id="{66D99AF7-74D7-B440-A1E0-2DC5D0A5EFA3}"/>
                    </a:ext>
                  </a:extLst>
                </p:cNvPr>
                <p:cNvSpPr>
                  <a:spLocks noChangeArrowheads="1"/>
                </p:cNvSpPr>
                <p:nvPr/>
              </p:nvSpPr>
              <p:spPr bwMode="auto">
                <a:xfrm>
                  <a:off x="10425991" y="4930726"/>
                  <a:ext cx="676276" cy="18666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8" name="Text Box 230">
                  <a:extLst>
                    <a:ext uri="{FF2B5EF4-FFF2-40B4-BE49-F238E27FC236}">
                      <a16:creationId xmlns:a16="http://schemas.microsoft.com/office/drawing/2014/main" id="{0C785C80-53AC-EA4E-992A-05BE1EFF5EBC}"/>
                    </a:ext>
                  </a:extLst>
                </p:cNvPr>
                <p:cNvSpPr txBox="1">
                  <a:spLocks noChangeArrowheads="1"/>
                </p:cNvSpPr>
                <p:nvPr/>
              </p:nvSpPr>
              <p:spPr bwMode="auto">
                <a:xfrm>
                  <a:off x="10355149" y="4742972"/>
                  <a:ext cx="8143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 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9" name="Line 231">
                  <a:extLst>
                    <a:ext uri="{FF2B5EF4-FFF2-40B4-BE49-F238E27FC236}">
                      <a16:creationId xmlns:a16="http://schemas.microsoft.com/office/drawing/2014/main" id="{444422FC-4C08-2E49-AD0C-394B62D1B370}"/>
                    </a:ext>
                  </a:extLst>
                </p:cNvPr>
                <p:cNvSpPr>
                  <a:spLocks noChangeShapeType="1"/>
                </p:cNvSpPr>
                <p:nvPr/>
              </p:nvSpPr>
              <p:spPr bwMode="auto">
                <a:xfrm>
                  <a:off x="10418848" y="5119777"/>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0" name="Line 232">
                  <a:extLst>
                    <a:ext uri="{FF2B5EF4-FFF2-40B4-BE49-F238E27FC236}">
                      <a16:creationId xmlns:a16="http://schemas.microsoft.com/office/drawing/2014/main" id="{D3DF9882-BA24-4148-9227-6803DB03F930}"/>
                    </a:ext>
                  </a:extLst>
                </p:cNvPr>
                <p:cNvSpPr>
                  <a:spLocks noChangeShapeType="1"/>
                </p:cNvSpPr>
                <p:nvPr/>
              </p:nvSpPr>
              <p:spPr bwMode="auto">
                <a:xfrm>
                  <a:off x="10428373" y="5257889"/>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 name="Line 233">
                  <a:extLst>
                    <a:ext uri="{FF2B5EF4-FFF2-40B4-BE49-F238E27FC236}">
                      <a16:creationId xmlns:a16="http://schemas.microsoft.com/office/drawing/2014/main" id="{238E9799-3D8B-F54E-BFBB-FE1237FADF63}"/>
                    </a:ext>
                  </a:extLst>
                </p:cNvPr>
                <p:cNvSpPr>
                  <a:spLocks noChangeShapeType="1"/>
                </p:cNvSpPr>
                <p:nvPr/>
              </p:nvSpPr>
              <p:spPr bwMode="auto">
                <a:xfrm>
                  <a:off x="10428373" y="5396002"/>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 name="Group 7">
                <a:extLst>
                  <a:ext uri="{FF2B5EF4-FFF2-40B4-BE49-F238E27FC236}">
                    <a16:creationId xmlns:a16="http://schemas.microsoft.com/office/drawing/2014/main" id="{677610FF-4F61-2C4A-A861-FC0ED9C69928}"/>
                  </a:ext>
                </a:extLst>
              </p:cNvPr>
              <p:cNvGrpSpPr/>
              <p:nvPr/>
            </p:nvGrpSpPr>
            <p:grpSpPr>
              <a:xfrm>
                <a:off x="8252702" y="1137866"/>
                <a:ext cx="814388" cy="854075"/>
                <a:chOff x="9791027" y="656358"/>
                <a:chExt cx="814388" cy="854075"/>
              </a:xfrm>
            </p:grpSpPr>
            <p:sp>
              <p:nvSpPr>
                <p:cNvPr id="519" name="Rectangle 227">
                  <a:extLst>
                    <a:ext uri="{FF2B5EF4-FFF2-40B4-BE49-F238E27FC236}">
                      <a16:creationId xmlns:a16="http://schemas.microsoft.com/office/drawing/2014/main" id="{B61510CE-247E-1E43-BA4A-EC188AFE0CB8}"/>
                    </a:ext>
                  </a:extLst>
                </p:cNvPr>
                <p:cNvSpPr>
                  <a:spLocks noChangeArrowheads="1"/>
                </p:cNvSpPr>
                <p:nvPr/>
              </p:nvSpPr>
              <p:spPr bwMode="auto">
                <a:xfrm>
                  <a:off x="9888064" y="666450"/>
                  <a:ext cx="676276" cy="776288"/>
                </a:xfrm>
                <a:prstGeom prst="rect">
                  <a:avLst/>
                </a:prstGeom>
                <a:solidFill>
                  <a:srgbClr val="0000A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0" name="Rectangle 228">
                  <a:extLst>
                    <a:ext uri="{FF2B5EF4-FFF2-40B4-BE49-F238E27FC236}">
                      <a16:creationId xmlns:a16="http://schemas.microsoft.com/office/drawing/2014/main" id="{4174338D-3A0E-9747-819D-0C19F4DF4AA8}"/>
                    </a:ext>
                  </a:extLst>
                </p:cNvPr>
                <p:cNvSpPr>
                  <a:spLocks noChangeArrowheads="1"/>
                </p:cNvSpPr>
                <p:nvPr/>
              </p:nvSpPr>
              <p:spPr bwMode="auto">
                <a:xfrm>
                  <a:off x="9854726" y="690263"/>
                  <a:ext cx="690563" cy="800100"/>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1" name="Rectangle 229">
                  <a:extLst>
                    <a:ext uri="{FF2B5EF4-FFF2-40B4-BE49-F238E27FC236}">
                      <a16:creationId xmlns:a16="http://schemas.microsoft.com/office/drawing/2014/main" id="{621AE13C-4ABC-334F-8206-4D5E08465C6E}"/>
                    </a:ext>
                  </a:extLst>
                </p:cNvPr>
                <p:cNvSpPr>
                  <a:spLocks noChangeArrowheads="1"/>
                </p:cNvSpPr>
                <p:nvPr/>
              </p:nvSpPr>
              <p:spPr bwMode="auto">
                <a:xfrm>
                  <a:off x="9861869" y="844112"/>
                  <a:ext cx="676276" cy="18666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2" name="Text Box 230">
                  <a:extLst>
                    <a:ext uri="{FF2B5EF4-FFF2-40B4-BE49-F238E27FC236}">
                      <a16:creationId xmlns:a16="http://schemas.microsoft.com/office/drawing/2014/main" id="{CA38D367-F86F-AB43-B21E-1EEE691D3D74}"/>
                    </a:ext>
                  </a:extLst>
                </p:cNvPr>
                <p:cNvSpPr txBox="1">
                  <a:spLocks noChangeArrowheads="1"/>
                </p:cNvSpPr>
                <p:nvPr/>
              </p:nvSpPr>
              <p:spPr bwMode="auto">
                <a:xfrm>
                  <a:off x="9791027" y="656358"/>
                  <a:ext cx="8143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 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3" name="Line 231">
                  <a:extLst>
                    <a:ext uri="{FF2B5EF4-FFF2-40B4-BE49-F238E27FC236}">
                      <a16:creationId xmlns:a16="http://schemas.microsoft.com/office/drawing/2014/main" id="{A3474A7D-75ED-1D4F-BB1C-5BA4ECFE69E7}"/>
                    </a:ext>
                  </a:extLst>
                </p:cNvPr>
                <p:cNvSpPr>
                  <a:spLocks noChangeShapeType="1"/>
                </p:cNvSpPr>
                <p:nvPr/>
              </p:nvSpPr>
              <p:spPr bwMode="auto">
                <a:xfrm>
                  <a:off x="9854726" y="1033163"/>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4" name="Line 232">
                  <a:extLst>
                    <a:ext uri="{FF2B5EF4-FFF2-40B4-BE49-F238E27FC236}">
                      <a16:creationId xmlns:a16="http://schemas.microsoft.com/office/drawing/2014/main" id="{79D6BFCD-0081-1543-8A02-CDC78B944799}"/>
                    </a:ext>
                  </a:extLst>
                </p:cNvPr>
                <p:cNvSpPr>
                  <a:spLocks noChangeShapeType="1"/>
                </p:cNvSpPr>
                <p:nvPr/>
              </p:nvSpPr>
              <p:spPr bwMode="auto">
                <a:xfrm>
                  <a:off x="9864251" y="1171275"/>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5" name="Line 233">
                  <a:extLst>
                    <a:ext uri="{FF2B5EF4-FFF2-40B4-BE49-F238E27FC236}">
                      <a16:creationId xmlns:a16="http://schemas.microsoft.com/office/drawing/2014/main" id="{539E5FFB-197B-6F44-A1D2-C9A93359AB7C}"/>
                    </a:ext>
                  </a:extLst>
                </p:cNvPr>
                <p:cNvSpPr>
                  <a:spLocks noChangeShapeType="1"/>
                </p:cNvSpPr>
                <p:nvPr/>
              </p:nvSpPr>
              <p:spPr bwMode="auto">
                <a:xfrm>
                  <a:off x="9864251" y="1309388"/>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58" name="Up-Down Arrow 557">
                <a:extLst>
                  <a:ext uri="{FF2B5EF4-FFF2-40B4-BE49-F238E27FC236}">
                    <a16:creationId xmlns:a16="http://schemas.microsoft.com/office/drawing/2014/main" id="{1F1264FF-C88C-CF4E-85AF-1CB82BE0554E}"/>
                  </a:ext>
                </a:extLst>
              </p:cNvPr>
              <p:cNvSpPr/>
              <p:nvPr/>
            </p:nvSpPr>
            <p:spPr>
              <a:xfrm rot="19889198">
                <a:off x="9544123" y="1270072"/>
                <a:ext cx="626354" cy="3838406"/>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9" name="TextBox 558">
                <a:extLst>
                  <a:ext uri="{FF2B5EF4-FFF2-40B4-BE49-F238E27FC236}">
                    <a16:creationId xmlns:a16="http://schemas.microsoft.com/office/drawing/2014/main" id="{BDB4ECF5-2BA8-034C-9E12-98E6A9A3E77D}"/>
                  </a:ext>
                </a:extLst>
              </p:cNvPr>
              <p:cNvSpPr txBox="1"/>
              <p:nvPr/>
            </p:nvSpPr>
            <p:spPr>
              <a:xfrm rot="3706861">
                <a:off x="8640694" y="3103268"/>
                <a:ext cx="255044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logical end-end transport</a:t>
                </a:r>
              </a:p>
            </p:txBody>
          </p:sp>
        </p:grpSp>
      </p:grpSp>
      <p:sp>
        <p:nvSpPr>
          <p:cNvPr id="517" name="Rectangle 3">
            <a:extLst>
              <a:ext uri="{FF2B5EF4-FFF2-40B4-BE49-F238E27FC236}">
                <a16:creationId xmlns:a16="http://schemas.microsoft.com/office/drawing/2014/main" id="{5DD1F129-FF75-B647-8A9A-42B6C0C7E416}"/>
              </a:ext>
            </a:extLst>
          </p:cNvPr>
          <p:cNvSpPr txBox="1">
            <a:spLocks noChangeArrowheads="1"/>
          </p:cNvSpPr>
          <p:nvPr/>
        </p:nvSpPr>
        <p:spPr>
          <a:xfrm>
            <a:off x="684691" y="2787535"/>
            <a:ext cx="5815703" cy="232775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 protocols actions in end systems: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sender: breaks application messages into </a:t>
            </a:r>
            <a:r>
              <a:rPr kumimoji="0" lang="en-US" sz="2400" b="0" i="1" u="none" strike="noStrike" kern="1200" cap="none" spc="0" normalizeH="0" baseline="0" noProof="0" dirty="0">
                <a:ln>
                  <a:noFill/>
                </a:ln>
                <a:solidFill>
                  <a:srgbClr val="CC0000"/>
                </a:solidFill>
                <a:effectLst/>
                <a:uLnTx/>
                <a:uFillTx/>
                <a:latin typeface="Calibri" panose="020F0502020204030204"/>
                <a:ea typeface="+mn-ea"/>
                <a:cs typeface="+mn-cs"/>
              </a:rPr>
              <a:t>segments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passes to  network layer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reassembles segments into messages, passes to application layer</a:t>
            </a:r>
          </a:p>
        </p:txBody>
      </p:sp>
      <p:sp>
        <p:nvSpPr>
          <p:cNvPr id="518" name="Rectangle 3">
            <a:extLst>
              <a:ext uri="{FF2B5EF4-FFF2-40B4-BE49-F238E27FC236}">
                <a16:creationId xmlns:a16="http://schemas.microsoft.com/office/drawing/2014/main" id="{C3EBA7FC-18E1-7D43-9310-976F49009C6C}"/>
              </a:ext>
            </a:extLst>
          </p:cNvPr>
          <p:cNvSpPr txBox="1">
            <a:spLocks noChangeArrowheads="1"/>
          </p:cNvSpPr>
          <p:nvPr/>
        </p:nvSpPr>
        <p:spPr>
          <a:xfrm>
            <a:off x="681217" y="5165099"/>
            <a:ext cx="5815703" cy="144854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two transport protocols available to Internet applications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TCP, UDP</a:t>
            </a:r>
          </a:p>
        </p:txBody>
      </p:sp>
      <p:sp>
        <p:nvSpPr>
          <p:cNvPr id="526" name="Slide Number Placeholder 2">
            <a:extLst>
              <a:ext uri="{FF2B5EF4-FFF2-40B4-BE49-F238E27FC236}">
                <a16:creationId xmlns:a16="http://schemas.microsoft.com/office/drawing/2014/main" id="{58250C2D-03C7-2C42-9317-E77099EDA1D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375836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44"/>
                                        </p:tgtEl>
                                        <p:attrNameLst>
                                          <p:attrName>style.visibility</p:attrName>
                                        </p:attrNameLst>
                                      </p:cBhvr>
                                      <p:to>
                                        <p:strVal val="visible"/>
                                      </p:to>
                                    </p:set>
                                    <p:animEffect transition="in" filter="dissolve">
                                      <p:cBhvr>
                                        <p:cTn id="10" dur="500"/>
                                        <p:tgtEl>
                                          <p:spTgt spid="44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17"/>
                                        </p:tgtEl>
                                        <p:attrNameLst>
                                          <p:attrName>style.visibility</p:attrName>
                                        </p:attrNameLst>
                                      </p:cBhvr>
                                      <p:to>
                                        <p:strVal val="visible"/>
                                      </p:to>
                                    </p:set>
                                    <p:animEffect transition="in" filter="dissolve">
                                      <p:cBhvr>
                                        <p:cTn id="15" dur="500"/>
                                        <p:tgtEl>
                                          <p:spTgt spid="51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18"/>
                                        </p:tgtEl>
                                        <p:attrNameLst>
                                          <p:attrName>style.visibility</p:attrName>
                                        </p:attrNameLst>
                                      </p:cBhvr>
                                      <p:to>
                                        <p:strVal val="visible"/>
                                      </p:to>
                                    </p:set>
                                    <p:animEffect transition="in" filter="dissolve">
                                      <p:cBhvr>
                                        <p:cTn id="20" dur="500"/>
                                        <p:tgtEl>
                                          <p:spTgt spid="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animBg="1"/>
      <p:bldP spid="517" grpId="0"/>
      <p:bldP spid="5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operation with no errors</a:t>
            </a:r>
            <a:endParaRPr lang="en-US" sz="4400" dirty="0"/>
          </a:p>
        </p:txBody>
      </p:sp>
      <p:sp>
        <p:nvSpPr>
          <p:cNvPr id="37" name="Oval 3">
            <a:extLst>
              <a:ext uri="{FF2B5EF4-FFF2-40B4-BE49-F238E27FC236}">
                <a16:creationId xmlns:a16="http://schemas.microsoft.com/office/drawing/2014/main" id="{20368D61-C8F9-C64D-9076-63AF0503E0F6}"/>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38" name="Text Box 4">
            <a:extLst>
              <a:ext uri="{FF2B5EF4-FFF2-40B4-BE49-F238E27FC236}">
                <a16:creationId xmlns:a16="http://schemas.microsoft.com/office/drawing/2014/main" id="{229D572B-0C64-BC4F-9787-CFDFDB4AFDBE}"/>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9" name="Text Box 5">
            <a:extLst>
              <a:ext uri="{FF2B5EF4-FFF2-40B4-BE49-F238E27FC236}">
                <a16:creationId xmlns:a16="http://schemas.microsoft.com/office/drawing/2014/main" id="{7E93FFA4-44C6-0E4F-ABD0-1688475EEC2D}"/>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40" name="Line 6">
            <a:extLst>
              <a:ext uri="{FF2B5EF4-FFF2-40B4-BE49-F238E27FC236}">
                <a16:creationId xmlns:a16="http://schemas.microsoft.com/office/drawing/2014/main" id="{AAE6181D-40C5-4947-8D16-192C2CC21901}"/>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0">
            <a:extLst>
              <a:ext uri="{FF2B5EF4-FFF2-40B4-BE49-F238E27FC236}">
                <a16:creationId xmlns:a16="http://schemas.microsoft.com/office/drawing/2014/main" id="{C49AAF37-6767-EA4A-BCF2-2730B5DAFFCF}"/>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1">
            <a:extLst>
              <a:ext uri="{FF2B5EF4-FFF2-40B4-BE49-F238E27FC236}">
                <a16:creationId xmlns:a16="http://schemas.microsoft.com/office/drawing/2014/main" id="{F2665E42-05D1-2742-9715-0A7AB328CC68}"/>
              </a:ext>
            </a:extLst>
          </p:cNvPr>
          <p:cNvSpPr>
            <a:spLocks/>
          </p:cNvSpPr>
          <p:nvPr/>
        </p:nvSpPr>
        <p:spPr bwMode="auto">
          <a:xfrm>
            <a:off x="2856938" y="328011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4">
            <a:extLst>
              <a:ext uri="{FF2B5EF4-FFF2-40B4-BE49-F238E27FC236}">
                <a16:creationId xmlns:a16="http://schemas.microsoft.com/office/drawing/2014/main" id="{FF5156B3-5F3E-7247-9787-81C01F98AADA}"/>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Text Box 15">
            <a:extLst>
              <a:ext uri="{FF2B5EF4-FFF2-40B4-BE49-F238E27FC236}">
                <a16:creationId xmlns:a16="http://schemas.microsoft.com/office/drawing/2014/main" id="{2F0C4339-9749-3E4B-AEF3-DFBC5861C0E1}"/>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1" name="Line 17">
            <a:extLst>
              <a:ext uri="{FF2B5EF4-FFF2-40B4-BE49-F238E27FC236}">
                <a16:creationId xmlns:a16="http://schemas.microsoft.com/office/drawing/2014/main" id="{B12405C6-9FEC-A645-ABAA-32067C853440}"/>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2" name="Group 18">
            <a:extLst>
              <a:ext uri="{FF2B5EF4-FFF2-40B4-BE49-F238E27FC236}">
                <a16:creationId xmlns:a16="http://schemas.microsoft.com/office/drawing/2014/main" id="{6469EBCB-9365-8146-9A22-EA4BFBF0E079}"/>
              </a:ext>
            </a:extLst>
          </p:cNvPr>
          <p:cNvGrpSpPr>
            <a:grpSpLocks/>
          </p:cNvGrpSpPr>
          <p:nvPr/>
        </p:nvGrpSpPr>
        <p:grpSpPr bwMode="auto">
          <a:xfrm>
            <a:off x="8325876" y="3094378"/>
            <a:ext cx="1828800" cy="257175"/>
            <a:chOff x="2222" y="3039"/>
            <a:chExt cx="1152" cy="162"/>
          </a:xfrm>
        </p:grpSpPr>
        <p:sp>
          <p:nvSpPr>
            <p:cNvPr id="53" name="Text Box 19">
              <a:extLst>
                <a:ext uri="{FF2B5EF4-FFF2-40B4-BE49-F238E27FC236}">
                  <a16:creationId xmlns:a16="http://schemas.microsoft.com/office/drawing/2014/main" id="{3A6C17B0-3CB8-BD4F-82A3-F8BBBF7760BF}"/>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5" name="Line 21">
              <a:extLst>
                <a:ext uri="{FF2B5EF4-FFF2-40B4-BE49-F238E27FC236}">
                  <a16:creationId xmlns:a16="http://schemas.microsoft.com/office/drawing/2014/main" id="{7262AE28-C6B2-7A4B-B2BF-40A0797B4995}"/>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22">
            <a:extLst>
              <a:ext uri="{FF2B5EF4-FFF2-40B4-BE49-F238E27FC236}">
                <a16:creationId xmlns:a16="http://schemas.microsoft.com/office/drawing/2014/main" id="{E9E74661-52F5-5E48-982A-52E52A35DC45}"/>
              </a:ext>
            </a:extLst>
          </p:cNvPr>
          <p:cNvGrpSpPr>
            <a:grpSpLocks/>
          </p:cNvGrpSpPr>
          <p:nvPr/>
        </p:nvGrpSpPr>
        <p:grpSpPr bwMode="auto">
          <a:xfrm>
            <a:off x="4044388" y="2362543"/>
            <a:ext cx="1074738" cy="962025"/>
            <a:chOff x="1540" y="2116"/>
            <a:chExt cx="677" cy="606"/>
          </a:xfrm>
        </p:grpSpPr>
        <p:sp>
          <p:nvSpPr>
            <p:cNvPr id="57" name="Oval 23">
              <a:extLst>
                <a:ext uri="{FF2B5EF4-FFF2-40B4-BE49-F238E27FC236}">
                  <a16:creationId xmlns:a16="http://schemas.microsoft.com/office/drawing/2014/main" id="{8D34CBBE-DA94-E64E-9580-4F3F4131C86A}"/>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58" name="Text Box 24">
              <a:extLst>
                <a:ext uri="{FF2B5EF4-FFF2-40B4-BE49-F238E27FC236}">
                  <a16:creationId xmlns:a16="http://schemas.microsoft.com/office/drawing/2014/main" id="{1B4A0021-CFA3-4E40-B284-73C34108A342}"/>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sp>
        <p:nvSpPr>
          <p:cNvPr id="59" name="Freeform 25">
            <a:extLst>
              <a:ext uri="{FF2B5EF4-FFF2-40B4-BE49-F238E27FC236}">
                <a16:creationId xmlns:a16="http://schemas.microsoft.com/office/drawing/2014/main" id="{3DB66570-2E6B-DB42-959E-FB21F91FD83C}"/>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Oval 26">
            <a:extLst>
              <a:ext uri="{FF2B5EF4-FFF2-40B4-BE49-F238E27FC236}">
                <a16:creationId xmlns:a16="http://schemas.microsoft.com/office/drawing/2014/main" id="{8A47B34C-876C-9A40-BB81-39CFF157E854}"/>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61" name="Text Box 27">
            <a:extLst>
              <a:ext uri="{FF2B5EF4-FFF2-40B4-BE49-F238E27FC236}">
                <a16:creationId xmlns:a16="http://schemas.microsoft.com/office/drawing/2014/main" id="{D69029E6-5338-FD44-BC15-0BA8A98F15B0}"/>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62" name="Freeform 28">
            <a:extLst>
              <a:ext uri="{FF2B5EF4-FFF2-40B4-BE49-F238E27FC236}">
                <a16:creationId xmlns:a16="http://schemas.microsoft.com/office/drawing/2014/main" id="{062C8ABB-D477-0442-96DB-AF4A7A380558}"/>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3" name="Group 29">
            <a:extLst>
              <a:ext uri="{FF2B5EF4-FFF2-40B4-BE49-F238E27FC236}">
                <a16:creationId xmlns:a16="http://schemas.microsoft.com/office/drawing/2014/main" id="{824EB22B-3441-BB4C-9908-EA5200566BEF}"/>
              </a:ext>
            </a:extLst>
          </p:cNvPr>
          <p:cNvGrpSpPr>
            <a:grpSpLocks/>
          </p:cNvGrpSpPr>
          <p:nvPr/>
        </p:nvGrpSpPr>
        <p:grpSpPr bwMode="auto">
          <a:xfrm>
            <a:off x="2101288" y="2306981"/>
            <a:ext cx="1333500" cy="1004887"/>
            <a:chOff x="220" y="1365"/>
            <a:chExt cx="840" cy="633"/>
          </a:xfrm>
        </p:grpSpPr>
        <p:sp>
          <p:nvSpPr>
            <p:cNvPr id="64" name="Line 30">
              <a:extLst>
                <a:ext uri="{FF2B5EF4-FFF2-40B4-BE49-F238E27FC236}">
                  <a16:creationId xmlns:a16="http://schemas.microsoft.com/office/drawing/2014/main" id="{E482CA24-27A0-084A-87D9-E941B0A259BA}"/>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Oval 31">
              <a:extLst>
                <a:ext uri="{FF2B5EF4-FFF2-40B4-BE49-F238E27FC236}">
                  <a16:creationId xmlns:a16="http://schemas.microsoft.com/office/drawing/2014/main" id="{B1FC38D6-025E-7842-ADA7-35FDE217EA4E}"/>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grpSp>
        <p:nvGrpSpPr>
          <p:cNvPr id="66" name="Group 32">
            <a:extLst>
              <a:ext uri="{FF2B5EF4-FFF2-40B4-BE49-F238E27FC236}">
                <a16:creationId xmlns:a16="http://schemas.microsoft.com/office/drawing/2014/main" id="{5BBC5929-B4AB-D94E-9C05-8B8E4E50A932}"/>
              </a:ext>
            </a:extLst>
          </p:cNvPr>
          <p:cNvGrpSpPr>
            <a:grpSpLocks/>
          </p:cNvGrpSpPr>
          <p:nvPr/>
        </p:nvGrpSpPr>
        <p:grpSpPr bwMode="auto">
          <a:xfrm>
            <a:off x="8086163" y="3637306"/>
            <a:ext cx="1414463" cy="1033462"/>
            <a:chOff x="3990" y="2203"/>
            <a:chExt cx="891" cy="651"/>
          </a:xfrm>
        </p:grpSpPr>
        <p:sp>
          <p:nvSpPr>
            <p:cNvPr id="67" name="Line 33">
              <a:extLst>
                <a:ext uri="{FF2B5EF4-FFF2-40B4-BE49-F238E27FC236}">
                  <a16:creationId xmlns:a16="http://schemas.microsoft.com/office/drawing/2014/main" id="{C8C95C30-694C-3343-9A2B-29D823BB5369}"/>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Oval 34">
              <a:extLst>
                <a:ext uri="{FF2B5EF4-FFF2-40B4-BE49-F238E27FC236}">
                  <a16:creationId xmlns:a16="http://schemas.microsoft.com/office/drawing/2014/main" id="{9CF26F83-62A4-774B-95EC-D614996A7AD6}"/>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69" name="Text Box 35">
            <a:extLst>
              <a:ext uri="{FF2B5EF4-FFF2-40B4-BE49-F238E27FC236}">
                <a16:creationId xmlns:a16="http://schemas.microsoft.com/office/drawing/2014/main" id="{4F145C19-20CA-7145-8B2A-77BEB54A39E8}"/>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70" name="Line 36">
            <a:extLst>
              <a:ext uri="{FF2B5EF4-FFF2-40B4-BE49-F238E27FC236}">
                <a16:creationId xmlns:a16="http://schemas.microsoft.com/office/drawing/2014/main" id="{26143F76-F1DE-F740-8D25-07F17B3B05D6}"/>
              </a:ext>
            </a:extLst>
          </p:cNvPr>
          <p:cNvSpPr>
            <a:spLocks noChangeShapeType="1"/>
          </p:cNvSpPr>
          <p:nvPr/>
        </p:nvSpPr>
        <p:spPr bwMode="auto">
          <a:xfrm>
            <a:off x="2763276" y="1429093"/>
            <a:ext cx="12700" cy="747713"/>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71" name="Freeform 37">
            <a:extLst>
              <a:ext uri="{FF2B5EF4-FFF2-40B4-BE49-F238E27FC236}">
                <a16:creationId xmlns:a16="http://schemas.microsoft.com/office/drawing/2014/main" id="{58B7878D-57FD-8A41-8E7B-6BF34CB3A771}"/>
              </a:ext>
            </a:extLst>
          </p:cNvPr>
          <p:cNvSpPr>
            <a:spLocks/>
          </p:cNvSpPr>
          <p:nvPr/>
        </p:nvSpPr>
        <p:spPr bwMode="auto">
          <a:xfrm>
            <a:off x="2763276" y="2146642"/>
            <a:ext cx="7148415" cy="2944699"/>
          </a:xfrm>
          <a:custGeom>
            <a:avLst/>
            <a:gdLst>
              <a:gd name="T0" fmla="*/ 0 w 4219"/>
              <a:gd name="T1" fmla="*/ 2147483647 h 1928"/>
              <a:gd name="T2" fmla="*/ 2147483647 w 4219"/>
              <a:gd name="T3" fmla="*/ 0 h 1928"/>
              <a:gd name="T4" fmla="*/ 2147483647 w 4219"/>
              <a:gd name="T5" fmla="*/ 2147483647 h 1928"/>
              <a:gd name="T6" fmla="*/ 2147483647 w 4219"/>
              <a:gd name="T7" fmla="*/ 2147483647 h 1928"/>
              <a:gd name="T8" fmla="*/ 0 60000 65536"/>
              <a:gd name="T9" fmla="*/ 0 60000 65536"/>
              <a:gd name="T10" fmla="*/ 0 60000 65536"/>
              <a:gd name="T11" fmla="*/ 0 60000 65536"/>
              <a:gd name="connsiteX0" fmla="*/ 0 w 10000"/>
              <a:gd name="connsiteY0" fmla="*/ 52 h 10000"/>
              <a:gd name="connsiteX1" fmla="*/ 2377 w 10000"/>
              <a:gd name="connsiteY1" fmla="*/ 0 h 10000"/>
              <a:gd name="connsiteX2" fmla="*/ 8009 w 10000"/>
              <a:gd name="connsiteY2" fmla="*/ 9621 h 10000"/>
              <a:gd name="connsiteX3" fmla="*/ 10000 w 10000"/>
              <a:gd name="connsiteY3" fmla="*/ 10000 h 10000"/>
              <a:gd name="connsiteX0" fmla="*/ 0 w 10673"/>
              <a:gd name="connsiteY0" fmla="*/ 52 h 9621"/>
              <a:gd name="connsiteX1" fmla="*/ 2377 w 10673"/>
              <a:gd name="connsiteY1" fmla="*/ 0 h 9621"/>
              <a:gd name="connsiteX2" fmla="*/ 8009 w 10673"/>
              <a:gd name="connsiteY2" fmla="*/ 9621 h 9621"/>
              <a:gd name="connsiteX3" fmla="*/ 10673 w 10673"/>
              <a:gd name="connsiteY3" fmla="*/ 9621 h 9621"/>
            </a:gdLst>
            <a:ahLst/>
            <a:cxnLst>
              <a:cxn ang="0">
                <a:pos x="connsiteX0" y="connsiteY0"/>
              </a:cxn>
              <a:cxn ang="0">
                <a:pos x="connsiteX1" y="connsiteY1"/>
              </a:cxn>
              <a:cxn ang="0">
                <a:pos x="connsiteX2" y="connsiteY2"/>
              </a:cxn>
              <a:cxn ang="0">
                <a:pos x="connsiteX3" y="connsiteY3"/>
              </a:cxn>
            </a:cxnLst>
            <a:rect l="l" t="t" r="r" b="b"/>
            <a:pathLst>
              <a:path w="10673" h="9621">
                <a:moveTo>
                  <a:pt x="0" y="52"/>
                </a:moveTo>
                <a:lnTo>
                  <a:pt x="2377" y="0"/>
                </a:lnTo>
                <a:lnTo>
                  <a:pt x="8009" y="9621"/>
                </a:lnTo>
                <a:lnTo>
                  <a:pt x="10673" y="9621"/>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2" name="Group 38">
            <a:extLst>
              <a:ext uri="{FF2B5EF4-FFF2-40B4-BE49-F238E27FC236}">
                <a16:creationId xmlns:a16="http://schemas.microsoft.com/office/drawing/2014/main" id="{81979E69-43B0-224E-AEE7-932D8FB25EC5}"/>
              </a:ext>
            </a:extLst>
          </p:cNvPr>
          <p:cNvGrpSpPr>
            <a:grpSpLocks/>
          </p:cNvGrpSpPr>
          <p:nvPr/>
        </p:nvGrpSpPr>
        <p:grpSpPr bwMode="auto">
          <a:xfrm>
            <a:off x="2099701" y="2306981"/>
            <a:ext cx="1333500" cy="1004887"/>
            <a:chOff x="220" y="1365"/>
            <a:chExt cx="840" cy="633"/>
          </a:xfrm>
        </p:grpSpPr>
        <p:sp>
          <p:nvSpPr>
            <p:cNvPr id="73" name="Line 39">
              <a:extLst>
                <a:ext uri="{FF2B5EF4-FFF2-40B4-BE49-F238E27FC236}">
                  <a16:creationId xmlns:a16="http://schemas.microsoft.com/office/drawing/2014/main" id="{021756D2-A025-CF41-A055-C96F4929A19F}"/>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Oval 40">
              <a:extLst>
                <a:ext uri="{FF2B5EF4-FFF2-40B4-BE49-F238E27FC236}">
                  <a16:creationId xmlns:a16="http://schemas.microsoft.com/office/drawing/2014/main" id="{34F50062-00A1-4541-B9F4-BEF323F05F2D}"/>
                </a:ext>
              </a:extLst>
            </p:cNvPr>
            <p:cNvSpPr>
              <a:spLocks noChangeArrowheads="1"/>
            </p:cNvSpPr>
            <p:nvPr/>
          </p:nvSpPr>
          <p:spPr bwMode="auto">
            <a:xfrm>
              <a:off x="439" y="1392"/>
              <a:ext cx="621" cy="606"/>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108" name="Oval 41">
            <a:extLst>
              <a:ext uri="{FF2B5EF4-FFF2-40B4-BE49-F238E27FC236}">
                <a16:creationId xmlns:a16="http://schemas.microsoft.com/office/drawing/2014/main" id="{9AEB6601-DAB8-A041-9DF0-30C886DDBE6D}"/>
              </a:ext>
            </a:extLst>
          </p:cNvPr>
          <p:cNvSpPr>
            <a:spLocks noChangeArrowheads="1"/>
          </p:cNvSpPr>
          <p:nvPr/>
        </p:nvSpPr>
        <p:spPr bwMode="auto">
          <a:xfrm>
            <a:off x="4084076" y="2362543"/>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09" name="Line 42">
            <a:extLst>
              <a:ext uri="{FF2B5EF4-FFF2-40B4-BE49-F238E27FC236}">
                <a16:creationId xmlns:a16="http://schemas.microsoft.com/office/drawing/2014/main" id="{2CE2B382-7E31-324B-8E6C-07DE61767B89}"/>
              </a:ext>
            </a:extLst>
          </p:cNvPr>
          <p:cNvSpPr>
            <a:spLocks noChangeShapeType="1"/>
          </p:cNvSpPr>
          <p:nvPr/>
        </p:nvSpPr>
        <p:spPr bwMode="auto">
          <a:xfrm flipH="1">
            <a:off x="8013138" y="5042243"/>
            <a:ext cx="12700" cy="11938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0" name="Freeform 43">
            <a:extLst>
              <a:ext uri="{FF2B5EF4-FFF2-40B4-BE49-F238E27FC236}">
                <a16:creationId xmlns:a16="http://schemas.microsoft.com/office/drawing/2014/main" id="{A4E624BD-18B7-E144-8B12-E9F34C001BC1}"/>
              </a:ext>
            </a:extLst>
          </p:cNvPr>
          <p:cNvSpPr>
            <a:spLocks/>
          </p:cNvSpPr>
          <p:nvPr/>
        </p:nvSpPr>
        <p:spPr bwMode="auto">
          <a:xfrm>
            <a:off x="2122306" y="3871617"/>
            <a:ext cx="7452932" cy="2415225"/>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connsiteX0" fmla="*/ 10000 w 10000"/>
              <a:gd name="connsiteY0" fmla="*/ 10684 h 10684"/>
              <a:gd name="connsiteX1" fmla="*/ 7676 w 10000"/>
              <a:gd name="connsiteY1" fmla="*/ 10684 h 10684"/>
              <a:gd name="connsiteX2" fmla="*/ 4167 w 10000"/>
              <a:gd name="connsiteY2" fmla="*/ 0 h 10684"/>
              <a:gd name="connsiteX3" fmla="*/ 0 w 10000"/>
              <a:gd name="connsiteY3" fmla="*/ 684 h 10684"/>
              <a:gd name="connsiteX0" fmla="*/ 11178 w 11178"/>
              <a:gd name="connsiteY0" fmla="*/ 10684 h 10684"/>
              <a:gd name="connsiteX1" fmla="*/ 8854 w 11178"/>
              <a:gd name="connsiteY1" fmla="*/ 10684 h 10684"/>
              <a:gd name="connsiteX2" fmla="*/ 5345 w 11178"/>
              <a:gd name="connsiteY2" fmla="*/ 0 h 10684"/>
              <a:gd name="connsiteX3" fmla="*/ 0 w 11178"/>
              <a:gd name="connsiteY3" fmla="*/ 0 h 10684"/>
            </a:gdLst>
            <a:ahLst/>
            <a:cxnLst>
              <a:cxn ang="0">
                <a:pos x="connsiteX0" y="connsiteY0"/>
              </a:cxn>
              <a:cxn ang="0">
                <a:pos x="connsiteX1" y="connsiteY1"/>
              </a:cxn>
              <a:cxn ang="0">
                <a:pos x="connsiteX2" y="connsiteY2"/>
              </a:cxn>
              <a:cxn ang="0">
                <a:pos x="connsiteX3" y="connsiteY3"/>
              </a:cxn>
            </a:cxnLst>
            <a:rect l="l" t="t" r="r" b="b"/>
            <a:pathLst>
              <a:path w="11178" h="10684">
                <a:moveTo>
                  <a:pt x="11178" y="10684"/>
                </a:moveTo>
                <a:lnTo>
                  <a:pt x="8854" y="10684"/>
                </a:lnTo>
                <a:lnTo>
                  <a:pt x="5345"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1" name="Group 44">
            <a:extLst>
              <a:ext uri="{FF2B5EF4-FFF2-40B4-BE49-F238E27FC236}">
                <a16:creationId xmlns:a16="http://schemas.microsoft.com/office/drawing/2014/main" id="{433B53F6-3987-AD43-823C-811301531A05}"/>
              </a:ext>
            </a:extLst>
          </p:cNvPr>
          <p:cNvGrpSpPr>
            <a:grpSpLocks/>
          </p:cNvGrpSpPr>
          <p:nvPr/>
        </p:nvGrpSpPr>
        <p:grpSpPr bwMode="auto">
          <a:xfrm>
            <a:off x="2099701" y="2306981"/>
            <a:ext cx="1333500" cy="1004887"/>
            <a:chOff x="220" y="1365"/>
            <a:chExt cx="840" cy="633"/>
          </a:xfrm>
        </p:grpSpPr>
        <p:sp>
          <p:nvSpPr>
            <p:cNvPr id="112" name="Line 45">
              <a:extLst>
                <a:ext uri="{FF2B5EF4-FFF2-40B4-BE49-F238E27FC236}">
                  <a16:creationId xmlns:a16="http://schemas.microsoft.com/office/drawing/2014/main" id="{4591E5D8-8C29-B847-85FE-27EBA5053B7E}"/>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Oval 46">
              <a:extLst>
                <a:ext uri="{FF2B5EF4-FFF2-40B4-BE49-F238E27FC236}">
                  <a16:creationId xmlns:a16="http://schemas.microsoft.com/office/drawing/2014/main" id="{611A2C5D-AEE6-DD42-9AF5-7922552584D9}"/>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114" name="Oval 47">
            <a:extLst>
              <a:ext uri="{FF2B5EF4-FFF2-40B4-BE49-F238E27FC236}">
                <a16:creationId xmlns:a16="http://schemas.microsoft.com/office/drawing/2014/main" id="{14740803-52CF-044E-A44B-1C3382FD69A9}"/>
              </a:ext>
            </a:extLst>
          </p:cNvPr>
          <p:cNvSpPr>
            <a:spLocks noChangeArrowheads="1"/>
          </p:cNvSpPr>
          <p:nvPr/>
        </p:nvSpPr>
        <p:spPr bwMode="auto">
          <a:xfrm>
            <a:off x="4080901" y="2367306"/>
            <a:ext cx="985837" cy="9620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7" name="Text Box 16">
            <a:extLst>
              <a:ext uri="{FF2B5EF4-FFF2-40B4-BE49-F238E27FC236}">
                <a16:creationId xmlns:a16="http://schemas.microsoft.com/office/drawing/2014/main" id="{4960424F-A39C-9F48-B10B-6B92058EBF5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8" name="Text Box 20">
            <a:extLst>
              <a:ext uri="{FF2B5EF4-FFF2-40B4-BE49-F238E27FC236}">
                <a16:creationId xmlns:a16="http://schemas.microsoft.com/office/drawing/2014/main" id="{F83C8E12-3B9E-D846-B39E-2D62F350B930}"/>
              </a:ext>
            </a:extLst>
          </p:cNvPr>
          <p:cNvSpPr txBox="1">
            <a:spLocks noChangeArrowheads="1"/>
          </p:cNvSpPr>
          <p:nvPr/>
        </p:nvSpPr>
        <p:spPr bwMode="auto">
          <a:xfrm>
            <a:off x="8327563" y="2720534"/>
            <a:ext cx="3389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24" name="Group 123">
            <a:extLst>
              <a:ext uri="{FF2B5EF4-FFF2-40B4-BE49-F238E27FC236}">
                <a16:creationId xmlns:a16="http://schemas.microsoft.com/office/drawing/2014/main" id="{CC5AC3F7-1DB3-CE4F-B0C7-F20072FBA703}"/>
              </a:ext>
            </a:extLst>
          </p:cNvPr>
          <p:cNvGrpSpPr/>
          <p:nvPr/>
        </p:nvGrpSpPr>
        <p:grpSpPr>
          <a:xfrm>
            <a:off x="2271408" y="3285357"/>
            <a:ext cx="3548062" cy="989290"/>
            <a:chOff x="2270357" y="3283338"/>
            <a:chExt cx="3548062" cy="989290"/>
          </a:xfrm>
        </p:grpSpPr>
        <p:sp>
          <p:nvSpPr>
            <p:cNvPr id="125" name="Freeform 11">
              <a:extLst>
                <a:ext uri="{FF2B5EF4-FFF2-40B4-BE49-F238E27FC236}">
                  <a16:creationId xmlns:a16="http://schemas.microsoft.com/office/drawing/2014/main" id="{1ECBB11C-9731-AE49-85C4-CC54A9C37108}"/>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26" name="Group 125">
              <a:extLst>
                <a:ext uri="{FF2B5EF4-FFF2-40B4-BE49-F238E27FC236}">
                  <a16:creationId xmlns:a16="http://schemas.microsoft.com/office/drawing/2014/main" id="{803199FB-D06E-3542-B988-7EB9CD9168D8}"/>
                </a:ext>
              </a:extLst>
            </p:cNvPr>
            <p:cNvGrpSpPr/>
            <p:nvPr/>
          </p:nvGrpSpPr>
          <p:grpSpPr>
            <a:xfrm>
              <a:off x="2270357" y="3545923"/>
              <a:ext cx="3548062" cy="726705"/>
              <a:chOff x="2270357" y="3545923"/>
              <a:chExt cx="3548062" cy="726705"/>
            </a:xfrm>
          </p:grpSpPr>
          <p:sp>
            <p:nvSpPr>
              <p:cNvPr id="127" name="Text Box 12">
                <a:extLst>
                  <a:ext uri="{FF2B5EF4-FFF2-40B4-BE49-F238E27FC236}">
                    <a16:creationId xmlns:a16="http://schemas.microsoft.com/office/drawing/2014/main" id="{E0CFEDE3-2A91-2845-ABA4-C03E7492EE81}"/>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8" name="Line 13">
                <a:extLst>
                  <a:ext uri="{FF2B5EF4-FFF2-40B4-BE49-F238E27FC236}">
                    <a16:creationId xmlns:a16="http://schemas.microsoft.com/office/drawing/2014/main" id="{332EC257-20A6-9B48-A641-8E69142E58DC}"/>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Text Box 48">
                <a:extLst>
                  <a:ext uri="{FF2B5EF4-FFF2-40B4-BE49-F238E27FC236}">
                    <a16:creationId xmlns:a16="http://schemas.microsoft.com/office/drawing/2014/main" id="{BC7A4A01-571A-C94B-BAEC-EA73E5A39295}"/>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grpSp>
        <p:nvGrpSpPr>
          <p:cNvPr id="130" name="Group 129">
            <a:extLst>
              <a:ext uri="{FF2B5EF4-FFF2-40B4-BE49-F238E27FC236}">
                <a16:creationId xmlns:a16="http://schemas.microsoft.com/office/drawing/2014/main" id="{5E324CA8-B37F-8C4E-9533-D4557801C16E}"/>
              </a:ext>
            </a:extLst>
          </p:cNvPr>
          <p:cNvGrpSpPr/>
          <p:nvPr/>
        </p:nvGrpSpPr>
        <p:grpSpPr>
          <a:xfrm>
            <a:off x="8049650" y="5037504"/>
            <a:ext cx="4142349" cy="933582"/>
            <a:chOff x="8049650" y="5037504"/>
            <a:chExt cx="4142349" cy="933582"/>
          </a:xfrm>
        </p:grpSpPr>
        <p:sp>
          <p:nvSpPr>
            <p:cNvPr id="131" name="Text Box 7">
              <a:extLst>
                <a:ext uri="{FF2B5EF4-FFF2-40B4-BE49-F238E27FC236}">
                  <a16:creationId xmlns:a16="http://schemas.microsoft.com/office/drawing/2014/main" id="{723DBA89-E099-1146-9344-FD97D358659B}"/>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2" name="Text Box 8">
              <a:extLst>
                <a:ext uri="{FF2B5EF4-FFF2-40B4-BE49-F238E27FC236}">
                  <a16:creationId xmlns:a16="http://schemas.microsoft.com/office/drawing/2014/main" id="{05CEFA42-064E-3142-841C-4AC47C36BCC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3" name="Line 9">
              <a:extLst>
                <a:ext uri="{FF2B5EF4-FFF2-40B4-BE49-F238E27FC236}">
                  <a16:creationId xmlns:a16="http://schemas.microsoft.com/office/drawing/2014/main" id="{0872816E-A3BC-B14C-B375-097293AE6178}"/>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4" name="Text Box 19">
            <a:extLst>
              <a:ext uri="{FF2B5EF4-FFF2-40B4-BE49-F238E27FC236}">
                <a16:creationId xmlns:a16="http://schemas.microsoft.com/office/drawing/2014/main" id="{55D8DBB5-D62B-EB4E-B678-676582C50DB5}"/>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35" name="Text Box 20">
            <a:extLst>
              <a:ext uri="{FF2B5EF4-FFF2-40B4-BE49-F238E27FC236}">
                <a16:creationId xmlns:a16="http://schemas.microsoft.com/office/drawing/2014/main" id="{6A4DBB19-70E8-BE4F-86ED-46D7FF5489BB}"/>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74" name="Text Box 16">
            <a:extLst>
              <a:ext uri="{FF2B5EF4-FFF2-40B4-BE49-F238E27FC236}">
                <a16:creationId xmlns:a16="http://schemas.microsoft.com/office/drawing/2014/main" id="{312C203B-3A0A-BD4E-8578-6F37A2E7EB80}"/>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5" name="Slide Number Placeholder 2">
            <a:extLst>
              <a:ext uri="{FF2B5EF4-FFF2-40B4-BE49-F238E27FC236}">
                <a16:creationId xmlns:a16="http://schemas.microsoft.com/office/drawing/2014/main" id="{70847C17-240C-8943-BAC9-8DEDA07FFF5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50</a:t>
            </a:fld>
            <a:endParaRPr lang="en-US" dirty="0"/>
          </a:p>
        </p:txBody>
      </p:sp>
    </p:spTree>
    <p:extLst>
      <p:ext uri="{BB962C8B-B14F-4D97-AF65-F5344CB8AC3E}">
        <p14:creationId xmlns:p14="http://schemas.microsoft.com/office/powerpoint/2010/main" val="74147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ssolv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dissolv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up)">
                                      <p:cBhvr>
                                        <p:cTn id="17" dur="10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1000"/>
                                        <p:tgtEl>
                                          <p:spTgt spid="71"/>
                                        </p:tgtEl>
                                      </p:cBhvr>
                                    </p:animEffect>
                                  </p:childTnLst>
                                  <p:subTnLst>
                                    <p:set>
                                      <p:cBhvr override="childStyle">
                                        <p:cTn dur="1" fill="hold" display="0" masterRel="nextClick" afterEffect="1"/>
                                        <p:tgtEl>
                                          <p:spTgt spid="71"/>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09"/>
                                        </p:tgtEl>
                                        <p:attrNameLst>
                                          <p:attrName>style.visibility</p:attrName>
                                        </p:attrNameLst>
                                      </p:cBhvr>
                                      <p:to>
                                        <p:strVal val="visible"/>
                                      </p:to>
                                    </p:set>
                                    <p:animEffect transition="in" filter="wipe(up)">
                                      <p:cBhvr>
                                        <p:cTn id="31" dur="1000"/>
                                        <p:tgtEl>
                                          <p:spTgt spid="109"/>
                                        </p:tgtEl>
                                      </p:cBhvr>
                                    </p:animEffect>
                                  </p:childTnLst>
                                  <p:subTnLst>
                                    <p:set>
                                      <p:cBhvr override="childStyle">
                                        <p:cTn dur="1" fill="hold" display="0" masterRel="nextClick" afterEffect="1"/>
                                        <p:tgtEl>
                                          <p:spTgt spid="109"/>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10"/>
                                        </p:tgtEl>
                                        <p:attrNameLst>
                                          <p:attrName>style.visibility</p:attrName>
                                        </p:attrNameLst>
                                      </p:cBhvr>
                                      <p:to>
                                        <p:strVal val="visible"/>
                                      </p:to>
                                    </p:set>
                                    <p:animEffect transition="in" filter="wipe(right)">
                                      <p:cBhvr>
                                        <p:cTn id="36" dur="1000"/>
                                        <p:tgtEl>
                                          <p:spTgt spid="110"/>
                                        </p:tgtEl>
                                      </p:cBhvr>
                                    </p:animEffect>
                                  </p:childTnLst>
                                  <p:subTnLst>
                                    <p:set>
                                      <p:cBhvr override="childStyle">
                                        <p:cTn dur="1" fill="hold" display="0" masterRel="sameClick" afterEffect="1">
                                          <p:stCondLst>
                                            <p:cond evt="end" delay="0">
                                              <p:tn val="34"/>
                                            </p:cond>
                                          </p:stCondLst>
                                        </p:cTn>
                                        <p:tgtEl>
                                          <p:spTgt spid="110"/>
                                        </p:tgtEl>
                                        <p:attrNameLst>
                                          <p:attrName>style.visibility</p:attrName>
                                        </p:attrNameLst>
                                      </p:cBhvr>
                                      <p:to>
                                        <p:strVal val="hidden"/>
                                      </p:to>
                                    </p:set>
                                  </p:subTnLst>
                                </p:cTn>
                              </p:par>
                            </p:childTnLst>
                          </p:cTn>
                        </p:par>
                        <p:par>
                          <p:cTn id="37" fill="hold">
                            <p:stCondLst>
                              <p:cond delay="1000"/>
                            </p:stCondLst>
                            <p:childTnLst>
                              <p:par>
                                <p:cTn id="38" presetID="1" presetClass="entr" presetSubtype="0" fill="hold" nodeType="afterEffect">
                                  <p:stCondLst>
                                    <p:cond delay="0"/>
                                  </p:stCondLst>
                                  <p:childTnLst>
                                    <p:set>
                                      <p:cBhvr>
                                        <p:cTn id="39" dur="1" fill="hold">
                                          <p:stCondLst>
                                            <p:cond delay="0"/>
                                          </p:stCondLst>
                                        </p:cTn>
                                        <p:tgtEl>
                                          <p:spTgt spid="11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14"/>
                                        </p:tgtEl>
                                        <p:attrNameLst>
                                          <p:attrName>style.visibility</p:attrName>
                                        </p:attrNameLst>
                                      </p:cBhvr>
                                      <p:to>
                                        <p:strVal val="visible"/>
                                      </p:to>
                                    </p:set>
                                  </p:childTnLst>
                                </p:cTn>
                              </p:par>
                              <p:par>
                                <p:cTn id="42" presetID="1" presetClass="entr" presetSubtype="0" fill="hold" grpId="1" nodeType="withEffect">
                                  <p:stCondLst>
                                    <p:cond delay="0"/>
                                  </p:stCondLst>
                                  <p:childTnLst>
                                    <p:set>
                                      <p:cBhvr>
                                        <p:cTn id="43"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14" grpId="0" animBg="1"/>
      <p:bldP spid="114"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corrupted packet scenario</a:t>
            </a:r>
            <a:endParaRPr lang="en-US" sz="4400" dirty="0"/>
          </a:p>
        </p:txBody>
      </p:sp>
      <p:sp>
        <p:nvSpPr>
          <p:cNvPr id="133" name="Oval 3">
            <a:extLst>
              <a:ext uri="{FF2B5EF4-FFF2-40B4-BE49-F238E27FC236}">
                <a16:creationId xmlns:a16="http://schemas.microsoft.com/office/drawing/2014/main" id="{69A00FB9-348A-D448-9793-795F22B57161}"/>
              </a:ext>
            </a:extLst>
          </p:cNvPr>
          <p:cNvSpPr>
            <a:spLocks noChangeArrowheads="1"/>
          </p:cNvSpPr>
          <p:nvPr/>
        </p:nvSpPr>
        <p:spPr bwMode="auto">
          <a:xfrm>
            <a:off x="2448440"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4" name="Text Box 4">
            <a:extLst>
              <a:ext uri="{FF2B5EF4-FFF2-40B4-BE49-F238E27FC236}">
                <a16:creationId xmlns:a16="http://schemas.microsoft.com/office/drawing/2014/main" id="{77096BA8-8AE7-EA4F-B0FD-7469803EAB64}"/>
              </a:ext>
            </a:extLst>
          </p:cNvPr>
          <p:cNvSpPr txBox="1">
            <a:spLocks noChangeArrowheads="1"/>
          </p:cNvSpPr>
          <p:nvPr/>
        </p:nvSpPr>
        <p:spPr bwMode="auto">
          <a:xfrm>
            <a:off x="2346840"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35" name="Text Box 5">
            <a:extLst>
              <a:ext uri="{FF2B5EF4-FFF2-40B4-BE49-F238E27FC236}">
                <a16:creationId xmlns:a16="http://schemas.microsoft.com/office/drawing/2014/main" id="{D6DC2F34-5901-DE44-A6E9-F9649709412A}"/>
              </a:ext>
            </a:extLst>
          </p:cNvPr>
          <p:cNvSpPr txBox="1">
            <a:spLocks noChangeArrowheads="1"/>
          </p:cNvSpPr>
          <p:nvPr/>
        </p:nvSpPr>
        <p:spPr bwMode="auto">
          <a:xfrm>
            <a:off x="2756415"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36" name="Line 6">
            <a:extLst>
              <a:ext uri="{FF2B5EF4-FFF2-40B4-BE49-F238E27FC236}">
                <a16:creationId xmlns:a16="http://schemas.microsoft.com/office/drawing/2014/main" id="{D357F502-19B9-7A40-B1E5-CD7250CA97C6}"/>
              </a:ext>
            </a:extLst>
          </p:cNvPr>
          <p:cNvSpPr>
            <a:spLocks noChangeShapeType="1"/>
          </p:cNvSpPr>
          <p:nvPr/>
        </p:nvSpPr>
        <p:spPr bwMode="auto">
          <a:xfrm>
            <a:off x="2861190"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0" name="Freeform 10">
            <a:extLst>
              <a:ext uri="{FF2B5EF4-FFF2-40B4-BE49-F238E27FC236}">
                <a16:creationId xmlns:a16="http://schemas.microsoft.com/office/drawing/2014/main" id="{3ADC35A3-77A4-3D42-9882-FB506CCCFA61}"/>
              </a:ext>
            </a:extLst>
          </p:cNvPr>
          <p:cNvSpPr>
            <a:spLocks/>
          </p:cNvSpPr>
          <p:nvPr/>
        </p:nvSpPr>
        <p:spPr bwMode="auto">
          <a:xfrm flipV="1">
            <a:off x="2808802"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1" name="Freeform 11">
            <a:extLst>
              <a:ext uri="{FF2B5EF4-FFF2-40B4-BE49-F238E27FC236}">
                <a16:creationId xmlns:a16="http://schemas.microsoft.com/office/drawing/2014/main" id="{3907903E-8186-0B48-B29F-40C6FD559F99}"/>
              </a:ext>
            </a:extLst>
          </p:cNvPr>
          <p:cNvSpPr>
            <a:spLocks/>
          </p:cNvSpPr>
          <p:nvPr/>
        </p:nvSpPr>
        <p:spPr bwMode="auto">
          <a:xfrm>
            <a:off x="2856427" y="328011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4" name="Freeform 14">
            <a:extLst>
              <a:ext uri="{FF2B5EF4-FFF2-40B4-BE49-F238E27FC236}">
                <a16:creationId xmlns:a16="http://schemas.microsoft.com/office/drawing/2014/main" id="{C5D67D61-82E5-5642-B2D5-452A20671145}"/>
              </a:ext>
            </a:extLst>
          </p:cNvPr>
          <p:cNvSpPr>
            <a:spLocks/>
          </p:cNvSpPr>
          <p:nvPr/>
        </p:nvSpPr>
        <p:spPr bwMode="auto">
          <a:xfrm>
            <a:off x="5004315"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Text Box 15">
            <a:extLst>
              <a:ext uri="{FF2B5EF4-FFF2-40B4-BE49-F238E27FC236}">
                <a16:creationId xmlns:a16="http://schemas.microsoft.com/office/drawing/2014/main" id="{7BABC5B8-9BD6-F145-8E9A-0912B8AEEF10}"/>
              </a:ext>
            </a:extLst>
          </p:cNvPr>
          <p:cNvSpPr txBox="1">
            <a:spLocks noChangeArrowheads="1"/>
          </p:cNvSpPr>
          <p:nvPr/>
        </p:nvSpPr>
        <p:spPr bwMode="auto">
          <a:xfrm>
            <a:off x="5313877"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Text Box 16">
            <a:extLst>
              <a:ext uri="{FF2B5EF4-FFF2-40B4-BE49-F238E27FC236}">
                <a16:creationId xmlns:a16="http://schemas.microsoft.com/office/drawing/2014/main" id="{BE38BF73-5EF1-6B42-B012-9E244200F5F0}"/>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17">
            <a:extLst>
              <a:ext uri="{FF2B5EF4-FFF2-40B4-BE49-F238E27FC236}">
                <a16:creationId xmlns:a16="http://schemas.microsoft.com/office/drawing/2014/main" id="{6082D473-667E-D744-BD55-1C35E0FE8710}"/>
              </a:ext>
            </a:extLst>
          </p:cNvPr>
          <p:cNvSpPr>
            <a:spLocks noChangeShapeType="1"/>
          </p:cNvSpPr>
          <p:nvPr/>
        </p:nvSpPr>
        <p:spPr bwMode="auto">
          <a:xfrm>
            <a:off x="5407540"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52" name="Group 22">
            <a:extLst>
              <a:ext uri="{FF2B5EF4-FFF2-40B4-BE49-F238E27FC236}">
                <a16:creationId xmlns:a16="http://schemas.microsoft.com/office/drawing/2014/main" id="{DCE40CB4-F0AE-734E-AA44-08F29CD02D52}"/>
              </a:ext>
            </a:extLst>
          </p:cNvPr>
          <p:cNvGrpSpPr>
            <a:grpSpLocks/>
          </p:cNvGrpSpPr>
          <p:nvPr/>
        </p:nvGrpSpPr>
        <p:grpSpPr bwMode="auto">
          <a:xfrm>
            <a:off x="4043877" y="2362543"/>
            <a:ext cx="1074738" cy="962025"/>
            <a:chOff x="1540" y="2116"/>
            <a:chExt cx="677" cy="606"/>
          </a:xfrm>
        </p:grpSpPr>
        <p:sp>
          <p:nvSpPr>
            <p:cNvPr id="153" name="Oval 23">
              <a:extLst>
                <a:ext uri="{FF2B5EF4-FFF2-40B4-BE49-F238E27FC236}">
                  <a16:creationId xmlns:a16="http://schemas.microsoft.com/office/drawing/2014/main" id="{D3BB9C31-5D9C-684A-BB70-14F20480A9BA}"/>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4" name="Text Box 24">
              <a:extLst>
                <a:ext uri="{FF2B5EF4-FFF2-40B4-BE49-F238E27FC236}">
                  <a16:creationId xmlns:a16="http://schemas.microsoft.com/office/drawing/2014/main" id="{7290D8CF-233C-DA4F-8144-17F1D181B533}"/>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55" name="Freeform 25">
            <a:extLst>
              <a:ext uri="{FF2B5EF4-FFF2-40B4-BE49-F238E27FC236}">
                <a16:creationId xmlns:a16="http://schemas.microsoft.com/office/drawing/2014/main" id="{1FC9F4AC-60DA-664B-8892-94963AC43A62}"/>
              </a:ext>
            </a:extLst>
          </p:cNvPr>
          <p:cNvSpPr>
            <a:spLocks/>
          </p:cNvSpPr>
          <p:nvPr/>
        </p:nvSpPr>
        <p:spPr bwMode="auto">
          <a:xfrm>
            <a:off x="8423790"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Oval 26">
            <a:extLst>
              <a:ext uri="{FF2B5EF4-FFF2-40B4-BE49-F238E27FC236}">
                <a16:creationId xmlns:a16="http://schemas.microsoft.com/office/drawing/2014/main" id="{C6A7C088-049A-2642-9A7F-7E6B3149EB38}"/>
              </a:ext>
            </a:extLst>
          </p:cNvPr>
          <p:cNvSpPr>
            <a:spLocks noChangeArrowheads="1"/>
          </p:cNvSpPr>
          <p:nvPr/>
        </p:nvSpPr>
        <p:spPr bwMode="auto">
          <a:xfrm>
            <a:off x="8515865"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7" name="Text Box 27">
            <a:extLst>
              <a:ext uri="{FF2B5EF4-FFF2-40B4-BE49-F238E27FC236}">
                <a16:creationId xmlns:a16="http://schemas.microsoft.com/office/drawing/2014/main" id="{579E5E2D-B23D-BF43-A731-1D8C59C74825}"/>
              </a:ext>
            </a:extLst>
          </p:cNvPr>
          <p:cNvSpPr txBox="1">
            <a:spLocks noChangeArrowheads="1"/>
          </p:cNvSpPr>
          <p:nvPr/>
        </p:nvSpPr>
        <p:spPr bwMode="auto">
          <a:xfrm>
            <a:off x="8428552"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8" name="Freeform 28">
            <a:extLst>
              <a:ext uri="{FF2B5EF4-FFF2-40B4-BE49-F238E27FC236}">
                <a16:creationId xmlns:a16="http://schemas.microsoft.com/office/drawing/2014/main" id="{82DEFCAC-19A6-8E44-8FD1-83883629ABA7}"/>
              </a:ext>
            </a:extLst>
          </p:cNvPr>
          <p:cNvSpPr>
            <a:spLocks/>
          </p:cNvSpPr>
          <p:nvPr/>
        </p:nvSpPr>
        <p:spPr bwMode="auto">
          <a:xfrm flipV="1">
            <a:off x="8436490"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59" name="Group 29">
            <a:extLst>
              <a:ext uri="{FF2B5EF4-FFF2-40B4-BE49-F238E27FC236}">
                <a16:creationId xmlns:a16="http://schemas.microsoft.com/office/drawing/2014/main" id="{C486E2AA-5514-8349-8774-4B86574332CB}"/>
              </a:ext>
            </a:extLst>
          </p:cNvPr>
          <p:cNvGrpSpPr>
            <a:grpSpLocks/>
          </p:cNvGrpSpPr>
          <p:nvPr/>
        </p:nvGrpSpPr>
        <p:grpSpPr bwMode="auto">
          <a:xfrm>
            <a:off x="2100777" y="2306981"/>
            <a:ext cx="1333500" cy="1004887"/>
            <a:chOff x="220" y="1365"/>
            <a:chExt cx="840" cy="633"/>
          </a:xfrm>
        </p:grpSpPr>
        <p:sp>
          <p:nvSpPr>
            <p:cNvPr id="160" name="Line 30">
              <a:extLst>
                <a:ext uri="{FF2B5EF4-FFF2-40B4-BE49-F238E27FC236}">
                  <a16:creationId xmlns:a16="http://schemas.microsoft.com/office/drawing/2014/main" id="{C0CC58D1-8C84-3E47-909F-D82E63AA1223}"/>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Oval 31">
              <a:extLst>
                <a:ext uri="{FF2B5EF4-FFF2-40B4-BE49-F238E27FC236}">
                  <a16:creationId xmlns:a16="http://schemas.microsoft.com/office/drawing/2014/main" id="{852C29BD-DA30-1D45-9733-0851CEB0A1B7}"/>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2" name="Group 32">
            <a:extLst>
              <a:ext uri="{FF2B5EF4-FFF2-40B4-BE49-F238E27FC236}">
                <a16:creationId xmlns:a16="http://schemas.microsoft.com/office/drawing/2014/main" id="{A05DCA54-BB9F-EB48-8E9C-19DBD5FE15BE}"/>
              </a:ext>
            </a:extLst>
          </p:cNvPr>
          <p:cNvGrpSpPr>
            <a:grpSpLocks/>
          </p:cNvGrpSpPr>
          <p:nvPr/>
        </p:nvGrpSpPr>
        <p:grpSpPr bwMode="auto">
          <a:xfrm>
            <a:off x="8085652" y="3637306"/>
            <a:ext cx="1414463" cy="1033462"/>
            <a:chOff x="3990" y="2203"/>
            <a:chExt cx="891" cy="651"/>
          </a:xfrm>
        </p:grpSpPr>
        <p:sp>
          <p:nvSpPr>
            <p:cNvPr id="163" name="Line 33">
              <a:extLst>
                <a:ext uri="{FF2B5EF4-FFF2-40B4-BE49-F238E27FC236}">
                  <a16:creationId xmlns:a16="http://schemas.microsoft.com/office/drawing/2014/main" id="{E80E2DDF-EEB5-964A-90BC-641CEA2AE378}"/>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4" name="Oval 34">
              <a:extLst>
                <a:ext uri="{FF2B5EF4-FFF2-40B4-BE49-F238E27FC236}">
                  <a16:creationId xmlns:a16="http://schemas.microsoft.com/office/drawing/2014/main" id="{1AD65A4C-E940-0B4D-BFA8-963C7F4DFAD4}"/>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65" name="Text Box 35">
            <a:extLst>
              <a:ext uri="{FF2B5EF4-FFF2-40B4-BE49-F238E27FC236}">
                <a16:creationId xmlns:a16="http://schemas.microsoft.com/office/drawing/2014/main" id="{EB12FDE8-F0FD-FF44-9743-6CC34031C13C}"/>
              </a:ext>
            </a:extLst>
          </p:cNvPr>
          <p:cNvSpPr txBox="1">
            <a:spLocks noChangeArrowheads="1"/>
          </p:cNvSpPr>
          <p:nvPr/>
        </p:nvSpPr>
        <p:spPr bwMode="auto">
          <a:xfrm>
            <a:off x="2781815"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6" name="Line 36">
            <a:extLst>
              <a:ext uri="{FF2B5EF4-FFF2-40B4-BE49-F238E27FC236}">
                <a16:creationId xmlns:a16="http://schemas.microsoft.com/office/drawing/2014/main" id="{EC5F8159-C72E-AD42-9E10-261F73F1A7D7}"/>
              </a:ext>
            </a:extLst>
          </p:cNvPr>
          <p:cNvSpPr>
            <a:spLocks noChangeShapeType="1"/>
          </p:cNvSpPr>
          <p:nvPr/>
        </p:nvSpPr>
        <p:spPr bwMode="auto">
          <a:xfrm>
            <a:off x="2762765" y="1429093"/>
            <a:ext cx="12700" cy="747713"/>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7" name="Freeform 37">
            <a:extLst>
              <a:ext uri="{FF2B5EF4-FFF2-40B4-BE49-F238E27FC236}">
                <a16:creationId xmlns:a16="http://schemas.microsoft.com/office/drawing/2014/main" id="{35077D8E-9690-5846-914B-870B57CBFFC1}"/>
              </a:ext>
            </a:extLst>
          </p:cNvPr>
          <p:cNvSpPr>
            <a:spLocks/>
          </p:cNvSpPr>
          <p:nvPr/>
        </p:nvSpPr>
        <p:spPr bwMode="auto">
          <a:xfrm>
            <a:off x="2762765" y="2146643"/>
            <a:ext cx="6940550" cy="654050"/>
          </a:xfrm>
          <a:custGeom>
            <a:avLst/>
            <a:gdLst>
              <a:gd name="T0" fmla="*/ 0 w 4372"/>
              <a:gd name="T1" fmla="*/ 2147483647 h 412"/>
              <a:gd name="T2" fmla="*/ 2147483647 w 4372"/>
              <a:gd name="T3" fmla="*/ 0 h 412"/>
              <a:gd name="T4" fmla="*/ 2147483647 w 4372"/>
              <a:gd name="T5" fmla="*/ 2147483647 h 412"/>
              <a:gd name="T6" fmla="*/ 2147483647 w 4372"/>
              <a:gd name="T7" fmla="*/ 2147483647 h 4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72" h="412">
                <a:moveTo>
                  <a:pt x="0" y="10"/>
                </a:moveTo>
                <a:lnTo>
                  <a:pt x="1003" y="0"/>
                </a:lnTo>
                <a:lnTo>
                  <a:pt x="3508" y="412"/>
                </a:lnTo>
                <a:lnTo>
                  <a:pt x="4372" y="412"/>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68" name="Group 38">
            <a:extLst>
              <a:ext uri="{FF2B5EF4-FFF2-40B4-BE49-F238E27FC236}">
                <a16:creationId xmlns:a16="http://schemas.microsoft.com/office/drawing/2014/main" id="{39365D95-8B18-AE4F-9CEC-9330CADCC26B}"/>
              </a:ext>
            </a:extLst>
          </p:cNvPr>
          <p:cNvGrpSpPr>
            <a:grpSpLocks/>
          </p:cNvGrpSpPr>
          <p:nvPr/>
        </p:nvGrpSpPr>
        <p:grpSpPr bwMode="auto">
          <a:xfrm>
            <a:off x="2099190" y="2306981"/>
            <a:ext cx="1333500" cy="1004887"/>
            <a:chOff x="220" y="1365"/>
            <a:chExt cx="840" cy="633"/>
          </a:xfrm>
        </p:grpSpPr>
        <p:sp>
          <p:nvSpPr>
            <p:cNvPr id="169" name="Line 39">
              <a:extLst>
                <a:ext uri="{FF2B5EF4-FFF2-40B4-BE49-F238E27FC236}">
                  <a16:creationId xmlns:a16="http://schemas.microsoft.com/office/drawing/2014/main" id="{68593BDB-565B-C544-A698-EAB1100890B7}"/>
                </a:ext>
              </a:extLst>
            </p:cNvPr>
            <p:cNvSpPr>
              <a:spLocks noChangeShapeType="1"/>
            </p:cNvSpPr>
            <p:nvPr/>
          </p:nvSpPr>
          <p:spPr bwMode="auto">
            <a:xfrm>
              <a:off x="220" y="1365"/>
              <a:ext cx="273" cy="15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Oval 40">
              <a:extLst>
                <a:ext uri="{FF2B5EF4-FFF2-40B4-BE49-F238E27FC236}">
                  <a16:creationId xmlns:a16="http://schemas.microsoft.com/office/drawing/2014/main" id="{99432816-2BCC-7742-BBCC-636611297B08}"/>
                </a:ext>
              </a:extLst>
            </p:cNvPr>
            <p:cNvSpPr>
              <a:spLocks noChangeArrowheads="1"/>
            </p:cNvSpPr>
            <p:nvPr/>
          </p:nvSpPr>
          <p:spPr bwMode="auto">
            <a:xfrm>
              <a:off x="439" y="1392"/>
              <a:ext cx="621" cy="60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71" name="Oval 41">
            <a:extLst>
              <a:ext uri="{FF2B5EF4-FFF2-40B4-BE49-F238E27FC236}">
                <a16:creationId xmlns:a16="http://schemas.microsoft.com/office/drawing/2014/main" id="{2992E4B8-7EF2-1A40-9095-9F4F00D2899A}"/>
              </a:ext>
            </a:extLst>
          </p:cNvPr>
          <p:cNvSpPr>
            <a:spLocks noChangeArrowheads="1"/>
          </p:cNvSpPr>
          <p:nvPr/>
        </p:nvSpPr>
        <p:spPr bwMode="auto">
          <a:xfrm>
            <a:off x="4083565" y="2362543"/>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2" name="Line 42">
            <a:extLst>
              <a:ext uri="{FF2B5EF4-FFF2-40B4-BE49-F238E27FC236}">
                <a16:creationId xmlns:a16="http://schemas.microsoft.com/office/drawing/2014/main" id="{FBE55EA3-B145-414B-A6FF-0F0EE400CF3B}"/>
              </a:ext>
            </a:extLst>
          </p:cNvPr>
          <p:cNvSpPr>
            <a:spLocks noChangeShapeType="1"/>
          </p:cNvSpPr>
          <p:nvPr/>
        </p:nvSpPr>
        <p:spPr bwMode="auto">
          <a:xfrm flipH="1">
            <a:off x="8012627" y="5042243"/>
            <a:ext cx="12700" cy="11938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3" name="Freeform 43">
            <a:extLst>
              <a:ext uri="{FF2B5EF4-FFF2-40B4-BE49-F238E27FC236}">
                <a16:creationId xmlns:a16="http://schemas.microsoft.com/office/drawing/2014/main" id="{59879249-0649-F24B-B236-6C80F47AAC2E}"/>
              </a:ext>
            </a:extLst>
          </p:cNvPr>
          <p:cNvSpPr>
            <a:spLocks/>
          </p:cNvSpPr>
          <p:nvPr/>
        </p:nvSpPr>
        <p:spPr bwMode="auto">
          <a:xfrm>
            <a:off x="2353297" y="3858893"/>
            <a:ext cx="7272844" cy="2363522"/>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connsiteX0" fmla="*/ 10000 w 10000"/>
              <a:gd name="connsiteY0" fmla="*/ 10000 h 10000"/>
              <a:gd name="connsiteX1" fmla="*/ 7637 w 10000"/>
              <a:gd name="connsiteY1" fmla="*/ 9715 h 10000"/>
              <a:gd name="connsiteX2" fmla="*/ 4476 w 10000"/>
              <a:gd name="connsiteY2" fmla="*/ 0 h 10000"/>
              <a:gd name="connsiteX3" fmla="*/ 0 w 10000"/>
              <a:gd name="connsiteY3" fmla="*/ 0 h 10000"/>
              <a:gd name="connsiteX0" fmla="*/ 10058 w 10058"/>
              <a:gd name="connsiteY0" fmla="*/ 9601 h 9715"/>
              <a:gd name="connsiteX1" fmla="*/ 7637 w 10058"/>
              <a:gd name="connsiteY1" fmla="*/ 9715 h 9715"/>
              <a:gd name="connsiteX2" fmla="*/ 4476 w 10058"/>
              <a:gd name="connsiteY2" fmla="*/ 0 h 9715"/>
              <a:gd name="connsiteX3" fmla="*/ 0 w 10058"/>
              <a:gd name="connsiteY3" fmla="*/ 0 h 9715"/>
              <a:gd name="connsiteX0" fmla="*/ 10000 w 10000"/>
              <a:gd name="connsiteY0" fmla="*/ 10059 h 10059"/>
              <a:gd name="connsiteX1" fmla="*/ 7593 w 10000"/>
              <a:gd name="connsiteY1" fmla="*/ 10000 h 10059"/>
              <a:gd name="connsiteX2" fmla="*/ 4450 w 10000"/>
              <a:gd name="connsiteY2" fmla="*/ 0 h 10059"/>
              <a:gd name="connsiteX3" fmla="*/ 0 w 10000"/>
              <a:gd name="connsiteY3" fmla="*/ 0 h 10059"/>
              <a:gd name="connsiteX0" fmla="*/ 10019 w 10019"/>
              <a:gd name="connsiteY0" fmla="*/ 10000 h 10000"/>
              <a:gd name="connsiteX1" fmla="*/ 7593 w 10019"/>
              <a:gd name="connsiteY1" fmla="*/ 10000 h 10000"/>
              <a:gd name="connsiteX2" fmla="*/ 4450 w 10019"/>
              <a:gd name="connsiteY2" fmla="*/ 0 h 10000"/>
              <a:gd name="connsiteX3" fmla="*/ 0 w 10019"/>
              <a:gd name="connsiteY3" fmla="*/ 0 h 10000"/>
              <a:gd name="connsiteX0" fmla="*/ 10019 w 10019"/>
              <a:gd name="connsiteY0" fmla="*/ 10586 h 10586"/>
              <a:gd name="connsiteX1" fmla="*/ 7593 w 10019"/>
              <a:gd name="connsiteY1" fmla="*/ 10586 h 10586"/>
              <a:gd name="connsiteX2" fmla="*/ 3989 w 10019"/>
              <a:gd name="connsiteY2" fmla="*/ 0 h 10586"/>
              <a:gd name="connsiteX3" fmla="*/ 0 w 10019"/>
              <a:gd name="connsiteY3" fmla="*/ 586 h 10586"/>
              <a:gd name="connsiteX0" fmla="*/ 10845 w 10845"/>
              <a:gd name="connsiteY0" fmla="*/ 10762 h 10762"/>
              <a:gd name="connsiteX1" fmla="*/ 8419 w 10845"/>
              <a:gd name="connsiteY1" fmla="*/ 10762 h 10762"/>
              <a:gd name="connsiteX2" fmla="*/ 4815 w 10845"/>
              <a:gd name="connsiteY2" fmla="*/ 176 h 10762"/>
              <a:gd name="connsiteX3" fmla="*/ 0 w 10845"/>
              <a:gd name="connsiteY3" fmla="*/ 0 h 10762"/>
              <a:gd name="connsiteX0" fmla="*/ 10845 w 10845"/>
              <a:gd name="connsiteY0" fmla="*/ 10762 h 10762"/>
              <a:gd name="connsiteX1" fmla="*/ 8419 w 10845"/>
              <a:gd name="connsiteY1" fmla="*/ 10762 h 10762"/>
              <a:gd name="connsiteX2" fmla="*/ 4911 w 10845"/>
              <a:gd name="connsiteY2" fmla="*/ 0 h 10762"/>
              <a:gd name="connsiteX3" fmla="*/ 0 w 10845"/>
              <a:gd name="connsiteY3" fmla="*/ 0 h 10762"/>
            </a:gdLst>
            <a:ahLst/>
            <a:cxnLst>
              <a:cxn ang="0">
                <a:pos x="connsiteX0" y="connsiteY0"/>
              </a:cxn>
              <a:cxn ang="0">
                <a:pos x="connsiteX1" y="connsiteY1"/>
              </a:cxn>
              <a:cxn ang="0">
                <a:pos x="connsiteX2" y="connsiteY2"/>
              </a:cxn>
              <a:cxn ang="0">
                <a:pos x="connsiteX3" y="connsiteY3"/>
              </a:cxn>
            </a:cxnLst>
            <a:rect l="l" t="t" r="r" b="b"/>
            <a:pathLst>
              <a:path w="10845" h="10762">
                <a:moveTo>
                  <a:pt x="10845" y="10762"/>
                </a:moveTo>
                <a:lnTo>
                  <a:pt x="8419" y="10762"/>
                </a:lnTo>
                <a:lnTo>
                  <a:pt x="4911"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4" name="Group 44">
            <a:extLst>
              <a:ext uri="{FF2B5EF4-FFF2-40B4-BE49-F238E27FC236}">
                <a16:creationId xmlns:a16="http://schemas.microsoft.com/office/drawing/2014/main" id="{4CB3F7B7-A92F-9B44-92D1-D6DEC5F500AB}"/>
              </a:ext>
            </a:extLst>
          </p:cNvPr>
          <p:cNvGrpSpPr>
            <a:grpSpLocks/>
          </p:cNvGrpSpPr>
          <p:nvPr/>
        </p:nvGrpSpPr>
        <p:grpSpPr bwMode="auto">
          <a:xfrm>
            <a:off x="2099190" y="2306981"/>
            <a:ext cx="1333500" cy="1004887"/>
            <a:chOff x="220" y="1365"/>
            <a:chExt cx="840" cy="633"/>
          </a:xfrm>
        </p:grpSpPr>
        <p:sp>
          <p:nvSpPr>
            <p:cNvPr id="175" name="Line 45">
              <a:extLst>
                <a:ext uri="{FF2B5EF4-FFF2-40B4-BE49-F238E27FC236}">
                  <a16:creationId xmlns:a16="http://schemas.microsoft.com/office/drawing/2014/main" id="{DA8F54E3-D3E2-5B44-B37B-20E7E272BF11}"/>
                </a:ext>
              </a:extLst>
            </p:cNvPr>
            <p:cNvSpPr>
              <a:spLocks noChangeShapeType="1"/>
            </p:cNvSpPr>
            <p:nvPr/>
          </p:nvSpPr>
          <p:spPr bwMode="auto">
            <a:xfrm>
              <a:off x="220" y="1365"/>
              <a:ext cx="273" cy="15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6" name="Oval 46">
              <a:extLst>
                <a:ext uri="{FF2B5EF4-FFF2-40B4-BE49-F238E27FC236}">
                  <a16:creationId xmlns:a16="http://schemas.microsoft.com/office/drawing/2014/main" id="{33BDD6FC-64CC-2347-921C-94F2A9140CAE}"/>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77" name="Oval 47">
            <a:extLst>
              <a:ext uri="{FF2B5EF4-FFF2-40B4-BE49-F238E27FC236}">
                <a16:creationId xmlns:a16="http://schemas.microsoft.com/office/drawing/2014/main" id="{2345AD26-ED57-8F45-B85E-B4144CC9753D}"/>
              </a:ext>
            </a:extLst>
          </p:cNvPr>
          <p:cNvSpPr>
            <a:spLocks noChangeArrowheads="1"/>
          </p:cNvSpPr>
          <p:nvPr/>
        </p:nvSpPr>
        <p:spPr bwMode="auto">
          <a:xfrm>
            <a:off x="4080390" y="2367306"/>
            <a:ext cx="985837" cy="96202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8" name="Line 48">
            <a:extLst>
              <a:ext uri="{FF2B5EF4-FFF2-40B4-BE49-F238E27FC236}">
                <a16:creationId xmlns:a16="http://schemas.microsoft.com/office/drawing/2014/main" id="{99C86BB6-8396-7A4F-A95C-226EFE593D74}"/>
              </a:ext>
            </a:extLst>
          </p:cNvPr>
          <p:cNvSpPr>
            <a:spLocks noChangeShapeType="1"/>
          </p:cNvSpPr>
          <p:nvPr/>
        </p:nvSpPr>
        <p:spPr bwMode="auto">
          <a:xfrm>
            <a:off x="8304727" y="2634006"/>
            <a:ext cx="0" cy="817562"/>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9" name="Freeform 49">
            <a:extLst>
              <a:ext uri="{FF2B5EF4-FFF2-40B4-BE49-F238E27FC236}">
                <a16:creationId xmlns:a16="http://schemas.microsoft.com/office/drawing/2014/main" id="{A524866B-F3C3-0047-A24A-49C2FB7D032D}"/>
              </a:ext>
            </a:extLst>
          </p:cNvPr>
          <p:cNvSpPr>
            <a:spLocks/>
          </p:cNvSpPr>
          <p:nvPr/>
        </p:nvSpPr>
        <p:spPr bwMode="auto">
          <a:xfrm>
            <a:off x="5409127" y="2356193"/>
            <a:ext cx="4378325" cy="1025525"/>
          </a:xfrm>
          <a:custGeom>
            <a:avLst/>
            <a:gdLst>
              <a:gd name="T0" fmla="*/ 2147483647 w 2758"/>
              <a:gd name="T1" fmla="*/ 2147483647 h 646"/>
              <a:gd name="T2" fmla="*/ 2147483647 w 2758"/>
              <a:gd name="T3" fmla="*/ 2147483647 h 646"/>
              <a:gd name="T4" fmla="*/ 2147483647 w 2758"/>
              <a:gd name="T5" fmla="*/ 0 h 646"/>
              <a:gd name="T6" fmla="*/ 0 w 2758"/>
              <a:gd name="T7" fmla="*/ 0 h 6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58" h="646">
                <a:moveTo>
                  <a:pt x="2758" y="646"/>
                </a:moveTo>
                <a:lnTo>
                  <a:pt x="1763" y="629"/>
                </a:lnTo>
                <a:lnTo>
                  <a:pt x="1039"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0" name="Line 50">
            <a:extLst>
              <a:ext uri="{FF2B5EF4-FFF2-40B4-BE49-F238E27FC236}">
                <a16:creationId xmlns:a16="http://schemas.microsoft.com/office/drawing/2014/main" id="{E379A4B3-232E-9D4E-A4C6-40DC647EE314}"/>
              </a:ext>
            </a:extLst>
          </p:cNvPr>
          <p:cNvSpPr>
            <a:spLocks noChangeShapeType="1"/>
          </p:cNvSpPr>
          <p:nvPr/>
        </p:nvSpPr>
        <p:spPr bwMode="auto">
          <a:xfrm>
            <a:off x="5299590" y="2230781"/>
            <a:ext cx="0" cy="846137"/>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81" name="Freeform 51">
            <a:extLst>
              <a:ext uri="{FF2B5EF4-FFF2-40B4-BE49-F238E27FC236}">
                <a16:creationId xmlns:a16="http://schemas.microsoft.com/office/drawing/2014/main" id="{7739BB93-5816-A945-B555-C2290DB78FDA}"/>
              </a:ext>
            </a:extLst>
          </p:cNvPr>
          <p:cNvSpPr>
            <a:spLocks/>
          </p:cNvSpPr>
          <p:nvPr/>
        </p:nvSpPr>
        <p:spPr bwMode="auto">
          <a:xfrm>
            <a:off x="5394840" y="3091206"/>
            <a:ext cx="5464750" cy="1966367"/>
          </a:xfrm>
          <a:custGeom>
            <a:avLst/>
            <a:gdLst>
              <a:gd name="T0" fmla="*/ 0 w 2566"/>
              <a:gd name="T1" fmla="*/ 0 h 1344"/>
              <a:gd name="T2" fmla="*/ 2147483647 w 2566"/>
              <a:gd name="T3" fmla="*/ 0 h 1344"/>
              <a:gd name="T4" fmla="*/ 2147483647 w 2566"/>
              <a:gd name="T5" fmla="*/ 2147483647 h 1344"/>
              <a:gd name="T6" fmla="*/ 2147483647 w 2566"/>
              <a:gd name="T7" fmla="*/ 2147483647 h 1344"/>
              <a:gd name="T8" fmla="*/ 0 60000 65536"/>
              <a:gd name="T9" fmla="*/ 0 60000 65536"/>
              <a:gd name="T10" fmla="*/ 0 60000 65536"/>
              <a:gd name="T11" fmla="*/ 0 60000 65536"/>
              <a:gd name="connsiteX0" fmla="*/ 0 w 10000"/>
              <a:gd name="connsiteY0" fmla="*/ 0 h 10000"/>
              <a:gd name="connsiteX1" fmla="*/ 3948 w 10000"/>
              <a:gd name="connsiteY1" fmla="*/ 0 h 10000"/>
              <a:gd name="connsiteX2" fmla="*/ 6367 w 10000"/>
              <a:gd name="connsiteY2" fmla="*/ 9215 h 10000"/>
              <a:gd name="connsiteX3" fmla="*/ 10000 w 10000"/>
              <a:gd name="connsiteY3" fmla="*/ 10000 h 10000"/>
              <a:gd name="connsiteX0" fmla="*/ 0 w 13541"/>
              <a:gd name="connsiteY0" fmla="*/ 0 h 9215"/>
              <a:gd name="connsiteX1" fmla="*/ 3948 w 13541"/>
              <a:gd name="connsiteY1" fmla="*/ 0 h 9215"/>
              <a:gd name="connsiteX2" fmla="*/ 6367 w 13541"/>
              <a:gd name="connsiteY2" fmla="*/ 9215 h 9215"/>
              <a:gd name="connsiteX3" fmla="*/ 13541 w 13541"/>
              <a:gd name="connsiteY3" fmla="*/ 9155 h 9215"/>
              <a:gd name="connsiteX0" fmla="*/ 0 w 9977"/>
              <a:gd name="connsiteY0" fmla="*/ 0 h 10132"/>
              <a:gd name="connsiteX1" fmla="*/ 2916 w 9977"/>
              <a:gd name="connsiteY1" fmla="*/ 0 h 10132"/>
              <a:gd name="connsiteX2" fmla="*/ 4702 w 9977"/>
              <a:gd name="connsiteY2" fmla="*/ 10000 h 10132"/>
              <a:gd name="connsiteX3" fmla="*/ 9977 w 9977"/>
              <a:gd name="connsiteY3" fmla="*/ 10132 h 10132"/>
              <a:gd name="connsiteX0" fmla="*/ 0 w 9930"/>
              <a:gd name="connsiteY0" fmla="*/ 0 h 9871"/>
              <a:gd name="connsiteX1" fmla="*/ 2923 w 9930"/>
              <a:gd name="connsiteY1" fmla="*/ 0 h 9871"/>
              <a:gd name="connsiteX2" fmla="*/ 4713 w 9930"/>
              <a:gd name="connsiteY2" fmla="*/ 9870 h 9871"/>
              <a:gd name="connsiteX3" fmla="*/ 9930 w 9930"/>
              <a:gd name="connsiteY3" fmla="*/ 9871 h 9871"/>
            </a:gdLst>
            <a:ahLst/>
            <a:cxnLst>
              <a:cxn ang="0">
                <a:pos x="connsiteX0" y="connsiteY0"/>
              </a:cxn>
              <a:cxn ang="0">
                <a:pos x="connsiteX1" y="connsiteY1"/>
              </a:cxn>
              <a:cxn ang="0">
                <a:pos x="connsiteX2" y="connsiteY2"/>
              </a:cxn>
              <a:cxn ang="0">
                <a:pos x="connsiteX3" y="connsiteY3"/>
              </a:cxn>
            </a:cxnLst>
            <a:rect l="l" t="t" r="r" b="b"/>
            <a:pathLst>
              <a:path w="9930" h="9871">
                <a:moveTo>
                  <a:pt x="0" y="0"/>
                </a:moveTo>
                <a:lnTo>
                  <a:pt x="2923" y="0"/>
                </a:lnTo>
                <a:lnTo>
                  <a:pt x="4713" y="9870"/>
                </a:lnTo>
                <a:lnTo>
                  <a:pt x="9930" y="9871"/>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83" name="Group 18">
            <a:extLst>
              <a:ext uri="{FF2B5EF4-FFF2-40B4-BE49-F238E27FC236}">
                <a16:creationId xmlns:a16="http://schemas.microsoft.com/office/drawing/2014/main" id="{E284CB69-9F56-5447-BEF7-41A6F2097E8E}"/>
              </a:ext>
            </a:extLst>
          </p:cNvPr>
          <p:cNvGrpSpPr>
            <a:grpSpLocks/>
          </p:cNvGrpSpPr>
          <p:nvPr/>
        </p:nvGrpSpPr>
        <p:grpSpPr bwMode="auto">
          <a:xfrm>
            <a:off x="8325876" y="3094378"/>
            <a:ext cx="1828800" cy="257175"/>
            <a:chOff x="2222" y="3039"/>
            <a:chExt cx="1152" cy="162"/>
          </a:xfrm>
        </p:grpSpPr>
        <p:sp>
          <p:nvSpPr>
            <p:cNvPr id="184" name="Text Box 19">
              <a:extLst>
                <a:ext uri="{FF2B5EF4-FFF2-40B4-BE49-F238E27FC236}">
                  <a16:creationId xmlns:a16="http://schemas.microsoft.com/office/drawing/2014/main" id="{678874A7-3358-5245-A855-DD7E0879D4F7}"/>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5" name="Line 21">
              <a:extLst>
                <a:ext uri="{FF2B5EF4-FFF2-40B4-BE49-F238E27FC236}">
                  <a16:creationId xmlns:a16="http://schemas.microsoft.com/office/drawing/2014/main" id="{56F7C457-03D8-8D48-AA90-B8A469907EAC}"/>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6" name="Text Box 20">
            <a:extLst>
              <a:ext uri="{FF2B5EF4-FFF2-40B4-BE49-F238E27FC236}">
                <a16:creationId xmlns:a16="http://schemas.microsoft.com/office/drawing/2014/main" id="{69FC3B3A-305F-9B42-8C7E-1C83075E3B36}"/>
              </a:ext>
            </a:extLst>
          </p:cNvPr>
          <p:cNvSpPr txBox="1">
            <a:spLocks noChangeArrowheads="1"/>
          </p:cNvSpPr>
          <p:nvPr/>
        </p:nvSpPr>
        <p:spPr bwMode="auto">
          <a:xfrm>
            <a:off x="8327563" y="2720534"/>
            <a:ext cx="3389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87" name="Group 186">
            <a:extLst>
              <a:ext uri="{FF2B5EF4-FFF2-40B4-BE49-F238E27FC236}">
                <a16:creationId xmlns:a16="http://schemas.microsoft.com/office/drawing/2014/main" id="{5E98E9E8-48DD-2748-A76A-B86C9C5E697C}"/>
              </a:ext>
            </a:extLst>
          </p:cNvPr>
          <p:cNvGrpSpPr/>
          <p:nvPr/>
        </p:nvGrpSpPr>
        <p:grpSpPr>
          <a:xfrm>
            <a:off x="8049650" y="5037504"/>
            <a:ext cx="4142349" cy="933582"/>
            <a:chOff x="8049650" y="5037504"/>
            <a:chExt cx="4142349" cy="933582"/>
          </a:xfrm>
        </p:grpSpPr>
        <p:sp>
          <p:nvSpPr>
            <p:cNvPr id="188" name="Text Box 7">
              <a:extLst>
                <a:ext uri="{FF2B5EF4-FFF2-40B4-BE49-F238E27FC236}">
                  <a16:creationId xmlns:a16="http://schemas.microsoft.com/office/drawing/2014/main" id="{547ACF72-ABFE-F64D-A037-06CF279C9791}"/>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9" name="Text Box 8">
              <a:extLst>
                <a:ext uri="{FF2B5EF4-FFF2-40B4-BE49-F238E27FC236}">
                  <a16:creationId xmlns:a16="http://schemas.microsoft.com/office/drawing/2014/main" id="{ECD6AB09-3FC5-E94A-8358-34E4DEA2C45B}"/>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0" name="Line 9">
              <a:extLst>
                <a:ext uri="{FF2B5EF4-FFF2-40B4-BE49-F238E27FC236}">
                  <a16:creationId xmlns:a16="http://schemas.microsoft.com/office/drawing/2014/main" id="{7D4185C1-C6BE-C246-B80B-AE0463D5FBCE}"/>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92" name="Group 191">
            <a:extLst>
              <a:ext uri="{FF2B5EF4-FFF2-40B4-BE49-F238E27FC236}">
                <a16:creationId xmlns:a16="http://schemas.microsoft.com/office/drawing/2014/main" id="{72958F88-7074-B842-A46E-481DB4E01207}"/>
              </a:ext>
            </a:extLst>
          </p:cNvPr>
          <p:cNvGrpSpPr/>
          <p:nvPr/>
        </p:nvGrpSpPr>
        <p:grpSpPr>
          <a:xfrm>
            <a:off x="2271408" y="3285357"/>
            <a:ext cx="3548062" cy="989290"/>
            <a:chOff x="2270357" y="3283338"/>
            <a:chExt cx="3548062" cy="989290"/>
          </a:xfrm>
        </p:grpSpPr>
        <p:sp>
          <p:nvSpPr>
            <p:cNvPr id="193" name="Freeform 11">
              <a:extLst>
                <a:ext uri="{FF2B5EF4-FFF2-40B4-BE49-F238E27FC236}">
                  <a16:creationId xmlns:a16="http://schemas.microsoft.com/office/drawing/2014/main" id="{52733FCF-77DF-9549-96B3-58AA1212641C}"/>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94" name="Group 193">
              <a:extLst>
                <a:ext uri="{FF2B5EF4-FFF2-40B4-BE49-F238E27FC236}">
                  <a16:creationId xmlns:a16="http://schemas.microsoft.com/office/drawing/2014/main" id="{C96D5C38-D258-7844-A167-A26AFEEF24DC}"/>
                </a:ext>
              </a:extLst>
            </p:cNvPr>
            <p:cNvGrpSpPr/>
            <p:nvPr/>
          </p:nvGrpSpPr>
          <p:grpSpPr>
            <a:xfrm>
              <a:off x="2270357" y="3545923"/>
              <a:ext cx="3548062" cy="726705"/>
              <a:chOff x="2270357" y="3545923"/>
              <a:chExt cx="3548062" cy="726705"/>
            </a:xfrm>
          </p:grpSpPr>
          <p:sp>
            <p:nvSpPr>
              <p:cNvPr id="195" name="Text Box 12">
                <a:extLst>
                  <a:ext uri="{FF2B5EF4-FFF2-40B4-BE49-F238E27FC236}">
                    <a16:creationId xmlns:a16="http://schemas.microsoft.com/office/drawing/2014/main" id="{3746DB42-5771-AD4D-9F11-055A2239F8E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6" name="Line 13">
                <a:extLst>
                  <a:ext uri="{FF2B5EF4-FFF2-40B4-BE49-F238E27FC236}">
                    <a16:creationId xmlns:a16="http://schemas.microsoft.com/office/drawing/2014/main" id="{F8840150-1E50-BA43-88E4-6F9188C56B55}"/>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7" name="Text Box 48">
                <a:extLst>
                  <a:ext uri="{FF2B5EF4-FFF2-40B4-BE49-F238E27FC236}">
                    <a16:creationId xmlns:a16="http://schemas.microsoft.com/office/drawing/2014/main" id="{13B3F6FD-1B58-2540-B908-71B7D9EFB8FD}"/>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98" name="Text Box 19">
            <a:extLst>
              <a:ext uri="{FF2B5EF4-FFF2-40B4-BE49-F238E27FC236}">
                <a16:creationId xmlns:a16="http://schemas.microsoft.com/office/drawing/2014/main" id="{A11F89D9-6E4B-F142-B680-CA9246FEB5B1}"/>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99" name="Text Box 20">
            <a:extLst>
              <a:ext uri="{FF2B5EF4-FFF2-40B4-BE49-F238E27FC236}">
                <a16:creationId xmlns:a16="http://schemas.microsoft.com/office/drawing/2014/main" id="{F9D8503E-DBC4-144B-9DCA-064A69A8F4DF}"/>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59" name="Slide Number Placeholder 2">
            <a:extLst>
              <a:ext uri="{FF2B5EF4-FFF2-40B4-BE49-F238E27FC236}">
                <a16:creationId xmlns:a16="http://schemas.microsoft.com/office/drawing/2014/main" id="{4C651C60-2DE4-0846-A035-0E312850CE3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51</a:t>
            </a:fld>
            <a:endParaRPr lang="en-US" dirty="0"/>
          </a:p>
        </p:txBody>
      </p:sp>
    </p:spTree>
    <p:extLst>
      <p:ext uri="{BB962C8B-B14F-4D97-AF65-F5344CB8AC3E}">
        <p14:creationId xmlns:p14="http://schemas.microsoft.com/office/powerpoint/2010/main" val="381530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dissolve">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Effect transition="in" filter="dissolve">
                                      <p:cBhvr>
                                        <p:cTn id="12" dur="500"/>
                                        <p:tgtEl>
                                          <p:spTgt spid="1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up)">
                                      <p:cBhvr>
                                        <p:cTn id="17" dur="1000"/>
                                        <p:tgtEl>
                                          <p:spTgt spid="166"/>
                                        </p:tgtEl>
                                      </p:cBhvr>
                                    </p:animEffect>
                                  </p:childTnLst>
                                  <p:subTnLst>
                                    <p:set>
                                      <p:cBhvr override="childStyle">
                                        <p:cTn dur="1" fill="hold" display="0" masterRel="nextClick" afterEffect="1"/>
                                        <p:tgtEl>
                                          <p:spTgt spid="16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7"/>
                                        </p:tgtEl>
                                        <p:attrNameLst>
                                          <p:attrName>style.visibility</p:attrName>
                                        </p:attrNameLst>
                                      </p:cBhvr>
                                      <p:to>
                                        <p:strVal val="visible"/>
                                      </p:to>
                                    </p:set>
                                    <p:animEffect transition="in" filter="wipe(left)">
                                      <p:cBhvr>
                                        <p:cTn id="22" dur="1000"/>
                                        <p:tgtEl>
                                          <p:spTgt spid="167"/>
                                        </p:tgtEl>
                                      </p:cBhvr>
                                    </p:animEffect>
                                  </p:childTnLst>
                                  <p:subTnLst>
                                    <p:set>
                                      <p:cBhvr override="childStyle">
                                        <p:cTn dur="1" fill="hold" display="0" masterRel="nextClick" afterEffect="1"/>
                                        <p:tgtEl>
                                          <p:spTgt spid="167"/>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1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78"/>
                                        </p:tgtEl>
                                        <p:attrNameLst>
                                          <p:attrName>style.visibility</p:attrName>
                                        </p:attrNameLst>
                                      </p:cBhvr>
                                      <p:to>
                                        <p:strVal val="visible"/>
                                      </p:to>
                                    </p:set>
                                    <p:animEffect transition="in" filter="wipe(up)">
                                      <p:cBhvr>
                                        <p:cTn id="31" dur="1000"/>
                                        <p:tgtEl>
                                          <p:spTgt spid="178"/>
                                        </p:tgtEl>
                                      </p:cBhvr>
                                    </p:animEffect>
                                  </p:childTnLst>
                                  <p:subTnLst>
                                    <p:set>
                                      <p:cBhvr override="childStyle">
                                        <p:cTn dur="1" fill="hold" display="0" masterRel="nextClick" afterEffect="1"/>
                                        <p:tgtEl>
                                          <p:spTgt spid="178"/>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79"/>
                                        </p:tgtEl>
                                        <p:attrNameLst>
                                          <p:attrName>style.visibility</p:attrName>
                                        </p:attrNameLst>
                                      </p:cBhvr>
                                      <p:to>
                                        <p:strVal val="visible"/>
                                      </p:to>
                                    </p:set>
                                    <p:animEffect transition="in" filter="wipe(right)">
                                      <p:cBhvr>
                                        <p:cTn id="36" dur="1000"/>
                                        <p:tgtEl>
                                          <p:spTgt spid="179"/>
                                        </p:tgtEl>
                                      </p:cBhvr>
                                    </p:animEffect>
                                  </p:childTnLst>
                                  <p:subTnLst>
                                    <p:set>
                                      <p:cBhvr override="childStyle">
                                        <p:cTn dur="1" fill="hold" display="0" masterRel="nextClick" afterEffect="1"/>
                                        <p:tgtEl>
                                          <p:spTgt spid="179"/>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80"/>
                                        </p:tgtEl>
                                        <p:attrNameLst>
                                          <p:attrName>style.visibility</p:attrName>
                                        </p:attrNameLst>
                                      </p:cBhvr>
                                      <p:to>
                                        <p:strVal val="visible"/>
                                      </p:to>
                                    </p:set>
                                    <p:animEffect transition="in" filter="wipe(up)">
                                      <p:cBhvr>
                                        <p:cTn id="41" dur="1000"/>
                                        <p:tgtEl>
                                          <p:spTgt spid="180"/>
                                        </p:tgtEl>
                                      </p:cBhvr>
                                    </p:animEffect>
                                  </p:childTnLst>
                                  <p:subTnLst>
                                    <p:set>
                                      <p:cBhvr override="childStyle">
                                        <p:cTn dur="1" fill="hold" display="0" masterRel="nextClick" afterEffect="1"/>
                                        <p:tgtEl>
                                          <p:spTgt spid="180"/>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81"/>
                                        </p:tgtEl>
                                        <p:attrNameLst>
                                          <p:attrName>style.visibility</p:attrName>
                                        </p:attrNameLst>
                                      </p:cBhvr>
                                      <p:to>
                                        <p:strVal val="visible"/>
                                      </p:to>
                                    </p:set>
                                    <p:animEffect transition="in" filter="wipe(left)">
                                      <p:cBhvr>
                                        <p:cTn id="46" dur="2000"/>
                                        <p:tgtEl>
                                          <p:spTgt spid="181"/>
                                        </p:tgtEl>
                                      </p:cBhvr>
                                    </p:animEffect>
                                  </p:childTnLst>
                                  <p:subTnLst>
                                    <p:set>
                                      <p:cBhvr override="childStyle">
                                        <p:cTn dur="1" fill="hold" display="0" masterRel="nextClick" afterEffect="1"/>
                                        <p:tgtEl>
                                          <p:spTgt spid="181"/>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72"/>
                                        </p:tgtEl>
                                        <p:attrNameLst>
                                          <p:attrName>style.visibility</p:attrName>
                                        </p:attrNameLst>
                                      </p:cBhvr>
                                      <p:to>
                                        <p:strVal val="visible"/>
                                      </p:to>
                                    </p:set>
                                    <p:animEffect transition="in" filter="wipe(up)">
                                      <p:cBhvr>
                                        <p:cTn id="51" dur="1000"/>
                                        <p:tgtEl>
                                          <p:spTgt spid="172"/>
                                        </p:tgtEl>
                                      </p:cBhvr>
                                    </p:animEffect>
                                  </p:childTnLst>
                                  <p:subTnLst>
                                    <p:set>
                                      <p:cBhvr override="childStyle">
                                        <p:cTn dur="1" fill="hold" display="0" masterRel="nextClick" afterEffect="1"/>
                                        <p:tgtEl>
                                          <p:spTgt spid="172"/>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73"/>
                                        </p:tgtEl>
                                        <p:attrNameLst>
                                          <p:attrName>style.visibility</p:attrName>
                                        </p:attrNameLst>
                                      </p:cBhvr>
                                      <p:to>
                                        <p:strVal val="visible"/>
                                      </p:to>
                                    </p:set>
                                    <p:animEffect transition="in" filter="wipe(down)">
                                      <p:cBhvr>
                                        <p:cTn id="56" dur="1000"/>
                                        <p:tgtEl>
                                          <p:spTgt spid="173"/>
                                        </p:tgtEl>
                                      </p:cBhvr>
                                    </p:animEffect>
                                  </p:childTnLst>
                                </p:cTn>
                              </p:par>
                            </p:childTnLst>
                          </p:cTn>
                        </p:par>
                        <p:par>
                          <p:cTn id="57" fill="hold">
                            <p:stCondLst>
                              <p:cond delay="1000"/>
                            </p:stCondLst>
                            <p:childTnLst>
                              <p:par>
                                <p:cTn id="58" presetID="1" presetClass="entr" presetSubtype="0" fill="hold" nodeType="afterEffect">
                                  <p:stCondLst>
                                    <p:cond delay="0"/>
                                  </p:stCondLst>
                                  <p:childTnLst>
                                    <p:set>
                                      <p:cBhvr>
                                        <p:cTn id="59" dur="1" fill="hold">
                                          <p:stCondLst>
                                            <p:cond delay="0"/>
                                          </p:stCondLst>
                                        </p:cTn>
                                        <p:tgtEl>
                                          <p:spTgt spid="17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77"/>
                                        </p:tgtEl>
                                        <p:attrNameLst>
                                          <p:attrName>style.visibility</p:attrName>
                                        </p:attrNameLst>
                                      </p:cBhvr>
                                      <p:to>
                                        <p:strVal val="visible"/>
                                      </p:to>
                                    </p:set>
                                  </p:childTnLst>
                                </p:cTn>
                              </p:par>
                              <p:par>
                                <p:cTn id="62" presetID="1" presetClass="entr" presetSubtype="0" fill="hold" grpId="1" nodeType="withEffect">
                                  <p:stCondLst>
                                    <p:cond delay="0"/>
                                  </p:stCondLst>
                                  <p:childTnLst>
                                    <p:set>
                                      <p:cBhvr>
                                        <p:cTn id="63"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7" grpId="0" animBg="1"/>
      <p:bldP spid="177"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has a fatal flaw!</a:t>
            </a:r>
            <a:endParaRPr lang="en-US" sz="4400" dirty="0"/>
          </a:p>
        </p:txBody>
      </p:sp>
      <p:sp>
        <p:nvSpPr>
          <p:cNvPr id="54" name="Rectangle 3">
            <a:extLst>
              <a:ext uri="{FF2B5EF4-FFF2-40B4-BE49-F238E27FC236}">
                <a16:creationId xmlns:a16="http://schemas.microsoft.com/office/drawing/2014/main" id="{24A7E6D3-44BD-F44B-9E30-860EE5046FF6}"/>
              </a:ext>
            </a:extLst>
          </p:cNvPr>
          <p:cNvSpPr txBox="1">
            <a:spLocks noChangeArrowheads="1"/>
          </p:cNvSpPr>
          <p:nvPr/>
        </p:nvSpPr>
        <p:spPr>
          <a:xfrm>
            <a:off x="691480" y="1384568"/>
            <a:ext cx="582523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what happens if ACK/NAK corrupted</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doesn’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know what happened at receiver!</a:t>
            </a: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just retransmit: possible duplicate</a:t>
            </a:r>
            <a:endPar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ct val="60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5" name="Rectangle 4">
            <a:extLst>
              <a:ext uri="{FF2B5EF4-FFF2-40B4-BE49-F238E27FC236}">
                <a16:creationId xmlns:a16="http://schemas.microsoft.com/office/drawing/2014/main" id="{A5980F19-9541-754D-B1F9-A97DD6E77B8E}"/>
              </a:ext>
            </a:extLst>
          </p:cNvPr>
          <p:cNvSpPr txBox="1">
            <a:spLocks noChangeArrowheads="1"/>
          </p:cNvSpPr>
          <p:nvPr/>
        </p:nvSpPr>
        <p:spPr>
          <a:xfrm>
            <a:off x="6207334" y="1371689"/>
            <a:ext cx="5293186" cy="306389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5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handling duplicates</a:t>
            </a:r>
            <a:r>
              <a:rPr kumimoji="0" lang="en-US" altLang="en-US" sz="35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retransmits current pkt if ACK/NAK corrupted</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adds </a:t>
            </a: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sequence number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to each pkt</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discards (doesn’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deliver up) duplicate pkt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56" name="Group 13">
            <a:extLst>
              <a:ext uri="{FF2B5EF4-FFF2-40B4-BE49-F238E27FC236}">
                <a16:creationId xmlns:a16="http://schemas.microsoft.com/office/drawing/2014/main" id="{DD203542-E210-7447-A332-31A71101B61E}"/>
              </a:ext>
            </a:extLst>
          </p:cNvPr>
          <p:cNvGrpSpPr>
            <a:grpSpLocks/>
          </p:cNvGrpSpPr>
          <p:nvPr/>
        </p:nvGrpSpPr>
        <p:grpSpPr bwMode="auto">
          <a:xfrm>
            <a:off x="3103667" y="4578498"/>
            <a:ext cx="5984666" cy="1603375"/>
            <a:chOff x="1552" y="2800"/>
            <a:chExt cx="2578" cy="1010"/>
          </a:xfrm>
        </p:grpSpPr>
        <p:sp>
          <p:nvSpPr>
            <p:cNvPr id="57" name="Rectangle 7">
              <a:extLst>
                <a:ext uri="{FF2B5EF4-FFF2-40B4-BE49-F238E27FC236}">
                  <a16:creationId xmlns:a16="http://schemas.microsoft.com/office/drawing/2014/main" id="{7263B3B4-235C-B144-9AEF-471ED41D188E}"/>
                </a:ext>
              </a:extLst>
            </p:cNvPr>
            <p:cNvSpPr>
              <a:spLocks noChangeArrowheads="1"/>
            </p:cNvSpPr>
            <p:nvPr/>
          </p:nvSpPr>
          <p:spPr bwMode="auto">
            <a:xfrm>
              <a:off x="1552" y="2974"/>
              <a:ext cx="2578" cy="836"/>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58" name="Rectangle 9">
              <a:extLst>
                <a:ext uri="{FF2B5EF4-FFF2-40B4-BE49-F238E27FC236}">
                  <a16:creationId xmlns:a16="http://schemas.microsoft.com/office/drawing/2014/main" id="{2C183582-BCD6-964F-9986-EC99BBA65A9F}"/>
                </a:ext>
              </a:extLst>
            </p:cNvPr>
            <p:cNvSpPr>
              <a:spLocks noChangeArrowheads="1"/>
            </p:cNvSpPr>
            <p:nvPr/>
          </p:nvSpPr>
          <p:spPr bwMode="auto">
            <a:xfrm>
              <a:off x="2226" y="2864"/>
              <a:ext cx="596" cy="22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59" name="Text Box 10">
              <a:extLst>
                <a:ext uri="{FF2B5EF4-FFF2-40B4-BE49-F238E27FC236}">
                  <a16:creationId xmlns:a16="http://schemas.microsoft.com/office/drawing/2014/main" id="{51B6B572-EC0D-AF4F-816C-095262254C5F}"/>
                </a:ext>
              </a:extLst>
            </p:cNvPr>
            <p:cNvSpPr txBox="1">
              <a:spLocks noChangeArrowheads="1"/>
            </p:cNvSpPr>
            <p:nvPr/>
          </p:nvSpPr>
          <p:spPr bwMode="auto">
            <a:xfrm>
              <a:off x="1724" y="2800"/>
              <a:ext cx="1052" cy="3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stop and wait</a:t>
              </a:r>
            </a:p>
          </p:txBody>
        </p:sp>
        <p:sp>
          <p:nvSpPr>
            <p:cNvPr id="60" name="Text Box 6">
              <a:extLst>
                <a:ext uri="{FF2B5EF4-FFF2-40B4-BE49-F238E27FC236}">
                  <a16:creationId xmlns:a16="http://schemas.microsoft.com/office/drawing/2014/main" id="{76C910B9-5EA9-F245-95E8-43CDADF70A45}"/>
                </a:ext>
              </a:extLst>
            </p:cNvPr>
            <p:cNvSpPr txBox="1">
              <a:spLocks noChangeArrowheads="1"/>
            </p:cNvSpPr>
            <p:nvPr/>
          </p:nvSpPr>
          <p:spPr bwMode="auto">
            <a:xfrm>
              <a:off x="1678" y="3136"/>
              <a:ext cx="2452" cy="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CC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 sends one packet,  then waits for receiver  response</a:t>
              </a:r>
            </a:p>
          </p:txBody>
        </p:sp>
      </p:grpSp>
      <p:sp>
        <p:nvSpPr>
          <p:cNvPr id="10" name="Slide Number Placeholder 2">
            <a:extLst>
              <a:ext uri="{FF2B5EF4-FFF2-40B4-BE49-F238E27FC236}">
                <a16:creationId xmlns:a16="http://schemas.microsoft.com/office/drawing/2014/main" id="{85301A5D-98A1-5549-8702-D978C38EA8B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52</a:t>
            </a:fld>
            <a:endParaRPr lang="en-US" dirty="0"/>
          </a:p>
        </p:txBody>
      </p:sp>
    </p:spTree>
    <p:extLst>
      <p:ext uri="{BB962C8B-B14F-4D97-AF65-F5344CB8AC3E}">
        <p14:creationId xmlns:p14="http://schemas.microsoft.com/office/powerpoint/2010/main" val="396730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dissolv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dissolve">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sender, handling garbled ACK/NAKs</a:t>
            </a:r>
            <a:endParaRPr lang="en-US" sz="4400" dirty="0"/>
          </a:p>
        </p:txBody>
      </p:sp>
      <p:sp>
        <p:nvSpPr>
          <p:cNvPr id="47" name="Oval 3">
            <a:extLst>
              <a:ext uri="{FF2B5EF4-FFF2-40B4-BE49-F238E27FC236}">
                <a16:creationId xmlns:a16="http://schemas.microsoft.com/office/drawing/2014/main" id="{F4C9F03D-E67B-234E-BA55-D7E8F7DDDD11}"/>
              </a:ext>
            </a:extLst>
          </p:cNvPr>
          <p:cNvSpPr>
            <a:spLocks noChangeArrowheads="1"/>
          </p:cNvSpPr>
          <p:nvPr/>
        </p:nvSpPr>
        <p:spPr bwMode="auto">
          <a:xfrm>
            <a:off x="4658777" y="2435427"/>
            <a:ext cx="901700" cy="836612"/>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8" name="Text Box 4">
            <a:extLst>
              <a:ext uri="{FF2B5EF4-FFF2-40B4-BE49-F238E27FC236}">
                <a16:creationId xmlns:a16="http://schemas.microsoft.com/office/drawing/2014/main" id="{512826EB-423D-0E49-8FDB-270557859D99}"/>
              </a:ext>
            </a:extLst>
          </p:cNvPr>
          <p:cNvSpPr txBox="1">
            <a:spLocks noChangeArrowheads="1"/>
          </p:cNvSpPr>
          <p:nvPr/>
        </p:nvSpPr>
        <p:spPr bwMode="auto">
          <a:xfrm>
            <a:off x="4567752" y="2511448"/>
            <a:ext cx="1090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0 from above</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2" name="Line 8">
            <a:extLst>
              <a:ext uri="{FF2B5EF4-FFF2-40B4-BE49-F238E27FC236}">
                <a16:creationId xmlns:a16="http://schemas.microsoft.com/office/drawing/2014/main" id="{6251CAAF-59B3-6049-8269-0136EB3BA476}"/>
              </a:ext>
            </a:extLst>
          </p:cNvPr>
          <p:cNvSpPr>
            <a:spLocks noChangeShapeType="1"/>
          </p:cNvSpPr>
          <p:nvPr/>
        </p:nvSpPr>
        <p:spPr bwMode="auto">
          <a:xfrm>
            <a:off x="4384139" y="2390977"/>
            <a:ext cx="377825" cy="190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1" name="Group 10">
            <a:extLst>
              <a:ext uri="{FF2B5EF4-FFF2-40B4-BE49-F238E27FC236}">
                <a16:creationId xmlns:a16="http://schemas.microsoft.com/office/drawing/2014/main" id="{BA1E332A-47D4-2B43-8C9F-38C21B1C7E8C}"/>
              </a:ext>
            </a:extLst>
          </p:cNvPr>
          <p:cNvGrpSpPr>
            <a:grpSpLocks/>
          </p:cNvGrpSpPr>
          <p:nvPr/>
        </p:nvGrpSpPr>
        <p:grpSpPr bwMode="auto">
          <a:xfrm>
            <a:off x="6492339" y="2383039"/>
            <a:ext cx="1089025" cy="865188"/>
            <a:chOff x="2848" y="1499"/>
            <a:chExt cx="660" cy="510"/>
          </a:xfrm>
        </p:grpSpPr>
        <p:sp>
          <p:nvSpPr>
            <p:cNvPr id="62" name="Oval 11">
              <a:extLst>
                <a:ext uri="{FF2B5EF4-FFF2-40B4-BE49-F238E27FC236}">
                  <a16:creationId xmlns:a16="http://schemas.microsoft.com/office/drawing/2014/main" id="{9DE4F784-AF0C-E34C-81A2-913DC58F10E2}"/>
                </a:ext>
              </a:extLst>
            </p:cNvPr>
            <p:cNvSpPr>
              <a:spLocks noChangeArrowheads="1"/>
            </p:cNvSpPr>
            <p:nvPr/>
          </p:nvSpPr>
          <p:spPr bwMode="auto">
            <a:xfrm>
              <a:off x="2893" y="1499"/>
              <a:ext cx="568" cy="510"/>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3" name="Text Box 12">
              <a:extLst>
                <a:ext uri="{FF2B5EF4-FFF2-40B4-BE49-F238E27FC236}">
                  <a16:creationId xmlns:a16="http://schemas.microsoft.com/office/drawing/2014/main" id="{0E862915-5D53-444E-973B-D7C43BF97183}"/>
                </a:ext>
              </a:extLst>
            </p:cNvPr>
            <p:cNvSpPr txBox="1">
              <a:spLocks noChangeArrowheads="1"/>
            </p:cNvSpPr>
            <p:nvPr/>
          </p:nvSpPr>
          <p:spPr bwMode="auto">
            <a:xfrm>
              <a:off x="2848" y="1551"/>
              <a:ext cx="6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 0</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7BA1DA02-294B-934E-8385-25257F63BA6D}"/>
              </a:ext>
            </a:extLst>
          </p:cNvPr>
          <p:cNvGrpSpPr/>
          <p:nvPr/>
        </p:nvGrpSpPr>
        <p:grpSpPr>
          <a:xfrm>
            <a:off x="4914364" y="1394027"/>
            <a:ext cx="3694113" cy="1087437"/>
            <a:chOff x="4914364" y="1394027"/>
            <a:chExt cx="3694113" cy="1087437"/>
          </a:xfrm>
        </p:grpSpPr>
        <p:sp>
          <p:nvSpPr>
            <p:cNvPr id="49" name="Text Box 5">
              <a:extLst>
                <a:ext uri="{FF2B5EF4-FFF2-40B4-BE49-F238E27FC236}">
                  <a16:creationId xmlns:a16="http://schemas.microsoft.com/office/drawing/2014/main" id="{87E331C0-8956-B94A-9617-A05FF5ABFB5A}"/>
                </a:ext>
              </a:extLst>
            </p:cNvPr>
            <p:cNvSpPr txBox="1">
              <a:spLocks noChangeArrowheads="1"/>
            </p:cNvSpPr>
            <p:nvPr/>
          </p:nvSpPr>
          <p:spPr bwMode="auto">
            <a:xfrm>
              <a:off x="4914364" y="1706764"/>
              <a:ext cx="369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4" name="Group 3">
              <a:extLst>
                <a:ext uri="{FF2B5EF4-FFF2-40B4-BE49-F238E27FC236}">
                  <a16:creationId xmlns:a16="http://schemas.microsoft.com/office/drawing/2014/main" id="{A70C87B1-30A2-CF4B-8F5E-B415D876E20D}"/>
                </a:ext>
              </a:extLst>
            </p:cNvPr>
            <p:cNvGrpSpPr/>
            <p:nvPr/>
          </p:nvGrpSpPr>
          <p:grpSpPr>
            <a:xfrm>
              <a:off x="4928652" y="1394027"/>
              <a:ext cx="2852737" cy="1087437"/>
              <a:chOff x="4928652" y="1394027"/>
              <a:chExt cx="2852737" cy="1087437"/>
            </a:xfrm>
          </p:grpSpPr>
          <p:sp>
            <p:nvSpPr>
              <p:cNvPr id="50" name="Text Box 6">
                <a:extLst>
                  <a:ext uri="{FF2B5EF4-FFF2-40B4-BE49-F238E27FC236}">
                    <a16:creationId xmlns:a16="http://schemas.microsoft.com/office/drawing/2014/main" id="{8B74C9CA-A3E5-1442-BBC9-D8DC3707E24B}"/>
                  </a:ext>
                </a:extLst>
              </p:cNvPr>
              <p:cNvSpPr txBox="1">
                <a:spLocks noChangeArrowheads="1"/>
              </p:cNvSpPr>
              <p:nvPr/>
            </p:nvSpPr>
            <p:spPr bwMode="auto">
              <a:xfrm>
                <a:off x="4928652" y="1394027"/>
                <a:ext cx="21113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1" name="Line 7">
                <a:extLst>
                  <a:ext uri="{FF2B5EF4-FFF2-40B4-BE49-F238E27FC236}">
                    <a16:creationId xmlns:a16="http://schemas.microsoft.com/office/drawing/2014/main" id="{70072A5C-7BD3-1347-8EE9-8CEAFBB1A8C6}"/>
                  </a:ext>
                </a:extLst>
              </p:cNvPr>
              <p:cNvSpPr>
                <a:spLocks noChangeShapeType="1"/>
              </p:cNvSpPr>
              <p:nvPr/>
            </p:nvSpPr>
            <p:spPr bwMode="auto">
              <a:xfrm>
                <a:off x="5046127" y="1759152"/>
                <a:ext cx="27352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4" name="Freeform 13">
                <a:extLst>
                  <a:ext uri="{FF2B5EF4-FFF2-40B4-BE49-F238E27FC236}">
                    <a16:creationId xmlns:a16="http://schemas.microsoft.com/office/drawing/2014/main" id="{0B9BE592-AD70-2042-904B-EEC5293B290D}"/>
                  </a:ext>
                </a:extLst>
              </p:cNvPr>
              <p:cNvSpPr>
                <a:spLocks/>
              </p:cNvSpPr>
              <p:nvPr/>
            </p:nvSpPr>
            <p:spPr bwMode="auto">
              <a:xfrm flipV="1">
                <a:off x="5215989" y="2260802"/>
                <a:ext cx="1482725" cy="22066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grpSp>
        <p:nvGrpSpPr>
          <p:cNvPr id="6" name="Group 5">
            <a:extLst>
              <a:ext uri="{FF2B5EF4-FFF2-40B4-BE49-F238E27FC236}">
                <a16:creationId xmlns:a16="http://schemas.microsoft.com/office/drawing/2014/main" id="{39449F5B-E30E-EB4E-8D88-CA2F8497E472}"/>
              </a:ext>
            </a:extLst>
          </p:cNvPr>
          <p:cNvGrpSpPr/>
          <p:nvPr/>
        </p:nvGrpSpPr>
        <p:grpSpPr>
          <a:xfrm>
            <a:off x="7379752" y="1999849"/>
            <a:ext cx="3513428" cy="1207103"/>
            <a:chOff x="7379752" y="1999849"/>
            <a:chExt cx="3513428" cy="1207103"/>
          </a:xfrm>
        </p:grpSpPr>
        <p:sp>
          <p:nvSpPr>
            <p:cNvPr id="65" name="Freeform 14">
              <a:extLst>
                <a:ext uri="{FF2B5EF4-FFF2-40B4-BE49-F238E27FC236}">
                  <a16:creationId xmlns:a16="http://schemas.microsoft.com/office/drawing/2014/main" id="{441BD95E-662D-EC44-934A-74A441B70166}"/>
                </a:ext>
              </a:extLst>
            </p:cNvPr>
            <p:cNvSpPr>
              <a:spLocks/>
            </p:cNvSpPr>
            <p:nvPr/>
          </p:nvSpPr>
          <p:spPr bwMode="auto">
            <a:xfrm rot="20242820">
              <a:off x="7379752" y="2244927"/>
              <a:ext cx="466725" cy="685800"/>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6" name="Text Box 15">
              <a:extLst>
                <a:ext uri="{FF2B5EF4-FFF2-40B4-BE49-F238E27FC236}">
                  <a16:creationId xmlns:a16="http://schemas.microsoft.com/office/drawing/2014/main" id="{4B2E9E68-BA62-3348-B352-724365F815A2}"/>
                </a:ext>
              </a:extLst>
            </p:cNvPr>
            <p:cNvSpPr txBox="1">
              <a:spLocks noChangeArrowheads="1"/>
            </p:cNvSpPr>
            <p:nvPr/>
          </p:nvSpPr>
          <p:spPr bwMode="auto">
            <a:xfrm>
              <a:off x="7742239" y="2806902"/>
              <a:ext cx="2262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7" name="Text Box 16">
              <a:extLst>
                <a:ext uri="{FF2B5EF4-FFF2-40B4-BE49-F238E27FC236}">
                  <a16:creationId xmlns:a16="http://schemas.microsoft.com/office/drawing/2014/main" id="{8B1473FF-396D-124F-BBF5-94242E43AC72}"/>
                </a:ext>
              </a:extLst>
            </p:cNvPr>
            <p:cNvSpPr txBox="1">
              <a:spLocks noChangeArrowheads="1"/>
            </p:cNvSpPr>
            <p:nvPr/>
          </p:nvSpPr>
          <p:spPr bwMode="auto">
            <a:xfrm>
              <a:off x="7714671" y="1999849"/>
              <a:ext cx="317850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Line 17">
              <a:extLst>
                <a:ext uri="{FF2B5EF4-FFF2-40B4-BE49-F238E27FC236}">
                  <a16:creationId xmlns:a16="http://schemas.microsoft.com/office/drawing/2014/main" id="{9508C46B-C13D-114D-A7F0-B0645626527A}"/>
                </a:ext>
              </a:extLst>
            </p:cNvPr>
            <p:cNvSpPr>
              <a:spLocks noChangeShapeType="1"/>
            </p:cNvSpPr>
            <p:nvPr/>
          </p:nvSpPr>
          <p:spPr bwMode="auto">
            <a:xfrm>
              <a:off x="7835364" y="2846589"/>
              <a:ext cx="14335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27D86620-4FC8-1B4F-B3F3-482BB43DB050}"/>
              </a:ext>
            </a:extLst>
          </p:cNvPr>
          <p:cNvGrpSpPr/>
          <p:nvPr/>
        </p:nvGrpSpPr>
        <p:grpSpPr>
          <a:xfrm>
            <a:off x="5155664" y="4908752"/>
            <a:ext cx="3763963" cy="984250"/>
            <a:chOff x="5155664" y="4908752"/>
            <a:chExt cx="3763963" cy="984250"/>
          </a:xfrm>
        </p:grpSpPr>
        <p:sp>
          <p:nvSpPr>
            <p:cNvPr id="70" name="Freeform 19">
              <a:extLst>
                <a:ext uri="{FF2B5EF4-FFF2-40B4-BE49-F238E27FC236}">
                  <a16:creationId xmlns:a16="http://schemas.microsoft.com/office/drawing/2014/main" id="{BD6C0BB1-99C8-4749-986C-88E4780E3782}"/>
                </a:ext>
              </a:extLst>
            </p:cNvPr>
            <p:cNvSpPr>
              <a:spLocks/>
            </p:cNvSpPr>
            <p:nvPr/>
          </p:nvSpPr>
          <p:spPr bwMode="auto">
            <a:xfrm>
              <a:off x="5390614" y="4908752"/>
              <a:ext cx="1606550"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2" name="Text Box 21">
              <a:extLst>
                <a:ext uri="{FF2B5EF4-FFF2-40B4-BE49-F238E27FC236}">
                  <a16:creationId xmlns:a16="http://schemas.microsoft.com/office/drawing/2014/main" id="{71FAC561-AE6B-3048-917F-15508B28AAB6}"/>
                </a:ext>
              </a:extLst>
            </p:cNvPr>
            <p:cNvSpPr txBox="1">
              <a:spLocks noChangeArrowheads="1"/>
            </p:cNvSpPr>
            <p:nvPr/>
          </p:nvSpPr>
          <p:spPr bwMode="auto">
            <a:xfrm>
              <a:off x="5155664" y="5492952"/>
              <a:ext cx="3763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3" name="Text Box 22">
              <a:extLst>
                <a:ext uri="{FF2B5EF4-FFF2-40B4-BE49-F238E27FC236}">
                  <a16:creationId xmlns:a16="http://schemas.microsoft.com/office/drawing/2014/main" id="{15BBCB1C-B6A9-344E-9CA2-0BBB0CAD20E4}"/>
                </a:ext>
              </a:extLst>
            </p:cNvPr>
            <p:cNvSpPr txBox="1">
              <a:spLocks noChangeArrowheads="1"/>
            </p:cNvSpPr>
            <p:nvPr/>
          </p:nvSpPr>
          <p:spPr bwMode="auto">
            <a:xfrm>
              <a:off x="5225514" y="5154814"/>
              <a:ext cx="238918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4" name="Line 23">
              <a:extLst>
                <a:ext uri="{FF2B5EF4-FFF2-40B4-BE49-F238E27FC236}">
                  <a16:creationId xmlns:a16="http://schemas.microsoft.com/office/drawing/2014/main" id="{0C2DB497-B042-9046-9811-10519C1E7B1C}"/>
                </a:ext>
              </a:extLst>
            </p:cNvPr>
            <p:cNvSpPr>
              <a:spLocks noChangeShapeType="1"/>
            </p:cNvSpPr>
            <p:nvPr/>
          </p:nvSpPr>
          <p:spPr bwMode="auto">
            <a:xfrm>
              <a:off x="5273139" y="5507239"/>
              <a:ext cx="29035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98CECDF8-D246-4049-B950-BA60CB64C4FE}"/>
              </a:ext>
            </a:extLst>
          </p:cNvPr>
          <p:cNvGrpSpPr/>
          <p:nvPr/>
        </p:nvGrpSpPr>
        <p:grpSpPr>
          <a:xfrm>
            <a:off x="1859796" y="4491239"/>
            <a:ext cx="2821206" cy="1349375"/>
            <a:chOff x="1859796" y="4491239"/>
            <a:chExt cx="2821206" cy="1349375"/>
          </a:xfrm>
        </p:grpSpPr>
        <p:sp>
          <p:nvSpPr>
            <p:cNvPr id="53" name="Freeform 9">
              <a:extLst>
                <a:ext uri="{FF2B5EF4-FFF2-40B4-BE49-F238E27FC236}">
                  <a16:creationId xmlns:a16="http://schemas.microsoft.com/office/drawing/2014/main" id="{5AA1EA36-A375-E043-A8A6-573B3CDB17AB}"/>
                </a:ext>
              </a:extLst>
            </p:cNvPr>
            <p:cNvSpPr>
              <a:spLocks/>
            </p:cNvSpPr>
            <p:nvPr/>
          </p:nvSpPr>
          <p:spPr bwMode="auto">
            <a:xfrm rot="14610547">
              <a:off x="3969802" y="4732539"/>
              <a:ext cx="9525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7" name="Text Box 26">
              <a:extLst>
                <a:ext uri="{FF2B5EF4-FFF2-40B4-BE49-F238E27FC236}">
                  <a16:creationId xmlns:a16="http://schemas.microsoft.com/office/drawing/2014/main" id="{C0C2767A-6838-D340-B9F9-D72D920A7DC7}"/>
                </a:ext>
              </a:extLst>
            </p:cNvPr>
            <p:cNvSpPr txBox="1">
              <a:spLocks noChangeArrowheads="1"/>
            </p:cNvSpPr>
            <p:nvPr/>
          </p:nvSpPr>
          <p:spPr bwMode="auto">
            <a:xfrm>
              <a:off x="2510889" y="5564389"/>
              <a:ext cx="1819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Text Box 27">
              <a:extLst>
                <a:ext uri="{FF2B5EF4-FFF2-40B4-BE49-F238E27FC236}">
                  <a16:creationId xmlns:a16="http://schemas.microsoft.com/office/drawing/2014/main" id="{28A57471-B5B0-D741-A10E-89210112FB35}"/>
                </a:ext>
              </a:extLst>
            </p:cNvPr>
            <p:cNvSpPr txBox="1">
              <a:spLocks noChangeArrowheads="1"/>
            </p:cNvSpPr>
            <p:nvPr/>
          </p:nvSpPr>
          <p:spPr bwMode="auto">
            <a:xfrm>
              <a:off x="1859796" y="4726939"/>
              <a:ext cx="2391034"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(corrupt(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Line 28">
              <a:extLst>
                <a:ext uri="{FF2B5EF4-FFF2-40B4-BE49-F238E27FC236}">
                  <a16:creationId xmlns:a16="http://schemas.microsoft.com/office/drawing/2014/main" id="{5E70559D-E25D-834D-BB11-04C3EEB77E6D}"/>
                </a:ext>
              </a:extLst>
            </p:cNvPr>
            <p:cNvSpPr>
              <a:spLocks noChangeShapeType="1"/>
            </p:cNvSpPr>
            <p:nvPr/>
          </p:nvSpPr>
          <p:spPr bwMode="auto">
            <a:xfrm>
              <a:off x="2601377" y="5572327"/>
              <a:ext cx="1557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2" name="Group 31">
            <a:extLst>
              <a:ext uri="{FF2B5EF4-FFF2-40B4-BE49-F238E27FC236}">
                <a16:creationId xmlns:a16="http://schemas.microsoft.com/office/drawing/2014/main" id="{81C031FC-110D-E943-BFA4-8F8C747060C6}"/>
              </a:ext>
            </a:extLst>
          </p:cNvPr>
          <p:cNvGrpSpPr>
            <a:grpSpLocks/>
          </p:cNvGrpSpPr>
          <p:nvPr/>
        </p:nvGrpSpPr>
        <p:grpSpPr bwMode="auto">
          <a:xfrm>
            <a:off x="6643152" y="4329314"/>
            <a:ext cx="1117600" cy="823913"/>
            <a:chOff x="4156" y="2812"/>
            <a:chExt cx="704" cy="519"/>
          </a:xfrm>
        </p:grpSpPr>
        <p:sp>
          <p:nvSpPr>
            <p:cNvPr id="83" name="Oval 32">
              <a:extLst>
                <a:ext uri="{FF2B5EF4-FFF2-40B4-BE49-F238E27FC236}">
                  <a16:creationId xmlns:a16="http://schemas.microsoft.com/office/drawing/2014/main" id="{DBC13DE2-6448-6042-A76F-1AA9FA583930}"/>
                </a:ext>
              </a:extLst>
            </p:cNvPr>
            <p:cNvSpPr>
              <a:spLocks noChangeArrowheads="1"/>
            </p:cNvSpPr>
            <p:nvPr/>
          </p:nvSpPr>
          <p:spPr bwMode="auto">
            <a:xfrm>
              <a:off x="4242" y="2812"/>
              <a:ext cx="567" cy="519"/>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4" name="Text Box 33">
              <a:extLst>
                <a:ext uri="{FF2B5EF4-FFF2-40B4-BE49-F238E27FC236}">
                  <a16:creationId xmlns:a16="http://schemas.microsoft.com/office/drawing/2014/main" id="{E29BDAD6-5FEC-F24F-BE6F-CD21C3CA8FB1}"/>
                </a:ext>
              </a:extLst>
            </p:cNvPr>
            <p:cNvSpPr txBox="1">
              <a:spLocks noChangeArrowheads="1"/>
            </p:cNvSpPr>
            <p:nvPr/>
          </p:nvSpPr>
          <p:spPr bwMode="auto">
            <a:xfrm>
              <a:off x="4156" y="2870"/>
              <a:ext cx="7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call 1 from above</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85" name="Group 34">
            <a:extLst>
              <a:ext uri="{FF2B5EF4-FFF2-40B4-BE49-F238E27FC236}">
                <a16:creationId xmlns:a16="http://schemas.microsoft.com/office/drawing/2014/main" id="{A719D103-2F81-5E46-A5A0-A41FEB02DBAE}"/>
              </a:ext>
            </a:extLst>
          </p:cNvPr>
          <p:cNvGrpSpPr>
            <a:grpSpLocks/>
          </p:cNvGrpSpPr>
          <p:nvPr/>
        </p:nvGrpSpPr>
        <p:grpSpPr bwMode="auto">
          <a:xfrm>
            <a:off x="4453989" y="4275339"/>
            <a:ext cx="1046163" cy="823913"/>
            <a:chOff x="4916" y="3266"/>
            <a:chExt cx="659" cy="519"/>
          </a:xfrm>
        </p:grpSpPr>
        <p:sp>
          <p:nvSpPr>
            <p:cNvPr id="86" name="Oval 35">
              <a:extLst>
                <a:ext uri="{FF2B5EF4-FFF2-40B4-BE49-F238E27FC236}">
                  <a16:creationId xmlns:a16="http://schemas.microsoft.com/office/drawing/2014/main" id="{452B4C18-F351-424F-9F61-578D01454D2C}"/>
                </a:ext>
              </a:extLst>
            </p:cNvPr>
            <p:cNvSpPr>
              <a:spLocks noChangeArrowheads="1"/>
            </p:cNvSpPr>
            <p:nvPr/>
          </p:nvSpPr>
          <p:spPr bwMode="auto">
            <a:xfrm>
              <a:off x="4957" y="3266"/>
              <a:ext cx="567" cy="519"/>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36">
              <a:extLst>
                <a:ext uri="{FF2B5EF4-FFF2-40B4-BE49-F238E27FC236}">
                  <a16:creationId xmlns:a16="http://schemas.microsoft.com/office/drawing/2014/main" id="{6D1F24C4-2629-794A-B55E-60C945FDCEA3}"/>
                </a:ext>
              </a:extLst>
            </p:cNvPr>
            <p:cNvSpPr txBox="1">
              <a:spLocks noChangeArrowheads="1"/>
            </p:cNvSpPr>
            <p:nvPr/>
          </p:nvSpPr>
          <p:spPr bwMode="auto">
            <a:xfrm>
              <a:off x="4916" y="3319"/>
              <a:ext cx="65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 1</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1A5D53C9-4BB8-5043-8DC5-F0E5CF4CABAD}"/>
              </a:ext>
            </a:extLst>
          </p:cNvPr>
          <p:cNvGrpSpPr/>
          <p:nvPr/>
        </p:nvGrpSpPr>
        <p:grpSpPr>
          <a:xfrm>
            <a:off x="7340064" y="2989464"/>
            <a:ext cx="3184984" cy="1470025"/>
            <a:chOff x="7340064" y="2989464"/>
            <a:chExt cx="3184984" cy="1470025"/>
          </a:xfrm>
        </p:grpSpPr>
        <p:sp>
          <p:nvSpPr>
            <p:cNvPr id="71" name="Freeform 20">
              <a:extLst>
                <a:ext uri="{FF2B5EF4-FFF2-40B4-BE49-F238E27FC236}">
                  <a16:creationId xmlns:a16="http://schemas.microsoft.com/office/drawing/2014/main" id="{9CD05C47-D1BA-A640-9C82-600A98940CDA}"/>
                </a:ext>
              </a:extLst>
            </p:cNvPr>
            <p:cNvSpPr>
              <a:spLocks/>
            </p:cNvSpPr>
            <p:nvPr/>
          </p:nvSpPr>
          <p:spPr bwMode="auto">
            <a:xfrm rot="5400000" flipH="1" flipV="1">
              <a:off x="6760626" y="3568902"/>
              <a:ext cx="1363663" cy="204788"/>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5" name="Text Box 24">
              <a:extLst>
                <a:ext uri="{FF2B5EF4-FFF2-40B4-BE49-F238E27FC236}">
                  <a16:creationId xmlns:a16="http://schemas.microsoft.com/office/drawing/2014/main" id="{F253FA80-34F7-E440-9662-0A8A9E206D8C}"/>
                </a:ext>
              </a:extLst>
            </p:cNvPr>
            <p:cNvSpPr txBox="1">
              <a:spLocks noChangeArrowheads="1"/>
            </p:cNvSpPr>
            <p:nvPr/>
          </p:nvSpPr>
          <p:spPr bwMode="auto">
            <a:xfrm>
              <a:off x="7529435" y="3255707"/>
              <a:ext cx="29956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p:txBody>
        </p:sp>
        <p:sp>
          <p:nvSpPr>
            <p:cNvPr id="76" name="Line 25">
              <a:extLst>
                <a:ext uri="{FF2B5EF4-FFF2-40B4-BE49-F238E27FC236}">
                  <a16:creationId xmlns:a16="http://schemas.microsoft.com/office/drawing/2014/main" id="{66DBD07B-79D8-0F4A-A6FF-59EB09F7736C}"/>
                </a:ext>
              </a:extLst>
            </p:cNvPr>
            <p:cNvSpPr>
              <a:spLocks noChangeShapeType="1"/>
            </p:cNvSpPr>
            <p:nvPr/>
          </p:nvSpPr>
          <p:spPr bwMode="auto">
            <a:xfrm>
              <a:off x="7611527" y="411341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7">
              <a:extLst>
                <a:ext uri="{FF2B5EF4-FFF2-40B4-BE49-F238E27FC236}">
                  <a16:creationId xmlns:a16="http://schemas.microsoft.com/office/drawing/2014/main" id="{3EF62ED3-CC68-F04E-85DE-74B808ECDB5D}"/>
                </a:ext>
              </a:extLst>
            </p:cNvPr>
            <p:cNvSpPr txBox="1">
              <a:spLocks noChangeArrowheads="1"/>
            </p:cNvSpPr>
            <p:nvPr/>
          </p:nvSpPr>
          <p:spPr bwMode="auto">
            <a:xfrm>
              <a:off x="7994114" y="412293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grpSp>
        <p:nvGrpSpPr>
          <p:cNvPr id="10" name="Group 9">
            <a:extLst>
              <a:ext uri="{FF2B5EF4-FFF2-40B4-BE49-F238E27FC236}">
                <a16:creationId xmlns:a16="http://schemas.microsoft.com/office/drawing/2014/main" id="{41D39DAE-4584-FA45-975F-927834C99F4E}"/>
              </a:ext>
            </a:extLst>
          </p:cNvPr>
          <p:cNvGrpSpPr/>
          <p:nvPr/>
        </p:nvGrpSpPr>
        <p:grpSpPr>
          <a:xfrm>
            <a:off x="768495" y="3049789"/>
            <a:ext cx="3918857" cy="1284288"/>
            <a:chOff x="768495" y="3049789"/>
            <a:chExt cx="3918857" cy="1284288"/>
          </a:xfrm>
        </p:grpSpPr>
        <p:sp>
          <p:nvSpPr>
            <p:cNvPr id="69" name="Freeform 18">
              <a:extLst>
                <a:ext uri="{FF2B5EF4-FFF2-40B4-BE49-F238E27FC236}">
                  <a16:creationId xmlns:a16="http://schemas.microsoft.com/office/drawing/2014/main" id="{E4C63A38-513E-6D46-AD73-8B315DEB4A90}"/>
                </a:ext>
              </a:extLst>
            </p:cNvPr>
            <p:cNvSpPr>
              <a:spLocks/>
            </p:cNvSpPr>
            <p:nvPr/>
          </p:nvSpPr>
          <p:spPr bwMode="auto">
            <a:xfrm rot="16200000" flipV="1">
              <a:off x="3992027" y="3621289"/>
              <a:ext cx="1266825" cy="12382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0" name="Text Box 29">
              <a:extLst>
                <a:ext uri="{FF2B5EF4-FFF2-40B4-BE49-F238E27FC236}">
                  <a16:creationId xmlns:a16="http://schemas.microsoft.com/office/drawing/2014/main" id="{10C84F04-9916-C447-98C1-9B431D5078A3}"/>
                </a:ext>
              </a:extLst>
            </p:cNvPr>
            <p:cNvSpPr txBox="1">
              <a:spLocks noChangeArrowheads="1"/>
            </p:cNvSpPr>
            <p:nvPr/>
          </p:nvSpPr>
          <p:spPr bwMode="auto">
            <a:xfrm>
              <a:off x="768495" y="3141125"/>
              <a:ext cx="362372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1" name="Line 30">
              <a:extLst>
                <a:ext uri="{FF2B5EF4-FFF2-40B4-BE49-F238E27FC236}">
                  <a16:creationId xmlns:a16="http://schemas.microsoft.com/office/drawing/2014/main" id="{3CE13E4F-EE16-CD4F-B855-807B9A4D3AC5}"/>
                </a:ext>
              </a:extLst>
            </p:cNvPr>
            <p:cNvSpPr>
              <a:spLocks noChangeShapeType="1"/>
            </p:cNvSpPr>
            <p:nvPr/>
          </p:nvSpPr>
          <p:spPr bwMode="auto">
            <a:xfrm>
              <a:off x="2572802" y="3983239"/>
              <a:ext cx="17383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9" name="Text Box 38">
              <a:extLst>
                <a:ext uri="{FF2B5EF4-FFF2-40B4-BE49-F238E27FC236}">
                  <a16:creationId xmlns:a16="http://schemas.microsoft.com/office/drawing/2014/main" id="{82E244E2-C5AE-4445-BF1E-C90A2091B07F}"/>
                </a:ext>
              </a:extLst>
            </p:cNvPr>
            <p:cNvSpPr txBox="1">
              <a:spLocks noChangeArrowheads="1"/>
            </p:cNvSpPr>
            <p:nvPr/>
          </p:nvSpPr>
          <p:spPr bwMode="auto">
            <a:xfrm>
              <a:off x="3144302" y="3997527"/>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sp>
        <p:nvSpPr>
          <p:cNvPr id="46" name="Slide Number Placeholder 2">
            <a:extLst>
              <a:ext uri="{FF2B5EF4-FFF2-40B4-BE49-F238E27FC236}">
                <a16:creationId xmlns:a16="http://schemas.microsoft.com/office/drawing/2014/main" id="{B69BA466-748A-4F41-808A-2B33C515BE9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53</a:t>
            </a:fld>
            <a:endParaRPr lang="en-US" dirty="0"/>
          </a:p>
        </p:txBody>
      </p:sp>
    </p:spTree>
    <p:extLst>
      <p:ext uri="{BB962C8B-B14F-4D97-AF65-F5344CB8AC3E}">
        <p14:creationId xmlns:p14="http://schemas.microsoft.com/office/powerpoint/2010/main" val="64101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receiver, handling garbled ACK/NAKs</a:t>
            </a:r>
            <a:endParaRPr lang="en-US" sz="4400" dirty="0"/>
          </a:p>
        </p:txBody>
      </p:sp>
      <p:grpSp>
        <p:nvGrpSpPr>
          <p:cNvPr id="138" name="Group 3">
            <a:extLst>
              <a:ext uri="{FF2B5EF4-FFF2-40B4-BE49-F238E27FC236}">
                <a16:creationId xmlns:a16="http://schemas.microsoft.com/office/drawing/2014/main" id="{C1CD05A1-04E4-FC48-B0C5-45F2AACDECEF}"/>
              </a:ext>
            </a:extLst>
          </p:cNvPr>
          <p:cNvGrpSpPr>
            <a:grpSpLocks/>
          </p:cNvGrpSpPr>
          <p:nvPr/>
        </p:nvGrpSpPr>
        <p:grpSpPr bwMode="auto">
          <a:xfrm>
            <a:off x="4764244" y="3345999"/>
            <a:ext cx="817563" cy="795338"/>
            <a:chOff x="963" y="1131"/>
            <a:chExt cx="515" cy="501"/>
          </a:xfrm>
        </p:grpSpPr>
        <p:sp>
          <p:nvSpPr>
            <p:cNvPr id="139" name="Oval 4">
              <a:extLst>
                <a:ext uri="{FF2B5EF4-FFF2-40B4-BE49-F238E27FC236}">
                  <a16:creationId xmlns:a16="http://schemas.microsoft.com/office/drawing/2014/main" id="{1AA1B3B3-9BE5-B941-861C-6A95AE615AE0}"/>
                </a:ext>
              </a:extLst>
            </p:cNvPr>
            <p:cNvSpPr>
              <a:spLocks noChangeArrowheads="1"/>
            </p:cNvSpPr>
            <p:nvPr/>
          </p:nvSpPr>
          <p:spPr bwMode="auto">
            <a:xfrm>
              <a:off x="963" y="1131"/>
              <a:ext cx="490" cy="501"/>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0" name="Text Box 5">
              <a:extLst>
                <a:ext uri="{FF2B5EF4-FFF2-40B4-BE49-F238E27FC236}">
                  <a16:creationId xmlns:a16="http://schemas.microsoft.com/office/drawing/2014/main" id="{E4E7D8C2-369B-AA4D-BFEC-61A1CB9BBDF5}"/>
                </a:ext>
              </a:extLst>
            </p:cNvPr>
            <p:cNvSpPr txBox="1">
              <a:spLocks noChangeArrowheads="1"/>
            </p:cNvSpPr>
            <p:nvPr/>
          </p:nvSpPr>
          <p:spPr bwMode="auto">
            <a:xfrm>
              <a:off x="974" y="115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0 from below</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41" name="Line 6">
            <a:extLst>
              <a:ext uri="{FF2B5EF4-FFF2-40B4-BE49-F238E27FC236}">
                <a16:creationId xmlns:a16="http://schemas.microsoft.com/office/drawing/2014/main" id="{8BBFC15E-678E-0147-A56E-4A3A32B91FBE}"/>
              </a:ext>
            </a:extLst>
          </p:cNvPr>
          <p:cNvSpPr>
            <a:spLocks noChangeShapeType="1"/>
          </p:cNvSpPr>
          <p:nvPr/>
        </p:nvSpPr>
        <p:spPr bwMode="auto">
          <a:xfrm>
            <a:off x="4600732" y="2276024"/>
            <a:ext cx="419100" cy="1079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E6FABB75-14DE-C74F-9D57-A9DEB7587596}"/>
              </a:ext>
            </a:extLst>
          </p:cNvPr>
          <p:cNvGrpSpPr/>
          <p:nvPr/>
        </p:nvGrpSpPr>
        <p:grpSpPr>
          <a:xfrm>
            <a:off x="4688044" y="4161974"/>
            <a:ext cx="3862388" cy="2187575"/>
            <a:chOff x="4688044" y="4161974"/>
            <a:chExt cx="3862388" cy="2187575"/>
          </a:xfrm>
        </p:grpSpPr>
        <p:sp>
          <p:nvSpPr>
            <p:cNvPr id="146" name="Freeform 11">
              <a:extLst>
                <a:ext uri="{FF2B5EF4-FFF2-40B4-BE49-F238E27FC236}">
                  <a16:creationId xmlns:a16="http://schemas.microsoft.com/office/drawing/2014/main" id="{57F6D8C5-C177-EA4A-8A0D-C9ECA2E44CD8}"/>
                </a:ext>
              </a:extLst>
            </p:cNvPr>
            <p:cNvSpPr>
              <a:spLocks/>
            </p:cNvSpPr>
            <p:nvPr/>
          </p:nvSpPr>
          <p:spPr bwMode="auto">
            <a:xfrm>
              <a:off x="5299232" y="4161974"/>
              <a:ext cx="1590675" cy="68897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7" name="Text Box 12">
              <a:extLst>
                <a:ext uri="{FF2B5EF4-FFF2-40B4-BE49-F238E27FC236}">
                  <a16:creationId xmlns:a16="http://schemas.microsoft.com/office/drawing/2014/main" id="{39FBA62B-425E-884D-B8D0-53837C7194C3}"/>
                </a:ext>
              </a:extLst>
            </p:cNvPr>
            <p:cNvSpPr txBox="1">
              <a:spLocks noChangeArrowheads="1"/>
            </p:cNvSpPr>
            <p:nvPr/>
          </p:nvSpPr>
          <p:spPr bwMode="auto">
            <a:xfrm>
              <a:off x="4688044" y="4742999"/>
              <a:ext cx="3581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has_seq1(rcvpkt)</a:t>
              </a: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8" name="Line 13">
              <a:extLst>
                <a:ext uri="{FF2B5EF4-FFF2-40B4-BE49-F238E27FC236}">
                  <a16:creationId xmlns:a16="http://schemas.microsoft.com/office/drawing/2014/main" id="{1082C30A-F447-2048-A881-DB90328221D2}"/>
                </a:ext>
              </a:extLst>
            </p:cNvPr>
            <p:cNvSpPr>
              <a:spLocks noChangeShapeType="1"/>
            </p:cNvSpPr>
            <p:nvPr/>
          </p:nvSpPr>
          <p:spPr bwMode="auto">
            <a:xfrm>
              <a:off x="4754719" y="5300212"/>
              <a:ext cx="28987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9" name="Text Box 14">
              <a:extLst>
                <a:ext uri="{FF2B5EF4-FFF2-40B4-BE49-F238E27FC236}">
                  <a16:creationId xmlns:a16="http://schemas.microsoft.com/office/drawing/2014/main" id="{29182A79-7B96-1B4E-B5FE-E02DEA7CEAB7}"/>
                </a:ext>
              </a:extLst>
            </p:cNvPr>
            <p:cNvSpPr txBox="1">
              <a:spLocks noChangeArrowheads="1"/>
            </p:cNvSpPr>
            <p:nvPr/>
          </p:nvSpPr>
          <p:spPr bwMode="auto">
            <a:xfrm>
              <a:off x="4697569" y="5355774"/>
              <a:ext cx="385286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0" name="Group 15">
            <a:extLst>
              <a:ext uri="{FF2B5EF4-FFF2-40B4-BE49-F238E27FC236}">
                <a16:creationId xmlns:a16="http://schemas.microsoft.com/office/drawing/2014/main" id="{A479FFEA-FE33-2B4E-8918-3A674DE0585E}"/>
              </a:ext>
            </a:extLst>
          </p:cNvPr>
          <p:cNvGrpSpPr>
            <a:grpSpLocks/>
          </p:cNvGrpSpPr>
          <p:nvPr/>
        </p:nvGrpSpPr>
        <p:grpSpPr bwMode="auto">
          <a:xfrm>
            <a:off x="6462869" y="3380924"/>
            <a:ext cx="825500" cy="796925"/>
            <a:chOff x="4398" y="3133"/>
            <a:chExt cx="520" cy="502"/>
          </a:xfrm>
        </p:grpSpPr>
        <p:sp>
          <p:nvSpPr>
            <p:cNvPr id="151" name="Oval 16">
              <a:extLst>
                <a:ext uri="{FF2B5EF4-FFF2-40B4-BE49-F238E27FC236}">
                  <a16:creationId xmlns:a16="http://schemas.microsoft.com/office/drawing/2014/main" id="{6D36849B-325C-BB44-97CF-6F19DE4D9B84}"/>
                </a:ext>
              </a:extLst>
            </p:cNvPr>
            <p:cNvSpPr>
              <a:spLocks noChangeArrowheads="1"/>
            </p:cNvSpPr>
            <p:nvPr/>
          </p:nvSpPr>
          <p:spPr bwMode="auto">
            <a:xfrm>
              <a:off x="4398" y="3133"/>
              <a:ext cx="507" cy="502"/>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2" name="Text Box 17">
              <a:extLst>
                <a:ext uri="{FF2B5EF4-FFF2-40B4-BE49-F238E27FC236}">
                  <a16:creationId xmlns:a16="http://schemas.microsoft.com/office/drawing/2014/main" id="{B8F092A3-F065-5542-858A-5CCD8650616E}"/>
                </a:ext>
              </a:extLst>
            </p:cNvPr>
            <p:cNvSpPr txBox="1">
              <a:spLocks noChangeArrowheads="1"/>
            </p:cNvSpPr>
            <p:nvPr/>
          </p:nvSpPr>
          <p:spPr bwMode="auto">
            <a:xfrm>
              <a:off x="4414" y="316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1 from below</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FB3EE5B1-79C6-6A42-B7CC-0473574A8080}"/>
              </a:ext>
            </a:extLst>
          </p:cNvPr>
          <p:cNvGrpSpPr/>
          <p:nvPr/>
        </p:nvGrpSpPr>
        <p:grpSpPr>
          <a:xfrm>
            <a:off x="4849969" y="1277487"/>
            <a:ext cx="3981450" cy="2101850"/>
            <a:chOff x="4849969" y="1277487"/>
            <a:chExt cx="3981450" cy="2101850"/>
          </a:xfrm>
        </p:grpSpPr>
        <p:sp>
          <p:nvSpPr>
            <p:cNvPr id="142" name="Freeform 7">
              <a:extLst>
                <a:ext uri="{FF2B5EF4-FFF2-40B4-BE49-F238E27FC236}">
                  <a16:creationId xmlns:a16="http://schemas.microsoft.com/office/drawing/2014/main" id="{5956BEBC-4701-3244-B0E2-D13AA47CCD93}"/>
                </a:ext>
              </a:extLst>
            </p:cNvPr>
            <p:cNvSpPr>
              <a:spLocks/>
            </p:cNvSpPr>
            <p:nvPr/>
          </p:nvSpPr>
          <p:spPr bwMode="auto">
            <a:xfrm flipV="1">
              <a:off x="5281769" y="2593524"/>
              <a:ext cx="1590675" cy="785813"/>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 name="Group 3">
              <a:extLst>
                <a:ext uri="{FF2B5EF4-FFF2-40B4-BE49-F238E27FC236}">
                  <a16:creationId xmlns:a16="http://schemas.microsoft.com/office/drawing/2014/main" id="{6F2A2B9E-82C1-DF40-942B-E0130357CCCD}"/>
                </a:ext>
              </a:extLst>
            </p:cNvPr>
            <p:cNvGrpSpPr/>
            <p:nvPr/>
          </p:nvGrpSpPr>
          <p:grpSpPr>
            <a:xfrm>
              <a:off x="4849969" y="1277487"/>
              <a:ext cx="3981450" cy="1231900"/>
              <a:chOff x="4849969" y="1277487"/>
              <a:chExt cx="3981450" cy="1231900"/>
            </a:xfrm>
          </p:grpSpPr>
          <p:sp>
            <p:nvSpPr>
              <p:cNvPr id="154" name="Text Box 19">
                <a:extLst>
                  <a:ext uri="{FF2B5EF4-FFF2-40B4-BE49-F238E27FC236}">
                    <a16:creationId xmlns:a16="http://schemas.microsoft.com/office/drawing/2014/main" id="{CCF30C45-BBF0-FD4D-9104-16CC43E990C6}"/>
                  </a:ext>
                </a:extLst>
              </p:cNvPr>
              <p:cNvSpPr txBox="1">
                <a:spLocks noChangeArrowheads="1"/>
              </p:cNvSpPr>
              <p:nvPr/>
            </p:nvSpPr>
            <p:spPr bwMode="auto">
              <a:xfrm>
                <a:off x="4849969" y="1277487"/>
                <a:ext cx="39814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has_seq0(rcvpkt) </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5" name="Line 20">
                <a:extLst>
                  <a:ext uri="{FF2B5EF4-FFF2-40B4-BE49-F238E27FC236}">
                    <a16:creationId xmlns:a16="http://schemas.microsoft.com/office/drawing/2014/main" id="{C92F6C31-A846-0748-B2A3-BB4C9B51951C}"/>
                  </a:ext>
                </a:extLst>
              </p:cNvPr>
              <p:cNvSpPr>
                <a:spLocks noChangeShapeType="1"/>
              </p:cNvSpPr>
              <p:nvPr/>
            </p:nvSpPr>
            <p:spPr bwMode="auto">
              <a:xfrm>
                <a:off x="4959507" y="1847399"/>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Text Box 21">
                <a:extLst>
                  <a:ext uri="{FF2B5EF4-FFF2-40B4-BE49-F238E27FC236}">
                    <a16:creationId xmlns:a16="http://schemas.microsoft.com/office/drawing/2014/main" id="{2563B9BF-FC09-7947-B99A-A4DD70E1D75B}"/>
                  </a:ext>
                </a:extLst>
              </p:cNvPr>
              <p:cNvSpPr txBox="1">
                <a:spLocks noChangeArrowheads="1"/>
              </p:cNvSpPr>
              <p:nvPr/>
            </p:nvSpPr>
            <p:spPr bwMode="auto">
              <a:xfrm>
                <a:off x="4862669" y="1804537"/>
                <a:ext cx="347503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rcvpkt,data</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(ACK,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chksum</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grpSp>
        <p:nvGrpSpPr>
          <p:cNvPr id="7" name="Group 6">
            <a:extLst>
              <a:ext uri="{FF2B5EF4-FFF2-40B4-BE49-F238E27FC236}">
                <a16:creationId xmlns:a16="http://schemas.microsoft.com/office/drawing/2014/main" id="{02B61178-E4F0-604F-AB5E-F5831FB7128A}"/>
              </a:ext>
            </a:extLst>
          </p:cNvPr>
          <p:cNvGrpSpPr/>
          <p:nvPr/>
        </p:nvGrpSpPr>
        <p:grpSpPr>
          <a:xfrm>
            <a:off x="7162957" y="2655437"/>
            <a:ext cx="3706812" cy="1181100"/>
            <a:chOff x="7162957" y="2655437"/>
            <a:chExt cx="3706812" cy="1181100"/>
          </a:xfrm>
        </p:grpSpPr>
        <p:sp>
          <p:nvSpPr>
            <p:cNvPr id="143" name="Text Box 8">
              <a:extLst>
                <a:ext uri="{FF2B5EF4-FFF2-40B4-BE49-F238E27FC236}">
                  <a16:creationId xmlns:a16="http://schemas.microsoft.com/office/drawing/2014/main" id="{A21CD6E7-B2BE-A349-915D-B57A67904863}"/>
                </a:ext>
              </a:extLst>
            </p:cNvPr>
            <p:cNvSpPr txBox="1">
              <a:spLocks noChangeArrowheads="1"/>
            </p:cNvSpPr>
            <p:nvPr/>
          </p:nvSpPr>
          <p:spPr bwMode="auto">
            <a:xfrm>
              <a:off x="7842407" y="2952299"/>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make_pkt(NAK,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3" name="Freeform 18">
              <a:extLst>
                <a:ext uri="{FF2B5EF4-FFF2-40B4-BE49-F238E27FC236}">
                  <a16:creationId xmlns:a16="http://schemas.microsoft.com/office/drawing/2014/main" id="{3D087F38-543B-C34D-B7BE-6B89BE2E7B5B}"/>
                </a:ext>
              </a:extLst>
            </p:cNvPr>
            <p:cNvSpPr>
              <a:spLocks/>
            </p:cNvSpPr>
            <p:nvPr/>
          </p:nvSpPr>
          <p:spPr bwMode="auto">
            <a:xfrm rot="20238987">
              <a:off x="7162957" y="2972937"/>
              <a:ext cx="839787"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8" name="Text Box 23">
              <a:extLst>
                <a:ext uri="{FF2B5EF4-FFF2-40B4-BE49-F238E27FC236}">
                  <a16:creationId xmlns:a16="http://schemas.microsoft.com/office/drawing/2014/main" id="{DDF68430-2E9C-884F-8086-CA60927C1761}"/>
                </a:ext>
              </a:extLst>
            </p:cNvPr>
            <p:cNvSpPr txBox="1">
              <a:spLocks noChangeArrowheads="1"/>
            </p:cNvSpPr>
            <p:nvPr/>
          </p:nvSpPr>
          <p:spPr bwMode="auto">
            <a:xfrm>
              <a:off x="7793194" y="2655437"/>
              <a:ext cx="2871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9" name="Line 24">
              <a:extLst>
                <a:ext uri="{FF2B5EF4-FFF2-40B4-BE49-F238E27FC236}">
                  <a16:creationId xmlns:a16="http://schemas.microsoft.com/office/drawing/2014/main" id="{D2CC787C-2255-A845-AD3E-70CEB47CFB2A}"/>
                </a:ext>
              </a:extLst>
            </p:cNvPr>
            <p:cNvSpPr>
              <a:spLocks noChangeShapeType="1"/>
            </p:cNvSpPr>
            <p:nvPr/>
          </p:nvSpPr>
          <p:spPr bwMode="auto">
            <a:xfrm>
              <a:off x="7931307" y="2966587"/>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576F6D3B-6D30-394F-ADF3-836AA573CD16}"/>
              </a:ext>
            </a:extLst>
          </p:cNvPr>
          <p:cNvGrpSpPr/>
          <p:nvPr/>
        </p:nvGrpSpPr>
        <p:grpSpPr>
          <a:xfrm>
            <a:off x="7186769" y="3665087"/>
            <a:ext cx="3554413" cy="1162050"/>
            <a:chOff x="7186769" y="3665087"/>
            <a:chExt cx="3554413" cy="1162050"/>
          </a:xfrm>
        </p:grpSpPr>
        <p:sp>
          <p:nvSpPr>
            <p:cNvPr id="144" name="Text Box 9">
              <a:extLst>
                <a:ext uri="{FF2B5EF4-FFF2-40B4-BE49-F238E27FC236}">
                  <a16:creationId xmlns:a16="http://schemas.microsoft.com/office/drawing/2014/main" id="{863BE306-B92E-0D41-8022-3AC94A1F0327}"/>
                </a:ext>
              </a:extLst>
            </p:cNvPr>
            <p:cNvSpPr txBox="1">
              <a:spLocks noChangeArrowheads="1"/>
            </p:cNvSpPr>
            <p:nvPr/>
          </p:nvSpPr>
          <p:spPr bwMode="auto">
            <a:xfrm>
              <a:off x="7845582" y="3665087"/>
              <a:ext cx="26241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not corrupt(rcvpkt)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has_seq0(rcvpkt)</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5" name="Line 10">
              <a:extLst>
                <a:ext uri="{FF2B5EF4-FFF2-40B4-BE49-F238E27FC236}">
                  <a16:creationId xmlns:a16="http://schemas.microsoft.com/office/drawing/2014/main" id="{4D8DB833-9730-9A45-AE05-260A7F50D391}"/>
                </a:ext>
              </a:extLst>
            </p:cNvPr>
            <p:cNvSpPr>
              <a:spLocks noChangeShapeType="1"/>
            </p:cNvSpPr>
            <p:nvPr/>
          </p:nvSpPr>
          <p:spPr bwMode="auto">
            <a:xfrm>
              <a:off x="7929719" y="4363587"/>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7" name="Freeform 22">
              <a:extLst>
                <a:ext uri="{FF2B5EF4-FFF2-40B4-BE49-F238E27FC236}">
                  <a16:creationId xmlns:a16="http://schemas.microsoft.com/office/drawing/2014/main" id="{44226EF2-4DB5-4A44-84C3-50A9A97F405E}"/>
                </a:ext>
              </a:extLst>
            </p:cNvPr>
            <p:cNvSpPr>
              <a:spLocks/>
            </p:cNvSpPr>
            <p:nvPr/>
          </p:nvSpPr>
          <p:spPr bwMode="auto">
            <a:xfrm rot="1020547">
              <a:off x="7186769" y="36968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0" name="Text Box 25">
              <a:extLst>
                <a:ext uri="{FF2B5EF4-FFF2-40B4-BE49-F238E27FC236}">
                  <a16:creationId xmlns:a16="http://schemas.microsoft.com/office/drawing/2014/main" id="{389C4316-C6A1-6149-8DFC-130B841DAC29}"/>
                </a:ext>
              </a:extLst>
            </p:cNvPr>
            <p:cNvSpPr txBox="1">
              <a:spLocks noChangeArrowheads="1"/>
            </p:cNvSpPr>
            <p:nvPr/>
          </p:nvSpPr>
          <p:spPr bwMode="auto">
            <a:xfrm>
              <a:off x="7801132" y="4417562"/>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B8256823-0B67-DD4E-A7B9-605255FA34C2}"/>
              </a:ext>
            </a:extLst>
          </p:cNvPr>
          <p:cNvGrpSpPr/>
          <p:nvPr/>
        </p:nvGrpSpPr>
        <p:grpSpPr>
          <a:xfrm>
            <a:off x="1919444" y="3633337"/>
            <a:ext cx="2971800" cy="1150937"/>
            <a:chOff x="1919444" y="3633337"/>
            <a:chExt cx="2971800" cy="1150937"/>
          </a:xfrm>
        </p:grpSpPr>
        <p:sp>
          <p:nvSpPr>
            <p:cNvPr id="161" name="Text Box 26">
              <a:extLst>
                <a:ext uri="{FF2B5EF4-FFF2-40B4-BE49-F238E27FC236}">
                  <a16:creationId xmlns:a16="http://schemas.microsoft.com/office/drawing/2014/main" id="{ACB1E596-56BD-034F-BB66-4DA583949941}"/>
                </a:ext>
              </a:extLst>
            </p:cNvPr>
            <p:cNvSpPr txBox="1">
              <a:spLocks noChangeArrowheads="1"/>
            </p:cNvSpPr>
            <p:nvPr/>
          </p:nvSpPr>
          <p:spPr bwMode="auto">
            <a:xfrm>
              <a:off x="1919444" y="3644449"/>
              <a:ext cx="26241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not corrupt(rcvpkt)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has_seq1(rcvpkt)</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2" name="Line 27">
              <a:extLst>
                <a:ext uri="{FF2B5EF4-FFF2-40B4-BE49-F238E27FC236}">
                  <a16:creationId xmlns:a16="http://schemas.microsoft.com/office/drawing/2014/main" id="{67A0F00F-84BF-E042-8147-9C34AABEE9CA}"/>
                </a:ext>
              </a:extLst>
            </p:cNvPr>
            <p:cNvSpPr>
              <a:spLocks noChangeShapeType="1"/>
            </p:cNvSpPr>
            <p:nvPr/>
          </p:nvSpPr>
          <p:spPr bwMode="auto">
            <a:xfrm>
              <a:off x="2003582" y="4352474"/>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5" name="Text Box 30">
              <a:extLst>
                <a:ext uri="{FF2B5EF4-FFF2-40B4-BE49-F238E27FC236}">
                  <a16:creationId xmlns:a16="http://schemas.microsoft.com/office/drawing/2014/main" id="{2795743C-B771-D245-AED8-771117828B64}"/>
                </a:ext>
              </a:extLst>
            </p:cNvPr>
            <p:cNvSpPr txBox="1">
              <a:spLocks noChangeArrowheads="1"/>
            </p:cNvSpPr>
            <p:nvPr/>
          </p:nvSpPr>
          <p:spPr bwMode="auto">
            <a:xfrm>
              <a:off x="1951194" y="4374699"/>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7" name="Freeform 32">
              <a:extLst>
                <a:ext uri="{FF2B5EF4-FFF2-40B4-BE49-F238E27FC236}">
                  <a16:creationId xmlns:a16="http://schemas.microsoft.com/office/drawing/2014/main" id="{1E683D9A-8417-BA48-A53B-EEFB96D0B5CE}"/>
                </a:ext>
              </a:extLst>
            </p:cNvPr>
            <p:cNvSpPr>
              <a:spLocks/>
            </p:cNvSpPr>
            <p:nvPr/>
          </p:nvSpPr>
          <p:spPr bwMode="auto">
            <a:xfrm rot="20579453" flipH="1">
              <a:off x="3960969" y="36333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8D1AF017-5F2C-A146-BF02-EC8C570DCE87}"/>
              </a:ext>
            </a:extLst>
          </p:cNvPr>
          <p:cNvGrpSpPr/>
          <p:nvPr/>
        </p:nvGrpSpPr>
        <p:grpSpPr>
          <a:xfrm>
            <a:off x="1867057" y="2591937"/>
            <a:ext cx="3087687" cy="1257300"/>
            <a:chOff x="1867057" y="2591937"/>
            <a:chExt cx="3087687" cy="1257300"/>
          </a:xfrm>
        </p:grpSpPr>
        <p:sp>
          <p:nvSpPr>
            <p:cNvPr id="163" name="Text Box 28">
              <a:extLst>
                <a:ext uri="{FF2B5EF4-FFF2-40B4-BE49-F238E27FC236}">
                  <a16:creationId xmlns:a16="http://schemas.microsoft.com/office/drawing/2014/main" id="{9D2A8CCC-BEB9-A242-89C2-1A10D7FDB422}"/>
                </a:ext>
              </a:extLst>
            </p:cNvPr>
            <p:cNvSpPr txBox="1">
              <a:spLocks noChangeArrowheads="1"/>
            </p:cNvSpPr>
            <p:nvPr/>
          </p:nvSpPr>
          <p:spPr bwMode="auto">
            <a:xfrm>
              <a:off x="1867057" y="2591937"/>
              <a:ext cx="28717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4" name="Line 29">
              <a:extLst>
                <a:ext uri="{FF2B5EF4-FFF2-40B4-BE49-F238E27FC236}">
                  <a16:creationId xmlns:a16="http://schemas.microsoft.com/office/drawing/2014/main" id="{78EDC414-17DA-964B-A17F-A1BDC2DCE547}"/>
                </a:ext>
              </a:extLst>
            </p:cNvPr>
            <p:cNvSpPr>
              <a:spLocks noChangeShapeType="1"/>
            </p:cNvSpPr>
            <p:nvPr/>
          </p:nvSpPr>
          <p:spPr bwMode="auto">
            <a:xfrm>
              <a:off x="2005169" y="2966587"/>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6" name="Text Box 31">
              <a:extLst>
                <a:ext uri="{FF2B5EF4-FFF2-40B4-BE49-F238E27FC236}">
                  <a16:creationId xmlns:a16="http://schemas.microsoft.com/office/drawing/2014/main" id="{CAC3A516-419E-4F4A-95ED-4CF413F4D203}"/>
                </a:ext>
              </a:extLst>
            </p:cNvPr>
            <p:cNvSpPr txBox="1">
              <a:spLocks noChangeArrowheads="1"/>
            </p:cNvSpPr>
            <p:nvPr/>
          </p:nvSpPr>
          <p:spPr bwMode="auto">
            <a:xfrm>
              <a:off x="1927382" y="2933249"/>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make_pkt(NAK,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8" name="Freeform 33">
              <a:extLst>
                <a:ext uri="{FF2B5EF4-FFF2-40B4-BE49-F238E27FC236}">
                  <a16:creationId xmlns:a16="http://schemas.microsoft.com/office/drawing/2014/main" id="{C9A1B12C-9183-8C4D-9DF0-A7E0C472A15B}"/>
                </a:ext>
              </a:extLst>
            </p:cNvPr>
            <p:cNvSpPr>
              <a:spLocks/>
            </p:cNvSpPr>
            <p:nvPr/>
          </p:nvSpPr>
          <p:spPr bwMode="auto">
            <a:xfrm rot="1361013" flipH="1">
              <a:off x="3948269" y="29856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1" name="Slide Number Placeholder 2">
            <a:extLst>
              <a:ext uri="{FF2B5EF4-FFF2-40B4-BE49-F238E27FC236}">
                <a16:creationId xmlns:a16="http://schemas.microsoft.com/office/drawing/2014/main" id="{AEE3DD85-1A48-8443-9ED5-CEDD24C7FA9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54</a:t>
            </a:fld>
            <a:endParaRPr lang="en-US" dirty="0"/>
          </a:p>
        </p:txBody>
      </p:sp>
    </p:spTree>
    <p:extLst>
      <p:ext uri="{BB962C8B-B14F-4D97-AF65-F5344CB8AC3E}">
        <p14:creationId xmlns:p14="http://schemas.microsoft.com/office/powerpoint/2010/main" val="345434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discussion</a:t>
            </a:r>
            <a:endParaRPr lang="en-US" sz="4400" dirty="0"/>
          </a:p>
        </p:txBody>
      </p:sp>
      <p:sp>
        <p:nvSpPr>
          <p:cNvPr id="44" name="Rectangle 3">
            <a:extLst>
              <a:ext uri="{FF2B5EF4-FFF2-40B4-BE49-F238E27FC236}">
                <a16:creationId xmlns:a16="http://schemas.microsoft.com/office/drawing/2014/main" id="{4DBF4802-B282-F141-BA7A-BF4F98FB2E8F}"/>
              </a:ext>
            </a:extLst>
          </p:cNvPr>
          <p:cNvSpPr txBox="1">
            <a:spLocks noChangeArrowheads="1"/>
          </p:cNvSpPr>
          <p:nvPr/>
        </p:nvSpPr>
        <p:spPr>
          <a:xfrm>
            <a:off x="798690" y="1355502"/>
            <a:ext cx="529731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sng"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sender:</a:t>
            </a:r>
            <a:endPar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added to pkt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two seq.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(0,1) will suffice.  Why?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must check if received ACK/NAK corrupted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twice as many states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state must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remember” whether “expected” pkt should have seq # of 0 or 1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5" name="Rectangle 4">
            <a:extLst>
              <a:ext uri="{FF2B5EF4-FFF2-40B4-BE49-F238E27FC236}">
                <a16:creationId xmlns:a16="http://schemas.microsoft.com/office/drawing/2014/main" id="{BEBB060B-A254-E240-9526-00C3EB96E136}"/>
              </a:ext>
            </a:extLst>
          </p:cNvPr>
          <p:cNvSpPr txBox="1">
            <a:spLocks noChangeArrowheads="1"/>
          </p:cNvSpPr>
          <p:nvPr/>
        </p:nvSpPr>
        <p:spPr>
          <a:xfrm>
            <a:off x="6543540" y="1355502"/>
            <a:ext cx="484976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sng" strike="noStrike" kern="1200" cap="none" spc="0" normalizeH="0" baseline="0" noProof="0" dirty="0">
                <a:ln>
                  <a:noFill/>
                </a:ln>
                <a:solidFill>
                  <a:srgbClr val="CC0000"/>
                </a:solidFill>
                <a:effectLst/>
                <a:uLnTx/>
                <a:uFillTx/>
                <a:latin typeface="Calibri" panose="020F0502020204030204"/>
                <a:ea typeface="+mn-ea"/>
                <a:cs typeface="+mn-cs"/>
              </a:rPr>
              <a:t>receiver:</a:t>
            </a:r>
            <a:endParaRPr kumimoji="0" lang="en-US" sz="3200" b="0" i="0" u="none" strike="noStrike" kern="1200" cap="none" spc="0" normalizeH="0" baseline="0" noProof="0" dirty="0">
              <a:ln>
                <a:noFill/>
              </a:ln>
              <a:solidFill>
                <a:srgbClr val="CC0000"/>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must check if received packet is duplicate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state indicates whether 0 or 1 is expected pkt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note: receiver can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know if its last ACK/NAK received OK at sender</a:t>
            </a:r>
          </a:p>
        </p:txBody>
      </p:sp>
      <p:sp>
        <p:nvSpPr>
          <p:cNvPr id="5" name="Slide Number Placeholder 2">
            <a:extLst>
              <a:ext uri="{FF2B5EF4-FFF2-40B4-BE49-F238E27FC236}">
                <a16:creationId xmlns:a16="http://schemas.microsoft.com/office/drawing/2014/main" id="{ADBE880F-C2E4-0642-AE62-E70C2E89903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55</a:t>
            </a:fld>
            <a:endParaRPr lang="en-US" dirty="0"/>
          </a:p>
        </p:txBody>
      </p:sp>
    </p:spTree>
    <p:extLst>
      <p:ext uri="{BB962C8B-B14F-4D97-AF65-F5344CB8AC3E}">
        <p14:creationId xmlns:p14="http://schemas.microsoft.com/office/powerpoint/2010/main" val="396400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rdt2.2: a NAK-free protocol</a:t>
            </a:r>
            <a:endParaRPr lang="en-US" sz="4400" dirty="0"/>
          </a:p>
        </p:txBody>
      </p:sp>
      <p:sp>
        <p:nvSpPr>
          <p:cNvPr id="8" name="Rectangle 3">
            <a:extLst>
              <a:ext uri="{FF2B5EF4-FFF2-40B4-BE49-F238E27FC236}">
                <a16:creationId xmlns:a16="http://schemas.microsoft.com/office/drawing/2014/main" id="{1BA8C5E8-28A5-424A-B91B-D36BE3AFCEC5}"/>
              </a:ext>
            </a:extLst>
          </p:cNvPr>
          <p:cNvSpPr txBox="1">
            <a:spLocks noChangeArrowheads="1"/>
          </p:cNvSpPr>
          <p:nvPr/>
        </p:nvSpPr>
        <p:spPr>
          <a:xfrm>
            <a:off x="606648" y="1714500"/>
            <a:ext cx="10978703" cy="33855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5" marR="0" lvl="0" indent="-28098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same functionality as rdt2.1, using ACKs only</a:t>
            </a:r>
          </a:p>
          <a:p>
            <a:pPr marL="460375" marR="0" lvl="0" indent="-28098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instead of NAK, receiver sends ACK for last pkt received OK</a:t>
            </a:r>
          </a:p>
          <a:p>
            <a:pPr marL="808038" marR="0" lvl="1" indent="-2190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receiver must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explicitly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include seq # of pkt being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ACKed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60375" marR="0" lvl="0" indent="-28098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duplicate ACK at sender results in same action as NAK: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retransmit current pkt</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D1719ED-B423-3644-A6E8-F9BF7FA75BB0}"/>
              </a:ext>
            </a:extLst>
          </p:cNvPr>
          <p:cNvSpPr txBox="1"/>
          <p:nvPr/>
        </p:nvSpPr>
        <p:spPr>
          <a:xfrm>
            <a:off x="798690" y="4623515"/>
            <a:ext cx="906376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As we will see, TCP uses this approach to be NAK-free</a:t>
            </a:r>
          </a:p>
        </p:txBody>
      </p:sp>
      <p:sp>
        <p:nvSpPr>
          <p:cNvPr id="5" name="Slide Number Placeholder 2">
            <a:extLst>
              <a:ext uri="{FF2B5EF4-FFF2-40B4-BE49-F238E27FC236}">
                <a16:creationId xmlns:a16="http://schemas.microsoft.com/office/drawing/2014/main" id="{27705518-50B7-6645-9746-6EF1FD05E89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56</a:t>
            </a:fld>
            <a:endParaRPr lang="en-US" dirty="0"/>
          </a:p>
        </p:txBody>
      </p:sp>
    </p:spTree>
    <p:extLst>
      <p:ext uri="{BB962C8B-B14F-4D97-AF65-F5344CB8AC3E}">
        <p14:creationId xmlns:p14="http://schemas.microsoft.com/office/powerpoint/2010/main" val="10466364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rdt2.2: sender, receiver fragments</a:t>
            </a:r>
            <a:endParaRPr lang="en-US" sz="4400" dirty="0"/>
          </a:p>
        </p:txBody>
      </p:sp>
      <p:grpSp>
        <p:nvGrpSpPr>
          <p:cNvPr id="45" name="Group 3">
            <a:extLst>
              <a:ext uri="{FF2B5EF4-FFF2-40B4-BE49-F238E27FC236}">
                <a16:creationId xmlns:a16="http://schemas.microsoft.com/office/drawing/2014/main" id="{44C8BE99-8D47-E84F-BBFA-C24F85149C9B}"/>
              </a:ext>
            </a:extLst>
          </p:cNvPr>
          <p:cNvGrpSpPr>
            <a:grpSpLocks/>
          </p:cNvGrpSpPr>
          <p:nvPr/>
        </p:nvGrpSpPr>
        <p:grpSpPr bwMode="auto">
          <a:xfrm>
            <a:off x="3740933" y="1183947"/>
            <a:ext cx="6508750" cy="2841625"/>
            <a:chOff x="1529" y="780"/>
            <a:chExt cx="4100" cy="1790"/>
          </a:xfrm>
        </p:grpSpPr>
        <p:grpSp>
          <p:nvGrpSpPr>
            <p:cNvPr id="46" name="Group 4">
              <a:extLst>
                <a:ext uri="{FF2B5EF4-FFF2-40B4-BE49-F238E27FC236}">
                  <a16:creationId xmlns:a16="http://schemas.microsoft.com/office/drawing/2014/main" id="{B559F62B-A8CC-314C-9FFF-E4BE95186DBA}"/>
                </a:ext>
              </a:extLst>
            </p:cNvPr>
            <p:cNvGrpSpPr>
              <a:grpSpLocks/>
            </p:cNvGrpSpPr>
            <p:nvPr/>
          </p:nvGrpSpPr>
          <p:grpSpPr bwMode="auto">
            <a:xfrm>
              <a:off x="1651" y="1399"/>
              <a:ext cx="669" cy="528"/>
              <a:chOff x="1441" y="2062"/>
              <a:chExt cx="669" cy="528"/>
            </a:xfrm>
          </p:grpSpPr>
          <p:sp>
            <p:nvSpPr>
              <p:cNvPr id="63" name="Oval 5">
                <a:extLst>
                  <a:ext uri="{FF2B5EF4-FFF2-40B4-BE49-F238E27FC236}">
                    <a16:creationId xmlns:a16="http://schemas.microsoft.com/office/drawing/2014/main" id="{62508AC8-0382-1842-A725-28AD6849BC18}"/>
                  </a:ext>
                </a:extLst>
              </p:cNvPr>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4" name="Text Box 6">
                <a:extLst>
                  <a:ext uri="{FF2B5EF4-FFF2-40B4-BE49-F238E27FC236}">
                    <a16:creationId xmlns:a16="http://schemas.microsoft.com/office/drawing/2014/main" id="{1C6CF7DE-4208-0546-B6D6-E98910387184}"/>
                  </a:ext>
                </a:extLst>
              </p:cNvPr>
              <p:cNvSpPr txBox="1">
                <a:spLocks noChangeArrowheads="1"/>
              </p:cNvSpPr>
              <p:nvPr/>
            </p:nvSpPr>
            <p:spPr bwMode="auto">
              <a:xfrm>
                <a:off x="1441"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0 from above</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47" name="Text Box 7">
              <a:extLst>
                <a:ext uri="{FF2B5EF4-FFF2-40B4-BE49-F238E27FC236}">
                  <a16:creationId xmlns:a16="http://schemas.microsoft.com/office/drawing/2014/main" id="{487FB5C4-F933-D746-9E6B-EB36683D91FA}"/>
                </a:ext>
              </a:extLst>
            </p:cNvPr>
            <p:cNvSpPr txBox="1">
              <a:spLocks noChangeArrowheads="1"/>
            </p:cNvSpPr>
            <p:nvPr/>
          </p:nvSpPr>
          <p:spPr bwMode="auto">
            <a:xfrm>
              <a:off x="1863" y="957"/>
              <a:ext cx="234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8" name="Text Box 8">
              <a:extLst>
                <a:ext uri="{FF2B5EF4-FFF2-40B4-BE49-F238E27FC236}">
                  <a16:creationId xmlns:a16="http://schemas.microsoft.com/office/drawing/2014/main" id="{3AA6880E-F456-D948-8214-9C93DC52D9A7}"/>
                </a:ext>
              </a:extLst>
            </p:cNvPr>
            <p:cNvSpPr txBox="1">
              <a:spLocks noChangeArrowheads="1"/>
            </p:cNvSpPr>
            <p:nvPr/>
          </p:nvSpPr>
          <p:spPr bwMode="auto">
            <a:xfrm>
              <a:off x="1871" y="780"/>
              <a:ext cx="108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9" name="Line 9">
              <a:extLst>
                <a:ext uri="{FF2B5EF4-FFF2-40B4-BE49-F238E27FC236}">
                  <a16:creationId xmlns:a16="http://schemas.microsoft.com/office/drawing/2014/main" id="{7356AE7C-383F-CD4D-A8D4-0D863BECC90E}"/>
                </a:ext>
              </a:extLst>
            </p:cNvPr>
            <p:cNvSpPr>
              <a:spLocks noChangeShapeType="1"/>
            </p:cNvSpPr>
            <p:nvPr/>
          </p:nvSpPr>
          <p:spPr bwMode="auto">
            <a:xfrm>
              <a:off x="1910" y="992"/>
              <a:ext cx="22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0" name="Line 10">
              <a:extLst>
                <a:ext uri="{FF2B5EF4-FFF2-40B4-BE49-F238E27FC236}">
                  <a16:creationId xmlns:a16="http://schemas.microsoft.com/office/drawing/2014/main" id="{AABAA468-88B5-FD4A-933F-BEE3E0E800E0}"/>
                </a:ext>
              </a:extLst>
            </p:cNvPr>
            <p:cNvSpPr>
              <a:spLocks noChangeShapeType="1"/>
            </p:cNvSpPr>
            <p:nvPr/>
          </p:nvSpPr>
          <p:spPr bwMode="auto">
            <a:xfrm>
              <a:off x="1529" y="1313"/>
              <a:ext cx="264" cy="145"/>
            </a:xfrm>
            <a:prstGeom prst="line">
              <a:avLst/>
            </a:prstGeom>
            <a:noFill/>
            <a:ln w="1905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1" name="Freeform 11">
              <a:extLst>
                <a:ext uri="{FF2B5EF4-FFF2-40B4-BE49-F238E27FC236}">
                  <a16:creationId xmlns:a16="http://schemas.microsoft.com/office/drawing/2014/main" id="{1B01ED8E-ABE5-DB46-A6A7-6A5FF2599E94}"/>
                </a:ext>
              </a:extLst>
            </p:cNvPr>
            <p:cNvSpPr>
              <a:spLocks/>
            </p:cNvSpPr>
            <p:nvPr/>
          </p:nvSpPr>
          <p:spPr bwMode="auto">
            <a:xfrm flipV="1">
              <a:off x="2096" y="1272"/>
              <a:ext cx="1195" cy="130"/>
            </a:xfrm>
            <a:custGeom>
              <a:avLst/>
              <a:gdLst>
                <a:gd name="T0" fmla="*/ 0 w 2835"/>
                <a:gd name="T1" fmla="*/ 0 h 525"/>
                <a:gd name="T2" fmla="*/ 0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 name="Freeform 12">
              <a:extLst>
                <a:ext uri="{FF2B5EF4-FFF2-40B4-BE49-F238E27FC236}">
                  <a16:creationId xmlns:a16="http://schemas.microsoft.com/office/drawing/2014/main" id="{09A24A5A-3284-ED40-94E5-9F6FD9D580F8}"/>
                </a:ext>
              </a:extLst>
            </p:cNvPr>
            <p:cNvSpPr>
              <a:spLocks/>
            </p:cNvSpPr>
            <p:nvPr/>
          </p:nvSpPr>
          <p:spPr bwMode="auto">
            <a:xfrm rot="-1357180">
              <a:off x="3655" y="1225"/>
              <a:ext cx="285" cy="542"/>
            </a:xfrm>
            <a:custGeom>
              <a:avLst/>
              <a:gdLst>
                <a:gd name="T0" fmla="*/ 0 w 735"/>
                <a:gd name="T1" fmla="*/ 1 h 1080"/>
                <a:gd name="T2" fmla="*/ 0 w 735"/>
                <a:gd name="T3" fmla="*/ 1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Text Box 13">
              <a:extLst>
                <a:ext uri="{FF2B5EF4-FFF2-40B4-BE49-F238E27FC236}">
                  <a16:creationId xmlns:a16="http://schemas.microsoft.com/office/drawing/2014/main" id="{735F1B93-CE98-BB48-B7B4-F46E52A4B8B0}"/>
                </a:ext>
              </a:extLst>
            </p:cNvPr>
            <p:cNvSpPr txBox="1">
              <a:spLocks noChangeArrowheads="1"/>
            </p:cNvSpPr>
            <p:nvPr/>
          </p:nvSpPr>
          <p:spPr bwMode="auto">
            <a:xfrm>
              <a:off x="3978" y="1670"/>
              <a:ext cx="133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1" i="0" u="none" strike="noStrike" kern="0" cap="none" spc="0" normalizeH="0" baseline="0" noProof="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p:txBody>
        </p:sp>
        <p:sp>
          <p:nvSpPr>
            <p:cNvPr id="54" name="Text Box 14">
              <a:extLst>
                <a:ext uri="{FF2B5EF4-FFF2-40B4-BE49-F238E27FC236}">
                  <a16:creationId xmlns:a16="http://schemas.microsoft.com/office/drawing/2014/main" id="{1358189F-C49B-9547-B76A-603CC6295715}"/>
                </a:ext>
              </a:extLst>
            </p:cNvPr>
            <p:cNvSpPr txBox="1">
              <a:spLocks noChangeArrowheads="1"/>
            </p:cNvSpPr>
            <p:nvPr/>
          </p:nvSpPr>
          <p:spPr bwMode="auto">
            <a:xfrm>
              <a:off x="3917" y="1174"/>
              <a:ext cx="171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isACK(rcvpkt,1)</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 name="Line 15">
              <a:extLst>
                <a:ext uri="{FF2B5EF4-FFF2-40B4-BE49-F238E27FC236}">
                  <a16:creationId xmlns:a16="http://schemas.microsoft.com/office/drawing/2014/main" id="{96FCE930-1E3E-9749-A456-2BE07EE342E4}"/>
                </a:ext>
              </a:extLst>
            </p:cNvPr>
            <p:cNvSpPr>
              <a:spLocks noChangeShapeType="1"/>
            </p:cNvSpPr>
            <p:nvPr/>
          </p:nvSpPr>
          <p:spPr bwMode="auto">
            <a:xfrm flipV="1">
              <a:off x="4043" y="1666"/>
              <a:ext cx="89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 name="Freeform 16">
              <a:extLst>
                <a:ext uri="{FF2B5EF4-FFF2-40B4-BE49-F238E27FC236}">
                  <a16:creationId xmlns:a16="http://schemas.microsoft.com/office/drawing/2014/main" id="{FF0C2363-5AAB-A541-81DC-66A1639302B9}"/>
                </a:ext>
              </a:extLst>
            </p:cNvPr>
            <p:cNvSpPr>
              <a:spLocks/>
            </p:cNvSpPr>
            <p:nvPr/>
          </p:nvSpPr>
          <p:spPr bwMode="auto">
            <a:xfrm>
              <a:off x="3747" y="1792"/>
              <a:ext cx="128" cy="774"/>
            </a:xfrm>
            <a:custGeom>
              <a:avLst/>
              <a:gdLst>
                <a:gd name="T0" fmla="*/ 67 w 128"/>
                <a:gd name="T1" fmla="*/ 774 h 774"/>
                <a:gd name="T2" fmla="*/ 0 w 128"/>
                <a:gd name="T3" fmla="*/ 0 h 774"/>
                <a:gd name="T4" fmla="*/ 0 60000 65536"/>
                <a:gd name="T5" fmla="*/ 0 60000 65536"/>
              </a:gdLst>
              <a:ahLst/>
              <a:cxnLst>
                <a:cxn ang="T4">
                  <a:pos x="T0" y="T1"/>
                </a:cxn>
                <a:cxn ang="T5">
                  <a:pos x="T2" y="T3"/>
                </a:cxn>
              </a:cxnLst>
              <a:rect l="0" t="0" r="r" b="b"/>
              <a:pathLst>
                <a:path w="128" h="774">
                  <a:moveTo>
                    <a:pt x="67" y="774"/>
                  </a:moveTo>
                  <a:cubicBezTo>
                    <a:pt x="128" y="425"/>
                    <a:pt x="81" y="0"/>
                    <a:pt x="0"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7" name="Text Box 17">
              <a:extLst>
                <a:ext uri="{FF2B5EF4-FFF2-40B4-BE49-F238E27FC236}">
                  <a16:creationId xmlns:a16="http://schemas.microsoft.com/office/drawing/2014/main" id="{A50A3675-BB4B-2C49-9E0C-E3B6864FCDC4}"/>
                </a:ext>
              </a:extLst>
            </p:cNvPr>
            <p:cNvSpPr txBox="1">
              <a:spLocks noChangeArrowheads="1"/>
            </p:cNvSpPr>
            <p:nvPr/>
          </p:nvSpPr>
          <p:spPr bwMode="auto">
            <a:xfrm>
              <a:off x="3838" y="2051"/>
              <a:ext cx="15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isACK(rcvpkt,0)</a:t>
              </a:r>
              <a:r>
                <a:rPr kumimoji="0" lang="en-US" altLang="en-US" sz="1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8" name="Line 18">
              <a:extLst>
                <a:ext uri="{FF2B5EF4-FFF2-40B4-BE49-F238E27FC236}">
                  <a16:creationId xmlns:a16="http://schemas.microsoft.com/office/drawing/2014/main" id="{398A4307-79FC-E54C-B8A4-CCE6DE226EAE}"/>
                </a:ext>
              </a:extLst>
            </p:cNvPr>
            <p:cNvSpPr>
              <a:spLocks noChangeShapeType="1"/>
            </p:cNvSpPr>
            <p:nvPr/>
          </p:nvSpPr>
          <p:spPr bwMode="auto">
            <a:xfrm>
              <a:off x="3894" y="2570"/>
              <a:ext cx="11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59" name="Group 19">
              <a:extLst>
                <a:ext uri="{FF2B5EF4-FFF2-40B4-BE49-F238E27FC236}">
                  <a16:creationId xmlns:a16="http://schemas.microsoft.com/office/drawing/2014/main" id="{C0094035-BD90-5741-A641-F8D8DD3C7B8B}"/>
                </a:ext>
              </a:extLst>
            </p:cNvPr>
            <p:cNvGrpSpPr>
              <a:grpSpLocks/>
            </p:cNvGrpSpPr>
            <p:nvPr/>
          </p:nvGrpSpPr>
          <p:grpSpPr bwMode="auto">
            <a:xfrm>
              <a:off x="3135" y="1365"/>
              <a:ext cx="669" cy="528"/>
              <a:chOff x="1441" y="2062"/>
              <a:chExt cx="669" cy="528"/>
            </a:xfrm>
          </p:grpSpPr>
          <p:sp>
            <p:nvSpPr>
              <p:cNvPr id="61" name="Oval 20">
                <a:extLst>
                  <a:ext uri="{FF2B5EF4-FFF2-40B4-BE49-F238E27FC236}">
                    <a16:creationId xmlns:a16="http://schemas.microsoft.com/office/drawing/2014/main" id="{86E2B18C-13F1-BA46-BE50-CDE79E0D47C8}"/>
                  </a:ext>
                </a:extLst>
              </p:cNvPr>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 name="Text Box 21">
                <a:extLst>
                  <a:ext uri="{FF2B5EF4-FFF2-40B4-BE49-F238E27FC236}">
                    <a16:creationId xmlns:a16="http://schemas.microsoft.com/office/drawing/2014/main" id="{26734C2A-3109-3D4C-BAB8-AB1B111CE996}"/>
                  </a:ext>
                </a:extLst>
              </p:cNvPr>
              <p:cNvSpPr txBox="1">
                <a:spLocks noChangeArrowheads="1"/>
              </p:cNvSpPr>
              <p:nvPr/>
            </p:nvSpPr>
            <p:spPr bwMode="auto">
              <a:xfrm>
                <a:off x="1441"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0</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60" name="Text Box 22">
              <a:extLst>
                <a:ext uri="{FF2B5EF4-FFF2-40B4-BE49-F238E27FC236}">
                  <a16:creationId xmlns:a16="http://schemas.microsoft.com/office/drawing/2014/main" id="{A3A125D1-1D1E-2E4D-AE79-0DE766971E4B}"/>
                </a:ext>
              </a:extLst>
            </p:cNvPr>
            <p:cNvSpPr txBox="1">
              <a:spLocks noChangeArrowheads="1"/>
            </p:cNvSpPr>
            <p:nvPr/>
          </p:nvSpPr>
          <p:spPr bwMode="auto">
            <a:xfrm>
              <a:off x="2363" y="1810"/>
              <a:ext cx="935"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99"/>
                  </a:solidFill>
                  <a:effectLst/>
                  <a:uLnTx/>
                  <a:uFillTx/>
                  <a:latin typeface="Tahoma" charset="0"/>
                  <a:ea typeface="ＭＳ Ｐゴシック" charset="0"/>
                  <a:cs typeface="+mn-cs"/>
                </a:rPr>
                <a:t>sender FSM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99"/>
                  </a:solidFill>
                  <a:effectLst/>
                  <a:uLnTx/>
                  <a:uFillTx/>
                  <a:latin typeface="Tahoma" charset="0"/>
                  <a:ea typeface="ＭＳ Ｐゴシック" charset="0"/>
                  <a:cs typeface="+mn-cs"/>
                </a:rPr>
                <a:t>fragment</a:t>
              </a:r>
            </a:p>
          </p:txBody>
        </p:sp>
      </p:grpSp>
      <p:sp>
        <p:nvSpPr>
          <p:cNvPr id="65" name="Line 23">
            <a:extLst>
              <a:ext uri="{FF2B5EF4-FFF2-40B4-BE49-F238E27FC236}">
                <a16:creationId xmlns:a16="http://schemas.microsoft.com/office/drawing/2014/main" id="{E71BBDED-78BE-4142-9E45-4E7E4B24FCA8}"/>
              </a:ext>
            </a:extLst>
          </p:cNvPr>
          <p:cNvSpPr>
            <a:spLocks noChangeShapeType="1"/>
          </p:cNvSpPr>
          <p:nvPr/>
        </p:nvSpPr>
        <p:spPr bwMode="auto">
          <a:xfrm>
            <a:off x="1978808" y="2549197"/>
            <a:ext cx="7883525" cy="2757488"/>
          </a:xfrm>
          <a:prstGeom prst="line">
            <a:avLst/>
          </a:prstGeom>
          <a:noFill/>
          <a:ln w="9525">
            <a:solidFill>
              <a:srgbClr val="0000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66" name="Group 24">
            <a:extLst>
              <a:ext uri="{FF2B5EF4-FFF2-40B4-BE49-F238E27FC236}">
                <a16:creationId xmlns:a16="http://schemas.microsoft.com/office/drawing/2014/main" id="{2E138519-EBF4-3B44-AD97-E2407D82A043}"/>
              </a:ext>
            </a:extLst>
          </p:cNvPr>
          <p:cNvGrpSpPr>
            <a:grpSpLocks/>
          </p:cNvGrpSpPr>
          <p:nvPr/>
        </p:nvGrpSpPr>
        <p:grpSpPr bwMode="auto">
          <a:xfrm>
            <a:off x="1313645" y="3769985"/>
            <a:ext cx="7234238" cy="2535237"/>
            <a:chOff x="0" y="2409"/>
            <a:chExt cx="4557" cy="1597"/>
          </a:xfrm>
        </p:grpSpPr>
        <p:sp>
          <p:nvSpPr>
            <p:cNvPr id="67" name="Text Box 25">
              <a:extLst>
                <a:ext uri="{FF2B5EF4-FFF2-40B4-BE49-F238E27FC236}">
                  <a16:creationId xmlns:a16="http://schemas.microsoft.com/office/drawing/2014/main" id="{C7F7CA42-D362-5647-A3B4-192876672E60}"/>
                </a:ext>
              </a:extLst>
            </p:cNvPr>
            <p:cNvSpPr txBox="1">
              <a:spLocks noChangeArrowheads="1"/>
            </p:cNvSpPr>
            <p:nvPr/>
          </p:nvSpPr>
          <p:spPr bwMode="auto">
            <a:xfrm>
              <a:off x="1849" y="3217"/>
              <a:ext cx="248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has_seq1(rcvpkt) </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Text Box 26">
              <a:extLst>
                <a:ext uri="{FF2B5EF4-FFF2-40B4-BE49-F238E27FC236}">
                  <a16:creationId xmlns:a16="http://schemas.microsoft.com/office/drawing/2014/main" id="{2AC2EAAE-2D47-A740-B364-15C85D65C9FB}"/>
                </a:ext>
              </a:extLst>
            </p:cNvPr>
            <p:cNvSpPr txBox="1">
              <a:spLocks noChangeArrowheads="1"/>
            </p:cNvSpPr>
            <p:nvPr/>
          </p:nvSpPr>
          <p:spPr bwMode="auto">
            <a:xfrm>
              <a:off x="1829" y="3568"/>
              <a:ext cx="263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sndpkt = make_pkt(ACK1,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69" name="Group 27">
              <a:extLst>
                <a:ext uri="{FF2B5EF4-FFF2-40B4-BE49-F238E27FC236}">
                  <a16:creationId xmlns:a16="http://schemas.microsoft.com/office/drawing/2014/main" id="{D8482BD5-532F-3042-8803-E3C8BD739DC0}"/>
                </a:ext>
              </a:extLst>
            </p:cNvPr>
            <p:cNvGrpSpPr>
              <a:grpSpLocks/>
            </p:cNvGrpSpPr>
            <p:nvPr/>
          </p:nvGrpSpPr>
          <p:grpSpPr bwMode="auto">
            <a:xfrm>
              <a:off x="0" y="2409"/>
              <a:ext cx="3510" cy="1168"/>
              <a:chOff x="0" y="2409"/>
              <a:chExt cx="3510" cy="1168"/>
            </a:xfrm>
          </p:grpSpPr>
          <p:grpSp>
            <p:nvGrpSpPr>
              <p:cNvPr id="71" name="Group 28">
                <a:extLst>
                  <a:ext uri="{FF2B5EF4-FFF2-40B4-BE49-F238E27FC236}">
                    <a16:creationId xmlns:a16="http://schemas.microsoft.com/office/drawing/2014/main" id="{67FF8A8B-97EA-7D4F-A57C-A7614B5802ED}"/>
                  </a:ext>
                </a:extLst>
              </p:cNvPr>
              <p:cNvGrpSpPr>
                <a:grpSpLocks/>
              </p:cNvGrpSpPr>
              <p:nvPr/>
            </p:nvGrpSpPr>
            <p:grpSpPr bwMode="auto">
              <a:xfrm>
                <a:off x="1529" y="2687"/>
                <a:ext cx="534" cy="501"/>
                <a:chOff x="3570" y="3063"/>
                <a:chExt cx="534" cy="501"/>
              </a:xfrm>
            </p:grpSpPr>
            <p:sp>
              <p:nvSpPr>
                <p:cNvPr id="80" name="Oval 29">
                  <a:extLst>
                    <a:ext uri="{FF2B5EF4-FFF2-40B4-BE49-F238E27FC236}">
                      <a16:creationId xmlns:a16="http://schemas.microsoft.com/office/drawing/2014/main" id="{8D4E849D-9AF8-FC4F-B5E6-691ACC1951D1}"/>
                    </a:ext>
                  </a:extLst>
                </p:cNvPr>
                <p:cNvSpPr>
                  <a:spLocks noChangeArrowheads="1"/>
                </p:cNvSpPr>
                <p:nvPr/>
              </p:nvSpPr>
              <p:spPr bwMode="auto">
                <a:xfrm>
                  <a:off x="3570" y="3063"/>
                  <a:ext cx="534" cy="501"/>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Text Box 30">
                  <a:extLst>
                    <a:ext uri="{FF2B5EF4-FFF2-40B4-BE49-F238E27FC236}">
                      <a16:creationId xmlns:a16="http://schemas.microsoft.com/office/drawing/2014/main" id="{E4385747-A861-0E4B-AF7E-71CAF80ED148}"/>
                    </a:ext>
                  </a:extLst>
                </p:cNvPr>
                <p:cNvSpPr txBox="1">
                  <a:spLocks noChangeArrowheads="1"/>
                </p:cNvSpPr>
                <p:nvPr/>
              </p:nvSpPr>
              <p:spPr bwMode="auto">
                <a:xfrm>
                  <a:off x="3597" y="3085"/>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0 from below</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72" name="Freeform 31">
                <a:extLst>
                  <a:ext uri="{FF2B5EF4-FFF2-40B4-BE49-F238E27FC236}">
                    <a16:creationId xmlns:a16="http://schemas.microsoft.com/office/drawing/2014/main" id="{9115FE32-46F2-A847-8603-43A0C0E7C982}"/>
                  </a:ext>
                </a:extLst>
              </p:cNvPr>
              <p:cNvSpPr>
                <a:spLocks/>
              </p:cNvSpPr>
              <p:nvPr/>
            </p:nvSpPr>
            <p:spPr bwMode="auto">
              <a:xfrm>
                <a:off x="1925" y="2618"/>
                <a:ext cx="520" cy="117"/>
              </a:xfrm>
              <a:custGeom>
                <a:avLst/>
                <a:gdLst>
                  <a:gd name="T0" fmla="*/ 0 w 520"/>
                  <a:gd name="T1" fmla="*/ 117 h 117"/>
                  <a:gd name="T2" fmla="*/ 520 w 520"/>
                  <a:gd name="T3" fmla="*/ 17 h 117"/>
                  <a:gd name="T4" fmla="*/ 0 60000 65536"/>
                  <a:gd name="T5" fmla="*/ 0 60000 65536"/>
                </a:gdLst>
                <a:ahLst/>
                <a:cxnLst>
                  <a:cxn ang="T4">
                    <a:pos x="T0" y="T1"/>
                  </a:cxn>
                  <a:cxn ang="T5">
                    <a:pos x="T2" y="T3"/>
                  </a:cxn>
                </a:cxnLst>
                <a:rect l="0" t="0" r="r" b="b"/>
                <a:pathLst>
                  <a:path w="520" h="117">
                    <a:moveTo>
                      <a:pt x="0" y="117"/>
                    </a:moveTo>
                    <a:cubicBezTo>
                      <a:pt x="136" y="17"/>
                      <a:pt x="276" y="0"/>
                      <a:pt x="520" y="17"/>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3" name="Freeform 32">
                <a:extLst>
                  <a:ext uri="{FF2B5EF4-FFF2-40B4-BE49-F238E27FC236}">
                    <a16:creationId xmlns:a16="http://schemas.microsoft.com/office/drawing/2014/main" id="{A33629C7-E28A-5043-8973-73B06C05D8D9}"/>
                  </a:ext>
                </a:extLst>
              </p:cNvPr>
              <p:cNvSpPr>
                <a:spLocks/>
              </p:cNvSpPr>
              <p:nvPr/>
            </p:nvSpPr>
            <p:spPr bwMode="auto">
              <a:xfrm>
                <a:off x="1996" y="3125"/>
                <a:ext cx="1514" cy="130"/>
              </a:xfrm>
              <a:custGeom>
                <a:avLst/>
                <a:gdLst>
                  <a:gd name="T0" fmla="*/ 0 w 1514"/>
                  <a:gd name="T1" fmla="*/ 0 h 130"/>
                  <a:gd name="T2" fmla="*/ 1514 w 1514"/>
                  <a:gd name="T3" fmla="*/ 17 h 130"/>
                  <a:gd name="T4" fmla="*/ 0 60000 65536"/>
                  <a:gd name="T5" fmla="*/ 0 60000 65536"/>
                </a:gdLst>
                <a:ahLst/>
                <a:cxnLst>
                  <a:cxn ang="T4">
                    <a:pos x="T0" y="T1"/>
                  </a:cxn>
                  <a:cxn ang="T5">
                    <a:pos x="T2" y="T3"/>
                  </a:cxn>
                </a:cxnLst>
                <a:rect l="0" t="0" r="r" b="b"/>
                <a:pathLst>
                  <a:path w="1514" h="130">
                    <a:moveTo>
                      <a:pt x="0" y="0"/>
                    </a:moveTo>
                    <a:cubicBezTo>
                      <a:pt x="266" y="130"/>
                      <a:pt x="1322" y="113"/>
                      <a:pt x="1514" y="17"/>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Line 33">
                <a:extLst>
                  <a:ext uri="{FF2B5EF4-FFF2-40B4-BE49-F238E27FC236}">
                    <a16:creationId xmlns:a16="http://schemas.microsoft.com/office/drawing/2014/main" id="{7DAE0056-F522-6A47-87C1-BE5D09A7B6D3}"/>
                  </a:ext>
                </a:extLst>
              </p:cNvPr>
              <p:cNvSpPr>
                <a:spLocks noChangeShapeType="1"/>
              </p:cNvSpPr>
              <p:nvPr/>
            </p:nvSpPr>
            <p:spPr bwMode="auto">
              <a:xfrm>
                <a:off x="1919" y="3577"/>
                <a:ext cx="120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5" name="Freeform 34">
                <a:extLst>
                  <a:ext uri="{FF2B5EF4-FFF2-40B4-BE49-F238E27FC236}">
                    <a16:creationId xmlns:a16="http://schemas.microsoft.com/office/drawing/2014/main" id="{D3183506-C985-AE4B-8786-2BF1733F19C1}"/>
                  </a:ext>
                </a:extLst>
              </p:cNvPr>
              <p:cNvSpPr>
                <a:spLocks/>
              </p:cNvSpPr>
              <p:nvPr/>
            </p:nvSpPr>
            <p:spPr bwMode="auto">
              <a:xfrm flipH="1">
                <a:off x="1237" y="2468"/>
                <a:ext cx="309" cy="856"/>
              </a:xfrm>
              <a:custGeom>
                <a:avLst/>
                <a:gdLst>
                  <a:gd name="T0" fmla="*/ 0 w 619"/>
                  <a:gd name="T1" fmla="*/ 0 h 1815"/>
                  <a:gd name="T2" fmla="*/ 0 w 619"/>
                  <a:gd name="T3" fmla="*/ 0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6" name="Line 35">
                <a:extLst>
                  <a:ext uri="{FF2B5EF4-FFF2-40B4-BE49-F238E27FC236}">
                    <a16:creationId xmlns:a16="http://schemas.microsoft.com/office/drawing/2014/main" id="{3B7207C5-2DDB-A74F-9227-55920F12AA9A}"/>
                  </a:ext>
                </a:extLst>
              </p:cNvPr>
              <p:cNvSpPr>
                <a:spLocks noChangeShapeType="1"/>
              </p:cNvSpPr>
              <p:nvPr/>
            </p:nvSpPr>
            <p:spPr bwMode="auto">
              <a:xfrm>
                <a:off x="57" y="2936"/>
                <a:ext cx="12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7" name="Text Box 36">
                <a:extLst>
                  <a:ext uri="{FF2B5EF4-FFF2-40B4-BE49-F238E27FC236}">
                    <a16:creationId xmlns:a16="http://schemas.microsoft.com/office/drawing/2014/main" id="{10D86368-959C-734B-8A29-22BE54E9BF11}"/>
                  </a:ext>
                </a:extLst>
              </p:cNvPr>
              <p:cNvSpPr txBox="1">
                <a:spLocks noChangeArrowheads="1"/>
              </p:cNvSpPr>
              <p:nvPr/>
            </p:nvSpPr>
            <p:spPr bwMode="auto">
              <a:xfrm>
                <a:off x="6" y="2409"/>
                <a:ext cx="1487"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has_seq1(rcvpkt))</a:t>
                </a:r>
                <a:endParaRPr kumimoji="0" lang="en-US" altLang="en-US" sz="1600" b="1" i="0" u="none" strike="noStrike" kern="0" cap="none" spc="0" normalizeH="0" baseline="0" noProof="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Text Box 37">
                <a:extLst>
                  <a:ext uri="{FF2B5EF4-FFF2-40B4-BE49-F238E27FC236}">
                    <a16:creationId xmlns:a16="http://schemas.microsoft.com/office/drawing/2014/main" id="{18F09FB4-D9AF-AD4C-B898-09D2838B6D97}"/>
                  </a:ext>
                </a:extLst>
              </p:cNvPr>
              <p:cNvSpPr txBox="1">
                <a:spLocks noChangeArrowheads="1"/>
              </p:cNvSpPr>
              <p:nvPr/>
            </p:nvSpPr>
            <p:spPr bwMode="auto">
              <a:xfrm>
                <a:off x="0" y="2954"/>
                <a:ext cx="128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1" i="0" u="none" strike="noStrike" kern="0" cap="none" spc="0" normalizeH="0" baseline="0" noProof="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Text Box 38">
                <a:extLst>
                  <a:ext uri="{FF2B5EF4-FFF2-40B4-BE49-F238E27FC236}">
                    <a16:creationId xmlns:a16="http://schemas.microsoft.com/office/drawing/2014/main" id="{E0B6922C-3192-A443-B72C-6BA385FDE71D}"/>
                  </a:ext>
                </a:extLst>
              </p:cNvPr>
              <p:cNvSpPr txBox="1">
                <a:spLocks noChangeArrowheads="1"/>
              </p:cNvSpPr>
              <p:nvPr/>
            </p:nvSpPr>
            <p:spPr bwMode="auto">
              <a:xfrm>
                <a:off x="2166" y="2709"/>
                <a:ext cx="1020"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FF0000"/>
                    </a:solidFill>
                    <a:prstDash val="dash"/>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99"/>
                    </a:solidFill>
                    <a:effectLst/>
                    <a:uLnTx/>
                    <a:uFillTx/>
                    <a:latin typeface="Tahoma" charset="0"/>
                    <a:ea typeface="ＭＳ Ｐゴシック" charset="0"/>
                    <a:cs typeface="+mn-cs"/>
                  </a:rPr>
                  <a:t>receiver FSM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99"/>
                    </a:solidFill>
                    <a:effectLst/>
                    <a:uLnTx/>
                    <a:uFillTx/>
                    <a:latin typeface="Tahoma" charset="0"/>
                    <a:ea typeface="ＭＳ Ｐゴシック" charset="0"/>
                    <a:cs typeface="+mn-cs"/>
                  </a:rPr>
                  <a:t>fragment</a:t>
                </a:r>
              </a:p>
            </p:txBody>
          </p:sp>
        </p:grpSp>
        <p:sp>
          <p:nvSpPr>
            <p:cNvPr id="70" name="Text Box 39">
              <a:extLst>
                <a:ext uri="{FF2B5EF4-FFF2-40B4-BE49-F238E27FC236}">
                  <a16:creationId xmlns:a16="http://schemas.microsoft.com/office/drawing/2014/main" id="{60BFA42A-F9D1-AB4D-86F4-23CB7F278388}"/>
                </a:ext>
              </a:extLst>
            </p:cNvPr>
            <p:cNvSpPr txBox="1">
              <a:spLocks noChangeArrowheads="1"/>
            </p:cNvSpPr>
            <p:nvPr/>
          </p:nvSpPr>
          <p:spPr bwMode="auto">
            <a:xfrm>
              <a:off x="4318" y="2585"/>
              <a:ext cx="23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ymbol" charset="0"/>
                  <a:ea typeface="ＭＳ Ｐゴシック" charset="0"/>
                  <a:cs typeface="+mn-cs"/>
                </a:rPr>
                <a:t>L</a:t>
              </a:r>
            </a:p>
          </p:txBody>
        </p:sp>
      </p:grpSp>
      <p:sp>
        <p:nvSpPr>
          <p:cNvPr id="40" name="Slide Number Placeholder 2">
            <a:extLst>
              <a:ext uri="{FF2B5EF4-FFF2-40B4-BE49-F238E27FC236}">
                <a16:creationId xmlns:a16="http://schemas.microsoft.com/office/drawing/2014/main" id="{F6D97494-9500-EB4E-A367-8D096797D41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57</a:t>
            </a:fld>
            <a:endParaRPr lang="en-US" dirty="0"/>
          </a:p>
        </p:txBody>
      </p:sp>
    </p:spTree>
    <p:extLst>
      <p:ext uri="{BB962C8B-B14F-4D97-AF65-F5344CB8AC3E}">
        <p14:creationId xmlns:p14="http://schemas.microsoft.com/office/powerpoint/2010/main" val="203383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dirty="0"/>
              <a:t>rdt3.0: channels with errors </a:t>
            </a:r>
            <a:r>
              <a:rPr lang="en-US" i="1" dirty="0"/>
              <a:t>and</a:t>
            </a:r>
            <a:r>
              <a:rPr lang="en-US" dirty="0"/>
              <a:t> loss</a:t>
            </a:r>
            <a:endParaRPr lang="en-US" sz="4000" dirty="0"/>
          </a:p>
        </p:txBody>
      </p:sp>
      <p:sp>
        <p:nvSpPr>
          <p:cNvPr id="41" name="Rectangle 3">
            <a:extLst>
              <a:ext uri="{FF2B5EF4-FFF2-40B4-BE49-F238E27FC236}">
                <a16:creationId xmlns:a16="http://schemas.microsoft.com/office/drawing/2014/main" id="{55B826DE-FC00-8F40-8016-039FCFE597E4}"/>
              </a:ext>
            </a:extLst>
          </p:cNvPr>
          <p:cNvSpPr txBox="1">
            <a:spLocks noChangeArrowheads="1"/>
          </p:cNvSpPr>
          <p:nvPr/>
        </p:nvSpPr>
        <p:spPr>
          <a:xfrm>
            <a:off x="700825" y="1291107"/>
            <a:ext cx="10533232"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marR="0" lvl="0" indent="-1270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New channel assumption:</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underlying channel can also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lose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packets (data, ACKs)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sequence #s, ACKs, retransmissions will be of help … but not quite enough</a:t>
            </a:r>
          </a:p>
        </p:txBody>
      </p:sp>
      <p:sp>
        <p:nvSpPr>
          <p:cNvPr id="4" name="TextBox 3">
            <a:extLst>
              <a:ext uri="{FF2B5EF4-FFF2-40B4-BE49-F238E27FC236}">
                <a16:creationId xmlns:a16="http://schemas.microsoft.com/office/drawing/2014/main" id="{96D30AFD-5483-8F4A-8353-70CF76EDD8F5}"/>
              </a:ext>
            </a:extLst>
          </p:cNvPr>
          <p:cNvSpPr txBox="1"/>
          <p:nvPr/>
        </p:nvSpPr>
        <p:spPr>
          <a:xfrm>
            <a:off x="1351723" y="4023238"/>
            <a:ext cx="9435547" cy="1323439"/>
          </a:xfrm>
          <a:prstGeom prst="rect">
            <a:avLst/>
          </a:prstGeom>
          <a:noFill/>
        </p:spPr>
        <p:txBody>
          <a:bodyPr wrap="square" rtlCol="0">
            <a:spAutoFit/>
          </a:bodyPr>
          <a:lstStyle/>
          <a:p>
            <a:pPr marL="581025" marR="0" lvl="0" indent="-568325" algn="ctr" defTabSz="914400" rtl="0" eaLnBrk="1" fontAlgn="auto" latinLnBrk="0" hangingPunct="1">
              <a:lnSpc>
                <a:spcPct val="100000"/>
              </a:lnSpc>
              <a:spcBef>
                <a:spcPts val="0"/>
              </a:spcBef>
              <a:spcAft>
                <a:spcPts val="0"/>
              </a:spcAft>
              <a:buClrTx/>
              <a:buSzTx/>
              <a:buFontTx/>
              <a:buNone/>
              <a:tabLst/>
              <a:defRPr/>
            </a:pPr>
            <a:r>
              <a:rPr kumimoji="0" lang="en-US" sz="4000" b="0" i="1" u="none"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How do </a:t>
            </a:r>
            <a:r>
              <a:rPr kumimoji="0" lang="en-US" sz="4000" b="0" i="1" u="none" strike="noStrike" kern="1200" cap="none" spc="0" normalizeH="0" baseline="0" noProof="0" dirty="0">
                <a:ln>
                  <a:noFill/>
                </a:ln>
                <a:solidFill>
                  <a:prstClr val="black"/>
                </a:solidFill>
                <a:effectLst/>
                <a:uLnTx/>
                <a:uFillTx/>
                <a:latin typeface="Calibri" panose="020F0502020204030204"/>
                <a:ea typeface="+mn-ea"/>
                <a:cs typeface="+mn-cs"/>
              </a:rPr>
              <a:t>humans</a:t>
            </a: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handle lost sender-to-receiver words in conversation?</a:t>
            </a:r>
          </a:p>
        </p:txBody>
      </p:sp>
      <p:sp>
        <p:nvSpPr>
          <p:cNvPr id="5" name="Slide Number Placeholder 2">
            <a:extLst>
              <a:ext uri="{FF2B5EF4-FFF2-40B4-BE49-F238E27FC236}">
                <a16:creationId xmlns:a16="http://schemas.microsoft.com/office/drawing/2014/main" id="{B81C8263-652B-B54F-A380-A9D05ECA03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58</a:t>
            </a:fld>
            <a:endParaRPr lang="en-US" dirty="0"/>
          </a:p>
        </p:txBody>
      </p:sp>
    </p:spTree>
    <p:extLst>
      <p:ext uri="{BB962C8B-B14F-4D97-AF65-F5344CB8AC3E}">
        <p14:creationId xmlns:p14="http://schemas.microsoft.com/office/powerpoint/2010/main" val="141102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dirty="0"/>
              <a:t>rdt3.0: channels with errors </a:t>
            </a:r>
            <a:r>
              <a:rPr lang="en-US" i="1" dirty="0"/>
              <a:t>and</a:t>
            </a:r>
            <a:r>
              <a:rPr lang="en-US" dirty="0"/>
              <a:t> loss</a:t>
            </a:r>
            <a:endParaRPr lang="en-US" sz="4000" dirty="0"/>
          </a:p>
        </p:txBody>
      </p:sp>
      <p:sp>
        <p:nvSpPr>
          <p:cNvPr id="42" name="Rectangle 4">
            <a:extLst>
              <a:ext uri="{FF2B5EF4-FFF2-40B4-BE49-F238E27FC236}">
                <a16:creationId xmlns:a16="http://schemas.microsoft.com/office/drawing/2014/main" id="{709A56B0-0263-BE46-AEA5-8771DC7625B6}"/>
              </a:ext>
            </a:extLst>
          </p:cNvPr>
          <p:cNvSpPr txBox="1">
            <a:spLocks noChangeArrowheads="1"/>
          </p:cNvSpPr>
          <p:nvPr/>
        </p:nvSpPr>
        <p:spPr>
          <a:xfrm>
            <a:off x="751114" y="1355502"/>
            <a:ext cx="10924659" cy="50747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Approach:</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waits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“reasonable” amount of time for ACK </a:t>
            </a:r>
          </a:p>
          <a:p>
            <a:pPr marL="406400" marR="0" lvl="0" indent="-341313" algn="l" defTabSz="914400" rtl="0" eaLnBrk="1" fontAlgn="auto" latinLnBrk="0" hangingPunct="1">
              <a:lnSpc>
                <a:spcPct val="80000"/>
              </a:lnSpc>
              <a:spcBef>
                <a:spcPts val="12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retransmits if no ACK received in this time</a:t>
            </a:r>
          </a:p>
          <a:p>
            <a:pPr marL="406400" marR="0" lvl="0" indent="-341313" algn="l" defTabSz="914400" rtl="0" eaLnBrk="1" fontAlgn="auto" latinLnBrk="0" hangingPunct="1">
              <a:lnSpc>
                <a:spcPct val="70000"/>
              </a:lnSpc>
              <a:spcBef>
                <a:spcPts val="12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if pkt (or ACK) just delayed (not lost):</a:t>
            </a:r>
          </a:p>
          <a:p>
            <a:pPr marL="747713" marR="0" lvl="2" indent="-374650" algn="l" defTabSz="914400" rtl="0" eaLnBrk="1" fontAlgn="auto" latinLnBrk="0" hangingPunct="1">
              <a:lnSpc>
                <a:spcPct val="90000"/>
              </a:lnSpc>
              <a:spcBef>
                <a:spcPts val="12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retransmission will be  duplicate, but seq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already handles this!</a:t>
            </a:r>
          </a:p>
          <a:p>
            <a:pPr marL="747713" marR="0" lvl="2" indent="-374650" algn="l" defTabSz="914400" rtl="0" eaLnBrk="1" fontAlgn="auto" latinLnBrk="0" hangingPunct="1">
              <a:lnSpc>
                <a:spcPct val="90000"/>
              </a:lnSpc>
              <a:spcBef>
                <a:spcPts val="12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must specify seq # of packet being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ACKed</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3" name="Group 2">
            <a:extLst>
              <a:ext uri="{FF2B5EF4-FFF2-40B4-BE49-F238E27FC236}">
                <a16:creationId xmlns:a16="http://schemas.microsoft.com/office/drawing/2014/main" id="{67B4DB3B-FB87-7B42-8ADE-E098B4B1CDD9}"/>
              </a:ext>
            </a:extLst>
          </p:cNvPr>
          <p:cNvGrpSpPr/>
          <p:nvPr/>
        </p:nvGrpSpPr>
        <p:grpSpPr>
          <a:xfrm>
            <a:off x="3852654" y="4876800"/>
            <a:ext cx="3484723" cy="1905000"/>
            <a:chOff x="3667124" y="4359729"/>
            <a:chExt cx="3484723" cy="1905000"/>
          </a:xfrm>
        </p:grpSpPr>
        <p:pic>
          <p:nvPicPr>
            <p:cNvPr id="7170" name="Picture 2" descr="Image result for red alarm clock">
              <a:extLst>
                <a:ext uri="{FF2B5EF4-FFF2-40B4-BE49-F238E27FC236}">
                  <a16:creationId xmlns:a16="http://schemas.microsoft.com/office/drawing/2014/main" id="{78FD9079-5EFC-D744-A2EF-B55FD834C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24" y="4359729"/>
              <a:ext cx="3381375" cy="1905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91">
              <a:extLst>
                <a:ext uri="{FF2B5EF4-FFF2-40B4-BE49-F238E27FC236}">
                  <a16:creationId xmlns:a16="http://schemas.microsoft.com/office/drawing/2014/main" id="{62219A32-C5B7-4A41-B560-B3B62A39F92F}"/>
                </a:ext>
              </a:extLst>
            </p:cNvPr>
            <p:cNvSpPr txBox="1">
              <a:spLocks noChangeArrowheads="1"/>
            </p:cNvSpPr>
            <p:nvPr/>
          </p:nvSpPr>
          <p:spPr bwMode="auto">
            <a:xfrm>
              <a:off x="5932303" y="4757575"/>
              <a:ext cx="1219544" cy="3703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75000"/>
                </a:lnSpc>
                <a:spcBef>
                  <a:spcPct val="0"/>
                </a:spcBef>
                <a:spcAft>
                  <a:spcPct val="0"/>
                </a:spcAft>
                <a:buClrTx/>
                <a:buSzTx/>
                <a:buFontTx/>
                <a:buNone/>
                <a:tabLst/>
                <a:defRPr/>
              </a:pPr>
              <a:r>
                <a:rPr kumimoji="0" lang="en-US" sz="2400" b="0" i="1" u="none" strike="noStrike" kern="0" cap="none" spc="0" normalizeH="0" baseline="0" noProof="0" dirty="0">
                  <a:ln>
                    <a:noFill/>
                  </a:ln>
                  <a:solidFill>
                    <a:srgbClr val="C00000"/>
                  </a:solidFill>
                  <a:effectLst/>
                  <a:uLnTx/>
                  <a:uFillTx/>
                  <a:latin typeface="Tahoma" charset="0"/>
                  <a:ea typeface="ＭＳ Ｐゴシック" charset="0"/>
                  <a:cs typeface="+mn-cs"/>
                </a:rPr>
                <a:t>timeout</a:t>
              </a:r>
            </a:p>
          </p:txBody>
        </p:sp>
      </p:grpSp>
      <p:sp>
        <p:nvSpPr>
          <p:cNvPr id="10" name="Rectangle 4">
            <a:extLst>
              <a:ext uri="{FF2B5EF4-FFF2-40B4-BE49-F238E27FC236}">
                <a16:creationId xmlns:a16="http://schemas.microsoft.com/office/drawing/2014/main" id="{C21F0D09-350B-0D4B-B0F1-02B4E8F5DB35}"/>
              </a:ext>
            </a:extLst>
          </p:cNvPr>
          <p:cNvSpPr txBox="1">
            <a:spLocks noChangeArrowheads="1"/>
          </p:cNvSpPr>
          <p:nvPr/>
        </p:nvSpPr>
        <p:spPr>
          <a:xfrm>
            <a:off x="808619" y="4059181"/>
            <a:ext cx="10924659" cy="101640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6400" marR="0" lvl="0" indent="-341313" algn="l" defTabSz="914400" rtl="0" eaLnBrk="1" fontAlgn="auto" latinLnBrk="0" hangingPunct="1">
              <a:lnSpc>
                <a:spcPct val="100000"/>
              </a:lnSpc>
              <a:spcBef>
                <a:spcPts val="12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use countdown timer to interrupt after “reasonable” amount of time</a:t>
            </a:r>
          </a:p>
        </p:txBody>
      </p:sp>
      <p:sp>
        <p:nvSpPr>
          <p:cNvPr id="9" name="Slide Number Placeholder 2">
            <a:extLst>
              <a:ext uri="{FF2B5EF4-FFF2-40B4-BE49-F238E27FC236}">
                <a16:creationId xmlns:a16="http://schemas.microsoft.com/office/drawing/2014/main" id="{BA1AE1C8-34DA-8649-8588-05545644E513}"/>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59</a:t>
            </a:fld>
            <a:endParaRPr lang="en-US" dirty="0"/>
          </a:p>
        </p:txBody>
      </p:sp>
    </p:spTree>
    <p:extLst>
      <p:ext uri="{BB962C8B-B14F-4D97-AF65-F5344CB8AC3E}">
        <p14:creationId xmlns:p14="http://schemas.microsoft.com/office/powerpoint/2010/main" val="112676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2">
                                            <p:txEl>
                                              <p:pRg st="1" end="1"/>
                                            </p:txEl>
                                          </p:spTgt>
                                        </p:tgtEl>
                                        <p:attrNameLst>
                                          <p:attrName>style.visibility</p:attrName>
                                        </p:attrNameLst>
                                      </p:cBhvr>
                                      <p:to>
                                        <p:strVal val="visible"/>
                                      </p:to>
                                    </p:set>
                                    <p:animEffect transition="in" filter="dissolve">
                                      <p:cBhvr>
                                        <p:cTn id="11" dur="500"/>
                                        <p:tgtEl>
                                          <p:spTgt spid="42">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42">
                                            <p:txEl>
                                              <p:pRg st="2" end="2"/>
                                            </p:txEl>
                                          </p:spTgt>
                                        </p:tgtEl>
                                        <p:attrNameLst>
                                          <p:attrName>style.visibility</p:attrName>
                                        </p:attrNameLst>
                                      </p:cBhvr>
                                      <p:to>
                                        <p:strVal val="visible"/>
                                      </p:to>
                                    </p:set>
                                    <p:animEffect transition="in" filter="dissolve">
                                      <p:cBhvr>
                                        <p:cTn id="14" dur="500"/>
                                        <p:tgtEl>
                                          <p:spTgt spid="42">
                                            <p:txEl>
                                              <p:pRg st="2" end="2"/>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42">
                                            <p:txEl>
                                              <p:pRg st="3" end="3"/>
                                            </p:txEl>
                                          </p:spTgt>
                                        </p:tgtEl>
                                        <p:attrNameLst>
                                          <p:attrName>style.visibility</p:attrName>
                                        </p:attrNameLst>
                                      </p:cBhvr>
                                      <p:to>
                                        <p:strVal val="visible"/>
                                      </p:to>
                                    </p:set>
                                    <p:animEffect transition="in" filter="dissolve">
                                      <p:cBhvr>
                                        <p:cTn id="17" dur="500"/>
                                        <p:tgtEl>
                                          <p:spTgt spid="42">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42">
                                            <p:txEl>
                                              <p:pRg st="4" end="4"/>
                                            </p:txEl>
                                          </p:spTgt>
                                        </p:tgtEl>
                                        <p:attrNameLst>
                                          <p:attrName>style.visibility</p:attrName>
                                        </p:attrNameLst>
                                      </p:cBhvr>
                                      <p:to>
                                        <p:strVal val="visible"/>
                                      </p:to>
                                    </p:set>
                                    <p:animEffect transition="in" filter="dissolve">
                                      <p:cBhvr>
                                        <p:cTn id="20" dur="500"/>
                                        <p:tgtEl>
                                          <p:spTgt spid="4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9" presetClass="entr" presetSubtype="0" fill="hold" nodeType="with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dissolve">
                                      <p:cBhvr>
                                        <p:cTn id="27" dur="500"/>
                                        <p:tgtEl>
                                          <p:spTgt spid="10">
                                            <p:txEl>
                                              <p:pRg st="0" end="0"/>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fontScale="90000"/>
          </a:bodyPr>
          <a:lstStyle/>
          <a:p>
            <a:r>
              <a:rPr lang="en-US" altLang="en-US" dirty="0">
                <a:cs typeface="Calibri" panose="020F0502020204030204" pitchFamily="34" charset="0"/>
              </a:rPr>
              <a:t>Transport vs. network layer services and protocols</a:t>
            </a:r>
            <a:endParaRPr lang="en-US" dirty="0"/>
          </a:p>
        </p:txBody>
      </p:sp>
      <p:grpSp>
        <p:nvGrpSpPr>
          <p:cNvPr id="4" name="Group 3">
            <a:extLst>
              <a:ext uri="{FF2B5EF4-FFF2-40B4-BE49-F238E27FC236}">
                <a16:creationId xmlns:a16="http://schemas.microsoft.com/office/drawing/2014/main" id="{31CEA1E0-276F-284D-BD4E-42C8F1EBF3F6}"/>
              </a:ext>
            </a:extLst>
          </p:cNvPr>
          <p:cNvGrpSpPr/>
          <p:nvPr/>
        </p:nvGrpSpPr>
        <p:grpSpPr>
          <a:xfrm>
            <a:off x="6278709" y="1094882"/>
            <a:ext cx="5468536" cy="5077175"/>
            <a:chOff x="6430780" y="1365914"/>
            <a:chExt cx="5468536" cy="5077175"/>
          </a:xfrm>
        </p:grpSpPr>
        <p:sp>
          <p:nvSpPr>
            <p:cNvPr id="444" name="Rectangle 443">
              <a:extLst>
                <a:ext uri="{FF2B5EF4-FFF2-40B4-BE49-F238E27FC236}">
                  <a16:creationId xmlns:a16="http://schemas.microsoft.com/office/drawing/2014/main" id="{C47118FD-7A98-6943-B3A3-B578E5FB9F06}"/>
                </a:ext>
              </a:extLst>
            </p:cNvPr>
            <p:cNvSpPr/>
            <p:nvPr/>
          </p:nvSpPr>
          <p:spPr>
            <a:xfrm>
              <a:off x="6539916" y="1365914"/>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8" name="Rectangle 7">
              <a:extLst>
                <a:ext uri="{FF2B5EF4-FFF2-40B4-BE49-F238E27FC236}">
                  <a16:creationId xmlns:a16="http://schemas.microsoft.com/office/drawing/2014/main" id="{9123CC0F-084C-694A-973E-DDF8B74DBB3C}"/>
                </a:ext>
              </a:extLst>
            </p:cNvPr>
            <p:cNvSpPr>
              <a:spLocks noChangeArrowheads="1"/>
            </p:cNvSpPr>
            <p:nvPr/>
          </p:nvSpPr>
          <p:spPr bwMode="auto">
            <a:xfrm>
              <a:off x="6430780" y="1910777"/>
              <a:ext cx="5230917" cy="4409765"/>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526" name="Text Box 11">
              <a:extLst>
                <a:ext uri="{FF2B5EF4-FFF2-40B4-BE49-F238E27FC236}">
                  <a16:creationId xmlns:a16="http://schemas.microsoft.com/office/drawing/2014/main" id="{8933385F-1349-114E-8950-59CB886F3A0E}"/>
                </a:ext>
              </a:extLst>
            </p:cNvPr>
            <p:cNvSpPr txBox="1">
              <a:spLocks noChangeArrowheads="1"/>
            </p:cNvSpPr>
            <p:nvPr/>
          </p:nvSpPr>
          <p:spPr bwMode="auto">
            <a:xfrm>
              <a:off x="7104167" y="1686939"/>
              <a:ext cx="3025187" cy="44563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0000"/>
                </a:lnSpc>
                <a:spcBef>
                  <a:spcPct val="450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000099"/>
                  </a:solidFill>
                  <a:effectLst/>
                  <a:uLnTx/>
                  <a:uFillTx/>
                  <a:latin typeface="Calibri" panose="020F0502020204030204"/>
                  <a:ea typeface="ＭＳ Ｐゴシック" charset="0"/>
                  <a:cs typeface="+mn-cs"/>
                </a:rPr>
                <a:t>household analogy:</a:t>
              </a:r>
              <a:endParaRPr kumimoji="0" lang="en-US" sz="28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527" name="Rectangle 4">
              <a:extLst>
                <a:ext uri="{FF2B5EF4-FFF2-40B4-BE49-F238E27FC236}">
                  <a16:creationId xmlns:a16="http://schemas.microsoft.com/office/drawing/2014/main" id="{D8394745-F660-7141-9DD3-60B497C3EBAB}"/>
                </a:ext>
              </a:extLst>
            </p:cNvPr>
            <p:cNvSpPr txBox="1">
              <a:spLocks noChangeArrowheads="1"/>
            </p:cNvSpPr>
            <p:nvPr/>
          </p:nvSpPr>
          <p:spPr>
            <a:xfrm>
              <a:off x="6539915" y="2193352"/>
              <a:ext cx="4916773" cy="4249737"/>
            </a:xfrm>
            <a:prstGeom prst="rect">
              <a:avLst/>
            </a:prstGeom>
            <a:extLst>
              <a:ext uri="{91240B29-F687-4f45-9708-019B960494DF}">
                <a14:hiddenLine xmlns="" xmlns:a14="http://schemas.microsoft.com/office/drawing/2010/main" w="19050" cmpd="sng">
                  <a:solidFill>
                    <a:srgbClr val="FF0000"/>
                  </a:solidFill>
                  <a:miter lim="800000"/>
                  <a:headEnd/>
                  <a:tailEnd/>
                </a14:hiddenLine>
              </a:ext>
            </a:extLst>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None/>
                <a:tabLst/>
                <a:defRPr/>
              </a:pPr>
              <a:r>
                <a:rPr kumimoji="0" lang="en-US" altLang="en-US" sz="3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12 kids in Ann’</a:t>
              </a:r>
              <a:r>
                <a:rPr kumimoji="0" lang="en-US" altLang="ja-JP" sz="3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house sending letters to 12 kids in Bill’s house:</a:t>
              </a:r>
              <a:endParaRPr kumimoji="0" lang="en-US" altLang="ja-JP"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hosts = houses</a:t>
              </a:r>
            </a:p>
            <a:p>
              <a:pPr marL="352425" marR="0" lvl="0" indent="-22225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processes = kids</a:t>
              </a:r>
            </a:p>
            <a:p>
              <a:pPr marL="352425" marR="0" lvl="0" indent="-22225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 messages = letters in envelopes</a:t>
              </a:r>
            </a:p>
            <a:p>
              <a:pPr marL="352425" marR="0" lvl="0" indent="-22225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transport protocol = Ann and Bill who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demux</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to in-house siblings</a:t>
              </a:r>
            </a:p>
            <a:p>
              <a:pPr marL="352425" marR="0" lvl="0" indent="-22225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network-layer protocol = postal service</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pic>
        <p:nvPicPr>
          <p:cNvPr id="5" name="Picture 4">
            <a:extLst>
              <a:ext uri="{FF2B5EF4-FFF2-40B4-BE49-F238E27FC236}">
                <a16:creationId xmlns:a16="http://schemas.microsoft.com/office/drawing/2014/main" id="{6CFAA90E-01F6-9442-8C29-5980D20B9F2E}"/>
              </a:ext>
            </a:extLst>
          </p:cNvPr>
          <p:cNvPicPr>
            <a:picLocks noChangeAspect="1"/>
          </p:cNvPicPr>
          <p:nvPr/>
        </p:nvPicPr>
        <p:blipFill>
          <a:blip r:embed="rId3"/>
          <a:stretch>
            <a:fillRect/>
          </a:stretch>
        </p:blipFill>
        <p:spPr>
          <a:xfrm>
            <a:off x="1423754" y="1415907"/>
            <a:ext cx="3622416" cy="5035158"/>
          </a:xfrm>
          <a:prstGeom prst="rect">
            <a:avLst/>
          </a:prstGeom>
        </p:spPr>
      </p:pic>
      <p:sp>
        <p:nvSpPr>
          <p:cNvPr id="6" name="Rectangle 5">
            <a:extLst>
              <a:ext uri="{FF2B5EF4-FFF2-40B4-BE49-F238E27FC236}">
                <a16:creationId xmlns:a16="http://schemas.microsoft.com/office/drawing/2014/main" id="{0C49E7E9-FAA1-6B4E-871E-EA23858B60C6}"/>
              </a:ext>
            </a:extLst>
          </p:cNvPr>
          <p:cNvSpPr/>
          <p:nvPr/>
        </p:nvSpPr>
        <p:spPr>
          <a:xfrm>
            <a:off x="6387844" y="4452079"/>
            <a:ext cx="5121782" cy="13641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Slide Number Placeholder 2">
            <a:extLst>
              <a:ext uri="{FF2B5EF4-FFF2-40B4-BE49-F238E27FC236}">
                <a16:creationId xmlns:a16="http://schemas.microsoft.com/office/drawing/2014/main" id="{3D98765B-6EC7-864F-8A48-2FBCD8212BD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19276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5C125732-5AF8-DA4B-817C-FBB3A5B32FC1}"/>
              </a:ext>
            </a:extLst>
          </p:cNvPr>
          <p:cNvSpPr/>
          <p:nvPr/>
        </p:nvSpPr>
        <p:spPr>
          <a:xfrm>
            <a:off x="2666162" y="3735852"/>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4" name="Rectangle 123">
            <a:extLst>
              <a:ext uri="{FF2B5EF4-FFF2-40B4-BE49-F238E27FC236}">
                <a16:creationId xmlns:a16="http://schemas.microsoft.com/office/drawing/2014/main" id="{0D8C866A-2C1E-EA49-9FEE-17BE0B5EB65D}"/>
              </a:ext>
            </a:extLst>
          </p:cNvPr>
          <p:cNvSpPr/>
          <p:nvPr/>
        </p:nvSpPr>
        <p:spPr>
          <a:xfrm>
            <a:off x="5108911" y="5798809"/>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Rectangle 122">
            <a:extLst>
              <a:ext uri="{FF2B5EF4-FFF2-40B4-BE49-F238E27FC236}">
                <a16:creationId xmlns:a16="http://schemas.microsoft.com/office/drawing/2014/main" id="{B8F8E4F3-FCCE-BB46-816F-BE18AA10AA87}"/>
              </a:ext>
            </a:extLst>
          </p:cNvPr>
          <p:cNvSpPr/>
          <p:nvPr/>
        </p:nvSpPr>
        <p:spPr>
          <a:xfrm>
            <a:off x="8105934" y="3949220"/>
            <a:ext cx="944562"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DEEC5A2E-CAFB-BA43-A154-13F98FBF8642}"/>
              </a:ext>
            </a:extLst>
          </p:cNvPr>
          <p:cNvSpPr/>
          <p:nvPr/>
        </p:nvSpPr>
        <p:spPr>
          <a:xfrm>
            <a:off x="4772033" y="1955144"/>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sender</a:t>
            </a:r>
            <a:endParaRPr lang="en-US" sz="4400" dirty="0"/>
          </a:p>
        </p:txBody>
      </p:sp>
      <p:sp>
        <p:nvSpPr>
          <p:cNvPr id="64" name="Line 6">
            <a:extLst>
              <a:ext uri="{FF2B5EF4-FFF2-40B4-BE49-F238E27FC236}">
                <a16:creationId xmlns:a16="http://schemas.microsoft.com/office/drawing/2014/main" id="{78C37AB9-8D5F-A34A-A2BE-A05DFB4E8756}"/>
              </a:ext>
            </a:extLst>
          </p:cNvPr>
          <p:cNvSpPr>
            <a:spLocks noChangeShapeType="1"/>
          </p:cNvSpPr>
          <p:nvPr/>
        </p:nvSpPr>
        <p:spPr bwMode="auto">
          <a:xfrm>
            <a:off x="4488198" y="1637972"/>
            <a:ext cx="157163" cy="5762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5" name="Group 7">
            <a:extLst>
              <a:ext uri="{FF2B5EF4-FFF2-40B4-BE49-F238E27FC236}">
                <a16:creationId xmlns:a16="http://schemas.microsoft.com/office/drawing/2014/main" id="{096872AC-5A50-874A-AB4F-3FB6FDD33CA8}"/>
              </a:ext>
            </a:extLst>
          </p:cNvPr>
          <p:cNvGrpSpPr>
            <a:grpSpLocks/>
          </p:cNvGrpSpPr>
          <p:nvPr/>
        </p:nvGrpSpPr>
        <p:grpSpPr bwMode="auto">
          <a:xfrm>
            <a:off x="7099636" y="2184072"/>
            <a:ext cx="889000" cy="865187"/>
            <a:chOff x="445" y="1273"/>
            <a:chExt cx="560" cy="545"/>
          </a:xfrm>
        </p:grpSpPr>
        <p:sp>
          <p:nvSpPr>
            <p:cNvPr id="66" name="Oval 8">
              <a:extLst>
                <a:ext uri="{FF2B5EF4-FFF2-40B4-BE49-F238E27FC236}">
                  <a16:creationId xmlns:a16="http://schemas.microsoft.com/office/drawing/2014/main" id="{E65B4A15-4BAC-CA4D-A49C-43B951682900}"/>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7" name="Text Box 9">
              <a:extLst>
                <a:ext uri="{FF2B5EF4-FFF2-40B4-BE49-F238E27FC236}">
                  <a16:creationId xmlns:a16="http://schemas.microsoft.com/office/drawing/2014/main" id="{26B25746-91F9-5D4A-8F0C-823F1140A003}"/>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ACK0</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7F4D04D9-9A61-C546-9AF6-16658062604A}"/>
              </a:ext>
            </a:extLst>
          </p:cNvPr>
          <p:cNvGrpSpPr/>
          <p:nvPr/>
        </p:nvGrpSpPr>
        <p:grpSpPr>
          <a:xfrm>
            <a:off x="4758073" y="1183947"/>
            <a:ext cx="3860800" cy="1144587"/>
            <a:chOff x="4758073" y="1183947"/>
            <a:chExt cx="3860800" cy="1144587"/>
          </a:xfrm>
        </p:grpSpPr>
        <p:sp>
          <p:nvSpPr>
            <p:cNvPr id="61" name="Text Box 3">
              <a:extLst>
                <a:ext uri="{FF2B5EF4-FFF2-40B4-BE49-F238E27FC236}">
                  <a16:creationId xmlns:a16="http://schemas.microsoft.com/office/drawing/2014/main" id="{277946DC-87AE-0E47-8DDD-C388A956445A}"/>
                </a:ext>
              </a:extLst>
            </p:cNvPr>
            <p:cNvSpPr txBox="1">
              <a:spLocks noChangeArrowheads="1"/>
            </p:cNvSpPr>
            <p:nvPr/>
          </p:nvSpPr>
          <p:spPr bwMode="auto">
            <a:xfrm>
              <a:off x="4758073" y="1477634"/>
              <a:ext cx="3860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2" name="Text Box 4">
              <a:extLst>
                <a:ext uri="{FF2B5EF4-FFF2-40B4-BE49-F238E27FC236}">
                  <a16:creationId xmlns:a16="http://schemas.microsoft.com/office/drawing/2014/main" id="{11F4EC56-A6F5-A64D-95C8-7503733BD178}"/>
                </a:ext>
              </a:extLst>
            </p:cNvPr>
            <p:cNvSpPr txBox="1">
              <a:spLocks noChangeArrowheads="1"/>
            </p:cNvSpPr>
            <p:nvPr/>
          </p:nvSpPr>
          <p:spPr bwMode="auto">
            <a:xfrm>
              <a:off x="4799348" y="1183947"/>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3" name="Line 5">
              <a:extLst>
                <a:ext uri="{FF2B5EF4-FFF2-40B4-BE49-F238E27FC236}">
                  <a16:creationId xmlns:a16="http://schemas.microsoft.com/office/drawing/2014/main" id="{C1AF7291-871C-F046-AFBB-1556BBAC481A}"/>
                </a:ext>
              </a:extLst>
            </p:cNvPr>
            <p:cNvSpPr>
              <a:spLocks noChangeShapeType="1"/>
            </p:cNvSpPr>
            <p:nvPr/>
          </p:nvSpPr>
          <p:spPr bwMode="auto">
            <a:xfrm>
              <a:off x="4900948" y="15220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8" name="Freeform 10">
              <a:extLst>
                <a:ext uri="{FF2B5EF4-FFF2-40B4-BE49-F238E27FC236}">
                  <a16:creationId xmlns:a16="http://schemas.microsoft.com/office/drawing/2014/main" id="{8CEC024B-C97C-A74A-9916-3EDFFAAB7369}"/>
                </a:ext>
              </a:extLst>
            </p:cNvPr>
            <p:cNvSpPr>
              <a:spLocks/>
            </p:cNvSpPr>
            <p:nvPr/>
          </p:nvSpPr>
          <p:spPr bwMode="auto">
            <a:xfrm flipV="1">
              <a:off x="5123198" y="2165022"/>
              <a:ext cx="2090738" cy="16351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2" name="Group 14">
            <a:extLst>
              <a:ext uri="{FF2B5EF4-FFF2-40B4-BE49-F238E27FC236}">
                <a16:creationId xmlns:a16="http://schemas.microsoft.com/office/drawing/2014/main" id="{56EFCAB8-B7AF-164A-9F92-8EACFBDEB179}"/>
              </a:ext>
            </a:extLst>
          </p:cNvPr>
          <p:cNvGrpSpPr>
            <a:grpSpLocks/>
          </p:cNvGrpSpPr>
          <p:nvPr/>
        </p:nvGrpSpPr>
        <p:grpSpPr bwMode="auto">
          <a:xfrm>
            <a:off x="7191711" y="4098597"/>
            <a:ext cx="1189037" cy="850900"/>
            <a:chOff x="4090" y="3230"/>
            <a:chExt cx="749" cy="536"/>
          </a:xfrm>
        </p:grpSpPr>
        <p:sp>
          <p:nvSpPr>
            <p:cNvPr id="73" name="Oval 15">
              <a:extLst>
                <a:ext uri="{FF2B5EF4-FFF2-40B4-BE49-F238E27FC236}">
                  <a16:creationId xmlns:a16="http://schemas.microsoft.com/office/drawing/2014/main" id="{FA80C9CA-4B40-8840-B931-9FF9ACFD24EF}"/>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16">
              <a:extLst>
                <a:ext uri="{FF2B5EF4-FFF2-40B4-BE49-F238E27FC236}">
                  <a16:creationId xmlns:a16="http://schemas.microsoft.com/office/drawing/2014/main" id="{521CFB86-2E9D-B149-847B-A167F4F8FCE1}"/>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call 1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4" name="Group 113">
            <a:extLst>
              <a:ext uri="{FF2B5EF4-FFF2-40B4-BE49-F238E27FC236}">
                <a16:creationId xmlns:a16="http://schemas.microsoft.com/office/drawing/2014/main" id="{40684A0E-9037-EB45-9EB8-86695DBF36A9}"/>
              </a:ext>
            </a:extLst>
          </p:cNvPr>
          <p:cNvGrpSpPr/>
          <p:nvPr/>
        </p:nvGrpSpPr>
        <p:grpSpPr>
          <a:xfrm>
            <a:off x="5054936" y="4832022"/>
            <a:ext cx="3444875" cy="1038225"/>
            <a:chOff x="5054936" y="4832022"/>
            <a:chExt cx="3444875" cy="1038225"/>
          </a:xfrm>
        </p:grpSpPr>
        <p:sp>
          <p:nvSpPr>
            <p:cNvPr id="76" name="Freeform 18">
              <a:extLst>
                <a:ext uri="{FF2B5EF4-FFF2-40B4-BE49-F238E27FC236}">
                  <a16:creationId xmlns:a16="http://schemas.microsoft.com/office/drawing/2014/main" id="{6F223C64-6D09-DE48-83F1-228C34DA64FA}"/>
                </a:ext>
              </a:extLst>
            </p:cNvPr>
            <p:cNvSpPr>
              <a:spLocks/>
            </p:cNvSpPr>
            <p:nvPr/>
          </p:nvSpPr>
          <p:spPr bwMode="auto">
            <a:xfrm>
              <a:off x="5108911" y="4832022"/>
              <a:ext cx="2312987" cy="27463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8" name="Text Box 20">
              <a:extLst>
                <a:ext uri="{FF2B5EF4-FFF2-40B4-BE49-F238E27FC236}">
                  <a16:creationId xmlns:a16="http://schemas.microsoft.com/office/drawing/2014/main" id="{5C35E95A-ADB2-FF4D-BCD2-C9D9EABE9C6B}"/>
                </a:ext>
              </a:extLst>
            </p:cNvPr>
            <p:cNvSpPr txBox="1">
              <a:spLocks noChangeArrowheads="1"/>
            </p:cNvSpPr>
            <p:nvPr/>
          </p:nvSpPr>
          <p:spPr bwMode="auto">
            <a:xfrm>
              <a:off x="5054936" y="5317797"/>
              <a:ext cx="34448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Text Box 21">
              <a:extLst>
                <a:ext uri="{FF2B5EF4-FFF2-40B4-BE49-F238E27FC236}">
                  <a16:creationId xmlns:a16="http://schemas.microsoft.com/office/drawing/2014/main" id="{E55E1DDD-DB30-5446-8650-ECC81FF923ED}"/>
                </a:ext>
              </a:extLst>
            </p:cNvPr>
            <p:cNvSpPr txBox="1">
              <a:spLocks noChangeArrowheads="1"/>
            </p:cNvSpPr>
            <p:nvPr/>
          </p:nvSpPr>
          <p:spPr bwMode="auto">
            <a:xfrm>
              <a:off x="5054936" y="5035222"/>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0" name="Line 22">
              <a:extLst>
                <a:ext uri="{FF2B5EF4-FFF2-40B4-BE49-F238E27FC236}">
                  <a16:creationId xmlns:a16="http://schemas.microsoft.com/office/drawing/2014/main" id="{38F0E084-BD34-6345-8EFC-9B28222C5D7D}"/>
                </a:ext>
              </a:extLst>
            </p:cNvPr>
            <p:cNvSpPr>
              <a:spLocks noChangeShapeType="1"/>
            </p:cNvSpPr>
            <p:nvPr/>
          </p:nvSpPr>
          <p:spPr bwMode="auto">
            <a:xfrm>
              <a:off x="5173998" y="5346372"/>
              <a:ext cx="25987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D0E17AB3-A37A-384E-B76C-D9D33C764FEC}"/>
              </a:ext>
            </a:extLst>
          </p:cNvPr>
          <p:cNvGrpSpPr/>
          <p:nvPr/>
        </p:nvGrpSpPr>
        <p:grpSpPr>
          <a:xfrm>
            <a:off x="7858461" y="2912734"/>
            <a:ext cx="2309812" cy="1184275"/>
            <a:chOff x="7858461" y="2912734"/>
            <a:chExt cx="2309812" cy="1184275"/>
          </a:xfrm>
        </p:grpSpPr>
        <p:sp>
          <p:nvSpPr>
            <p:cNvPr id="77" name="Freeform 19">
              <a:extLst>
                <a:ext uri="{FF2B5EF4-FFF2-40B4-BE49-F238E27FC236}">
                  <a16:creationId xmlns:a16="http://schemas.microsoft.com/office/drawing/2014/main" id="{3DDB81C2-3ABA-CF4A-B97F-7179552BC636}"/>
                </a:ext>
              </a:extLst>
            </p:cNvPr>
            <p:cNvSpPr>
              <a:spLocks/>
            </p:cNvSpPr>
            <p:nvPr/>
          </p:nvSpPr>
          <p:spPr bwMode="auto">
            <a:xfrm rot="5400000" flipH="1" flipV="1">
              <a:off x="7349667" y="3421528"/>
              <a:ext cx="1184275" cy="16668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Text Box 23">
              <a:extLst>
                <a:ext uri="{FF2B5EF4-FFF2-40B4-BE49-F238E27FC236}">
                  <a16:creationId xmlns:a16="http://schemas.microsoft.com/office/drawing/2014/main" id="{B3A5B058-CEE3-154A-8B9F-81FE6436B20E}"/>
                </a:ext>
              </a:extLst>
            </p:cNvPr>
            <p:cNvSpPr txBox="1">
              <a:spLocks noChangeArrowheads="1"/>
            </p:cNvSpPr>
            <p:nvPr/>
          </p:nvSpPr>
          <p:spPr bwMode="auto">
            <a:xfrm>
              <a:off x="8018798" y="3200072"/>
              <a:ext cx="2149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isACK(rcvpkt,0)</a:t>
              </a: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2" name="Line 24">
              <a:extLst>
                <a:ext uri="{FF2B5EF4-FFF2-40B4-BE49-F238E27FC236}">
                  <a16:creationId xmlns:a16="http://schemas.microsoft.com/office/drawing/2014/main" id="{6F172C79-50B4-9346-A88A-5975F73431A8}"/>
                </a:ext>
              </a:extLst>
            </p:cNvPr>
            <p:cNvSpPr>
              <a:spLocks noChangeShapeType="1"/>
            </p:cNvSpPr>
            <p:nvPr/>
          </p:nvSpPr>
          <p:spPr bwMode="auto">
            <a:xfrm>
              <a:off x="8134686" y="3911272"/>
              <a:ext cx="1419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29">
              <a:extLst>
                <a:ext uri="{FF2B5EF4-FFF2-40B4-BE49-F238E27FC236}">
                  <a16:creationId xmlns:a16="http://schemas.microsoft.com/office/drawing/2014/main" id="{31338CB6-A233-944E-8AAB-06740429CED4}"/>
                </a:ext>
              </a:extLst>
            </p:cNvPr>
            <p:cNvSpPr txBox="1">
              <a:spLocks noChangeArrowheads="1"/>
            </p:cNvSpPr>
            <p:nvPr/>
          </p:nvSpPr>
          <p:spPr bwMode="auto">
            <a:xfrm>
              <a:off x="8039436" y="3892222"/>
              <a:ext cx="151447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5" name="Group 114">
            <a:extLst>
              <a:ext uri="{FF2B5EF4-FFF2-40B4-BE49-F238E27FC236}">
                <a16:creationId xmlns:a16="http://schemas.microsoft.com/office/drawing/2014/main" id="{264EE58C-9293-D64B-8FD5-BF4EEDF9C767}"/>
              </a:ext>
            </a:extLst>
          </p:cNvPr>
          <p:cNvGrpSpPr/>
          <p:nvPr/>
        </p:nvGrpSpPr>
        <p:grpSpPr>
          <a:xfrm>
            <a:off x="2638761" y="2958772"/>
            <a:ext cx="1933239" cy="1239836"/>
            <a:chOff x="2638761" y="2958772"/>
            <a:chExt cx="1933239" cy="1239836"/>
          </a:xfrm>
        </p:grpSpPr>
        <p:sp>
          <p:nvSpPr>
            <p:cNvPr id="75" name="Freeform 17">
              <a:extLst>
                <a:ext uri="{FF2B5EF4-FFF2-40B4-BE49-F238E27FC236}">
                  <a16:creationId xmlns:a16="http://schemas.microsoft.com/office/drawing/2014/main" id="{2F184C7E-A563-7E48-B933-43517ECFB8AD}"/>
                </a:ext>
              </a:extLst>
            </p:cNvPr>
            <p:cNvSpPr>
              <a:spLocks/>
            </p:cNvSpPr>
            <p:nvPr/>
          </p:nvSpPr>
          <p:spPr bwMode="auto">
            <a:xfrm rot="16200000" flipV="1">
              <a:off x="3932569" y="3559178"/>
              <a:ext cx="1137909" cy="14095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5" name="Text Box 27">
              <a:extLst>
                <a:ext uri="{FF2B5EF4-FFF2-40B4-BE49-F238E27FC236}">
                  <a16:creationId xmlns:a16="http://schemas.microsoft.com/office/drawing/2014/main" id="{85546939-74F9-DE48-94D4-5CDE532CF8B4}"/>
                </a:ext>
              </a:extLst>
            </p:cNvPr>
            <p:cNvSpPr txBox="1">
              <a:spLocks noChangeArrowheads="1"/>
            </p:cNvSpPr>
            <p:nvPr/>
          </p:nvSpPr>
          <p:spPr bwMode="auto">
            <a:xfrm>
              <a:off x="2646698" y="2958772"/>
              <a:ext cx="1912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notcorrupt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isACK</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(rcvpkt,1)</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6" name="Line 28">
              <a:extLst>
                <a:ext uri="{FF2B5EF4-FFF2-40B4-BE49-F238E27FC236}">
                  <a16:creationId xmlns:a16="http://schemas.microsoft.com/office/drawing/2014/main" id="{8CA33983-E9A1-BF42-B982-07F0B1E94A02}"/>
                </a:ext>
              </a:extLst>
            </p:cNvPr>
            <p:cNvSpPr>
              <a:spLocks noChangeShapeType="1"/>
            </p:cNvSpPr>
            <p:nvPr/>
          </p:nvSpPr>
          <p:spPr bwMode="auto">
            <a:xfrm>
              <a:off x="2773698" y="3698547"/>
              <a:ext cx="15176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0">
              <a:extLst>
                <a:ext uri="{FF2B5EF4-FFF2-40B4-BE49-F238E27FC236}">
                  <a16:creationId xmlns:a16="http://schemas.microsoft.com/office/drawing/2014/main" id="{C524B67B-7041-9242-9C97-B8A784A8F6F2}"/>
                </a:ext>
              </a:extLst>
            </p:cNvPr>
            <p:cNvSpPr txBox="1">
              <a:spLocks noChangeArrowheads="1"/>
            </p:cNvSpPr>
            <p:nvPr/>
          </p:nvSpPr>
          <p:spPr bwMode="auto">
            <a:xfrm>
              <a:off x="2638761" y="3671559"/>
              <a:ext cx="151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0" name="Group 42">
            <a:extLst>
              <a:ext uri="{FF2B5EF4-FFF2-40B4-BE49-F238E27FC236}">
                <a16:creationId xmlns:a16="http://schemas.microsoft.com/office/drawing/2014/main" id="{7781A61F-1C88-6E46-96AB-268CBADE4526}"/>
              </a:ext>
            </a:extLst>
          </p:cNvPr>
          <p:cNvGrpSpPr>
            <a:grpSpLocks/>
          </p:cNvGrpSpPr>
          <p:nvPr/>
        </p:nvGrpSpPr>
        <p:grpSpPr bwMode="auto">
          <a:xfrm>
            <a:off x="4157998" y="2228522"/>
            <a:ext cx="1189038" cy="850900"/>
            <a:chOff x="4090" y="3230"/>
            <a:chExt cx="749" cy="536"/>
          </a:xfrm>
        </p:grpSpPr>
        <p:sp>
          <p:nvSpPr>
            <p:cNvPr id="101" name="Oval 43">
              <a:extLst>
                <a:ext uri="{FF2B5EF4-FFF2-40B4-BE49-F238E27FC236}">
                  <a16:creationId xmlns:a16="http://schemas.microsoft.com/office/drawing/2014/main" id="{EA3FA186-38E3-E24B-80CE-CDFC5DF36C2A}"/>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2" name="Text Box 44">
              <a:extLst>
                <a:ext uri="{FF2B5EF4-FFF2-40B4-BE49-F238E27FC236}">
                  <a16:creationId xmlns:a16="http://schemas.microsoft.com/office/drawing/2014/main" id="{237CD0D2-3CD0-9E45-8D08-0B39FC58CB38}"/>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call 0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4" name="Group 46">
            <a:extLst>
              <a:ext uri="{FF2B5EF4-FFF2-40B4-BE49-F238E27FC236}">
                <a16:creationId xmlns:a16="http://schemas.microsoft.com/office/drawing/2014/main" id="{3A7B09B7-7C1D-8D4E-8FEA-40BBC5ECB76A}"/>
              </a:ext>
            </a:extLst>
          </p:cNvPr>
          <p:cNvGrpSpPr>
            <a:grpSpLocks/>
          </p:cNvGrpSpPr>
          <p:nvPr/>
        </p:nvGrpSpPr>
        <p:grpSpPr bwMode="auto">
          <a:xfrm>
            <a:off x="4369136" y="4082722"/>
            <a:ext cx="889000" cy="865187"/>
            <a:chOff x="445" y="1273"/>
            <a:chExt cx="560" cy="545"/>
          </a:xfrm>
        </p:grpSpPr>
        <p:sp>
          <p:nvSpPr>
            <p:cNvPr id="105" name="Oval 47">
              <a:extLst>
                <a:ext uri="{FF2B5EF4-FFF2-40B4-BE49-F238E27FC236}">
                  <a16:creationId xmlns:a16="http://schemas.microsoft.com/office/drawing/2014/main" id="{1F85EC28-DE93-5C4D-AA1B-F8423FADF09B}"/>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6" name="Text Box 48">
              <a:extLst>
                <a:ext uri="{FF2B5EF4-FFF2-40B4-BE49-F238E27FC236}">
                  <a16:creationId xmlns:a16="http://schemas.microsoft.com/office/drawing/2014/main" id="{8ED6243F-D34F-6848-8B35-66C2A258A3B6}"/>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ACK1</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3" name="Oval 2">
            <a:extLst>
              <a:ext uri="{FF2B5EF4-FFF2-40B4-BE49-F238E27FC236}">
                <a16:creationId xmlns:a16="http://schemas.microsoft.com/office/drawing/2014/main" id="{D28BBA62-6263-C843-B29E-56B49980762A}"/>
              </a:ext>
            </a:extLst>
          </p:cNvPr>
          <p:cNvSpPr/>
          <p:nvPr/>
        </p:nvSpPr>
        <p:spPr>
          <a:xfrm>
            <a:off x="3771900" y="1861459"/>
            <a:ext cx="4800600" cy="1534886"/>
          </a:xfrm>
          <a:prstGeom prst="ellipse">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 name="Oval 121">
            <a:extLst>
              <a:ext uri="{FF2B5EF4-FFF2-40B4-BE49-F238E27FC236}">
                <a16:creationId xmlns:a16="http://schemas.microsoft.com/office/drawing/2014/main" id="{9E2FDDC8-8D96-114D-9DC7-646B2E492AD9}"/>
              </a:ext>
            </a:extLst>
          </p:cNvPr>
          <p:cNvSpPr/>
          <p:nvPr/>
        </p:nvSpPr>
        <p:spPr>
          <a:xfrm>
            <a:off x="3858986" y="3777345"/>
            <a:ext cx="4800600" cy="1534886"/>
          </a:xfrm>
          <a:prstGeom prst="ellipse">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9D7B88F9-3891-3046-A064-B332A3527756}"/>
              </a:ext>
            </a:extLst>
          </p:cNvPr>
          <p:cNvSpPr/>
          <p:nvPr/>
        </p:nvSpPr>
        <p:spPr>
          <a:xfrm>
            <a:off x="4254500" y="2216171"/>
            <a:ext cx="952500" cy="87112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0" name="Oval 129">
            <a:extLst>
              <a:ext uri="{FF2B5EF4-FFF2-40B4-BE49-F238E27FC236}">
                <a16:creationId xmlns:a16="http://schemas.microsoft.com/office/drawing/2014/main" id="{622A35A9-A643-7C42-B044-B85FAF6A97F9}"/>
              </a:ext>
            </a:extLst>
          </p:cNvPr>
          <p:cNvSpPr/>
          <p:nvPr/>
        </p:nvSpPr>
        <p:spPr>
          <a:xfrm>
            <a:off x="7086600" y="2184400"/>
            <a:ext cx="914400" cy="86784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Oval 130">
            <a:extLst>
              <a:ext uri="{FF2B5EF4-FFF2-40B4-BE49-F238E27FC236}">
                <a16:creationId xmlns:a16="http://schemas.microsoft.com/office/drawing/2014/main" id="{29138640-D128-B549-B272-9634FBE0E919}"/>
              </a:ext>
            </a:extLst>
          </p:cNvPr>
          <p:cNvSpPr/>
          <p:nvPr/>
        </p:nvSpPr>
        <p:spPr>
          <a:xfrm>
            <a:off x="7302500" y="4102100"/>
            <a:ext cx="936658" cy="8509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2" name="Oval 131">
            <a:extLst>
              <a:ext uri="{FF2B5EF4-FFF2-40B4-BE49-F238E27FC236}">
                <a16:creationId xmlns:a16="http://schemas.microsoft.com/office/drawing/2014/main" id="{F8621F76-605F-FD4F-BBDF-20014AAFC358}"/>
              </a:ext>
            </a:extLst>
          </p:cNvPr>
          <p:cNvSpPr/>
          <p:nvPr/>
        </p:nvSpPr>
        <p:spPr>
          <a:xfrm>
            <a:off x="4356100" y="4070372"/>
            <a:ext cx="914400" cy="8763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 name="Oval 132">
            <a:extLst>
              <a:ext uri="{FF2B5EF4-FFF2-40B4-BE49-F238E27FC236}">
                <a16:creationId xmlns:a16="http://schemas.microsoft.com/office/drawing/2014/main" id="{EC2E0DE7-1242-394F-B32C-D2097A456FDC}"/>
              </a:ext>
            </a:extLst>
          </p:cNvPr>
          <p:cNvSpPr/>
          <p:nvPr/>
        </p:nvSpPr>
        <p:spPr>
          <a:xfrm>
            <a:off x="4251325" y="2212996"/>
            <a:ext cx="952500" cy="87112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Slide Number Placeholder 2">
            <a:extLst>
              <a:ext uri="{FF2B5EF4-FFF2-40B4-BE49-F238E27FC236}">
                <a16:creationId xmlns:a16="http://schemas.microsoft.com/office/drawing/2014/main" id="{E51BA6D5-B9A8-EF43-ACE9-5217445FDC7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60</a:t>
            </a:fld>
            <a:endParaRPr lang="en-US" dirty="0"/>
          </a:p>
        </p:txBody>
      </p:sp>
    </p:spTree>
    <p:extLst>
      <p:ext uri="{BB962C8B-B14F-4D97-AF65-F5344CB8AC3E}">
        <p14:creationId xmlns:p14="http://schemas.microsoft.com/office/powerpoint/2010/main" val="183202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9" presetClass="entr" presetSubtype="0" fill="hold" grpId="0" nodeType="withEffect">
                                  <p:stCondLst>
                                    <p:cond delay="0"/>
                                  </p:stCondLst>
                                  <p:childTnLst>
                                    <p:set>
                                      <p:cBhvr>
                                        <p:cTn id="14" dur="1" fill="hold">
                                          <p:stCondLst>
                                            <p:cond delay="0"/>
                                          </p:stCondLst>
                                        </p:cTn>
                                        <p:tgtEl>
                                          <p:spTgt spid="122"/>
                                        </p:tgtEl>
                                        <p:attrNameLst>
                                          <p:attrName>style.visibility</p:attrName>
                                        </p:attrNameLst>
                                      </p:cBhvr>
                                      <p:to>
                                        <p:strVal val="visible"/>
                                      </p:to>
                                    </p:set>
                                    <p:animEffect transition="in" filter="dissolve">
                                      <p:cBhvr>
                                        <p:cTn id="15" dur="500"/>
                                        <p:tgtEl>
                                          <p:spTgt spid="12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par>
                                <p:cTn id="21" presetID="9" presetClass="exit" presetSubtype="0" fill="hold" grpId="1" nodeType="withEffect">
                                  <p:stCondLst>
                                    <p:cond delay="0"/>
                                  </p:stCondLst>
                                  <p:childTnLst>
                                    <p:animEffect transition="out" filter="dissolve">
                                      <p:cBhvr>
                                        <p:cTn id="22" dur="500"/>
                                        <p:tgtEl>
                                          <p:spTgt spid="122"/>
                                        </p:tgtEl>
                                      </p:cBhvr>
                                    </p:animEffect>
                                    <p:set>
                                      <p:cBhvr>
                                        <p:cTn id="23" dur="1" fill="hold">
                                          <p:stCondLst>
                                            <p:cond delay="499"/>
                                          </p:stCondLst>
                                        </p:cTn>
                                        <p:tgtEl>
                                          <p:spTgt spid="12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9" presetClass="exit" presetSubtype="0" fill="hold" grpId="1" nodeType="withEffect">
                                  <p:stCondLst>
                                    <p:cond delay="0"/>
                                  </p:stCondLst>
                                  <p:childTnLst>
                                    <p:animEffect transition="out" filter="dissolv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9" presetClass="entr" presetSubtype="0" fill="hold" grpId="0" nodeType="withEffect">
                                  <p:stCondLst>
                                    <p:cond delay="0"/>
                                  </p:stCondLst>
                                  <p:childTnLst>
                                    <p:set>
                                      <p:cBhvr>
                                        <p:cTn id="33" dur="1" fill="hold">
                                          <p:stCondLst>
                                            <p:cond delay="0"/>
                                          </p:stCondLst>
                                        </p:cTn>
                                        <p:tgtEl>
                                          <p:spTgt spid="121"/>
                                        </p:tgtEl>
                                        <p:attrNameLst>
                                          <p:attrName>style.visibility</p:attrName>
                                        </p:attrNameLst>
                                      </p:cBhvr>
                                      <p:to>
                                        <p:strVal val="visible"/>
                                      </p:to>
                                    </p:set>
                                    <p:animEffect transition="in" filter="dissolve">
                                      <p:cBhvr>
                                        <p:cTn id="34" dur="500"/>
                                        <p:tgtEl>
                                          <p:spTgt spid="121"/>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up)">
                                      <p:cBhvr>
                                        <p:cTn id="43" dur="500"/>
                                        <p:tgtEl>
                                          <p:spTgt spid="5"/>
                                        </p:tgtEl>
                                      </p:cBhvr>
                                    </p:animEffect>
                                  </p:childTnLst>
                                </p:cTn>
                              </p:par>
                              <p:par>
                                <p:cTn id="44" presetID="9" presetClass="exit" presetSubtype="0" fill="hold" grpId="1" nodeType="withEffect">
                                  <p:stCondLst>
                                    <p:cond delay="0"/>
                                  </p:stCondLst>
                                  <p:childTnLst>
                                    <p:animEffect transition="out" filter="dissolve">
                                      <p:cBhvr>
                                        <p:cTn id="45" dur="500"/>
                                        <p:tgtEl>
                                          <p:spTgt spid="130"/>
                                        </p:tgtEl>
                                      </p:cBhvr>
                                    </p:animEffect>
                                    <p:set>
                                      <p:cBhvr>
                                        <p:cTn id="46" dur="1" fill="hold">
                                          <p:stCondLst>
                                            <p:cond delay="499"/>
                                          </p:stCondLst>
                                        </p:cTn>
                                        <p:tgtEl>
                                          <p:spTgt spid="130"/>
                                        </p:tgtEl>
                                        <p:attrNameLst>
                                          <p:attrName>style.visibility</p:attrName>
                                        </p:attrNameLst>
                                      </p:cBhvr>
                                      <p:to>
                                        <p:strVal val="hidden"/>
                                      </p:to>
                                    </p:set>
                                  </p:childTnLst>
                                </p:cTn>
                              </p:par>
                              <p:par>
                                <p:cTn id="47" presetID="9"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animEffect transition="in" filter="dissolve">
                                      <p:cBhvr>
                                        <p:cTn id="49" dur="500"/>
                                        <p:tgtEl>
                                          <p:spTgt spid="123"/>
                                        </p:tgtEl>
                                      </p:cBhvr>
                                    </p:animEffect>
                                  </p:childTnLst>
                                </p:cTn>
                              </p:par>
                            </p:childTnLst>
                          </p:cTn>
                        </p:par>
                        <p:par>
                          <p:cTn id="50" fill="hold">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131"/>
                                        </p:tgtEl>
                                        <p:attrNameLst>
                                          <p:attrName>style.visibility</p:attrName>
                                        </p:attrNameLst>
                                      </p:cBhvr>
                                      <p:to>
                                        <p:strVal val="visible"/>
                                      </p:to>
                                    </p:set>
                                    <p:animEffect transition="in" filter="dissolve">
                                      <p:cBhvr>
                                        <p:cTn id="53" dur="500"/>
                                        <p:tgtEl>
                                          <p:spTgt spid="13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114"/>
                                        </p:tgtEl>
                                        <p:attrNameLst>
                                          <p:attrName>style.visibility</p:attrName>
                                        </p:attrNameLst>
                                      </p:cBhvr>
                                      <p:to>
                                        <p:strVal val="visible"/>
                                      </p:to>
                                    </p:set>
                                    <p:animEffect transition="in" filter="wipe(right)">
                                      <p:cBhvr>
                                        <p:cTn id="58" dur="500"/>
                                        <p:tgtEl>
                                          <p:spTgt spid="114"/>
                                        </p:tgtEl>
                                      </p:cBhvr>
                                    </p:animEffect>
                                  </p:childTnLst>
                                </p:cTn>
                              </p:par>
                              <p:par>
                                <p:cTn id="59" presetID="9" presetClass="exit" presetSubtype="0" fill="hold" grpId="1" nodeType="withEffect">
                                  <p:stCondLst>
                                    <p:cond delay="0"/>
                                  </p:stCondLst>
                                  <p:childTnLst>
                                    <p:animEffect transition="out" filter="dissolve">
                                      <p:cBhvr>
                                        <p:cTn id="60" dur="500"/>
                                        <p:tgtEl>
                                          <p:spTgt spid="131"/>
                                        </p:tgtEl>
                                      </p:cBhvr>
                                    </p:animEffect>
                                    <p:set>
                                      <p:cBhvr>
                                        <p:cTn id="61" dur="1" fill="hold">
                                          <p:stCondLst>
                                            <p:cond delay="499"/>
                                          </p:stCondLst>
                                        </p:cTn>
                                        <p:tgtEl>
                                          <p:spTgt spid="131"/>
                                        </p:tgtEl>
                                        <p:attrNameLst>
                                          <p:attrName>style.visibility</p:attrName>
                                        </p:attrNameLst>
                                      </p:cBhvr>
                                      <p:to>
                                        <p:strVal val="hidden"/>
                                      </p:to>
                                    </p:set>
                                  </p:childTnLst>
                                </p:cTn>
                              </p:par>
                              <p:par>
                                <p:cTn id="62" presetID="9" presetClass="entr" presetSubtype="0" fill="hold" grpId="0" nodeType="withEffect">
                                  <p:stCondLst>
                                    <p:cond delay="0"/>
                                  </p:stCondLst>
                                  <p:childTnLst>
                                    <p:set>
                                      <p:cBhvr>
                                        <p:cTn id="63" dur="1" fill="hold">
                                          <p:stCondLst>
                                            <p:cond delay="0"/>
                                          </p:stCondLst>
                                        </p:cTn>
                                        <p:tgtEl>
                                          <p:spTgt spid="124"/>
                                        </p:tgtEl>
                                        <p:attrNameLst>
                                          <p:attrName>style.visibility</p:attrName>
                                        </p:attrNameLst>
                                      </p:cBhvr>
                                      <p:to>
                                        <p:strVal val="visible"/>
                                      </p:to>
                                    </p:set>
                                    <p:animEffect transition="in" filter="dissolve">
                                      <p:cBhvr>
                                        <p:cTn id="64" dur="500"/>
                                        <p:tgtEl>
                                          <p:spTgt spid="124"/>
                                        </p:tgtEl>
                                      </p:cBhvr>
                                    </p:animEffect>
                                  </p:childTnLst>
                                </p:cTn>
                              </p:par>
                            </p:childTnLst>
                          </p:cTn>
                        </p:par>
                        <p:par>
                          <p:cTn id="65" fill="hold">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132"/>
                                        </p:tgtEl>
                                        <p:attrNameLst>
                                          <p:attrName>style.visibility</p:attrName>
                                        </p:attrNameLst>
                                      </p:cBhvr>
                                      <p:to>
                                        <p:strVal val="visible"/>
                                      </p:to>
                                    </p:set>
                                    <p:animEffect transition="in" filter="dissolve">
                                      <p:cBhvr>
                                        <p:cTn id="68" dur="500"/>
                                        <p:tgtEl>
                                          <p:spTgt spid="13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115"/>
                                        </p:tgtEl>
                                        <p:attrNameLst>
                                          <p:attrName>style.visibility</p:attrName>
                                        </p:attrNameLst>
                                      </p:cBhvr>
                                      <p:to>
                                        <p:strVal val="visible"/>
                                      </p:to>
                                    </p:set>
                                    <p:animEffect transition="in" filter="wipe(down)">
                                      <p:cBhvr>
                                        <p:cTn id="73" dur="500"/>
                                        <p:tgtEl>
                                          <p:spTgt spid="115"/>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125"/>
                                        </p:tgtEl>
                                        <p:attrNameLst>
                                          <p:attrName>style.visibility</p:attrName>
                                        </p:attrNameLst>
                                      </p:cBhvr>
                                      <p:to>
                                        <p:strVal val="visible"/>
                                      </p:to>
                                    </p:set>
                                    <p:animEffect transition="in" filter="dissolve">
                                      <p:cBhvr>
                                        <p:cTn id="76" dur="500"/>
                                        <p:tgtEl>
                                          <p:spTgt spid="125"/>
                                        </p:tgtEl>
                                      </p:cBhvr>
                                    </p:animEffect>
                                  </p:childTnLst>
                                </p:cTn>
                              </p:par>
                              <p:par>
                                <p:cTn id="77" presetID="9" presetClass="exit" presetSubtype="0" fill="hold" grpId="1" nodeType="withEffect">
                                  <p:stCondLst>
                                    <p:cond delay="0"/>
                                  </p:stCondLst>
                                  <p:childTnLst>
                                    <p:animEffect transition="out" filter="dissolve">
                                      <p:cBhvr>
                                        <p:cTn id="78" dur="500"/>
                                        <p:tgtEl>
                                          <p:spTgt spid="132"/>
                                        </p:tgtEl>
                                      </p:cBhvr>
                                    </p:animEffect>
                                    <p:set>
                                      <p:cBhvr>
                                        <p:cTn id="79" dur="1" fill="hold">
                                          <p:stCondLst>
                                            <p:cond delay="499"/>
                                          </p:stCondLst>
                                        </p:cTn>
                                        <p:tgtEl>
                                          <p:spTgt spid="132"/>
                                        </p:tgtEl>
                                        <p:attrNameLst>
                                          <p:attrName>style.visibility</p:attrName>
                                        </p:attrNameLst>
                                      </p:cBhvr>
                                      <p:to>
                                        <p:strVal val="hidden"/>
                                      </p:to>
                                    </p:set>
                                  </p:childTnLst>
                                </p:cTn>
                              </p:par>
                            </p:childTnLst>
                          </p:cTn>
                        </p:par>
                        <p:par>
                          <p:cTn id="80" fill="hold">
                            <p:stCondLst>
                              <p:cond delay="500"/>
                            </p:stCondLst>
                            <p:childTnLst>
                              <p:par>
                                <p:cTn id="81" presetID="9" presetClass="entr" presetSubtype="0" fill="hold" grpId="0" nodeType="afterEffect">
                                  <p:stCondLst>
                                    <p:cond delay="0"/>
                                  </p:stCondLst>
                                  <p:childTnLst>
                                    <p:set>
                                      <p:cBhvr>
                                        <p:cTn id="82" dur="1" fill="hold">
                                          <p:stCondLst>
                                            <p:cond delay="0"/>
                                          </p:stCondLst>
                                        </p:cTn>
                                        <p:tgtEl>
                                          <p:spTgt spid="133"/>
                                        </p:tgtEl>
                                        <p:attrNameLst>
                                          <p:attrName>style.visibility</p:attrName>
                                        </p:attrNameLst>
                                      </p:cBhvr>
                                      <p:to>
                                        <p:strVal val="visible"/>
                                      </p:to>
                                    </p:set>
                                    <p:animEffect transition="in" filter="dissolve">
                                      <p:cBhvr>
                                        <p:cTn id="83"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4" grpId="0" animBg="1"/>
      <p:bldP spid="123" grpId="0" animBg="1"/>
      <p:bldP spid="121" grpId="0" animBg="1"/>
      <p:bldP spid="3" grpId="0" animBg="1"/>
      <p:bldP spid="3" grpId="1" animBg="1"/>
      <p:bldP spid="122" grpId="0" animBg="1"/>
      <p:bldP spid="122" grpId="1" animBg="1"/>
      <p:bldP spid="6" grpId="0" animBg="1"/>
      <p:bldP spid="6" grpId="1" animBg="1"/>
      <p:bldP spid="130" grpId="0" animBg="1"/>
      <p:bldP spid="130" grpId="1" animBg="1"/>
      <p:bldP spid="131" grpId="0" animBg="1"/>
      <p:bldP spid="131" grpId="1" animBg="1"/>
      <p:bldP spid="132" grpId="0" animBg="1"/>
      <p:bldP spid="132" grpId="1" animBg="1"/>
      <p:bldP spid="13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5C125732-5AF8-DA4B-817C-FBB3A5B32FC1}"/>
              </a:ext>
            </a:extLst>
          </p:cNvPr>
          <p:cNvSpPr/>
          <p:nvPr/>
        </p:nvSpPr>
        <p:spPr>
          <a:xfrm>
            <a:off x="2666162" y="3735852"/>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4" name="Rectangle 123">
            <a:extLst>
              <a:ext uri="{FF2B5EF4-FFF2-40B4-BE49-F238E27FC236}">
                <a16:creationId xmlns:a16="http://schemas.microsoft.com/office/drawing/2014/main" id="{0D8C866A-2C1E-EA49-9FEE-17BE0B5EB65D}"/>
              </a:ext>
            </a:extLst>
          </p:cNvPr>
          <p:cNvSpPr/>
          <p:nvPr/>
        </p:nvSpPr>
        <p:spPr>
          <a:xfrm>
            <a:off x="5108911" y="5798809"/>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Rectangle 122">
            <a:extLst>
              <a:ext uri="{FF2B5EF4-FFF2-40B4-BE49-F238E27FC236}">
                <a16:creationId xmlns:a16="http://schemas.microsoft.com/office/drawing/2014/main" id="{B8F8E4F3-FCCE-BB46-816F-BE18AA10AA87}"/>
              </a:ext>
            </a:extLst>
          </p:cNvPr>
          <p:cNvSpPr/>
          <p:nvPr/>
        </p:nvSpPr>
        <p:spPr>
          <a:xfrm>
            <a:off x="8105934" y="3949220"/>
            <a:ext cx="944562"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DEEC5A2E-CAFB-BA43-A154-13F98FBF8642}"/>
              </a:ext>
            </a:extLst>
          </p:cNvPr>
          <p:cNvSpPr/>
          <p:nvPr/>
        </p:nvSpPr>
        <p:spPr>
          <a:xfrm>
            <a:off x="4772033" y="1955144"/>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sender</a:t>
            </a:r>
            <a:endParaRPr lang="en-US" sz="4400" dirty="0"/>
          </a:p>
        </p:txBody>
      </p:sp>
      <p:sp>
        <p:nvSpPr>
          <p:cNvPr id="64" name="Line 6">
            <a:extLst>
              <a:ext uri="{FF2B5EF4-FFF2-40B4-BE49-F238E27FC236}">
                <a16:creationId xmlns:a16="http://schemas.microsoft.com/office/drawing/2014/main" id="{78C37AB9-8D5F-A34A-A2BE-A05DFB4E8756}"/>
              </a:ext>
            </a:extLst>
          </p:cNvPr>
          <p:cNvSpPr>
            <a:spLocks noChangeShapeType="1"/>
          </p:cNvSpPr>
          <p:nvPr/>
        </p:nvSpPr>
        <p:spPr bwMode="auto">
          <a:xfrm>
            <a:off x="4488198" y="1637972"/>
            <a:ext cx="157163" cy="5762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5" name="Group 7">
            <a:extLst>
              <a:ext uri="{FF2B5EF4-FFF2-40B4-BE49-F238E27FC236}">
                <a16:creationId xmlns:a16="http://schemas.microsoft.com/office/drawing/2014/main" id="{096872AC-5A50-874A-AB4F-3FB6FDD33CA8}"/>
              </a:ext>
            </a:extLst>
          </p:cNvPr>
          <p:cNvGrpSpPr>
            <a:grpSpLocks/>
          </p:cNvGrpSpPr>
          <p:nvPr/>
        </p:nvGrpSpPr>
        <p:grpSpPr bwMode="auto">
          <a:xfrm>
            <a:off x="7099636" y="2184072"/>
            <a:ext cx="889000" cy="865187"/>
            <a:chOff x="445" y="1273"/>
            <a:chExt cx="560" cy="545"/>
          </a:xfrm>
        </p:grpSpPr>
        <p:sp>
          <p:nvSpPr>
            <p:cNvPr id="66" name="Oval 8">
              <a:extLst>
                <a:ext uri="{FF2B5EF4-FFF2-40B4-BE49-F238E27FC236}">
                  <a16:creationId xmlns:a16="http://schemas.microsoft.com/office/drawing/2014/main" id="{E65B4A15-4BAC-CA4D-A49C-43B951682900}"/>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7" name="Text Box 9">
              <a:extLst>
                <a:ext uri="{FF2B5EF4-FFF2-40B4-BE49-F238E27FC236}">
                  <a16:creationId xmlns:a16="http://schemas.microsoft.com/office/drawing/2014/main" id="{26B25746-91F9-5D4A-8F0C-823F1140A003}"/>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ACK0</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7F4D04D9-9A61-C546-9AF6-16658062604A}"/>
              </a:ext>
            </a:extLst>
          </p:cNvPr>
          <p:cNvGrpSpPr/>
          <p:nvPr/>
        </p:nvGrpSpPr>
        <p:grpSpPr>
          <a:xfrm>
            <a:off x="4758073" y="1183947"/>
            <a:ext cx="3860800" cy="1144587"/>
            <a:chOff x="4758073" y="1183947"/>
            <a:chExt cx="3860800" cy="1144587"/>
          </a:xfrm>
        </p:grpSpPr>
        <p:sp>
          <p:nvSpPr>
            <p:cNvPr id="61" name="Text Box 3">
              <a:extLst>
                <a:ext uri="{FF2B5EF4-FFF2-40B4-BE49-F238E27FC236}">
                  <a16:creationId xmlns:a16="http://schemas.microsoft.com/office/drawing/2014/main" id="{277946DC-87AE-0E47-8DDD-C388A956445A}"/>
                </a:ext>
              </a:extLst>
            </p:cNvPr>
            <p:cNvSpPr txBox="1">
              <a:spLocks noChangeArrowheads="1"/>
            </p:cNvSpPr>
            <p:nvPr/>
          </p:nvSpPr>
          <p:spPr bwMode="auto">
            <a:xfrm>
              <a:off x="4758073" y="1477634"/>
              <a:ext cx="3860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2" name="Text Box 4">
              <a:extLst>
                <a:ext uri="{FF2B5EF4-FFF2-40B4-BE49-F238E27FC236}">
                  <a16:creationId xmlns:a16="http://schemas.microsoft.com/office/drawing/2014/main" id="{11F4EC56-A6F5-A64D-95C8-7503733BD178}"/>
                </a:ext>
              </a:extLst>
            </p:cNvPr>
            <p:cNvSpPr txBox="1">
              <a:spLocks noChangeArrowheads="1"/>
            </p:cNvSpPr>
            <p:nvPr/>
          </p:nvSpPr>
          <p:spPr bwMode="auto">
            <a:xfrm>
              <a:off x="4799348" y="1183947"/>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3" name="Line 5">
              <a:extLst>
                <a:ext uri="{FF2B5EF4-FFF2-40B4-BE49-F238E27FC236}">
                  <a16:creationId xmlns:a16="http://schemas.microsoft.com/office/drawing/2014/main" id="{C1AF7291-871C-F046-AFBB-1556BBAC481A}"/>
                </a:ext>
              </a:extLst>
            </p:cNvPr>
            <p:cNvSpPr>
              <a:spLocks noChangeShapeType="1"/>
            </p:cNvSpPr>
            <p:nvPr/>
          </p:nvSpPr>
          <p:spPr bwMode="auto">
            <a:xfrm>
              <a:off x="4900948" y="15220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8" name="Freeform 10">
              <a:extLst>
                <a:ext uri="{FF2B5EF4-FFF2-40B4-BE49-F238E27FC236}">
                  <a16:creationId xmlns:a16="http://schemas.microsoft.com/office/drawing/2014/main" id="{8CEC024B-C97C-A74A-9916-3EDFFAAB7369}"/>
                </a:ext>
              </a:extLst>
            </p:cNvPr>
            <p:cNvSpPr>
              <a:spLocks/>
            </p:cNvSpPr>
            <p:nvPr/>
          </p:nvSpPr>
          <p:spPr bwMode="auto">
            <a:xfrm flipV="1">
              <a:off x="5123198" y="2165022"/>
              <a:ext cx="2090738" cy="16351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2" name="Group 14">
            <a:extLst>
              <a:ext uri="{FF2B5EF4-FFF2-40B4-BE49-F238E27FC236}">
                <a16:creationId xmlns:a16="http://schemas.microsoft.com/office/drawing/2014/main" id="{56EFCAB8-B7AF-164A-9F92-8EACFBDEB179}"/>
              </a:ext>
            </a:extLst>
          </p:cNvPr>
          <p:cNvGrpSpPr>
            <a:grpSpLocks/>
          </p:cNvGrpSpPr>
          <p:nvPr/>
        </p:nvGrpSpPr>
        <p:grpSpPr bwMode="auto">
          <a:xfrm>
            <a:off x="7191711" y="4098597"/>
            <a:ext cx="1189037" cy="850900"/>
            <a:chOff x="4090" y="3230"/>
            <a:chExt cx="749" cy="536"/>
          </a:xfrm>
        </p:grpSpPr>
        <p:sp>
          <p:nvSpPr>
            <p:cNvPr id="73" name="Oval 15">
              <a:extLst>
                <a:ext uri="{FF2B5EF4-FFF2-40B4-BE49-F238E27FC236}">
                  <a16:creationId xmlns:a16="http://schemas.microsoft.com/office/drawing/2014/main" id="{FA80C9CA-4B40-8840-B931-9FF9ACFD24EF}"/>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16">
              <a:extLst>
                <a:ext uri="{FF2B5EF4-FFF2-40B4-BE49-F238E27FC236}">
                  <a16:creationId xmlns:a16="http://schemas.microsoft.com/office/drawing/2014/main" id="{521CFB86-2E9D-B149-847B-A167F4F8FCE1}"/>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call 1 from above</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4" name="Group 113">
            <a:extLst>
              <a:ext uri="{FF2B5EF4-FFF2-40B4-BE49-F238E27FC236}">
                <a16:creationId xmlns:a16="http://schemas.microsoft.com/office/drawing/2014/main" id="{40684A0E-9037-EB45-9EB8-86695DBF36A9}"/>
              </a:ext>
            </a:extLst>
          </p:cNvPr>
          <p:cNvGrpSpPr/>
          <p:nvPr/>
        </p:nvGrpSpPr>
        <p:grpSpPr>
          <a:xfrm>
            <a:off x="5054936" y="4832022"/>
            <a:ext cx="3444875" cy="1038225"/>
            <a:chOff x="5054936" y="4832022"/>
            <a:chExt cx="3444875" cy="1038225"/>
          </a:xfrm>
        </p:grpSpPr>
        <p:sp>
          <p:nvSpPr>
            <p:cNvPr id="76" name="Freeform 18">
              <a:extLst>
                <a:ext uri="{FF2B5EF4-FFF2-40B4-BE49-F238E27FC236}">
                  <a16:creationId xmlns:a16="http://schemas.microsoft.com/office/drawing/2014/main" id="{6F223C64-6D09-DE48-83F1-228C34DA64FA}"/>
                </a:ext>
              </a:extLst>
            </p:cNvPr>
            <p:cNvSpPr>
              <a:spLocks/>
            </p:cNvSpPr>
            <p:nvPr/>
          </p:nvSpPr>
          <p:spPr bwMode="auto">
            <a:xfrm>
              <a:off x="5108911" y="4832022"/>
              <a:ext cx="2312987" cy="27463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8" name="Text Box 20">
              <a:extLst>
                <a:ext uri="{FF2B5EF4-FFF2-40B4-BE49-F238E27FC236}">
                  <a16:creationId xmlns:a16="http://schemas.microsoft.com/office/drawing/2014/main" id="{5C35E95A-ADB2-FF4D-BCD2-C9D9EABE9C6B}"/>
                </a:ext>
              </a:extLst>
            </p:cNvPr>
            <p:cNvSpPr txBox="1">
              <a:spLocks noChangeArrowheads="1"/>
            </p:cNvSpPr>
            <p:nvPr/>
          </p:nvSpPr>
          <p:spPr bwMode="auto">
            <a:xfrm>
              <a:off x="5054936" y="5317797"/>
              <a:ext cx="34448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Text Box 21">
              <a:extLst>
                <a:ext uri="{FF2B5EF4-FFF2-40B4-BE49-F238E27FC236}">
                  <a16:creationId xmlns:a16="http://schemas.microsoft.com/office/drawing/2014/main" id="{E55E1DDD-DB30-5446-8650-ECC81FF923ED}"/>
                </a:ext>
              </a:extLst>
            </p:cNvPr>
            <p:cNvSpPr txBox="1">
              <a:spLocks noChangeArrowheads="1"/>
            </p:cNvSpPr>
            <p:nvPr/>
          </p:nvSpPr>
          <p:spPr bwMode="auto">
            <a:xfrm>
              <a:off x="5054936" y="5035222"/>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0" name="Line 22">
              <a:extLst>
                <a:ext uri="{FF2B5EF4-FFF2-40B4-BE49-F238E27FC236}">
                  <a16:creationId xmlns:a16="http://schemas.microsoft.com/office/drawing/2014/main" id="{38F0E084-BD34-6345-8EFC-9B28222C5D7D}"/>
                </a:ext>
              </a:extLst>
            </p:cNvPr>
            <p:cNvSpPr>
              <a:spLocks noChangeShapeType="1"/>
            </p:cNvSpPr>
            <p:nvPr/>
          </p:nvSpPr>
          <p:spPr bwMode="auto">
            <a:xfrm>
              <a:off x="5173998" y="5346372"/>
              <a:ext cx="25987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D0E17AB3-A37A-384E-B76C-D9D33C764FEC}"/>
              </a:ext>
            </a:extLst>
          </p:cNvPr>
          <p:cNvGrpSpPr/>
          <p:nvPr/>
        </p:nvGrpSpPr>
        <p:grpSpPr>
          <a:xfrm>
            <a:off x="7858461" y="2912734"/>
            <a:ext cx="2309812" cy="1184275"/>
            <a:chOff x="7858461" y="2912734"/>
            <a:chExt cx="2309812" cy="1184275"/>
          </a:xfrm>
        </p:grpSpPr>
        <p:sp>
          <p:nvSpPr>
            <p:cNvPr id="77" name="Freeform 19">
              <a:extLst>
                <a:ext uri="{FF2B5EF4-FFF2-40B4-BE49-F238E27FC236}">
                  <a16:creationId xmlns:a16="http://schemas.microsoft.com/office/drawing/2014/main" id="{3DDB81C2-3ABA-CF4A-B97F-7179552BC636}"/>
                </a:ext>
              </a:extLst>
            </p:cNvPr>
            <p:cNvSpPr>
              <a:spLocks/>
            </p:cNvSpPr>
            <p:nvPr/>
          </p:nvSpPr>
          <p:spPr bwMode="auto">
            <a:xfrm rot="5400000" flipH="1" flipV="1">
              <a:off x="7349667" y="3421528"/>
              <a:ext cx="1184275" cy="16668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Text Box 23">
              <a:extLst>
                <a:ext uri="{FF2B5EF4-FFF2-40B4-BE49-F238E27FC236}">
                  <a16:creationId xmlns:a16="http://schemas.microsoft.com/office/drawing/2014/main" id="{B3A5B058-CEE3-154A-8B9F-81FE6436B20E}"/>
                </a:ext>
              </a:extLst>
            </p:cNvPr>
            <p:cNvSpPr txBox="1">
              <a:spLocks noChangeArrowheads="1"/>
            </p:cNvSpPr>
            <p:nvPr/>
          </p:nvSpPr>
          <p:spPr bwMode="auto">
            <a:xfrm>
              <a:off x="8018798" y="3200072"/>
              <a:ext cx="2149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isACK(rcvpkt,0)</a:t>
              </a: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2" name="Line 24">
              <a:extLst>
                <a:ext uri="{FF2B5EF4-FFF2-40B4-BE49-F238E27FC236}">
                  <a16:creationId xmlns:a16="http://schemas.microsoft.com/office/drawing/2014/main" id="{6F172C79-50B4-9346-A88A-5975F73431A8}"/>
                </a:ext>
              </a:extLst>
            </p:cNvPr>
            <p:cNvSpPr>
              <a:spLocks noChangeShapeType="1"/>
            </p:cNvSpPr>
            <p:nvPr/>
          </p:nvSpPr>
          <p:spPr bwMode="auto">
            <a:xfrm>
              <a:off x="8134686" y="3911272"/>
              <a:ext cx="1419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29">
              <a:extLst>
                <a:ext uri="{FF2B5EF4-FFF2-40B4-BE49-F238E27FC236}">
                  <a16:creationId xmlns:a16="http://schemas.microsoft.com/office/drawing/2014/main" id="{31338CB6-A233-944E-8AAB-06740429CED4}"/>
                </a:ext>
              </a:extLst>
            </p:cNvPr>
            <p:cNvSpPr txBox="1">
              <a:spLocks noChangeArrowheads="1"/>
            </p:cNvSpPr>
            <p:nvPr/>
          </p:nvSpPr>
          <p:spPr bwMode="auto">
            <a:xfrm>
              <a:off x="8039436" y="3892222"/>
              <a:ext cx="151447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5" name="Group 114">
            <a:extLst>
              <a:ext uri="{FF2B5EF4-FFF2-40B4-BE49-F238E27FC236}">
                <a16:creationId xmlns:a16="http://schemas.microsoft.com/office/drawing/2014/main" id="{264EE58C-9293-D64B-8FD5-BF4EEDF9C767}"/>
              </a:ext>
            </a:extLst>
          </p:cNvPr>
          <p:cNvGrpSpPr/>
          <p:nvPr/>
        </p:nvGrpSpPr>
        <p:grpSpPr>
          <a:xfrm>
            <a:off x="2638761" y="2958772"/>
            <a:ext cx="1945938" cy="1239836"/>
            <a:chOff x="2638761" y="2958772"/>
            <a:chExt cx="1945938" cy="1239836"/>
          </a:xfrm>
        </p:grpSpPr>
        <p:sp>
          <p:nvSpPr>
            <p:cNvPr id="75" name="Freeform 17">
              <a:extLst>
                <a:ext uri="{FF2B5EF4-FFF2-40B4-BE49-F238E27FC236}">
                  <a16:creationId xmlns:a16="http://schemas.microsoft.com/office/drawing/2014/main" id="{2F184C7E-A563-7E48-B933-43517ECFB8AD}"/>
                </a:ext>
              </a:extLst>
            </p:cNvPr>
            <p:cNvSpPr>
              <a:spLocks/>
            </p:cNvSpPr>
            <p:nvPr/>
          </p:nvSpPr>
          <p:spPr bwMode="auto">
            <a:xfrm rot="16200000" flipV="1">
              <a:off x="3932568" y="3546478"/>
              <a:ext cx="1150609" cy="15365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5" name="Text Box 27">
              <a:extLst>
                <a:ext uri="{FF2B5EF4-FFF2-40B4-BE49-F238E27FC236}">
                  <a16:creationId xmlns:a16="http://schemas.microsoft.com/office/drawing/2014/main" id="{85546939-74F9-DE48-94D4-5CDE532CF8B4}"/>
                </a:ext>
              </a:extLst>
            </p:cNvPr>
            <p:cNvSpPr txBox="1">
              <a:spLocks noChangeArrowheads="1"/>
            </p:cNvSpPr>
            <p:nvPr/>
          </p:nvSpPr>
          <p:spPr bwMode="auto">
            <a:xfrm>
              <a:off x="2646698" y="2958772"/>
              <a:ext cx="1912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isACK(rcvpkt,1)</a:t>
              </a: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6" name="Line 28">
              <a:extLst>
                <a:ext uri="{FF2B5EF4-FFF2-40B4-BE49-F238E27FC236}">
                  <a16:creationId xmlns:a16="http://schemas.microsoft.com/office/drawing/2014/main" id="{8CA33983-E9A1-BF42-B982-07F0B1E94A02}"/>
                </a:ext>
              </a:extLst>
            </p:cNvPr>
            <p:cNvSpPr>
              <a:spLocks noChangeShapeType="1"/>
            </p:cNvSpPr>
            <p:nvPr/>
          </p:nvSpPr>
          <p:spPr bwMode="auto">
            <a:xfrm>
              <a:off x="2773698" y="3698547"/>
              <a:ext cx="15176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0">
              <a:extLst>
                <a:ext uri="{FF2B5EF4-FFF2-40B4-BE49-F238E27FC236}">
                  <a16:creationId xmlns:a16="http://schemas.microsoft.com/office/drawing/2014/main" id="{C524B67B-7041-9242-9C97-B8A784A8F6F2}"/>
                </a:ext>
              </a:extLst>
            </p:cNvPr>
            <p:cNvSpPr txBox="1">
              <a:spLocks noChangeArrowheads="1"/>
            </p:cNvSpPr>
            <p:nvPr/>
          </p:nvSpPr>
          <p:spPr bwMode="auto">
            <a:xfrm>
              <a:off x="2638761" y="3671559"/>
              <a:ext cx="151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E1668F5-8EFC-FD4A-B0AD-080420B8D736}"/>
              </a:ext>
            </a:extLst>
          </p:cNvPr>
          <p:cNvGrpSpPr/>
          <p:nvPr/>
        </p:nvGrpSpPr>
        <p:grpSpPr>
          <a:xfrm>
            <a:off x="7977523" y="2372984"/>
            <a:ext cx="2447925" cy="741363"/>
            <a:chOff x="7977523" y="2372984"/>
            <a:chExt cx="2447925" cy="741363"/>
          </a:xfrm>
        </p:grpSpPr>
        <p:sp>
          <p:nvSpPr>
            <p:cNvPr id="128" name="Rectangle 127">
              <a:extLst>
                <a:ext uri="{FF2B5EF4-FFF2-40B4-BE49-F238E27FC236}">
                  <a16:creationId xmlns:a16="http://schemas.microsoft.com/office/drawing/2014/main" id="{EB74E396-3DA3-0D47-9600-2A508F79F4AE}"/>
                </a:ext>
              </a:extLst>
            </p:cNvPr>
            <p:cNvSpPr/>
            <p:nvPr/>
          </p:nvSpPr>
          <p:spPr>
            <a:xfrm>
              <a:off x="8369605" y="2404148"/>
              <a:ext cx="732514" cy="223838"/>
            </a:xfrm>
            <a:prstGeom prst="rect">
              <a:avLst/>
            </a:prstGeom>
            <a:solidFill>
              <a:srgbClr val="FFB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Rectangle 126">
              <a:extLst>
                <a:ext uri="{FF2B5EF4-FFF2-40B4-BE49-F238E27FC236}">
                  <a16:creationId xmlns:a16="http://schemas.microsoft.com/office/drawing/2014/main" id="{99D5058F-6374-D346-BFD4-860774A23D0C}"/>
                </a:ext>
              </a:extLst>
            </p:cNvPr>
            <p:cNvSpPr/>
            <p:nvPr/>
          </p:nvSpPr>
          <p:spPr>
            <a:xfrm>
              <a:off x="8358054" y="2870582"/>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7" name="Group 116">
              <a:extLst>
                <a:ext uri="{FF2B5EF4-FFF2-40B4-BE49-F238E27FC236}">
                  <a16:creationId xmlns:a16="http://schemas.microsoft.com/office/drawing/2014/main" id="{6733C237-E2DA-D542-90DF-04CF6DA2943C}"/>
                </a:ext>
              </a:extLst>
            </p:cNvPr>
            <p:cNvGrpSpPr/>
            <p:nvPr/>
          </p:nvGrpSpPr>
          <p:grpSpPr>
            <a:xfrm>
              <a:off x="7977523" y="2372984"/>
              <a:ext cx="2447925" cy="741363"/>
              <a:chOff x="7977523" y="2372984"/>
              <a:chExt cx="2447925" cy="741363"/>
            </a:xfrm>
          </p:grpSpPr>
          <p:sp>
            <p:nvSpPr>
              <p:cNvPr id="89" name="Freeform 31">
                <a:extLst>
                  <a:ext uri="{FF2B5EF4-FFF2-40B4-BE49-F238E27FC236}">
                    <a16:creationId xmlns:a16="http://schemas.microsoft.com/office/drawing/2014/main" id="{A8AA3B66-8A2A-3B49-946B-88E9E731F96B}"/>
                  </a:ext>
                </a:extLst>
              </p:cNvPr>
              <p:cNvSpPr>
                <a:spLocks/>
              </p:cNvSpPr>
              <p:nvPr/>
            </p:nvSpPr>
            <p:spPr bwMode="auto">
              <a:xfrm>
                <a:off x="7977523" y="2431722"/>
                <a:ext cx="461963" cy="682625"/>
              </a:xfrm>
              <a:custGeom>
                <a:avLst/>
                <a:gdLst>
                  <a:gd name="T0" fmla="*/ 0 w 291"/>
                  <a:gd name="T1" fmla="*/ 2147483647 h 430"/>
                  <a:gd name="T2" fmla="*/ 2147483647 w 291"/>
                  <a:gd name="T3" fmla="*/ 2147483647 h 430"/>
                  <a:gd name="T4" fmla="*/ 0 60000 65536"/>
                  <a:gd name="T5" fmla="*/ 0 60000 65536"/>
                </a:gdLst>
                <a:ahLst/>
                <a:cxnLst>
                  <a:cxn ang="T4">
                    <a:pos x="T0" y="T1"/>
                  </a:cxn>
                  <a:cxn ang="T5">
                    <a:pos x="T2" y="T3"/>
                  </a:cxn>
                </a:cxnLst>
                <a:rect l="0" t="0" r="r" b="b"/>
                <a:pathLst>
                  <a:path w="291" h="430">
                    <a:moveTo>
                      <a:pt x="0" y="120"/>
                    </a:moveTo>
                    <a:cubicBezTo>
                      <a:pt x="291" y="0"/>
                      <a:pt x="259" y="430"/>
                      <a:pt x="15" y="2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0" name="Text Box 32">
                <a:extLst>
                  <a:ext uri="{FF2B5EF4-FFF2-40B4-BE49-F238E27FC236}">
                    <a16:creationId xmlns:a16="http://schemas.microsoft.com/office/drawing/2014/main" id="{E3D7CC76-E8AA-AA49-ABBA-30FB422DFCE9}"/>
                  </a:ext>
                </a:extLst>
              </p:cNvPr>
              <p:cNvSpPr txBox="1">
                <a:spLocks noChangeArrowheads="1"/>
              </p:cNvSpPr>
              <p:nvPr/>
            </p:nvSpPr>
            <p:spPr bwMode="auto">
              <a:xfrm>
                <a:off x="8309311" y="2609522"/>
                <a:ext cx="21161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1" name="Text Box 33">
                <a:extLst>
                  <a:ext uri="{FF2B5EF4-FFF2-40B4-BE49-F238E27FC236}">
                    <a16:creationId xmlns:a16="http://schemas.microsoft.com/office/drawing/2014/main" id="{F5C6AB1D-23FF-4443-9810-5311395B10FA}"/>
                  </a:ext>
                </a:extLst>
              </p:cNvPr>
              <p:cNvSpPr txBox="1">
                <a:spLocks noChangeArrowheads="1"/>
              </p:cNvSpPr>
              <p:nvPr/>
            </p:nvSpPr>
            <p:spPr bwMode="auto">
              <a:xfrm>
                <a:off x="8331536" y="2372984"/>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timeout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2" name="Line 34">
                <a:extLst>
                  <a:ext uri="{FF2B5EF4-FFF2-40B4-BE49-F238E27FC236}">
                    <a16:creationId xmlns:a16="http://schemas.microsoft.com/office/drawing/2014/main" id="{3BCAAD42-472A-8148-88E4-7D3F77DC87EA}"/>
                  </a:ext>
                </a:extLst>
              </p:cNvPr>
              <p:cNvSpPr>
                <a:spLocks noChangeShapeType="1"/>
              </p:cNvSpPr>
              <p:nvPr/>
            </p:nvSpPr>
            <p:spPr bwMode="auto">
              <a:xfrm>
                <a:off x="8420436" y="26269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grpSp>
        <p:nvGrpSpPr>
          <p:cNvPr id="100" name="Group 42">
            <a:extLst>
              <a:ext uri="{FF2B5EF4-FFF2-40B4-BE49-F238E27FC236}">
                <a16:creationId xmlns:a16="http://schemas.microsoft.com/office/drawing/2014/main" id="{7781A61F-1C88-6E46-96AB-268CBADE4526}"/>
              </a:ext>
            </a:extLst>
          </p:cNvPr>
          <p:cNvGrpSpPr>
            <a:grpSpLocks/>
          </p:cNvGrpSpPr>
          <p:nvPr/>
        </p:nvGrpSpPr>
        <p:grpSpPr bwMode="auto">
          <a:xfrm>
            <a:off x="4157998" y="2228522"/>
            <a:ext cx="1189038" cy="850900"/>
            <a:chOff x="4090" y="3230"/>
            <a:chExt cx="749" cy="536"/>
          </a:xfrm>
        </p:grpSpPr>
        <p:sp>
          <p:nvSpPr>
            <p:cNvPr id="101" name="Oval 43">
              <a:extLst>
                <a:ext uri="{FF2B5EF4-FFF2-40B4-BE49-F238E27FC236}">
                  <a16:creationId xmlns:a16="http://schemas.microsoft.com/office/drawing/2014/main" id="{EA3FA186-38E3-E24B-80CE-CDFC5DF36C2A}"/>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2" name="Text Box 44">
              <a:extLst>
                <a:ext uri="{FF2B5EF4-FFF2-40B4-BE49-F238E27FC236}">
                  <a16:creationId xmlns:a16="http://schemas.microsoft.com/office/drawing/2014/main" id="{237CD0D2-3CD0-9E45-8D08-0B39FC58CB38}"/>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call 0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4" name="Group 46">
            <a:extLst>
              <a:ext uri="{FF2B5EF4-FFF2-40B4-BE49-F238E27FC236}">
                <a16:creationId xmlns:a16="http://schemas.microsoft.com/office/drawing/2014/main" id="{3A7B09B7-7C1D-8D4E-8FEA-40BBC5ECB76A}"/>
              </a:ext>
            </a:extLst>
          </p:cNvPr>
          <p:cNvGrpSpPr>
            <a:grpSpLocks/>
          </p:cNvGrpSpPr>
          <p:nvPr/>
        </p:nvGrpSpPr>
        <p:grpSpPr bwMode="auto">
          <a:xfrm>
            <a:off x="4369136" y="4082722"/>
            <a:ext cx="889000" cy="865187"/>
            <a:chOff x="445" y="1273"/>
            <a:chExt cx="560" cy="545"/>
          </a:xfrm>
        </p:grpSpPr>
        <p:sp>
          <p:nvSpPr>
            <p:cNvPr id="105" name="Oval 47">
              <a:extLst>
                <a:ext uri="{FF2B5EF4-FFF2-40B4-BE49-F238E27FC236}">
                  <a16:creationId xmlns:a16="http://schemas.microsoft.com/office/drawing/2014/main" id="{1F85EC28-DE93-5C4D-AA1B-F8423FADF09B}"/>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6" name="Text Box 48">
              <a:extLst>
                <a:ext uri="{FF2B5EF4-FFF2-40B4-BE49-F238E27FC236}">
                  <a16:creationId xmlns:a16="http://schemas.microsoft.com/office/drawing/2014/main" id="{8ED6243F-D34F-6848-8B35-66C2A258A3B6}"/>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ACK1</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8" name="Group 117">
            <a:extLst>
              <a:ext uri="{FF2B5EF4-FFF2-40B4-BE49-F238E27FC236}">
                <a16:creationId xmlns:a16="http://schemas.microsoft.com/office/drawing/2014/main" id="{048514FA-BA8E-D943-AFC9-DD226418CDFF}"/>
              </a:ext>
            </a:extLst>
          </p:cNvPr>
          <p:cNvGrpSpPr/>
          <p:nvPr/>
        </p:nvGrpSpPr>
        <p:grpSpPr>
          <a:xfrm>
            <a:off x="8164848" y="4466897"/>
            <a:ext cx="1760538" cy="890587"/>
            <a:chOff x="8164848" y="4466897"/>
            <a:chExt cx="1760538" cy="890587"/>
          </a:xfrm>
        </p:grpSpPr>
        <p:sp>
          <p:nvSpPr>
            <p:cNvPr id="98" name="Freeform 40">
              <a:extLst>
                <a:ext uri="{FF2B5EF4-FFF2-40B4-BE49-F238E27FC236}">
                  <a16:creationId xmlns:a16="http://schemas.microsoft.com/office/drawing/2014/main" id="{21CF03A5-6247-4A4D-98BD-C95EEB4DB33D}"/>
                </a:ext>
              </a:extLst>
            </p:cNvPr>
            <p:cNvSpPr>
              <a:spLocks/>
            </p:cNvSpPr>
            <p:nvPr/>
          </p:nvSpPr>
          <p:spPr bwMode="auto">
            <a:xfrm>
              <a:off x="8164848" y="4466897"/>
              <a:ext cx="579438" cy="890587"/>
            </a:xfrm>
            <a:custGeom>
              <a:avLst/>
              <a:gdLst>
                <a:gd name="T0" fmla="*/ 2147483647 w 322"/>
                <a:gd name="T1" fmla="*/ 2147483647 h 483"/>
                <a:gd name="T2" fmla="*/ 0 w 322"/>
                <a:gd name="T3" fmla="*/ 2147483647 h 483"/>
                <a:gd name="T4" fmla="*/ 0 60000 65536"/>
                <a:gd name="T5" fmla="*/ 0 60000 65536"/>
              </a:gdLst>
              <a:ahLst/>
              <a:cxnLst>
                <a:cxn ang="T4">
                  <a:pos x="T0" y="T1"/>
                </a:cxn>
                <a:cxn ang="T5">
                  <a:pos x="T2" y="T3"/>
                </a:cxn>
              </a:cxnLst>
              <a:rect l="0" t="0" r="r" b="b"/>
              <a:pathLst>
                <a:path w="322" h="483">
                  <a:moveTo>
                    <a:pt x="31" y="120"/>
                  </a:moveTo>
                  <a:cubicBezTo>
                    <a:pt x="322" y="0"/>
                    <a:pt x="64" y="483"/>
                    <a:pt x="0" y="18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8" name="Text Box 50">
              <a:extLst>
                <a:ext uri="{FF2B5EF4-FFF2-40B4-BE49-F238E27FC236}">
                  <a16:creationId xmlns:a16="http://schemas.microsoft.com/office/drawing/2014/main" id="{484B8E27-7DE4-CB47-A590-09E8450BCA88}"/>
                </a:ext>
              </a:extLst>
            </p:cNvPr>
            <p:cNvSpPr txBox="1">
              <a:spLocks noChangeArrowheads="1"/>
            </p:cNvSpPr>
            <p:nvPr/>
          </p:nvSpPr>
          <p:spPr bwMode="auto">
            <a:xfrm>
              <a:off x="8963361" y="4946322"/>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sp>
          <p:nvSpPr>
            <p:cNvPr id="109" name="Text Box 51">
              <a:extLst>
                <a:ext uri="{FF2B5EF4-FFF2-40B4-BE49-F238E27FC236}">
                  <a16:creationId xmlns:a16="http://schemas.microsoft.com/office/drawing/2014/main" id="{76FB8285-1E6A-C149-ACDD-D65AED4A8E55}"/>
                </a:ext>
              </a:extLst>
            </p:cNvPr>
            <p:cNvSpPr txBox="1">
              <a:spLocks noChangeArrowheads="1"/>
            </p:cNvSpPr>
            <p:nvPr/>
          </p:nvSpPr>
          <p:spPr bwMode="auto">
            <a:xfrm>
              <a:off x="8496636" y="4697084"/>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10" name="Line 52">
              <a:extLst>
                <a:ext uri="{FF2B5EF4-FFF2-40B4-BE49-F238E27FC236}">
                  <a16:creationId xmlns:a16="http://schemas.microsoft.com/office/drawing/2014/main" id="{FDB9192F-D2B4-314B-A907-3B13FA861E78}"/>
                </a:ext>
              </a:extLst>
            </p:cNvPr>
            <p:cNvSpPr>
              <a:spLocks noChangeShapeType="1"/>
            </p:cNvSpPr>
            <p:nvPr/>
          </p:nvSpPr>
          <p:spPr bwMode="auto">
            <a:xfrm>
              <a:off x="8583948" y="4982834"/>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16" name="Group 115">
            <a:extLst>
              <a:ext uri="{FF2B5EF4-FFF2-40B4-BE49-F238E27FC236}">
                <a16:creationId xmlns:a16="http://schemas.microsoft.com/office/drawing/2014/main" id="{77C829E3-6E50-184B-81B3-EC50B4767377}"/>
              </a:ext>
            </a:extLst>
          </p:cNvPr>
          <p:cNvGrpSpPr/>
          <p:nvPr/>
        </p:nvGrpSpPr>
        <p:grpSpPr>
          <a:xfrm>
            <a:off x="7807661" y="1290309"/>
            <a:ext cx="2117725" cy="1144588"/>
            <a:chOff x="7807661" y="1290309"/>
            <a:chExt cx="2117725" cy="1144588"/>
          </a:xfrm>
        </p:grpSpPr>
        <p:sp>
          <p:nvSpPr>
            <p:cNvPr id="69" name="Freeform 11">
              <a:extLst>
                <a:ext uri="{FF2B5EF4-FFF2-40B4-BE49-F238E27FC236}">
                  <a16:creationId xmlns:a16="http://schemas.microsoft.com/office/drawing/2014/main" id="{98783A91-2889-6D49-9155-F35869E85287}"/>
                </a:ext>
              </a:extLst>
            </p:cNvPr>
            <p:cNvSpPr>
              <a:spLocks/>
            </p:cNvSpPr>
            <p:nvPr/>
          </p:nvSpPr>
          <p:spPr bwMode="auto">
            <a:xfrm>
              <a:off x="7807661" y="1768147"/>
              <a:ext cx="871537" cy="666750"/>
            </a:xfrm>
            <a:custGeom>
              <a:avLst/>
              <a:gdLst>
                <a:gd name="T0" fmla="*/ 0 w 549"/>
                <a:gd name="T1" fmla="*/ 2147483647 h 420"/>
                <a:gd name="T2" fmla="*/ 2147483647 w 549"/>
                <a:gd name="T3" fmla="*/ 2147483647 h 420"/>
                <a:gd name="T4" fmla="*/ 0 60000 65536"/>
                <a:gd name="T5" fmla="*/ 0 60000 65536"/>
              </a:gdLst>
              <a:ahLst/>
              <a:cxnLst>
                <a:cxn ang="T4">
                  <a:pos x="T0" y="T1"/>
                </a:cxn>
                <a:cxn ang="T5">
                  <a:pos x="T2" y="T3"/>
                </a:cxn>
              </a:cxnLst>
              <a:rect l="0" t="0" r="r" b="b"/>
              <a:pathLst>
                <a:path w="549" h="420">
                  <a:moveTo>
                    <a:pt x="0" y="306"/>
                  </a:moveTo>
                  <a:cubicBezTo>
                    <a:pt x="78" y="0"/>
                    <a:pt x="549" y="315"/>
                    <a:pt x="87" y="42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0" name="Text Box 12">
              <a:extLst>
                <a:ext uri="{FF2B5EF4-FFF2-40B4-BE49-F238E27FC236}">
                  <a16:creationId xmlns:a16="http://schemas.microsoft.com/office/drawing/2014/main" id="{B01D87F9-D3B9-694E-886A-C09A4372DCBF}"/>
                </a:ext>
              </a:extLst>
            </p:cNvPr>
            <p:cNvSpPr txBox="1">
              <a:spLocks noChangeArrowheads="1"/>
            </p:cNvSpPr>
            <p:nvPr/>
          </p:nvSpPr>
          <p:spPr bwMode="auto">
            <a:xfrm>
              <a:off x="8220411" y="1290309"/>
              <a:ext cx="1704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corrupt(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isACK</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(rcvpkt,1) )</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1" name="Line 13">
              <a:extLst>
                <a:ext uri="{FF2B5EF4-FFF2-40B4-BE49-F238E27FC236}">
                  <a16:creationId xmlns:a16="http://schemas.microsoft.com/office/drawing/2014/main" id="{C888F6AB-BF4C-964C-B636-FA26DBB5842A}"/>
                </a:ext>
              </a:extLst>
            </p:cNvPr>
            <p:cNvSpPr>
              <a:spLocks noChangeShapeType="1"/>
            </p:cNvSpPr>
            <p:nvPr/>
          </p:nvSpPr>
          <p:spPr bwMode="auto">
            <a:xfrm>
              <a:off x="8429961" y="1991984"/>
              <a:ext cx="13509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1" name="Text Box 53">
              <a:extLst>
                <a:ext uri="{FF2B5EF4-FFF2-40B4-BE49-F238E27FC236}">
                  <a16:creationId xmlns:a16="http://schemas.microsoft.com/office/drawing/2014/main" id="{8CBF020D-F9F7-8547-9CDC-153180321D72}"/>
                </a:ext>
              </a:extLst>
            </p:cNvPr>
            <p:cNvSpPr txBox="1">
              <a:spLocks noChangeArrowheads="1"/>
            </p:cNvSpPr>
            <p:nvPr/>
          </p:nvSpPr>
          <p:spPr bwMode="auto">
            <a:xfrm>
              <a:off x="8866523" y="1941184"/>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grpSp>
        <p:nvGrpSpPr>
          <p:cNvPr id="120" name="Group 119">
            <a:extLst>
              <a:ext uri="{FF2B5EF4-FFF2-40B4-BE49-F238E27FC236}">
                <a16:creationId xmlns:a16="http://schemas.microsoft.com/office/drawing/2014/main" id="{EF73E473-D8D9-5A4C-A7EE-F4558FFF6B0D}"/>
              </a:ext>
            </a:extLst>
          </p:cNvPr>
          <p:cNvGrpSpPr/>
          <p:nvPr/>
        </p:nvGrpSpPr>
        <p:grpSpPr>
          <a:xfrm>
            <a:off x="2775286" y="1876097"/>
            <a:ext cx="1549400" cy="890587"/>
            <a:chOff x="2775286" y="1876097"/>
            <a:chExt cx="1549400" cy="890587"/>
          </a:xfrm>
        </p:grpSpPr>
        <p:sp>
          <p:nvSpPr>
            <p:cNvPr id="99" name="Text Box 41">
              <a:extLst>
                <a:ext uri="{FF2B5EF4-FFF2-40B4-BE49-F238E27FC236}">
                  <a16:creationId xmlns:a16="http://schemas.microsoft.com/office/drawing/2014/main" id="{7500D6B3-E554-BE43-BA3B-2B5D8EDAE62F}"/>
                </a:ext>
              </a:extLst>
            </p:cNvPr>
            <p:cNvSpPr txBox="1">
              <a:spLocks noChangeArrowheads="1"/>
            </p:cNvSpPr>
            <p:nvPr/>
          </p:nvSpPr>
          <p:spPr bwMode="auto">
            <a:xfrm>
              <a:off x="2775286" y="1968172"/>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03" name="Line 45">
              <a:extLst>
                <a:ext uri="{FF2B5EF4-FFF2-40B4-BE49-F238E27FC236}">
                  <a16:creationId xmlns:a16="http://schemas.microsoft.com/office/drawing/2014/main" id="{2B03FA9C-455E-7848-98B1-6FE6D8F59E21}"/>
                </a:ext>
              </a:extLst>
            </p:cNvPr>
            <p:cNvSpPr>
              <a:spLocks noChangeShapeType="1"/>
            </p:cNvSpPr>
            <p:nvPr/>
          </p:nvSpPr>
          <p:spPr bwMode="auto">
            <a:xfrm>
              <a:off x="2862598" y="2253922"/>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7" name="Freeform 49">
              <a:extLst>
                <a:ext uri="{FF2B5EF4-FFF2-40B4-BE49-F238E27FC236}">
                  <a16:creationId xmlns:a16="http://schemas.microsoft.com/office/drawing/2014/main" id="{7A343767-85F1-3648-8F20-92F8EB9C9CB2}"/>
                </a:ext>
              </a:extLst>
            </p:cNvPr>
            <p:cNvSpPr>
              <a:spLocks/>
            </p:cNvSpPr>
            <p:nvPr/>
          </p:nvSpPr>
          <p:spPr bwMode="auto">
            <a:xfrm flipH="1" flipV="1">
              <a:off x="3745248" y="1876097"/>
              <a:ext cx="579438" cy="890587"/>
            </a:xfrm>
            <a:custGeom>
              <a:avLst/>
              <a:gdLst>
                <a:gd name="T0" fmla="*/ 2147483647 w 322"/>
                <a:gd name="T1" fmla="*/ 2147483647 h 483"/>
                <a:gd name="T2" fmla="*/ 0 w 322"/>
                <a:gd name="T3" fmla="*/ 2147483647 h 483"/>
                <a:gd name="T4" fmla="*/ 0 60000 65536"/>
                <a:gd name="T5" fmla="*/ 0 60000 65536"/>
              </a:gdLst>
              <a:ahLst/>
              <a:cxnLst>
                <a:cxn ang="T4">
                  <a:pos x="T0" y="T1"/>
                </a:cxn>
                <a:cxn ang="T5">
                  <a:pos x="T2" y="T3"/>
                </a:cxn>
              </a:cxnLst>
              <a:rect l="0" t="0" r="r" b="b"/>
              <a:pathLst>
                <a:path w="322" h="483">
                  <a:moveTo>
                    <a:pt x="31" y="120"/>
                  </a:moveTo>
                  <a:cubicBezTo>
                    <a:pt x="322" y="0"/>
                    <a:pt x="64" y="483"/>
                    <a:pt x="0" y="18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2" name="Text Box 54">
              <a:extLst>
                <a:ext uri="{FF2B5EF4-FFF2-40B4-BE49-F238E27FC236}">
                  <a16:creationId xmlns:a16="http://schemas.microsoft.com/office/drawing/2014/main" id="{1534562D-4479-5A4D-84B6-08652054FE1A}"/>
                </a:ext>
              </a:extLst>
            </p:cNvPr>
            <p:cNvSpPr txBox="1">
              <a:spLocks noChangeArrowheads="1"/>
            </p:cNvSpPr>
            <p:nvPr/>
          </p:nvSpPr>
          <p:spPr bwMode="auto">
            <a:xfrm>
              <a:off x="3215023" y="221740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grpSp>
        <p:nvGrpSpPr>
          <p:cNvPr id="7" name="Group 6">
            <a:extLst>
              <a:ext uri="{FF2B5EF4-FFF2-40B4-BE49-F238E27FC236}">
                <a16:creationId xmlns:a16="http://schemas.microsoft.com/office/drawing/2014/main" id="{5B0F4E74-4AD1-1841-A169-2F112B1736DB}"/>
              </a:ext>
            </a:extLst>
          </p:cNvPr>
          <p:cNvGrpSpPr/>
          <p:nvPr/>
        </p:nvGrpSpPr>
        <p:grpSpPr>
          <a:xfrm>
            <a:off x="2367298" y="4307189"/>
            <a:ext cx="1973263" cy="725996"/>
            <a:chOff x="2367298" y="4307189"/>
            <a:chExt cx="1973263" cy="725996"/>
          </a:xfrm>
        </p:grpSpPr>
        <p:sp>
          <p:nvSpPr>
            <p:cNvPr id="129" name="Rectangle 128">
              <a:extLst>
                <a:ext uri="{FF2B5EF4-FFF2-40B4-BE49-F238E27FC236}">
                  <a16:creationId xmlns:a16="http://schemas.microsoft.com/office/drawing/2014/main" id="{7362BA78-E18A-7D4D-AF99-520876B19387}"/>
                </a:ext>
              </a:extLst>
            </p:cNvPr>
            <p:cNvSpPr/>
            <p:nvPr/>
          </p:nvSpPr>
          <p:spPr>
            <a:xfrm>
              <a:off x="2418382" y="4342649"/>
              <a:ext cx="769654" cy="223838"/>
            </a:xfrm>
            <a:prstGeom prst="rect">
              <a:avLst/>
            </a:prstGeom>
            <a:solidFill>
              <a:srgbClr val="FFB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Rectangle 125">
              <a:extLst>
                <a:ext uri="{FF2B5EF4-FFF2-40B4-BE49-F238E27FC236}">
                  <a16:creationId xmlns:a16="http://schemas.microsoft.com/office/drawing/2014/main" id="{9FED6727-6FB3-674C-AEA1-A6238E143030}"/>
                </a:ext>
              </a:extLst>
            </p:cNvPr>
            <p:cNvSpPr/>
            <p:nvPr/>
          </p:nvSpPr>
          <p:spPr>
            <a:xfrm>
              <a:off x="2418337" y="4809347"/>
              <a:ext cx="909161"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Freeform 36">
              <a:extLst>
                <a:ext uri="{FF2B5EF4-FFF2-40B4-BE49-F238E27FC236}">
                  <a16:creationId xmlns:a16="http://schemas.microsoft.com/office/drawing/2014/main" id="{10A63C01-2F70-9440-BFFE-695DC6555117}"/>
                </a:ext>
              </a:extLst>
            </p:cNvPr>
            <p:cNvSpPr>
              <a:spLocks/>
            </p:cNvSpPr>
            <p:nvPr/>
          </p:nvSpPr>
          <p:spPr bwMode="auto">
            <a:xfrm>
              <a:off x="3769061" y="4506584"/>
              <a:ext cx="571500" cy="420688"/>
            </a:xfrm>
            <a:custGeom>
              <a:avLst/>
              <a:gdLst>
                <a:gd name="T0" fmla="*/ 2147483647 w 900"/>
                <a:gd name="T1" fmla="*/ 2147483647 h 662"/>
                <a:gd name="T2" fmla="*/ 2147483647 w 900"/>
                <a:gd name="T3" fmla="*/ 2147483647 h 662"/>
                <a:gd name="T4" fmla="*/ 0 60000 65536"/>
                <a:gd name="T5" fmla="*/ 0 60000 65536"/>
              </a:gdLst>
              <a:ahLst/>
              <a:cxnLst>
                <a:cxn ang="T4">
                  <a:pos x="T0" y="T1"/>
                </a:cxn>
                <a:cxn ang="T5">
                  <a:pos x="T2" y="T3"/>
                </a:cxn>
              </a:cxnLst>
              <a:rect l="0" t="0" r="r" b="b"/>
              <a:pathLst>
                <a:path w="900" h="662">
                  <a:moveTo>
                    <a:pt x="900" y="360"/>
                  </a:moveTo>
                  <a:cubicBezTo>
                    <a:pt x="171" y="662"/>
                    <a:pt x="0" y="0"/>
                    <a:pt x="825" y="1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5" name="Text Box 37">
              <a:extLst>
                <a:ext uri="{FF2B5EF4-FFF2-40B4-BE49-F238E27FC236}">
                  <a16:creationId xmlns:a16="http://schemas.microsoft.com/office/drawing/2014/main" id="{E4751D98-46BF-E946-A08A-A6011C8F6C5E}"/>
                </a:ext>
              </a:extLst>
            </p:cNvPr>
            <p:cNvSpPr txBox="1">
              <a:spLocks noChangeArrowheads="1"/>
            </p:cNvSpPr>
            <p:nvPr/>
          </p:nvSpPr>
          <p:spPr bwMode="auto">
            <a:xfrm>
              <a:off x="2367298" y="4554209"/>
              <a:ext cx="18240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6" name="Text Box 38">
              <a:extLst>
                <a:ext uri="{FF2B5EF4-FFF2-40B4-BE49-F238E27FC236}">
                  <a16:creationId xmlns:a16="http://schemas.microsoft.com/office/drawing/2014/main" id="{2672D5C9-CBC9-104B-A755-475CF44C9314}"/>
                </a:ext>
              </a:extLst>
            </p:cNvPr>
            <p:cNvSpPr txBox="1">
              <a:spLocks noChangeArrowheads="1"/>
            </p:cNvSpPr>
            <p:nvPr/>
          </p:nvSpPr>
          <p:spPr bwMode="auto">
            <a:xfrm>
              <a:off x="2381586" y="4307189"/>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timeout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7" name="Line 39">
              <a:extLst>
                <a:ext uri="{FF2B5EF4-FFF2-40B4-BE49-F238E27FC236}">
                  <a16:creationId xmlns:a16="http://schemas.microsoft.com/office/drawing/2014/main" id="{3544B3A0-4F92-734D-9797-12F4E1F2C5E9}"/>
                </a:ext>
              </a:extLst>
            </p:cNvPr>
            <p:cNvSpPr>
              <a:spLocks noChangeShapeType="1"/>
            </p:cNvSpPr>
            <p:nvPr/>
          </p:nvSpPr>
          <p:spPr bwMode="auto">
            <a:xfrm>
              <a:off x="2484773" y="45827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F3A5F505-AA20-9E41-BC6C-D76DEB8319CC}"/>
              </a:ext>
            </a:extLst>
          </p:cNvPr>
          <p:cNvGrpSpPr/>
          <p:nvPr/>
        </p:nvGrpSpPr>
        <p:grpSpPr>
          <a:xfrm>
            <a:off x="3029286" y="4795509"/>
            <a:ext cx="1631950" cy="1428750"/>
            <a:chOff x="3029286" y="4795509"/>
            <a:chExt cx="1631950" cy="1428750"/>
          </a:xfrm>
        </p:grpSpPr>
        <p:sp>
          <p:nvSpPr>
            <p:cNvPr id="83" name="Text Box 25">
              <a:extLst>
                <a:ext uri="{FF2B5EF4-FFF2-40B4-BE49-F238E27FC236}">
                  <a16:creationId xmlns:a16="http://schemas.microsoft.com/office/drawing/2014/main" id="{811DFA52-8CA5-7E4E-AC44-4428D977D5FE}"/>
                </a:ext>
              </a:extLst>
            </p:cNvPr>
            <p:cNvSpPr txBox="1">
              <a:spLocks noChangeArrowheads="1"/>
            </p:cNvSpPr>
            <p:nvPr/>
          </p:nvSpPr>
          <p:spPr bwMode="auto">
            <a:xfrm>
              <a:off x="3029286" y="5155872"/>
              <a:ext cx="1622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corrupt(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isACK</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(rcvpkt,0) )</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4" name="Line 26">
              <a:extLst>
                <a:ext uri="{FF2B5EF4-FFF2-40B4-BE49-F238E27FC236}">
                  <a16:creationId xmlns:a16="http://schemas.microsoft.com/office/drawing/2014/main" id="{1EF37371-5507-6442-83AF-60C8BD73EB5C}"/>
                </a:ext>
              </a:extLst>
            </p:cNvPr>
            <p:cNvSpPr>
              <a:spLocks noChangeShapeType="1"/>
            </p:cNvSpPr>
            <p:nvPr/>
          </p:nvSpPr>
          <p:spPr bwMode="auto">
            <a:xfrm>
              <a:off x="3132473" y="5881359"/>
              <a:ext cx="12541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3" name="Freeform 35">
              <a:extLst>
                <a:ext uri="{FF2B5EF4-FFF2-40B4-BE49-F238E27FC236}">
                  <a16:creationId xmlns:a16="http://schemas.microsoft.com/office/drawing/2014/main" id="{575C5970-3813-5745-B4AE-91D5DAA0F353}"/>
                </a:ext>
              </a:extLst>
            </p:cNvPr>
            <p:cNvSpPr>
              <a:spLocks/>
            </p:cNvSpPr>
            <p:nvPr/>
          </p:nvSpPr>
          <p:spPr bwMode="auto">
            <a:xfrm>
              <a:off x="3969086" y="4795509"/>
              <a:ext cx="692150" cy="631825"/>
            </a:xfrm>
            <a:custGeom>
              <a:avLst/>
              <a:gdLst>
                <a:gd name="T0" fmla="*/ 2147483647 w 436"/>
                <a:gd name="T1" fmla="*/ 2147483647 h 398"/>
                <a:gd name="T2" fmla="*/ 2147483647 w 436"/>
                <a:gd name="T3" fmla="*/ 0 h 398"/>
                <a:gd name="T4" fmla="*/ 0 60000 65536"/>
                <a:gd name="T5" fmla="*/ 0 60000 65536"/>
              </a:gdLst>
              <a:ahLst/>
              <a:cxnLst>
                <a:cxn ang="T4">
                  <a:pos x="T0" y="T1"/>
                </a:cxn>
                <a:cxn ang="T5">
                  <a:pos x="T2" y="T3"/>
                </a:cxn>
              </a:cxnLst>
              <a:rect l="0" t="0" r="r" b="b"/>
              <a:pathLst>
                <a:path w="436" h="398">
                  <a:moveTo>
                    <a:pt x="436" y="101"/>
                  </a:moveTo>
                  <a:cubicBezTo>
                    <a:pt x="367" y="398"/>
                    <a:pt x="0" y="31"/>
                    <a:pt x="300"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3" name="Text Box 55">
              <a:extLst>
                <a:ext uri="{FF2B5EF4-FFF2-40B4-BE49-F238E27FC236}">
                  <a16:creationId xmlns:a16="http://schemas.microsoft.com/office/drawing/2014/main" id="{25E61481-833B-6040-B00D-1012EEB0CE87}"/>
                </a:ext>
              </a:extLst>
            </p:cNvPr>
            <p:cNvSpPr txBox="1">
              <a:spLocks noChangeArrowheads="1"/>
            </p:cNvSpPr>
            <p:nvPr/>
          </p:nvSpPr>
          <p:spPr bwMode="auto">
            <a:xfrm>
              <a:off x="3618248" y="588770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sp>
        <p:nvSpPr>
          <p:cNvPr id="130" name="Oval 129">
            <a:extLst>
              <a:ext uri="{FF2B5EF4-FFF2-40B4-BE49-F238E27FC236}">
                <a16:creationId xmlns:a16="http://schemas.microsoft.com/office/drawing/2014/main" id="{9AA3E79A-2611-F844-92F5-7AB7F51F61A6}"/>
              </a:ext>
            </a:extLst>
          </p:cNvPr>
          <p:cNvSpPr/>
          <p:nvPr/>
        </p:nvSpPr>
        <p:spPr>
          <a:xfrm>
            <a:off x="7086600" y="2184400"/>
            <a:ext cx="914400" cy="86784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Oval 130">
            <a:extLst>
              <a:ext uri="{FF2B5EF4-FFF2-40B4-BE49-F238E27FC236}">
                <a16:creationId xmlns:a16="http://schemas.microsoft.com/office/drawing/2014/main" id="{36E5B91E-BBFD-F34D-BA3F-9A04F2B92A2B}"/>
              </a:ext>
            </a:extLst>
          </p:cNvPr>
          <p:cNvSpPr/>
          <p:nvPr/>
        </p:nvSpPr>
        <p:spPr>
          <a:xfrm>
            <a:off x="7302500" y="4102100"/>
            <a:ext cx="936658" cy="8509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2" name="Oval 131">
            <a:extLst>
              <a:ext uri="{FF2B5EF4-FFF2-40B4-BE49-F238E27FC236}">
                <a16:creationId xmlns:a16="http://schemas.microsoft.com/office/drawing/2014/main" id="{CD4FE554-65E6-F444-AA3B-AD082AB372FD}"/>
              </a:ext>
            </a:extLst>
          </p:cNvPr>
          <p:cNvSpPr/>
          <p:nvPr/>
        </p:nvSpPr>
        <p:spPr>
          <a:xfrm>
            <a:off x="4356100" y="4070372"/>
            <a:ext cx="914400" cy="8763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 name="Oval 132">
            <a:extLst>
              <a:ext uri="{FF2B5EF4-FFF2-40B4-BE49-F238E27FC236}">
                <a16:creationId xmlns:a16="http://schemas.microsoft.com/office/drawing/2014/main" id="{3A129D4A-C779-424D-B5D4-282E5C7184B2}"/>
              </a:ext>
            </a:extLst>
          </p:cNvPr>
          <p:cNvSpPr/>
          <p:nvPr/>
        </p:nvSpPr>
        <p:spPr>
          <a:xfrm>
            <a:off x="4254500" y="2216171"/>
            <a:ext cx="952500" cy="87112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Slide Number Placeholder 2">
            <a:extLst>
              <a:ext uri="{FF2B5EF4-FFF2-40B4-BE49-F238E27FC236}">
                <a16:creationId xmlns:a16="http://schemas.microsoft.com/office/drawing/2014/main" id="{7A5F6544-E291-2540-84CA-0893797A7FD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61</a:t>
            </a:fld>
            <a:endParaRPr lang="en-US" dirty="0"/>
          </a:p>
        </p:txBody>
      </p:sp>
    </p:spTree>
    <p:extLst>
      <p:ext uri="{BB962C8B-B14F-4D97-AF65-F5344CB8AC3E}">
        <p14:creationId xmlns:p14="http://schemas.microsoft.com/office/powerpoint/2010/main" val="364184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dissolve">
                                      <p:cBhvr>
                                        <p:cTn id="7" dur="500"/>
                                        <p:tgtEl>
                                          <p:spTgt spid="13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16"/>
                                        </p:tgtEl>
                                        <p:attrNameLst>
                                          <p:attrName>style.visibility</p:attrName>
                                        </p:attrNameLst>
                                      </p:cBhvr>
                                      <p:to>
                                        <p:strVal val="visible"/>
                                      </p:to>
                                    </p:set>
                                    <p:animEffect transition="in" filter="dissolve">
                                      <p:cBhvr>
                                        <p:cTn id="16" dur="500"/>
                                        <p:tgtEl>
                                          <p:spTgt spid="11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130"/>
                                        </p:tgtEl>
                                      </p:cBhvr>
                                    </p:animEffect>
                                    <p:set>
                                      <p:cBhvr>
                                        <p:cTn id="21" dur="1" fill="hold">
                                          <p:stCondLst>
                                            <p:cond delay="499"/>
                                          </p:stCondLst>
                                        </p:cTn>
                                        <p:tgtEl>
                                          <p:spTgt spid="130"/>
                                        </p:tgtEl>
                                        <p:attrNameLst>
                                          <p:attrName>style.visibility</p:attrName>
                                        </p:attrNameLst>
                                      </p:cBhvr>
                                      <p:to>
                                        <p:strVal val="hidden"/>
                                      </p:to>
                                    </p:se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31"/>
                                        </p:tgtEl>
                                        <p:attrNameLst>
                                          <p:attrName>style.visibility</p:attrName>
                                        </p:attrNameLst>
                                      </p:cBhvr>
                                      <p:to>
                                        <p:strVal val="visible"/>
                                      </p:to>
                                    </p:set>
                                    <p:animEffect transition="in" filter="dissolve">
                                      <p:cBhvr>
                                        <p:cTn id="25" dur="500"/>
                                        <p:tgtEl>
                                          <p:spTgt spid="131"/>
                                        </p:tgtEl>
                                      </p:cBhvr>
                                    </p:animEffect>
                                  </p:childTnLst>
                                </p:cTn>
                              </p:par>
                            </p:childTnLst>
                          </p:cTn>
                        </p:par>
                        <p:par>
                          <p:cTn id="26" fill="hold">
                            <p:stCondLst>
                              <p:cond delay="1000"/>
                            </p:stCondLst>
                            <p:childTnLst>
                              <p:par>
                                <p:cTn id="27" presetID="9" presetClass="entr" presetSubtype="0" fill="hold" nodeType="afterEffect">
                                  <p:stCondLst>
                                    <p:cond delay="0"/>
                                  </p:stCondLst>
                                  <p:childTnLst>
                                    <p:set>
                                      <p:cBhvr>
                                        <p:cTn id="28" dur="1" fill="hold">
                                          <p:stCondLst>
                                            <p:cond delay="0"/>
                                          </p:stCondLst>
                                        </p:cTn>
                                        <p:tgtEl>
                                          <p:spTgt spid="118"/>
                                        </p:tgtEl>
                                        <p:attrNameLst>
                                          <p:attrName>style.visibility</p:attrName>
                                        </p:attrNameLst>
                                      </p:cBhvr>
                                      <p:to>
                                        <p:strVal val="visible"/>
                                      </p:to>
                                    </p:set>
                                    <p:animEffect transition="in" filter="dissolve">
                                      <p:cBhvr>
                                        <p:cTn id="29" dur="500"/>
                                        <p:tgtEl>
                                          <p:spTgt spid="11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grpId="1" nodeType="clickEffect">
                                  <p:stCondLst>
                                    <p:cond delay="0"/>
                                  </p:stCondLst>
                                  <p:childTnLst>
                                    <p:animEffect transition="out" filter="dissolve">
                                      <p:cBhvr>
                                        <p:cTn id="33" dur="500"/>
                                        <p:tgtEl>
                                          <p:spTgt spid="131"/>
                                        </p:tgtEl>
                                      </p:cBhvr>
                                    </p:animEffect>
                                    <p:set>
                                      <p:cBhvr>
                                        <p:cTn id="34" dur="1" fill="hold">
                                          <p:stCondLst>
                                            <p:cond delay="499"/>
                                          </p:stCondLst>
                                        </p:cTn>
                                        <p:tgtEl>
                                          <p:spTgt spid="131"/>
                                        </p:tgtEl>
                                        <p:attrNameLst>
                                          <p:attrName>style.visibility</p:attrName>
                                        </p:attrNameLst>
                                      </p:cBhvr>
                                      <p:to>
                                        <p:strVal val="hidden"/>
                                      </p:to>
                                    </p:se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32"/>
                                        </p:tgtEl>
                                        <p:attrNameLst>
                                          <p:attrName>style.visibility</p:attrName>
                                        </p:attrNameLst>
                                      </p:cBhvr>
                                      <p:to>
                                        <p:strVal val="visible"/>
                                      </p:to>
                                    </p:set>
                                    <p:animEffect transition="in" filter="dissolve">
                                      <p:cBhvr>
                                        <p:cTn id="38" dur="500"/>
                                        <p:tgtEl>
                                          <p:spTgt spid="132"/>
                                        </p:tgtEl>
                                      </p:cBhvr>
                                    </p:animEffect>
                                  </p:childTnLst>
                                </p:cTn>
                              </p:par>
                              <p:par>
                                <p:cTn id="39" presetID="9"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ssolv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dissolv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grpId="1" nodeType="clickEffect">
                                  <p:stCondLst>
                                    <p:cond delay="0"/>
                                  </p:stCondLst>
                                  <p:childTnLst>
                                    <p:animEffect transition="out" filter="dissolve">
                                      <p:cBhvr>
                                        <p:cTn id="50" dur="500"/>
                                        <p:tgtEl>
                                          <p:spTgt spid="132"/>
                                        </p:tgtEl>
                                      </p:cBhvr>
                                    </p:animEffect>
                                    <p:set>
                                      <p:cBhvr>
                                        <p:cTn id="51" dur="1" fill="hold">
                                          <p:stCondLst>
                                            <p:cond delay="499"/>
                                          </p:stCondLst>
                                        </p:cTn>
                                        <p:tgtEl>
                                          <p:spTgt spid="132"/>
                                        </p:tgtEl>
                                        <p:attrNameLst>
                                          <p:attrName>style.visibility</p:attrName>
                                        </p:attrNameLst>
                                      </p:cBhvr>
                                      <p:to>
                                        <p:strVal val="hidden"/>
                                      </p:to>
                                    </p:set>
                                  </p:childTnLst>
                                </p:cTn>
                              </p:par>
                              <p:par>
                                <p:cTn id="52" presetID="9" presetClass="entr" presetSubtype="0" fill="hold" grpId="0" nodeType="withEffect">
                                  <p:stCondLst>
                                    <p:cond delay="0"/>
                                  </p:stCondLst>
                                  <p:childTnLst>
                                    <p:set>
                                      <p:cBhvr>
                                        <p:cTn id="53" dur="1" fill="hold">
                                          <p:stCondLst>
                                            <p:cond delay="0"/>
                                          </p:stCondLst>
                                        </p:cTn>
                                        <p:tgtEl>
                                          <p:spTgt spid="133"/>
                                        </p:tgtEl>
                                        <p:attrNameLst>
                                          <p:attrName>style.visibility</p:attrName>
                                        </p:attrNameLst>
                                      </p:cBhvr>
                                      <p:to>
                                        <p:strVal val="visible"/>
                                      </p:to>
                                    </p:set>
                                    <p:animEffect transition="in" filter="dissolve">
                                      <p:cBhvr>
                                        <p:cTn id="54" dur="500"/>
                                        <p:tgtEl>
                                          <p:spTgt spid="133"/>
                                        </p:tgtEl>
                                      </p:cBhvr>
                                    </p:animEffect>
                                  </p:childTnLst>
                                </p:cTn>
                              </p:par>
                              <p:par>
                                <p:cTn id="55" presetID="9"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animEffect transition="in" filter="dissolve">
                                      <p:cBhvr>
                                        <p:cTn id="5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0" grpId="1" animBg="1"/>
      <p:bldP spid="131" grpId="0" animBg="1"/>
      <p:bldP spid="131" grpId="1" animBg="1"/>
      <p:bldP spid="132" grpId="0" animBg="1"/>
      <p:bldP spid="132" grpId="1" animBg="1"/>
      <p:bldP spid="13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in action</a:t>
            </a:r>
            <a:endParaRPr lang="en-US" sz="4400" dirty="0"/>
          </a:p>
        </p:txBody>
      </p:sp>
      <p:sp>
        <p:nvSpPr>
          <p:cNvPr id="197" name="Text Box 5">
            <a:extLst>
              <a:ext uri="{FF2B5EF4-FFF2-40B4-BE49-F238E27FC236}">
                <a16:creationId xmlns:a16="http://schemas.microsoft.com/office/drawing/2014/main" id="{4235D7CC-76F0-404E-861B-E1B3C4CC5A59}"/>
              </a:ext>
            </a:extLst>
          </p:cNvPr>
          <p:cNvSpPr txBox="1">
            <a:spLocks noChangeArrowheads="1"/>
          </p:cNvSpPr>
          <p:nvPr/>
        </p:nvSpPr>
        <p:spPr bwMode="auto">
          <a:xfrm>
            <a:off x="1363148" y="1512487"/>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198" name="Text Box 6">
            <a:extLst>
              <a:ext uri="{FF2B5EF4-FFF2-40B4-BE49-F238E27FC236}">
                <a16:creationId xmlns:a16="http://schemas.microsoft.com/office/drawing/2014/main" id="{953F5FAC-08AE-194D-B2CE-9B6B600D3EDB}"/>
              </a:ext>
            </a:extLst>
          </p:cNvPr>
          <p:cNvSpPr txBox="1">
            <a:spLocks noChangeArrowheads="1"/>
          </p:cNvSpPr>
          <p:nvPr/>
        </p:nvSpPr>
        <p:spPr bwMode="auto">
          <a:xfrm>
            <a:off x="3803136" y="1507725"/>
            <a:ext cx="107156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199" name="Text Box 8">
            <a:extLst>
              <a:ext uri="{FF2B5EF4-FFF2-40B4-BE49-F238E27FC236}">
                <a16:creationId xmlns:a16="http://schemas.microsoft.com/office/drawing/2014/main" id="{2DF62C54-7EE2-504E-9ED2-FD3BAEEBEE7D}"/>
              </a:ext>
            </a:extLst>
          </p:cNvPr>
          <p:cNvSpPr txBox="1">
            <a:spLocks noChangeArrowheads="1"/>
          </p:cNvSpPr>
          <p:nvPr/>
        </p:nvSpPr>
        <p:spPr bwMode="auto">
          <a:xfrm>
            <a:off x="3806311" y="3131737"/>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200" name="Text Box 10">
            <a:extLst>
              <a:ext uri="{FF2B5EF4-FFF2-40B4-BE49-F238E27FC236}">
                <a16:creationId xmlns:a16="http://schemas.microsoft.com/office/drawing/2014/main" id="{F5B1E309-F4E4-3E42-B8AD-EA1C2D480B04}"/>
              </a:ext>
            </a:extLst>
          </p:cNvPr>
          <p:cNvSpPr txBox="1">
            <a:spLocks noChangeArrowheads="1"/>
          </p:cNvSpPr>
          <p:nvPr/>
        </p:nvSpPr>
        <p:spPr bwMode="auto">
          <a:xfrm>
            <a:off x="3812661" y="3987400"/>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sp>
        <p:nvSpPr>
          <p:cNvPr id="201" name="Text Box 11">
            <a:extLst>
              <a:ext uri="{FF2B5EF4-FFF2-40B4-BE49-F238E27FC236}">
                <a16:creationId xmlns:a16="http://schemas.microsoft.com/office/drawing/2014/main" id="{74D64A46-9479-E449-9C31-02C5EA831827}"/>
              </a:ext>
            </a:extLst>
          </p:cNvPr>
          <p:cNvSpPr txBox="1">
            <a:spLocks noChangeArrowheads="1"/>
          </p:cNvSpPr>
          <p:nvPr/>
        </p:nvSpPr>
        <p:spPr bwMode="auto">
          <a:xfrm>
            <a:off x="3809486" y="2445937"/>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02" name="Text Box 12">
            <a:extLst>
              <a:ext uri="{FF2B5EF4-FFF2-40B4-BE49-F238E27FC236}">
                <a16:creationId xmlns:a16="http://schemas.microsoft.com/office/drawing/2014/main" id="{FBDCC4E2-EF23-6A40-BE13-E84BE9B5BE20}"/>
              </a:ext>
            </a:extLst>
          </p:cNvPr>
          <p:cNvSpPr txBox="1">
            <a:spLocks noChangeArrowheads="1"/>
          </p:cNvSpPr>
          <p:nvPr/>
        </p:nvSpPr>
        <p:spPr bwMode="auto">
          <a:xfrm>
            <a:off x="3806311" y="3357162"/>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203" name="Text Box 13">
            <a:extLst>
              <a:ext uri="{FF2B5EF4-FFF2-40B4-BE49-F238E27FC236}">
                <a16:creationId xmlns:a16="http://schemas.microsoft.com/office/drawing/2014/main" id="{CF703E46-2D8D-D04C-903D-4C60258391B2}"/>
              </a:ext>
            </a:extLst>
          </p:cNvPr>
          <p:cNvSpPr txBox="1">
            <a:spLocks noChangeArrowheads="1"/>
          </p:cNvSpPr>
          <p:nvPr/>
        </p:nvSpPr>
        <p:spPr bwMode="auto">
          <a:xfrm>
            <a:off x="3806311" y="4182662"/>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04" name="Text Box 14">
            <a:extLst>
              <a:ext uri="{FF2B5EF4-FFF2-40B4-BE49-F238E27FC236}">
                <a16:creationId xmlns:a16="http://schemas.microsoft.com/office/drawing/2014/main" id="{07E7A3F6-47D9-9847-BA58-BF9687C85206}"/>
              </a:ext>
            </a:extLst>
          </p:cNvPr>
          <p:cNvSpPr txBox="1">
            <a:spLocks noChangeArrowheads="1"/>
          </p:cNvSpPr>
          <p:nvPr/>
        </p:nvSpPr>
        <p:spPr bwMode="auto">
          <a:xfrm>
            <a:off x="1291711" y="2695175"/>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a:t>
            </a:r>
          </a:p>
        </p:txBody>
      </p:sp>
      <p:sp>
        <p:nvSpPr>
          <p:cNvPr id="205" name="Text Box 15">
            <a:extLst>
              <a:ext uri="{FF2B5EF4-FFF2-40B4-BE49-F238E27FC236}">
                <a16:creationId xmlns:a16="http://schemas.microsoft.com/office/drawing/2014/main" id="{7C6243EA-A0F0-0449-95A0-3D47329274F1}"/>
              </a:ext>
            </a:extLst>
          </p:cNvPr>
          <p:cNvSpPr txBox="1">
            <a:spLocks noChangeArrowheads="1"/>
          </p:cNvSpPr>
          <p:nvPr/>
        </p:nvSpPr>
        <p:spPr bwMode="auto">
          <a:xfrm>
            <a:off x="1136136" y="3788962"/>
            <a:ext cx="1174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06" name="Text Box 17">
            <a:extLst>
              <a:ext uri="{FF2B5EF4-FFF2-40B4-BE49-F238E27FC236}">
                <a16:creationId xmlns:a16="http://schemas.microsoft.com/office/drawing/2014/main" id="{C58AD36B-83D7-F945-860A-84F900A595DB}"/>
              </a:ext>
            </a:extLst>
          </p:cNvPr>
          <p:cNvSpPr txBox="1">
            <a:spLocks noChangeArrowheads="1"/>
          </p:cNvSpPr>
          <p:nvPr/>
        </p:nvSpPr>
        <p:spPr bwMode="auto">
          <a:xfrm>
            <a:off x="1136136" y="2914250"/>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207" name="Text Box 18">
            <a:extLst>
              <a:ext uri="{FF2B5EF4-FFF2-40B4-BE49-F238E27FC236}">
                <a16:creationId xmlns:a16="http://schemas.microsoft.com/office/drawing/2014/main" id="{095222A4-B6FD-9943-8053-5736B6B34CF7}"/>
              </a:ext>
            </a:extLst>
          </p:cNvPr>
          <p:cNvSpPr txBox="1">
            <a:spLocks noChangeArrowheads="1"/>
          </p:cNvSpPr>
          <p:nvPr/>
        </p:nvSpPr>
        <p:spPr bwMode="auto">
          <a:xfrm>
            <a:off x="1280598" y="3549250"/>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ack1</a:t>
            </a:r>
          </a:p>
        </p:txBody>
      </p:sp>
      <p:sp>
        <p:nvSpPr>
          <p:cNvPr id="208" name="Text Box 7">
            <a:extLst>
              <a:ext uri="{FF2B5EF4-FFF2-40B4-BE49-F238E27FC236}">
                <a16:creationId xmlns:a16="http://schemas.microsoft.com/office/drawing/2014/main" id="{6AF201BE-3F74-FC4D-95DC-C10707E5BA59}"/>
              </a:ext>
            </a:extLst>
          </p:cNvPr>
          <p:cNvSpPr txBox="1">
            <a:spLocks noChangeArrowheads="1"/>
          </p:cNvSpPr>
          <p:nvPr/>
        </p:nvSpPr>
        <p:spPr bwMode="auto">
          <a:xfrm>
            <a:off x="1125023" y="1952225"/>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09" name="Text Box 9">
            <a:extLst>
              <a:ext uri="{FF2B5EF4-FFF2-40B4-BE49-F238E27FC236}">
                <a16:creationId xmlns:a16="http://schemas.microsoft.com/office/drawing/2014/main" id="{853C3A29-6F14-6A4A-ADF9-EDBEBC72749B}"/>
              </a:ext>
            </a:extLst>
          </p:cNvPr>
          <p:cNvSpPr txBox="1">
            <a:spLocks noChangeArrowheads="1"/>
          </p:cNvSpPr>
          <p:nvPr/>
        </p:nvSpPr>
        <p:spPr bwMode="auto">
          <a:xfrm>
            <a:off x="3801548" y="2234800"/>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grpSp>
        <p:nvGrpSpPr>
          <p:cNvPr id="210" name="Group 37">
            <a:extLst>
              <a:ext uri="{FF2B5EF4-FFF2-40B4-BE49-F238E27FC236}">
                <a16:creationId xmlns:a16="http://schemas.microsoft.com/office/drawing/2014/main" id="{09358D04-CB4E-924F-B392-361B873A9C36}"/>
              </a:ext>
            </a:extLst>
          </p:cNvPr>
          <p:cNvGrpSpPr>
            <a:grpSpLocks/>
          </p:cNvGrpSpPr>
          <p:nvPr/>
        </p:nvGrpSpPr>
        <p:grpSpPr bwMode="auto">
          <a:xfrm>
            <a:off x="2341048" y="2022075"/>
            <a:ext cx="1471613" cy="512762"/>
            <a:chOff x="850" y="1159"/>
            <a:chExt cx="927" cy="323"/>
          </a:xfrm>
        </p:grpSpPr>
        <p:sp>
          <p:nvSpPr>
            <p:cNvPr id="211" name="Line 19">
              <a:extLst>
                <a:ext uri="{FF2B5EF4-FFF2-40B4-BE49-F238E27FC236}">
                  <a16:creationId xmlns:a16="http://schemas.microsoft.com/office/drawing/2014/main" id="{E1536B10-88F6-7D46-8019-7977772178F2}"/>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12" name="Text Box 28">
              <a:extLst>
                <a:ext uri="{FF2B5EF4-FFF2-40B4-BE49-F238E27FC236}">
                  <a16:creationId xmlns:a16="http://schemas.microsoft.com/office/drawing/2014/main" id="{A675AD5E-AFEE-4949-B39C-59B23A44989E}"/>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13" name="Group 43">
            <a:extLst>
              <a:ext uri="{FF2B5EF4-FFF2-40B4-BE49-F238E27FC236}">
                <a16:creationId xmlns:a16="http://schemas.microsoft.com/office/drawing/2014/main" id="{166F1C07-BDF7-5D4C-9BC8-70CDD30FC5D1}"/>
              </a:ext>
            </a:extLst>
          </p:cNvPr>
          <p:cNvGrpSpPr>
            <a:grpSpLocks/>
          </p:cNvGrpSpPr>
          <p:nvPr/>
        </p:nvGrpSpPr>
        <p:grpSpPr bwMode="auto">
          <a:xfrm>
            <a:off x="2334698" y="3758800"/>
            <a:ext cx="1471613" cy="487362"/>
            <a:chOff x="846" y="2253"/>
            <a:chExt cx="927" cy="307"/>
          </a:xfrm>
        </p:grpSpPr>
        <p:sp>
          <p:nvSpPr>
            <p:cNvPr id="214" name="Line 24">
              <a:extLst>
                <a:ext uri="{FF2B5EF4-FFF2-40B4-BE49-F238E27FC236}">
                  <a16:creationId xmlns:a16="http://schemas.microsoft.com/office/drawing/2014/main" id="{65D4B99D-08A4-684C-BFAA-D46F7BDFF3D7}"/>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15" name="Text Box 29">
              <a:extLst>
                <a:ext uri="{FF2B5EF4-FFF2-40B4-BE49-F238E27FC236}">
                  <a16:creationId xmlns:a16="http://schemas.microsoft.com/office/drawing/2014/main" id="{E39C763F-76C0-A342-980A-D2DA1340B692}"/>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16" name="Group 39">
            <a:extLst>
              <a:ext uri="{FF2B5EF4-FFF2-40B4-BE49-F238E27FC236}">
                <a16:creationId xmlns:a16="http://schemas.microsoft.com/office/drawing/2014/main" id="{E7B3DCA6-7A30-6E4A-B749-D291EA9179F9}"/>
              </a:ext>
            </a:extLst>
          </p:cNvPr>
          <p:cNvGrpSpPr>
            <a:grpSpLocks/>
          </p:cNvGrpSpPr>
          <p:nvPr/>
        </p:nvGrpSpPr>
        <p:grpSpPr bwMode="auto">
          <a:xfrm>
            <a:off x="2348986" y="2896787"/>
            <a:ext cx="1471612" cy="504825"/>
            <a:chOff x="855" y="1710"/>
            <a:chExt cx="927" cy="318"/>
          </a:xfrm>
        </p:grpSpPr>
        <p:sp>
          <p:nvSpPr>
            <p:cNvPr id="217" name="Line 23">
              <a:extLst>
                <a:ext uri="{FF2B5EF4-FFF2-40B4-BE49-F238E27FC236}">
                  <a16:creationId xmlns:a16="http://schemas.microsoft.com/office/drawing/2014/main" id="{F48A2643-A8C6-1A4D-95B1-E19CDFD69368}"/>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18" name="Text Box 30">
              <a:extLst>
                <a:ext uri="{FF2B5EF4-FFF2-40B4-BE49-F238E27FC236}">
                  <a16:creationId xmlns:a16="http://schemas.microsoft.com/office/drawing/2014/main" id="{7B926EE6-52D5-3840-851B-CF35806F06C4}"/>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grpSp>
        <p:nvGrpSpPr>
          <p:cNvPr id="219" name="Group 40">
            <a:extLst>
              <a:ext uri="{FF2B5EF4-FFF2-40B4-BE49-F238E27FC236}">
                <a16:creationId xmlns:a16="http://schemas.microsoft.com/office/drawing/2014/main" id="{A3009243-363B-554D-BAFE-7119F17A8E3E}"/>
              </a:ext>
            </a:extLst>
          </p:cNvPr>
          <p:cNvGrpSpPr>
            <a:grpSpLocks/>
          </p:cNvGrpSpPr>
          <p:nvPr/>
        </p:nvGrpSpPr>
        <p:grpSpPr bwMode="auto">
          <a:xfrm>
            <a:off x="2334698" y="3361925"/>
            <a:ext cx="1471613" cy="471487"/>
            <a:chOff x="846" y="2003"/>
            <a:chExt cx="927" cy="297"/>
          </a:xfrm>
        </p:grpSpPr>
        <p:sp>
          <p:nvSpPr>
            <p:cNvPr id="220" name="Line 26">
              <a:extLst>
                <a:ext uri="{FF2B5EF4-FFF2-40B4-BE49-F238E27FC236}">
                  <a16:creationId xmlns:a16="http://schemas.microsoft.com/office/drawing/2014/main" id="{D3AA85D2-AF11-984A-9EAB-8E45BC868FA2}"/>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21" name="Text Box 31">
              <a:extLst>
                <a:ext uri="{FF2B5EF4-FFF2-40B4-BE49-F238E27FC236}">
                  <a16:creationId xmlns:a16="http://schemas.microsoft.com/office/drawing/2014/main" id="{7037D874-E673-BB42-9499-C5B48BC3341A}"/>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ack1</a:t>
              </a:r>
            </a:p>
          </p:txBody>
        </p:sp>
      </p:grpSp>
      <p:grpSp>
        <p:nvGrpSpPr>
          <p:cNvPr id="222" name="Group 38">
            <a:extLst>
              <a:ext uri="{FF2B5EF4-FFF2-40B4-BE49-F238E27FC236}">
                <a16:creationId xmlns:a16="http://schemas.microsoft.com/office/drawing/2014/main" id="{132C8471-3B30-C44D-B74D-246FC786F37F}"/>
              </a:ext>
            </a:extLst>
          </p:cNvPr>
          <p:cNvGrpSpPr>
            <a:grpSpLocks/>
          </p:cNvGrpSpPr>
          <p:nvPr/>
        </p:nvGrpSpPr>
        <p:grpSpPr bwMode="auto">
          <a:xfrm>
            <a:off x="2326761" y="2522137"/>
            <a:ext cx="1471612" cy="455613"/>
            <a:chOff x="841" y="1474"/>
            <a:chExt cx="927" cy="287"/>
          </a:xfrm>
        </p:grpSpPr>
        <p:sp>
          <p:nvSpPr>
            <p:cNvPr id="223" name="Line 25">
              <a:extLst>
                <a:ext uri="{FF2B5EF4-FFF2-40B4-BE49-F238E27FC236}">
                  <a16:creationId xmlns:a16="http://schemas.microsoft.com/office/drawing/2014/main" id="{6959994A-0B95-094C-9702-6ACA4337EA2D}"/>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24" name="Text Box 32">
              <a:extLst>
                <a:ext uri="{FF2B5EF4-FFF2-40B4-BE49-F238E27FC236}">
                  <a16:creationId xmlns:a16="http://schemas.microsoft.com/office/drawing/2014/main" id="{DCF9302E-EEF0-B04C-A3CA-B6C1A0083288}"/>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grpSp>
        <p:nvGrpSpPr>
          <p:cNvPr id="225" name="Group 44">
            <a:extLst>
              <a:ext uri="{FF2B5EF4-FFF2-40B4-BE49-F238E27FC236}">
                <a16:creationId xmlns:a16="http://schemas.microsoft.com/office/drawing/2014/main" id="{6DBBBBE3-388C-C24B-A7D7-89C703BC089D}"/>
              </a:ext>
            </a:extLst>
          </p:cNvPr>
          <p:cNvGrpSpPr>
            <a:grpSpLocks/>
          </p:cNvGrpSpPr>
          <p:nvPr/>
        </p:nvGrpSpPr>
        <p:grpSpPr bwMode="auto">
          <a:xfrm>
            <a:off x="2320411" y="4214412"/>
            <a:ext cx="1471612" cy="461963"/>
            <a:chOff x="837" y="2540"/>
            <a:chExt cx="927" cy="291"/>
          </a:xfrm>
        </p:grpSpPr>
        <p:sp>
          <p:nvSpPr>
            <p:cNvPr id="226" name="Line 27">
              <a:extLst>
                <a:ext uri="{FF2B5EF4-FFF2-40B4-BE49-F238E27FC236}">
                  <a16:creationId xmlns:a16="http://schemas.microsoft.com/office/drawing/2014/main" id="{7E664FD8-996B-124A-B106-386F80EF50EE}"/>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27" name="Text Box 33">
              <a:extLst>
                <a:ext uri="{FF2B5EF4-FFF2-40B4-BE49-F238E27FC236}">
                  <a16:creationId xmlns:a16="http://schemas.microsoft.com/office/drawing/2014/main" id="{E9D2F746-6389-2444-A5E1-6FB42FF57ED6}"/>
                </a:ext>
              </a:extLst>
            </p:cNvPr>
            <p:cNvSpPr txBox="1">
              <a:spLocks noChangeArrowheads="1"/>
            </p:cNvSpPr>
            <p:nvPr/>
          </p:nvSpPr>
          <p:spPr bwMode="auto">
            <a:xfrm>
              <a:off x="1086" y="2540"/>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sp>
        <p:nvSpPr>
          <p:cNvPr id="228" name="Text Box 45">
            <a:extLst>
              <a:ext uri="{FF2B5EF4-FFF2-40B4-BE49-F238E27FC236}">
                <a16:creationId xmlns:a16="http://schemas.microsoft.com/office/drawing/2014/main" id="{0A93A727-0C76-DB44-9B3D-D9D92A7DB9C6}"/>
              </a:ext>
            </a:extLst>
          </p:cNvPr>
          <p:cNvSpPr txBox="1">
            <a:spLocks noChangeArrowheads="1"/>
          </p:cNvSpPr>
          <p:nvPr/>
        </p:nvSpPr>
        <p:spPr bwMode="auto">
          <a:xfrm>
            <a:off x="2628386" y="5293912"/>
            <a:ext cx="1252537"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(a) no loss</a:t>
            </a:r>
          </a:p>
        </p:txBody>
      </p:sp>
      <p:sp>
        <p:nvSpPr>
          <p:cNvPr id="229" name="Text Box 46">
            <a:extLst>
              <a:ext uri="{FF2B5EF4-FFF2-40B4-BE49-F238E27FC236}">
                <a16:creationId xmlns:a16="http://schemas.microsoft.com/office/drawing/2014/main" id="{B77F9079-0CCA-744D-9DFE-229523FF9EEF}"/>
              </a:ext>
            </a:extLst>
          </p:cNvPr>
          <p:cNvSpPr txBox="1">
            <a:spLocks noChangeArrowheads="1"/>
          </p:cNvSpPr>
          <p:nvPr/>
        </p:nvSpPr>
        <p:spPr bwMode="auto">
          <a:xfrm>
            <a:off x="7079959" y="1461687"/>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230" name="Text Box 47">
            <a:extLst>
              <a:ext uri="{FF2B5EF4-FFF2-40B4-BE49-F238E27FC236}">
                <a16:creationId xmlns:a16="http://schemas.microsoft.com/office/drawing/2014/main" id="{B39810E0-29DE-BE4C-BF65-C4554F0C2A10}"/>
              </a:ext>
            </a:extLst>
          </p:cNvPr>
          <p:cNvSpPr txBox="1">
            <a:spLocks noChangeArrowheads="1"/>
          </p:cNvSpPr>
          <p:nvPr/>
        </p:nvSpPr>
        <p:spPr bwMode="auto">
          <a:xfrm>
            <a:off x="9519946" y="1456925"/>
            <a:ext cx="10715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231" name="Text Box 48">
            <a:extLst>
              <a:ext uri="{FF2B5EF4-FFF2-40B4-BE49-F238E27FC236}">
                <a16:creationId xmlns:a16="http://schemas.microsoft.com/office/drawing/2014/main" id="{C93070BC-AD37-CE48-8113-A425136649B5}"/>
              </a:ext>
            </a:extLst>
          </p:cNvPr>
          <p:cNvSpPr txBox="1">
            <a:spLocks noChangeArrowheads="1"/>
          </p:cNvSpPr>
          <p:nvPr/>
        </p:nvSpPr>
        <p:spPr bwMode="auto">
          <a:xfrm>
            <a:off x="9521534" y="4373162"/>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232" name="Text Box 49">
            <a:extLst>
              <a:ext uri="{FF2B5EF4-FFF2-40B4-BE49-F238E27FC236}">
                <a16:creationId xmlns:a16="http://schemas.microsoft.com/office/drawing/2014/main" id="{BAC5BE6B-684D-294E-91C5-DD7058B132AB}"/>
              </a:ext>
            </a:extLst>
          </p:cNvPr>
          <p:cNvSpPr txBox="1">
            <a:spLocks noChangeArrowheads="1"/>
          </p:cNvSpPr>
          <p:nvPr/>
        </p:nvSpPr>
        <p:spPr bwMode="auto">
          <a:xfrm>
            <a:off x="9529471" y="5214537"/>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sp>
        <p:nvSpPr>
          <p:cNvPr id="233" name="Text Box 50">
            <a:extLst>
              <a:ext uri="{FF2B5EF4-FFF2-40B4-BE49-F238E27FC236}">
                <a16:creationId xmlns:a16="http://schemas.microsoft.com/office/drawing/2014/main" id="{38A95A95-ECA6-1F4F-BB93-8A237B92F265}"/>
              </a:ext>
            </a:extLst>
          </p:cNvPr>
          <p:cNvSpPr txBox="1">
            <a:spLocks noChangeArrowheads="1"/>
          </p:cNvSpPr>
          <p:nvPr/>
        </p:nvSpPr>
        <p:spPr bwMode="auto">
          <a:xfrm>
            <a:off x="9526296" y="2395137"/>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34" name="Text Box 51">
            <a:extLst>
              <a:ext uri="{FF2B5EF4-FFF2-40B4-BE49-F238E27FC236}">
                <a16:creationId xmlns:a16="http://schemas.microsoft.com/office/drawing/2014/main" id="{E34E5A4F-7761-E54D-9493-85E43D4F88E3}"/>
              </a:ext>
            </a:extLst>
          </p:cNvPr>
          <p:cNvSpPr txBox="1">
            <a:spLocks noChangeArrowheads="1"/>
          </p:cNvSpPr>
          <p:nvPr/>
        </p:nvSpPr>
        <p:spPr bwMode="auto">
          <a:xfrm>
            <a:off x="9523121" y="4584300"/>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235" name="Text Box 52">
            <a:extLst>
              <a:ext uri="{FF2B5EF4-FFF2-40B4-BE49-F238E27FC236}">
                <a16:creationId xmlns:a16="http://schemas.microsoft.com/office/drawing/2014/main" id="{D16E11FB-EE35-2140-B6B1-8BA74CDF3465}"/>
              </a:ext>
            </a:extLst>
          </p:cNvPr>
          <p:cNvSpPr txBox="1">
            <a:spLocks noChangeArrowheads="1"/>
          </p:cNvSpPr>
          <p:nvPr/>
        </p:nvSpPr>
        <p:spPr bwMode="auto">
          <a:xfrm>
            <a:off x="9523121" y="5409800"/>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36" name="Text Box 53">
            <a:extLst>
              <a:ext uri="{FF2B5EF4-FFF2-40B4-BE49-F238E27FC236}">
                <a16:creationId xmlns:a16="http://schemas.microsoft.com/office/drawing/2014/main" id="{7C3E4221-F85D-7A47-8A21-C9CAD5DD38EB}"/>
              </a:ext>
            </a:extLst>
          </p:cNvPr>
          <p:cNvSpPr txBox="1">
            <a:spLocks noChangeArrowheads="1"/>
          </p:cNvSpPr>
          <p:nvPr/>
        </p:nvSpPr>
        <p:spPr bwMode="auto">
          <a:xfrm>
            <a:off x="7008521" y="2644375"/>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a:t>
            </a:r>
          </a:p>
        </p:txBody>
      </p:sp>
      <p:sp>
        <p:nvSpPr>
          <p:cNvPr id="237" name="Text Box 54">
            <a:extLst>
              <a:ext uri="{FF2B5EF4-FFF2-40B4-BE49-F238E27FC236}">
                <a16:creationId xmlns:a16="http://schemas.microsoft.com/office/drawing/2014/main" id="{5EBBB81F-0421-D749-BA75-69B429681049}"/>
              </a:ext>
            </a:extLst>
          </p:cNvPr>
          <p:cNvSpPr txBox="1">
            <a:spLocks noChangeArrowheads="1"/>
          </p:cNvSpPr>
          <p:nvPr/>
        </p:nvSpPr>
        <p:spPr bwMode="auto">
          <a:xfrm>
            <a:off x="6852946" y="5016100"/>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38" name="Text Box 55">
            <a:extLst>
              <a:ext uri="{FF2B5EF4-FFF2-40B4-BE49-F238E27FC236}">
                <a16:creationId xmlns:a16="http://schemas.microsoft.com/office/drawing/2014/main" id="{D284D67E-01F5-D942-9024-5147EB6ECBF7}"/>
              </a:ext>
            </a:extLst>
          </p:cNvPr>
          <p:cNvSpPr txBox="1">
            <a:spLocks noChangeArrowheads="1"/>
          </p:cNvSpPr>
          <p:nvPr/>
        </p:nvSpPr>
        <p:spPr bwMode="auto">
          <a:xfrm>
            <a:off x="6852946" y="2863450"/>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239" name="Text Box 56">
            <a:extLst>
              <a:ext uri="{FF2B5EF4-FFF2-40B4-BE49-F238E27FC236}">
                <a16:creationId xmlns:a16="http://schemas.microsoft.com/office/drawing/2014/main" id="{A96E3C21-E923-6641-9449-C311D50094E5}"/>
              </a:ext>
            </a:extLst>
          </p:cNvPr>
          <p:cNvSpPr txBox="1">
            <a:spLocks noChangeArrowheads="1"/>
          </p:cNvSpPr>
          <p:nvPr/>
        </p:nvSpPr>
        <p:spPr bwMode="auto">
          <a:xfrm>
            <a:off x="6997409" y="4776387"/>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ack1</a:t>
            </a:r>
          </a:p>
        </p:txBody>
      </p:sp>
      <p:sp>
        <p:nvSpPr>
          <p:cNvPr id="240" name="Text Box 57">
            <a:extLst>
              <a:ext uri="{FF2B5EF4-FFF2-40B4-BE49-F238E27FC236}">
                <a16:creationId xmlns:a16="http://schemas.microsoft.com/office/drawing/2014/main" id="{B3857487-8C16-8749-B6F0-A61DA7842D1C}"/>
              </a:ext>
            </a:extLst>
          </p:cNvPr>
          <p:cNvSpPr txBox="1">
            <a:spLocks noChangeArrowheads="1"/>
          </p:cNvSpPr>
          <p:nvPr/>
        </p:nvSpPr>
        <p:spPr bwMode="auto">
          <a:xfrm>
            <a:off x="6841834" y="1901425"/>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41" name="Text Box 58">
            <a:extLst>
              <a:ext uri="{FF2B5EF4-FFF2-40B4-BE49-F238E27FC236}">
                <a16:creationId xmlns:a16="http://schemas.microsoft.com/office/drawing/2014/main" id="{09BE22F1-E2C7-F840-9EDB-010AB9975B0E}"/>
              </a:ext>
            </a:extLst>
          </p:cNvPr>
          <p:cNvSpPr txBox="1">
            <a:spLocks noChangeArrowheads="1"/>
          </p:cNvSpPr>
          <p:nvPr/>
        </p:nvSpPr>
        <p:spPr bwMode="auto">
          <a:xfrm>
            <a:off x="9518359" y="2184000"/>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grpSp>
        <p:nvGrpSpPr>
          <p:cNvPr id="242" name="Group 59">
            <a:extLst>
              <a:ext uri="{FF2B5EF4-FFF2-40B4-BE49-F238E27FC236}">
                <a16:creationId xmlns:a16="http://schemas.microsoft.com/office/drawing/2014/main" id="{E96023CD-98EA-4D46-A675-AEE190E94DA3}"/>
              </a:ext>
            </a:extLst>
          </p:cNvPr>
          <p:cNvGrpSpPr>
            <a:grpSpLocks/>
          </p:cNvGrpSpPr>
          <p:nvPr/>
        </p:nvGrpSpPr>
        <p:grpSpPr bwMode="auto">
          <a:xfrm>
            <a:off x="8057859" y="1971275"/>
            <a:ext cx="1471612" cy="512762"/>
            <a:chOff x="850" y="1159"/>
            <a:chExt cx="927" cy="323"/>
          </a:xfrm>
        </p:grpSpPr>
        <p:sp>
          <p:nvSpPr>
            <p:cNvPr id="243" name="Line 60">
              <a:extLst>
                <a:ext uri="{FF2B5EF4-FFF2-40B4-BE49-F238E27FC236}">
                  <a16:creationId xmlns:a16="http://schemas.microsoft.com/office/drawing/2014/main" id="{3DC88CCC-5C5E-6A40-BBC7-416C5ED63E7A}"/>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44" name="Text Box 61">
              <a:extLst>
                <a:ext uri="{FF2B5EF4-FFF2-40B4-BE49-F238E27FC236}">
                  <a16:creationId xmlns:a16="http://schemas.microsoft.com/office/drawing/2014/main" id="{15663F65-17E3-8A4B-A7CB-12678A320623}"/>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45" name="Group 62">
            <a:extLst>
              <a:ext uri="{FF2B5EF4-FFF2-40B4-BE49-F238E27FC236}">
                <a16:creationId xmlns:a16="http://schemas.microsoft.com/office/drawing/2014/main" id="{A3E86C2E-1598-F746-90BA-375EC32E7F63}"/>
              </a:ext>
            </a:extLst>
          </p:cNvPr>
          <p:cNvGrpSpPr>
            <a:grpSpLocks/>
          </p:cNvGrpSpPr>
          <p:nvPr/>
        </p:nvGrpSpPr>
        <p:grpSpPr bwMode="auto">
          <a:xfrm>
            <a:off x="8051509" y="4985937"/>
            <a:ext cx="1471612" cy="487363"/>
            <a:chOff x="846" y="2253"/>
            <a:chExt cx="927" cy="307"/>
          </a:xfrm>
        </p:grpSpPr>
        <p:sp>
          <p:nvSpPr>
            <p:cNvPr id="246" name="Line 63">
              <a:extLst>
                <a:ext uri="{FF2B5EF4-FFF2-40B4-BE49-F238E27FC236}">
                  <a16:creationId xmlns:a16="http://schemas.microsoft.com/office/drawing/2014/main" id="{0290E24F-CA8A-7D41-AD89-945F9061C269}"/>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47" name="Text Box 64">
              <a:extLst>
                <a:ext uri="{FF2B5EF4-FFF2-40B4-BE49-F238E27FC236}">
                  <a16:creationId xmlns:a16="http://schemas.microsoft.com/office/drawing/2014/main" id="{95787234-AC16-C64F-BAAF-6116E3A1CE69}"/>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48" name="Group 68">
            <a:extLst>
              <a:ext uri="{FF2B5EF4-FFF2-40B4-BE49-F238E27FC236}">
                <a16:creationId xmlns:a16="http://schemas.microsoft.com/office/drawing/2014/main" id="{8F7C7CC8-14B9-8842-9B0D-6DB644B899AA}"/>
              </a:ext>
            </a:extLst>
          </p:cNvPr>
          <p:cNvGrpSpPr>
            <a:grpSpLocks/>
          </p:cNvGrpSpPr>
          <p:nvPr/>
        </p:nvGrpSpPr>
        <p:grpSpPr bwMode="auto">
          <a:xfrm>
            <a:off x="8051509" y="4589062"/>
            <a:ext cx="1471612" cy="471488"/>
            <a:chOff x="846" y="2003"/>
            <a:chExt cx="927" cy="297"/>
          </a:xfrm>
        </p:grpSpPr>
        <p:sp>
          <p:nvSpPr>
            <p:cNvPr id="249" name="Line 69">
              <a:extLst>
                <a:ext uri="{FF2B5EF4-FFF2-40B4-BE49-F238E27FC236}">
                  <a16:creationId xmlns:a16="http://schemas.microsoft.com/office/drawing/2014/main" id="{DC51DCB8-7F03-FF43-8481-0BB950FB4328}"/>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0" name="Text Box 70">
              <a:extLst>
                <a:ext uri="{FF2B5EF4-FFF2-40B4-BE49-F238E27FC236}">
                  <a16:creationId xmlns:a16="http://schemas.microsoft.com/office/drawing/2014/main" id="{2CACB117-AF7D-BF48-9824-6A98B36986C8}"/>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ack1</a:t>
              </a:r>
            </a:p>
          </p:txBody>
        </p:sp>
      </p:grpSp>
      <p:grpSp>
        <p:nvGrpSpPr>
          <p:cNvPr id="251" name="Group 71">
            <a:extLst>
              <a:ext uri="{FF2B5EF4-FFF2-40B4-BE49-F238E27FC236}">
                <a16:creationId xmlns:a16="http://schemas.microsoft.com/office/drawing/2014/main" id="{F9559054-8E07-D140-B2BF-83D78FFEDE1F}"/>
              </a:ext>
            </a:extLst>
          </p:cNvPr>
          <p:cNvGrpSpPr>
            <a:grpSpLocks/>
          </p:cNvGrpSpPr>
          <p:nvPr/>
        </p:nvGrpSpPr>
        <p:grpSpPr bwMode="auto">
          <a:xfrm>
            <a:off x="8043571" y="2471337"/>
            <a:ext cx="1471613" cy="455613"/>
            <a:chOff x="841" y="1474"/>
            <a:chExt cx="927" cy="287"/>
          </a:xfrm>
        </p:grpSpPr>
        <p:sp>
          <p:nvSpPr>
            <p:cNvPr id="252" name="Line 72">
              <a:extLst>
                <a:ext uri="{FF2B5EF4-FFF2-40B4-BE49-F238E27FC236}">
                  <a16:creationId xmlns:a16="http://schemas.microsoft.com/office/drawing/2014/main" id="{EC1868E2-1895-8348-966C-93D06CFC83C8}"/>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3" name="Text Box 73">
              <a:extLst>
                <a:ext uri="{FF2B5EF4-FFF2-40B4-BE49-F238E27FC236}">
                  <a16:creationId xmlns:a16="http://schemas.microsoft.com/office/drawing/2014/main" id="{DF711AA0-D78D-444E-9703-4A59DF126C5B}"/>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grpSp>
        <p:nvGrpSpPr>
          <p:cNvPr id="254" name="Group 74">
            <a:extLst>
              <a:ext uri="{FF2B5EF4-FFF2-40B4-BE49-F238E27FC236}">
                <a16:creationId xmlns:a16="http://schemas.microsoft.com/office/drawing/2014/main" id="{07374028-39C8-2B49-A708-435D85A50ED2}"/>
              </a:ext>
            </a:extLst>
          </p:cNvPr>
          <p:cNvGrpSpPr>
            <a:grpSpLocks/>
          </p:cNvGrpSpPr>
          <p:nvPr/>
        </p:nvGrpSpPr>
        <p:grpSpPr bwMode="auto">
          <a:xfrm>
            <a:off x="8037221" y="5436787"/>
            <a:ext cx="1471613" cy="466725"/>
            <a:chOff x="837" y="2537"/>
            <a:chExt cx="927" cy="294"/>
          </a:xfrm>
        </p:grpSpPr>
        <p:sp>
          <p:nvSpPr>
            <p:cNvPr id="255" name="Line 75">
              <a:extLst>
                <a:ext uri="{FF2B5EF4-FFF2-40B4-BE49-F238E27FC236}">
                  <a16:creationId xmlns:a16="http://schemas.microsoft.com/office/drawing/2014/main" id="{1B77C38B-89D8-4841-83E6-E0FE3FC2BA37}"/>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6" name="Text Box 76">
              <a:extLst>
                <a:ext uri="{FF2B5EF4-FFF2-40B4-BE49-F238E27FC236}">
                  <a16:creationId xmlns:a16="http://schemas.microsoft.com/office/drawing/2014/main" id="{5D036972-8C50-0C4C-9765-18BFA21A4E63}"/>
                </a:ext>
              </a:extLst>
            </p:cNvPr>
            <p:cNvSpPr txBox="1">
              <a:spLocks noChangeArrowheads="1"/>
            </p:cNvSpPr>
            <p:nvPr/>
          </p:nvSpPr>
          <p:spPr bwMode="auto">
            <a:xfrm>
              <a:off x="1091" y="2537"/>
              <a:ext cx="37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8000"/>
                  </a:solidFill>
                  <a:effectLst/>
                  <a:uLnTx/>
                  <a:uFillTx/>
                  <a:latin typeface="Tahoma" charset="0"/>
                  <a:ea typeface="ＭＳ Ｐゴシック" charset="0"/>
                  <a:cs typeface="+mn-cs"/>
                </a:rPr>
                <a:t>ack0</a:t>
              </a:r>
            </a:p>
          </p:txBody>
        </p:sp>
      </p:grpSp>
      <p:sp>
        <p:nvSpPr>
          <p:cNvPr id="257" name="Text Box 78">
            <a:extLst>
              <a:ext uri="{FF2B5EF4-FFF2-40B4-BE49-F238E27FC236}">
                <a16:creationId xmlns:a16="http://schemas.microsoft.com/office/drawing/2014/main" id="{369CE47E-1D71-7744-95BB-CAB6F57A655D}"/>
              </a:ext>
            </a:extLst>
          </p:cNvPr>
          <p:cNvSpPr txBox="1">
            <a:spLocks noChangeArrowheads="1"/>
          </p:cNvSpPr>
          <p:nvPr/>
        </p:nvSpPr>
        <p:spPr bwMode="auto">
          <a:xfrm>
            <a:off x="8130884" y="6207345"/>
            <a:ext cx="1671637"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(b) packet loss</a:t>
            </a:r>
          </a:p>
        </p:txBody>
      </p:sp>
      <p:grpSp>
        <p:nvGrpSpPr>
          <p:cNvPr id="258" name="Group 81">
            <a:extLst>
              <a:ext uri="{FF2B5EF4-FFF2-40B4-BE49-F238E27FC236}">
                <a16:creationId xmlns:a16="http://schemas.microsoft.com/office/drawing/2014/main" id="{58D1FC7F-D1DB-9742-BCDA-95EAEA7F7541}"/>
              </a:ext>
            </a:extLst>
          </p:cNvPr>
          <p:cNvGrpSpPr>
            <a:grpSpLocks/>
          </p:cNvGrpSpPr>
          <p:nvPr/>
        </p:nvGrpSpPr>
        <p:grpSpPr bwMode="auto">
          <a:xfrm>
            <a:off x="8065796" y="2845987"/>
            <a:ext cx="1157288" cy="738188"/>
            <a:chOff x="3726" y="1687"/>
            <a:chExt cx="729" cy="465"/>
          </a:xfrm>
        </p:grpSpPr>
        <p:sp>
          <p:nvSpPr>
            <p:cNvPr id="259" name="Line 66">
              <a:extLst>
                <a:ext uri="{FF2B5EF4-FFF2-40B4-BE49-F238E27FC236}">
                  <a16:creationId xmlns:a16="http://schemas.microsoft.com/office/drawing/2014/main" id="{8586B367-BD51-F743-AED9-6217A75B9EB8}"/>
                </a:ext>
              </a:extLst>
            </p:cNvPr>
            <p:cNvSpPr>
              <a:spLocks noChangeShapeType="1"/>
            </p:cNvSpPr>
            <p:nvPr/>
          </p:nvSpPr>
          <p:spPr bwMode="auto">
            <a:xfrm>
              <a:off x="3726" y="1780"/>
              <a:ext cx="548" cy="148"/>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0" name="Text Box 67">
              <a:extLst>
                <a:ext uri="{FF2B5EF4-FFF2-40B4-BE49-F238E27FC236}">
                  <a16:creationId xmlns:a16="http://schemas.microsoft.com/office/drawing/2014/main" id="{45395DCC-EA5A-E34D-854F-760FBAD59874}"/>
                </a:ext>
              </a:extLst>
            </p:cNvPr>
            <p:cNvSpPr txBox="1">
              <a:spLocks noChangeArrowheads="1"/>
            </p:cNvSpPr>
            <p:nvPr/>
          </p:nvSpPr>
          <p:spPr bwMode="auto">
            <a:xfrm>
              <a:off x="3965" y="1687"/>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99"/>
                  </a:solidFill>
                  <a:effectLst/>
                  <a:uLnTx/>
                  <a:uFillTx/>
                  <a:latin typeface="Arial" charset="0"/>
                  <a:ea typeface="ＭＳ Ｐゴシック" charset="0"/>
                  <a:cs typeface="+mn-cs"/>
                </a:rPr>
                <a:t>pkt1</a:t>
              </a:r>
            </a:p>
          </p:txBody>
        </p:sp>
        <p:sp>
          <p:nvSpPr>
            <p:cNvPr id="261" name="Text Box 79">
              <a:extLst>
                <a:ext uri="{FF2B5EF4-FFF2-40B4-BE49-F238E27FC236}">
                  <a16:creationId xmlns:a16="http://schemas.microsoft.com/office/drawing/2014/main" id="{28259E79-639E-E24B-A02E-4313B3CAB50B}"/>
                </a:ext>
              </a:extLst>
            </p:cNvPr>
            <p:cNvSpPr txBox="1">
              <a:spLocks noChangeArrowheads="1"/>
            </p:cNvSpPr>
            <p:nvPr/>
          </p:nvSpPr>
          <p:spPr bwMode="auto">
            <a:xfrm>
              <a:off x="4185" y="1808"/>
              <a:ext cx="21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262" name="Text Box 80">
              <a:extLst>
                <a:ext uri="{FF2B5EF4-FFF2-40B4-BE49-F238E27FC236}">
                  <a16:creationId xmlns:a16="http://schemas.microsoft.com/office/drawing/2014/main" id="{8928A415-686E-1940-B399-6DD126A266C2}"/>
                </a:ext>
              </a:extLst>
            </p:cNvPr>
            <p:cNvSpPr txBox="1">
              <a:spLocks noChangeArrowheads="1"/>
            </p:cNvSpPr>
            <p:nvPr/>
          </p:nvSpPr>
          <p:spPr bwMode="auto">
            <a:xfrm>
              <a:off x="4126" y="1940"/>
              <a:ext cx="32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solidFill>
                    <a:srgbClr val="FF0000"/>
                  </a:solidFill>
                  <a:effectLst/>
                  <a:uLnTx/>
                  <a:uFillTx/>
                  <a:latin typeface="Tahoma" charset="0"/>
                  <a:ea typeface="ＭＳ Ｐゴシック" charset="0"/>
                  <a:cs typeface="+mn-cs"/>
                </a:rPr>
                <a:t>loss</a:t>
              </a:r>
            </a:p>
          </p:txBody>
        </p:sp>
      </p:grpSp>
      <p:grpSp>
        <p:nvGrpSpPr>
          <p:cNvPr id="263" name="Group 86">
            <a:extLst>
              <a:ext uri="{FF2B5EF4-FFF2-40B4-BE49-F238E27FC236}">
                <a16:creationId xmlns:a16="http://schemas.microsoft.com/office/drawing/2014/main" id="{0751228C-C56A-4145-9744-AA4B5D7B422B}"/>
              </a:ext>
            </a:extLst>
          </p:cNvPr>
          <p:cNvGrpSpPr>
            <a:grpSpLocks/>
          </p:cNvGrpSpPr>
          <p:nvPr/>
        </p:nvGrpSpPr>
        <p:grpSpPr bwMode="auto">
          <a:xfrm>
            <a:off x="7946734" y="3149200"/>
            <a:ext cx="122237" cy="1033462"/>
            <a:chOff x="3651" y="1878"/>
            <a:chExt cx="78" cy="963"/>
          </a:xfrm>
        </p:grpSpPr>
        <p:sp>
          <p:nvSpPr>
            <p:cNvPr id="264" name="Line 82">
              <a:extLst>
                <a:ext uri="{FF2B5EF4-FFF2-40B4-BE49-F238E27FC236}">
                  <a16:creationId xmlns:a16="http://schemas.microsoft.com/office/drawing/2014/main" id="{3C08A3AA-5F97-BA41-9BF4-A9FAFC6B700B}"/>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5" name="Line 84">
              <a:extLst>
                <a:ext uri="{FF2B5EF4-FFF2-40B4-BE49-F238E27FC236}">
                  <a16:creationId xmlns:a16="http://schemas.microsoft.com/office/drawing/2014/main" id="{4B808BC0-C4AA-8A47-AD7A-9C138A93A79F}"/>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6" name="Line 85">
              <a:extLst>
                <a:ext uri="{FF2B5EF4-FFF2-40B4-BE49-F238E27FC236}">
                  <a16:creationId xmlns:a16="http://schemas.microsoft.com/office/drawing/2014/main" id="{2D5E6195-4AC0-E644-96BD-40B80CE7C01E}"/>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67" name="Group 88">
            <a:extLst>
              <a:ext uri="{FF2B5EF4-FFF2-40B4-BE49-F238E27FC236}">
                <a16:creationId xmlns:a16="http://schemas.microsoft.com/office/drawing/2014/main" id="{932E32A0-5C3E-3046-BAAA-21A55DF9DD28}"/>
              </a:ext>
            </a:extLst>
          </p:cNvPr>
          <p:cNvGrpSpPr>
            <a:grpSpLocks/>
          </p:cNvGrpSpPr>
          <p:nvPr/>
        </p:nvGrpSpPr>
        <p:grpSpPr bwMode="auto">
          <a:xfrm>
            <a:off x="8075321" y="4138212"/>
            <a:ext cx="1471613" cy="504825"/>
            <a:chOff x="855" y="1710"/>
            <a:chExt cx="927" cy="318"/>
          </a:xfrm>
        </p:grpSpPr>
        <p:sp>
          <p:nvSpPr>
            <p:cNvPr id="268" name="Line 89">
              <a:extLst>
                <a:ext uri="{FF2B5EF4-FFF2-40B4-BE49-F238E27FC236}">
                  <a16:creationId xmlns:a16="http://schemas.microsoft.com/office/drawing/2014/main" id="{B54BB22F-1388-EC44-AB1D-26D4513198E5}"/>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9" name="Text Box 90">
              <a:extLst>
                <a:ext uri="{FF2B5EF4-FFF2-40B4-BE49-F238E27FC236}">
                  <a16:creationId xmlns:a16="http://schemas.microsoft.com/office/drawing/2014/main" id="{0D178261-4D19-EB46-A4F7-AB511FAB3D3B}"/>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grpSp>
        <p:nvGrpSpPr>
          <p:cNvPr id="270" name="Group 92">
            <a:extLst>
              <a:ext uri="{FF2B5EF4-FFF2-40B4-BE49-F238E27FC236}">
                <a16:creationId xmlns:a16="http://schemas.microsoft.com/office/drawing/2014/main" id="{2F31B7A3-D271-8245-A7D0-64CC20F4CE34}"/>
              </a:ext>
            </a:extLst>
          </p:cNvPr>
          <p:cNvGrpSpPr>
            <a:grpSpLocks/>
          </p:cNvGrpSpPr>
          <p:nvPr/>
        </p:nvGrpSpPr>
        <p:grpSpPr bwMode="auto">
          <a:xfrm>
            <a:off x="6643396" y="3761975"/>
            <a:ext cx="1377950" cy="731837"/>
            <a:chOff x="2802" y="2348"/>
            <a:chExt cx="868" cy="461"/>
          </a:xfrm>
        </p:grpSpPr>
        <p:pic>
          <p:nvPicPr>
            <p:cNvPr id="271" name="Picture 87" descr="alarm_clock_ringing">
              <a:extLst>
                <a:ext uri="{FF2B5EF4-FFF2-40B4-BE49-F238E27FC236}">
                  <a16:creationId xmlns:a16="http://schemas.microsoft.com/office/drawing/2014/main" id="{DE9E1E05-3488-EE4B-92F6-451228ABA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 name="Text Box 91">
              <a:extLst>
                <a:ext uri="{FF2B5EF4-FFF2-40B4-BE49-F238E27FC236}">
                  <a16:creationId xmlns:a16="http://schemas.microsoft.com/office/drawing/2014/main" id="{1CAC9FAC-E321-AF48-8EE2-DEA4784FF7C2}"/>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dirty="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resend pkt1</a:t>
              </a:r>
            </a:p>
          </p:txBody>
        </p:sp>
      </p:grpSp>
      <p:sp>
        <p:nvSpPr>
          <p:cNvPr id="79" name="Slide Number Placeholder 2">
            <a:extLst>
              <a:ext uri="{FF2B5EF4-FFF2-40B4-BE49-F238E27FC236}">
                <a16:creationId xmlns:a16="http://schemas.microsoft.com/office/drawing/2014/main" id="{F263271F-70B3-0945-8ECC-7ADB54458383}"/>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62</a:t>
            </a:fld>
            <a:endParaRPr lang="en-US" dirty="0"/>
          </a:p>
        </p:txBody>
      </p:sp>
    </p:spTree>
    <p:extLst>
      <p:ext uri="{BB962C8B-B14F-4D97-AF65-F5344CB8AC3E}">
        <p14:creationId xmlns:p14="http://schemas.microsoft.com/office/powerpoint/2010/main" val="260942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wipe(left)">
                                      <p:cBhvr>
                                        <p:cTn id="7" dur="500"/>
                                        <p:tgtEl>
                                          <p:spTgt spid="2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09">
                                            <p:txEl>
                                              <p:pRg st="0" end="0"/>
                                            </p:txEl>
                                          </p:spTgt>
                                        </p:tgtEl>
                                        <p:attrNameLst>
                                          <p:attrName>style.visibility</p:attrName>
                                        </p:attrNameLst>
                                      </p:cBhvr>
                                      <p:to>
                                        <p:strVal val="visible"/>
                                      </p:to>
                                    </p:set>
                                    <p:animEffect transition="in" filter="dissolve">
                                      <p:cBhvr>
                                        <p:cTn id="11" dur="500"/>
                                        <p:tgtEl>
                                          <p:spTgt spid="20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01"/>
                                        </p:tgtEl>
                                        <p:attrNameLst>
                                          <p:attrName>style.visibility</p:attrName>
                                        </p:attrNameLst>
                                      </p:cBhvr>
                                      <p:to>
                                        <p:strVal val="visible"/>
                                      </p:to>
                                    </p:set>
                                    <p:animEffect transition="in" filter="dissolve">
                                      <p:cBhvr>
                                        <p:cTn id="16" dur="500"/>
                                        <p:tgtEl>
                                          <p:spTgt spid="201"/>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222"/>
                                        </p:tgtEl>
                                        <p:attrNameLst>
                                          <p:attrName>style.visibility</p:attrName>
                                        </p:attrNameLst>
                                      </p:cBhvr>
                                      <p:to>
                                        <p:strVal val="visible"/>
                                      </p:to>
                                    </p:set>
                                    <p:animEffect transition="in" filter="wipe(right)">
                                      <p:cBhvr>
                                        <p:cTn id="20" dur="500"/>
                                        <p:tgtEl>
                                          <p:spTgt spid="222"/>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204"/>
                                        </p:tgtEl>
                                        <p:attrNameLst>
                                          <p:attrName>style.visibility</p:attrName>
                                        </p:attrNameLst>
                                      </p:cBhvr>
                                      <p:to>
                                        <p:strVal val="visible"/>
                                      </p:to>
                                    </p:set>
                                    <p:animEffect transition="in" filter="dissolve">
                                      <p:cBhvr>
                                        <p:cTn id="24" dur="500"/>
                                        <p:tgtEl>
                                          <p:spTgt spid="20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06"/>
                                        </p:tgtEl>
                                        <p:attrNameLst>
                                          <p:attrName>style.visibility</p:attrName>
                                        </p:attrNameLst>
                                      </p:cBhvr>
                                      <p:to>
                                        <p:strVal val="visible"/>
                                      </p:to>
                                    </p:set>
                                    <p:animEffect transition="in" filter="dissolve">
                                      <p:cBhvr>
                                        <p:cTn id="29" dur="500"/>
                                        <p:tgtEl>
                                          <p:spTgt spid="206"/>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16"/>
                                        </p:tgtEl>
                                        <p:attrNameLst>
                                          <p:attrName>style.visibility</p:attrName>
                                        </p:attrNameLst>
                                      </p:cBhvr>
                                      <p:to>
                                        <p:strVal val="visible"/>
                                      </p:to>
                                    </p:set>
                                    <p:animEffect transition="in" filter="wipe(left)">
                                      <p:cBhvr>
                                        <p:cTn id="33" dur="500"/>
                                        <p:tgtEl>
                                          <p:spTgt spid="216"/>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99">
                                            <p:txEl>
                                              <p:pRg st="0" end="0"/>
                                            </p:txEl>
                                          </p:spTgt>
                                        </p:tgtEl>
                                        <p:attrNameLst>
                                          <p:attrName>style.visibility</p:attrName>
                                        </p:attrNameLst>
                                      </p:cBhvr>
                                      <p:to>
                                        <p:strVal val="visible"/>
                                      </p:to>
                                    </p:set>
                                    <p:animEffect transition="in" filter="dissolve">
                                      <p:cBhvr>
                                        <p:cTn id="37" dur="500"/>
                                        <p:tgtEl>
                                          <p:spTgt spid="199">
                                            <p:txEl>
                                              <p:pRg st="0" end="0"/>
                                            </p:txEl>
                                          </p:spTgt>
                                        </p:tgtEl>
                                      </p:cBhvr>
                                    </p:animEffect>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202"/>
                                        </p:tgtEl>
                                        <p:attrNameLst>
                                          <p:attrName>style.visibility</p:attrName>
                                        </p:attrNameLst>
                                      </p:cBhvr>
                                      <p:to>
                                        <p:strVal val="visible"/>
                                      </p:to>
                                    </p:set>
                                    <p:animEffect transition="in" filter="dissolve">
                                      <p:cBhvr>
                                        <p:cTn id="41" dur="500"/>
                                        <p:tgtEl>
                                          <p:spTgt spid="202"/>
                                        </p:tgtEl>
                                      </p:cBhvr>
                                    </p:animEffect>
                                  </p:childTnLst>
                                </p:cTn>
                              </p:par>
                            </p:childTnLst>
                          </p:cTn>
                        </p:par>
                        <p:par>
                          <p:cTn id="42" fill="hold">
                            <p:stCondLst>
                              <p:cond delay="2000"/>
                            </p:stCondLst>
                            <p:childTnLst>
                              <p:par>
                                <p:cTn id="43" presetID="22" presetClass="entr" presetSubtype="2" fill="hold" nodeType="afterEffect">
                                  <p:stCondLst>
                                    <p:cond delay="0"/>
                                  </p:stCondLst>
                                  <p:childTnLst>
                                    <p:set>
                                      <p:cBhvr>
                                        <p:cTn id="44" dur="1" fill="hold">
                                          <p:stCondLst>
                                            <p:cond delay="0"/>
                                          </p:stCondLst>
                                        </p:cTn>
                                        <p:tgtEl>
                                          <p:spTgt spid="219"/>
                                        </p:tgtEl>
                                        <p:attrNameLst>
                                          <p:attrName>style.visibility</p:attrName>
                                        </p:attrNameLst>
                                      </p:cBhvr>
                                      <p:to>
                                        <p:strVal val="visible"/>
                                      </p:to>
                                    </p:set>
                                    <p:animEffect transition="in" filter="wipe(right)">
                                      <p:cBhvr>
                                        <p:cTn id="45" dur="500"/>
                                        <p:tgtEl>
                                          <p:spTgt spid="219"/>
                                        </p:tgtEl>
                                      </p:cBhvr>
                                    </p:animEffect>
                                  </p:childTnLst>
                                </p:cTn>
                              </p:par>
                            </p:childTnLst>
                          </p:cTn>
                        </p:par>
                        <p:par>
                          <p:cTn id="46" fill="hold">
                            <p:stCondLst>
                              <p:cond delay="2500"/>
                            </p:stCondLst>
                            <p:childTnLst>
                              <p:par>
                                <p:cTn id="47" presetID="9" presetClass="entr" presetSubtype="0" fill="hold" grpId="0" nodeType="afterEffect">
                                  <p:stCondLst>
                                    <p:cond delay="0"/>
                                  </p:stCondLst>
                                  <p:childTnLst>
                                    <p:set>
                                      <p:cBhvr>
                                        <p:cTn id="48" dur="1" fill="hold">
                                          <p:stCondLst>
                                            <p:cond delay="0"/>
                                          </p:stCondLst>
                                        </p:cTn>
                                        <p:tgtEl>
                                          <p:spTgt spid="207"/>
                                        </p:tgtEl>
                                        <p:attrNameLst>
                                          <p:attrName>style.visibility</p:attrName>
                                        </p:attrNameLst>
                                      </p:cBhvr>
                                      <p:to>
                                        <p:strVal val="visible"/>
                                      </p:to>
                                    </p:set>
                                    <p:animEffect transition="in" filter="dissolve">
                                      <p:cBhvr>
                                        <p:cTn id="49" dur="500"/>
                                        <p:tgtEl>
                                          <p:spTgt spid="207"/>
                                        </p:tgtEl>
                                      </p:cBhvr>
                                    </p:animEffect>
                                  </p:childTnLst>
                                </p:cTn>
                              </p:par>
                            </p:childTnLst>
                          </p:cTn>
                        </p:par>
                        <p:par>
                          <p:cTn id="50" fill="hold">
                            <p:stCondLst>
                              <p:cond delay="3000"/>
                            </p:stCondLst>
                            <p:childTnLst>
                              <p:par>
                                <p:cTn id="51" presetID="9" presetClass="entr" presetSubtype="0" fill="hold" grpId="0" nodeType="afterEffect">
                                  <p:stCondLst>
                                    <p:cond delay="0"/>
                                  </p:stCondLst>
                                  <p:childTnLst>
                                    <p:set>
                                      <p:cBhvr>
                                        <p:cTn id="52" dur="1" fill="hold">
                                          <p:stCondLst>
                                            <p:cond delay="0"/>
                                          </p:stCondLst>
                                        </p:cTn>
                                        <p:tgtEl>
                                          <p:spTgt spid="205"/>
                                        </p:tgtEl>
                                        <p:attrNameLst>
                                          <p:attrName>style.visibility</p:attrName>
                                        </p:attrNameLst>
                                      </p:cBhvr>
                                      <p:to>
                                        <p:strVal val="visible"/>
                                      </p:to>
                                    </p:set>
                                    <p:animEffect transition="in" filter="dissolve">
                                      <p:cBhvr>
                                        <p:cTn id="53" dur="500"/>
                                        <p:tgtEl>
                                          <p:spTgt spid="205"/>
                                        </p:tgtEl>
                                      </p:cBhvr>
                                    </p:animEffect>
                                  </p:childTnLst>
                                </p:cTn>
                              </p:par>
                            </p:childTnLst>
                          </p:cTn>
                        </p:par>
                        <p:par>
                          <p:cTn id="54" fill="hold">
                            <p:stCondLst>
                              <p:cond delay="3500"/>
                            </p:stCondLst>
                            <p:childTnLst>
                              <p:par>
                                <p:cTn id="55" presetID="22" presetClass="entr" presetSubtype="8" fill="hold" nodeType="afterEffect">
                                  <p:stCondLst>
                                    <p:cond delay="0"/>
                                  </p:stCondLst>
                                  <p:childTnLst>
                                    <p:set>
                                      <p:cBhvr>
                                        <p:cTn id="56" dur="1" fill="hold">
                                          <p:stCondLst>
                                            <p:cond delay="0"/>
                                          </p:stCondLst>
                                        </p:cTn>
                                        <p:tgtEl>
                                          <p:spTgt spid="213"/>
                                        </p:tgtEl>
                                        <p:attrNameLst>
                                          <p:attrName>style.visibility</p:attrName>
                                        </p:attrNameLst>
                                      </p:cBhvr>
                                      <p:to>
                                        <p:strVal val="visible"/>
                                      </p:to>
                                    </p:set>
                                    <p:animEffect transition="in" filter="wipe(left)">
                                      <p:cBhvr>
                                        <p:cTn id="57" dur="500"/>
                                        <p:tgtEl>
                                          <p:spTgt spid="213"/>
                                        </p:tgtEl>
                                      </p:cBhvr>
                                    </p:animEffect>
                                  </p:childTnLst>
                                </p:cTn>
                              </p:par>
                            </p:childTnLst>
                          </p:cTn>
                        </p:par>
                        <p:par>
                          <p:cTn id="58" fill="hold">
                            <p:stCondLst>
                              <p:cond delay="4000"/>
                            </p:stCondLst>
                            <p:childTnLst>
                              <p:par>
                                <p:cTn id="59" presetID="9" presetClass="entr" presetSubtype="0" fill="hold" grpId="0" nodeType="afterEffect">
                                  <p:stCondLst>
                                    <p:cond delay="0"/>
                                  </p:stCondLst>
                                  <p:childTnLst>
                                    <p:set>
                                      <p:cBhvr>
                                        <p:cTn id="60" dur="1" fill="hold">
                                          <p:stCondLst>
                                            <p:cond delay="0"/>
                                          </p:stCondLst>
                                        </p:cTn>
                                        <p:tgtEl>
                                          <p:spTgt spid="200"/>
                                        </p:tgtEl>
                                        <p:attrNameLst>
                                          <p:attrName>style.visibility</p:attrName>
                                        </p:attrNameLst>
                                      </p:cBhvr>
                                      <p:to>
                                        <p:strVal val="visible"/>
                                      </p:to>
                                    </p:set>
                                    <p:animEffect transition="in" filter="dissolve">
                                      <p:cBhvr>
                                        <p:cTn id="61" dur="500"/>
                                        <p:tgtEl>
                                          <p:spTgt spid="200"/>
                                        </p:tgtEl>
                                      </p:cBhvr>
                                    </p:animEffect>
                                  </p:childTnLst>
                                </p:cTn>
                              </p:par>
                            </p:childTnLst>
                          </p:cTn>
                        </p:par>
                        <p:par>
                          <p:cTn id="62" fill="hold">
                            <p:stCondLst>
                              <p:cond delay="4500"/>
                            </p:stCondLst>
                            <p:childTnLst>
                              <p:par>
                                <p:cTn id="63" presetID="9" presetClass="entr" presetSubtype="0" fill="hold" nodeType="afterEffect">
                                  <p:stCondLst>
                                    <p:cond delay="0"/>
                                  </p:stCondLst>
                                  <p:childTnLst>
                                    <p:set>
                                      <p:cBhvr>
                                        <p:cTn id="64" dur="1" fill="hold">
                                          <p:stCondLst>
                                            <p:cond delay="0"/>
                                          </p:stCondLst>
                                        </p:cTn>
                                        <p:tgtEl>
                                          <p:spTgt spid="203">
                                            <p:txEl>
                                              <p:pRg st="0" end="0"/>
                                            </p:txEl>
                                          </p:spTgt>
                                        </p:tgtEl>
                                        <p:attrNameLst>
                                          <p:attrName>style.visibility</p:attrName>
                                        </p:attrNameLst>
                                      </p:cBhvr>
                                      <p:to>
                                        <p:strVal val="visible"/>
                                      </p:to>
                                    </p:set>
                                    <p:animEffect transition="in" filter="dissolve">
                                      <p:cBhvr>
                                        <p:cTn id="65" dur="500"/>
                                        <p:tgtEl>
                                          <p:spTgt spid="203">
                                            <p:txEl>
                                              <p:pRg st="0" end="0"/>
                                            </p:txEl>
                                          </p:spTgt>
                                        </p:tgtEl>
                                      </p:cBhvr>
                                    </p:animEffect>
                                  </p:childTnLst>
                                </p:cTn>
                              </p:par>
                            </p:childTnLst>
                          </p:cTn>
                        </p:par>
                        <p:par>
                          <p:cTn id="66" fill="hold">
                            <p:stCondLst>
                              <p:cond delay="5000"/>
                            </p:stCondLst>
                            <p:childTnLst>
                              <p:par>
                                <p:cTn id="67" presetID="22" presetClass="entr" presetSubtype="2" fill="hold" nodeType="afterEffect">
                                  <p:stCondLst>
                                    <p:cond delay="0"/>
                                  </p:stCondLst>
                                  <p:childTnLst>
                                    <p:set>
                                      <p:cBhvr>
                                        <p:cTn id="68" dur="1" fill="hold">
                                          <p:stCondLst>
                                            <p:cond delay="0"/>
                                          </p:stCondLst>
                                        </p:cTn>
                                        <p:tgtEl>
                                          <p:spTgt spid="225"/>
                                        </p:tgtEl>
                                        <p:attrNameLst>
                                          <p:attrName>style.visibility</p:attrName>
                                        </p:attrNameLst>
                                      </p:cBhvr>
                                      <p:to>
                                        <p:strVal val="visible"/>
                                      </p:to>
                                    </p:set>
                                    <p:animEffect transition="in" filter="wipe(right)">
                                      <p:cBhvr>
                                        <p:cTn id="69" dur="500"/>
                                        <p:tgtEl>
                                          <p:spTgt spid="22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42"/>
                                        </p:tgtEl>
                                        <p:attrNameLst>
                                          <p:attrName>style.visibility</p:attrName>
                                        </p:attrNameLst>
                                      </p:cBhvr>
                                      <p:to>
                                        <p:strVal val="visible"/>
                                      </p:to>
                                    </p:set>
                                    <p:animEffect transition="in" filter="wipe(left)">
                                      <p:cBhvr>
                                        <p:cTn id="74" dur="500"/>
                                        <p:tgtEl>
                                          <p:spTgt spid="242"/>
                                        </p:tgtEl>
                                      </p:cBhvr>
                                    </p:animEffect>
                                  </p:childTnLst>
                                </p:cTn>
                              </p:par>
                            </p:childTnLst>
                          </p:cTn>
                        </p:par>
                        <p:par>
                          <p:cTn id="75" fill="hold">
                            <p:stCondLst>
                              <p:cond delay="500"/>
                            </p:stCondLst>
                            <p:childTnLst>
                              <p:par>
                                <p:cTn id="76" presetID="9" presetClass="entr" presetSubtype="0" fill="hold" nodeType="afterEffect">
                                  <p:stCondLst>
                                    <p:cond delay="0"/>
                                  </p:stCondLst>
                                  <p:childTnLst>
                                    <p:set>
                                      <p:cBhvr>
                                        <p:cTn id="77" dur="1" fill="hold">
                                          <p:stCondLst>
                                            <p:cond delay="0"/>
                                          </p:stCondLst>
                                        </p:cTn>
                                        <p:tgtEl>
                                          <p:spTgt spid="241">
                                            <p:txEl>
                                              <p:pRg st="0" end="0"/>
                                            </p:txEl>
                                          </p:spTgt>
                                        </p:tgtEl>
                                        <p:attrNameLst>
                                          <p:attrName>style.visibility</p:attrName>
                                        </p:attrNameLst>
                                      </p:cBhvr>
                                      <p:to>
                                        <p:strVal val="visible"/>
                                      </p:to>
                                    </p:set>
                                    <p:animEffect transition="in" filter="dissolve">
                                      <p:cBhvr>
                                        <p:cTn id="78" dur="500"/>
                                        <p:tgtEl>
                                          <p:spTgt spid="241">
                                            <p:txEl>
                                              <p:pRg st="0" end="0"/>
                                            </p:txEl>
                                          </p:spTgt>
                                        </p:tgtEl>
                                      </p:cBhvr>
                                    </p:animEffect>
                                  </p:childTnLst>
                                </p:cTn>
                              </p:par>
                            </p:childTnLst>
                          </p:cTn>
                        </p:par>
                        <p:par>
                          <p:cTn id="79" fill="hold">
                            <p:stCondLst>
                              <p:cond delay="1000"/>
                            </p:stCondLst>
                            <p:childTnLst>
                              <p:par>
                                <p:cTn id="80" presetID="9" presetClass="entr" presetSubtype="0" fill="hold" grpId="0" nodeType="afterEffect">
                                  <p:stCondLst>
                                    <p:cond delay="0"/>
                                  </p:stCondLst>
                                  <p:childTnLst>
                                    <p:set>
                                      <p:cBhvr>
                                        <p:cTn id="81" dur="1" fill="hold">
                                          <p:stCondLst>
                                            <p:cond delay="0"/>
                                          </p:stCondLst>
                                        </p:cTn>
                                        <p:tgtEl>
                                          <p:spTgt spid="233"/>
                                        </p:tgtEl>
                                        <p:attrNameLst>
                                          <p:attrName>style.visibility</p:attrName>
                                        </p:attrNameLst>
                                      </p:cBhvr>
                                      <p:to>
                                        <p:strVal val="visible"/>
                                      </p:to>
                                    </p:set>
                                    <p:animEffect transition="in" filter="dissolve">
                                      <p:cBhvr>
                                        <p:cTn id="82" dur="500"/>
                                        <p:tgtEl>
                                          <p:spTgt spid="233"/>
                                        </p:tgtEl>
                                      </p:cBhvr>
                                    </p:animEffect>
                                  </p:childTnLst>
                                </p:cTn>
                              </p:par>
                            </p:childTnLst>
                          </p:cTn>
                        </p:par>
                        <p:par>
                          <p:cTn id="83" fill="hold">
                            <p:stCondLst>
                              <p:cond delay="1500"/>
                            </p:stCondLst>
                            <p:childTnLst>
                              <p:par>
                                <p:cTn id="84" presetID="22" presetClass="entr" presetSubtype="2" fill="hold" nodeType="afterEffect">
                                  <p:stCondLst>
                                    <p:cond delay="0"/>
                                  </p:stCondLst>
                                  <p:childTnLst>
                                    <p:set>
                                      <p:cBhvr>
                                        <p:cTn id="85" dur="1" fill="hold">
                                          <p:stCondLst>
                                            <p:cond delay="0"/>
                                          </p:stCondLst>
                                        </p:cTn>
                                        <p:tgtEl>
                                          <p:spTgt spid="251"/>
                                        </p:tgtEl>
                                        <p:attrNameLst>
                                          <p:attrName>style.visibility</p:attrName>
                                        </p:attrNameLst>
                                      </p:cBhvr>
                                      <p:to>
                                        <p:strVal val="visible"/>
                                      </p:to>
                                    </p:set>
                                    <p:animEffect transition="in" filter="wipe(right)">
                                      <p:cBhvr>
                                        <p:cTn id="86" dur="500"/>
                                        <p:tgtEl>
                                          <p:spTgt spid="251"/>
                                        </p:tgtEl>
                                      </p:cBhvr>
                                    </p:animEffect>
                                  </p:childTnLst>
                                </p:cTn>
                              </p:par>
                            </p:childTnLst>
                          </p:cTn>
                        </p:par>
                        <p:par>
                          <p:cTn id="87" fill="hold">
                            <p:stCondLst>
                              <p:cond delay="2000"/>
                            </p:stCondLst>
                            <p:childTnLst>
                              <p:par>
                                <p:cTn id="88" presetID="9" presetClass="entr" presetSubtype="0" fill="hold" grpId="0" nodeType="afterEffect">
                                  <p:stCondLst>
                                    <p:cond delay="0"/>
                                  </p:stCondLst>
                                  <p:childTnLst>
                                    <p:set>
                                      <p:cBhvr>
                                        <p:cTn id="89" dur="1" fill="hold">
                                          <p:stCondLst>
                                            <p:cond delay="0"/>
                                          </p:stCondLst>
                                        </p:cTn>
                                        <p:tgtEl>
                                          <p:spTgt spid="236"/>
                                        </p:tgtEl>
                                        <p:attrNameLst>
                                          <p:attrName>style.visibility</p:attrName>
                                        </p:attrNameLst>
                                      </p:cBhvr>
                                      <p:to>
                                        <p:strVal val="visible"/>
                                      </p:to>
                                    </p:set>
                                    <p:animEffect transition="in" filter="dissolve">
                                      <p:cBhvr>
                                        <p:cTn id="90" dur="500"/>
                                        <p:tgtEl>
                                          <p:spTgt spid="236"/>
                                        </p:tgtEl>
                                      </p:cBhvr>
                                    </p:animEffect>
                                  </p:childTnLst>
                                </p:cTn>
                              </p:par>
                            </p:childTnLst>
                          </p:cTn>
                        </p:par>
                        <p:par>
                          <p:cTn id="91" fill="hold">
                            <p:stCondLst>
                              <p:cond delay="2500"/>
                            </p:stCondLst>
                            <p:childTnLst>
                              <p:par>
                                <p:cTn id="92" presetID="9" presetClass="entr" presetSubtype="0" fill="hold" grpId="0" nodeType="afterEffect">
                                  <p:stCondLst>
                                    <p:cond delay="0"/>
                                  </p:stCondLst>
                                  <p:childTnLst>
                                    <p:set>
                                      <p:cBhvr>
                                        <p:cTn id="93" dur="1" fill="hold">
                                          <p:stCondLst>
                                            <p:cond delay="0"/>
                                          </p:stCondLst>
                                        </p:cTn>
                                        <p:tgtEl>
                                          <p:spTgt spid="238"/>
                                        </p:tgtEl>
                                        <p:attrNameLst>
                                          <p:attrName>style.visibility</p:attrName>
                                        </p:attrNameLst>
                                      </p:cBhvr>
                                      <p:to>
                                        <p:strVal val="visible"/>
                                      </p:to>
                                    </p:set>
                                    <p:animEffect transition="in" filter="dissolve">
                                      <p:cBhvr>
                                        <p:cTn id="94" dur="500"/>
                                        <p:tgtEl>
                                          <p:spTgt spid="238"/>
                                        </p:tgtEl>
                                      </p:cBhvr>
                                    </p:animEffect>
                                  </p:childTnLst>
                                </p:cTn>
                              </p:par>
                            </p:childTnLst>
                          </p:cTn>
                        </p:par>
                        <p:par>
                          <p:cTn id="95" fill="hold">
                            <p:stCondLst>
                              <p:cond delay="3000"/>
                            </p:stCondLst>
                            <p:childTnLst>
                              <p:par>
                                <p:cTn id="96" presetID="22" presetClass="entr" presetSubtype="8" fill="hold" nodeType="afterEffect">
                                  <p:stCondLst>
                                    <p:cond delay="0"/>
                                  </p:stCondLst>
                                  <p:childTnLst>
                                    <p:set>
                                      <p:cBhvr>
                                        <p:cTn id="97" dur="1" fill="hold">
                                          <p:stCondLst>
                                            <p:cond delay="0"/>
                                          </p:stCondLst>
                                        </p:cTn>
                                        <p:tgtEl>
                                          <p:spTgt spid="258"/>
                                        </p:tgtEl>
                                        <p:attrNameLst>
                                          <p:attrName>style.visibility</p:attrName>
                                        </p:attrNameLst>
                                      </p:cBhvr>
                                      <p:to>
                                        <p:strVal val="visible"/>
                                      </p:to>
                                    </p:set>
                                    <p:animEffect transition="in" filter="wipe(left)">
                                      <p:cBhvr>
                                        <p:cTn id="98" dur="500"/>
                                        <p:tgtEl>
                                          <p:spTgt spid="25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263"/>
                                        </p:tgtEl>
                                        <p:attrNameLst>
                                          <p:attrName>style.visibility</p:attrName>
                                        </p:attrNameLst>
                                      </p:cBhvr>
                                      <p:to>
                                        <p:strVal val="visible"/>
                                      </p:to>
                                    </p:set>
                                    <p:animEffect transition="in" filter="wipe(up)">
                                      <p:cBhvr>
                                        <p:cTn id="103" dur="1000"/>
                                        <p:tgtEl>
                                          <p:spTgt spid="263"/>
                                        </p:tgtEl>
                                      </p:cBhvr>
                                    </p:animEffect>
                                  </p:childTnLst>
                                </p:cTn>
                              </p:par>
                            </p:childTnLst>
                          </p:cTn>
                        </p:par>
                        <p:par>
                          <p:cTn id="104" fill="hold">
                            <p:stCondLst>
                              <p:cond delay="1000"/>
                            </p:stCondLst>
                            <p:childTnLst>
                              <p:par>
                                <p:cTn id="105" presetID="9" presetClass="entr" presetSubtype="0" fill="hold" nodeType="afterEffect">
                                  <p:stCondLst>
                                    <p:cond delay="0"/>
                                  </p:stCondLst>
                                  <p:childTnLst>
                                    <p:set>
                                      <p:cBhvr>
                                        <p:cTn id="106" dur="1" fill="hold">
                                          <p:stCondLst>
                                            <p:cond delay="0"/>
                                          </p:stCondLst>
                                        </p:cTn>
                                        <p:tgtEl>
                                          <p:spTgt spid="270"/>
                                        </p:tgtEl>
                                        <p:attrNameLst>
                                          <p:attrName>style.visibility</p:attrName>
                                        </p:attrNameLst>
                                      </p:cBhvr>
                                      <p:to>
                                        <p:strVal val="visible"/>
                                      </p:to>
                                    </p:set>
                                    <p:animEffect transition="in" filter="dissolve">
                                      <p:cBhvr>
                                        <p:cTn id="107" dur="500"/>
                                        <p:tgtEl>
                                          <p:spTgt spid="2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267"/>
                                        </p:tgtEl>
                                        <p:attrNameLst>
                                          <p:attrName>style.visibility</p:attrName>
                                        </p:attrNameLst>
                                      </p:cBhvr>
                                      <p:to>
                                        <p:strVal val="visible"/>
                                      </p:to>
                                    </p:set>
                                    <p:animEffect transition="in" filter="wipe(left)">
                                      <p:cBhvr>
                                        <p:cTn id="112" dur="500"/>
                                        <p:tgtEl>
                                          <p:spTgt spid="267"/>
                                        </p:tgtEl>
                                      </p:cBhvr>
                                    </p:animEffect>
                                  </p:childTnLst>
                                </p:cTn>
                              </p:par>
                            </p:childTnLst>
                          </p:cTn>
                        </p:par>
                        <p:par>
                          <p:cTn id="113" fill="hold">
                            <p:stCondLst>
                              <p:cond delay="500"/>
                            </p:stCondLst>
                            <p:childTnLst>
                              <p:par>
                                <p:cTn id="114" presetID="9" presetClass="entr" presetSubtype="0" fill="hold" nodeType="afterEffect">
                                  <p:stCondLst>
                                    <p:cond delay="0"/>
                                  </p:stCondLst>
                                  <p:childTnLst>
                                    <p:set>
                                      <p:cBhvr>
                                        <p:cTn id="115" dur="1" fill="hold">
                                          <p:stCondLst>
                                            <p:cond delay="0"/>
                                          </p:stCondLst>
                                        </p:cTn>
                                        <p:tgtEl>
                                          <p:spTgt spid="231">
                                            <p:txEl>
                                              <p:pRg st="0" end="0"/>
                                            </p:txEl>
                                          </p:spTgt>
                                        </p:tgtEl>
                                        <p:attrNameLst>
                                          <p:attrName>style.visibility</p:attrName>
                                        </p:attrNameLst>
                                      </p:cBhvr>
                                      <p:to>
                                        <p:strVal val="visible"/>
                                      </p:to>
                                    </p:set>
                                    <p:animEffect transition="in" filter="dissolve">
                                      <p:cBhvr>
                                        <p:cTn id="116" dur="500"/>
                                        <p:tgtEl>
                                          <p:spTgt spid="231">
                                            <p:txEl>
                                              <p:pRg st="0" end="0"/>
                                            </p:txEl>
                                          </p:spTgt>
                                        </p:tgtEl>
                                      </p:cBhvr>
                                    </p:animEffect>
                                  </p:childTnLst>
                                </p:cTn>
                              </p:par>
                            </p:childTnLst>
                          </p:cTn>
                        </p:par>
                        <p:par>
                          <p:cTn id="117" fill="hold">
                            <p:stCondLst>
                              <p:cond delay="1000"/>
                            </p:stCondLst>
                            <p:childTnLst>
                              <p:par>
                                <p:cTn id="118" presetID="9" presetClass="entr" presetSubtype="0" fill="hold" grpId="0" nodeType="afterEffect">
                                  <p:stCondLst>
                                    <p:cond delay="0"/>
                                  </p:stCondLst>
                                  <p:childTnLst>
                                    <p:set>
                                      <p:cBhvr>
                                        <p:cTn id="119" dur="1" fill="hold">
                                          <p:stCondLst>
                                            <p:cond delay="0"/>
                                          </p:stCondLst>
                                        </p:cTn>
                                        <p:tgtEl>
                                          <p:spTgt spid="234"/>
                                        </p:tgtEl>
                                        <p:attrNameLst>
                                          <p:attrName>style.visibility</p:attrName>
                                        </p:attrNameLst>
                                      </p:cBhvr>
                                      <p:to>
                                        <p:strVal val="visible"/>
                                      </p:to>
                                    </p:set>
                                    <p:animEffect transition="in" filter="dissolve">
                                      <p:cBhvr>
                                        <p:cTn id="120" dur="500"/>
                                        <p:tgtEl>
                                          <p:spTgt spid="234"/>
                                        </p:tgtEl>
                                      </p:cBhvr>
                                    </p:animEffect>
                                  </p:childTnLst>
                                </p:cTn>
                              </p:par>
                            </p:childTnLst>
                          </p:cTn>
                        </p:par>
                        <p:par>
                          <p:cTn id="121" fill="hold">
                            <p:stCondLst>
                              <p:cond delay="1500"/>
                            </p:stCondLst>
                            <p:childTnLst>
                              <p:par>
                                <p:cTn id="122" presetID="22" presetClass="entr" presetSubtype="2" fill="hold" nodeType="afterEffect">
                                  <p:stCondLst>
                                    <p:cond delay="0"/>
                                  </p:stCondLst>
                                  <p:childTnLst>
                                    <p:set>
                                      <p:cBhvr>
                                        <p:cTn id="123" dur="1" fill="hold">
                                          <p:stCondLst>
                                            <p:cond delay="0"/>
                                          </p:stCondLst>
                                        </p:cTn>
                                        <p:tgtEl>
                                          <p:spTgt spid="248"/>
                                        </p:tgtEl>
                                        <p:attrNameLst>
                                          <p:attrName>style.visibility</p:attrName>
                                        </p:attrNameLst>
                                      </p:cBhvr>
                                      <p:to>
                                        <p:strVal val="visible"/>
                                      </p:to>
                                    </p:set>
                                    <p:animEffect transition="in" filter="wipe(right)">
                                      <p:cBhvr>
                                        <p:cTn id="124" dur="500"/>
                                        <p:tgtEl>
                                          <p:spTgt spid="248"/>
                                        </p:tgtEl>
                                      </p:cBhvr>
                                    </p:animEffect>
                                  </p:childTnLst>
                                </p:cTn>
                              </p:par>
                            </p:childTnLst>
                          </p:cTn>
                        </p:par>
                        <p:par>
                          <p:cTn id="125" fill="hold">
                            <p:stCondLst>
                              <p:cond delay="2000"/>
                            </p:stCondLst>
                            <p:childTnLst>
                              <p:par>
                                <p:cTn id="126" presetID="9" presetClass="entr" presetSubtype="0" fill="hold" grpId="0" nodeType="afterEffect">
                                  <p:stCondLst>
                                    <p:cond delay="0"/>
                                  </p:stCondLst>
                                  <p:childTnLst>
                                    <p:set>
                                      <p:cBhvr>
                                        <p:cTn id="127" dur="1" fill="hold">
                                          <p:stCondLst>
                                            <p:cond delay="0"/>
                                          </p:stCondLst>
                                        </p:cTn>
                                        <p:tgtEl>
                                          <p:spTgt spid="239"/>
                                        </p:tgtEl>
                                        <p:attrNameLst>
                                          <p:attrName>style.visibility</p:attrName>
                                        </p:attrNameLst>
                                      </p:cBhvr>
                                      <p:to>
                                        <p:strVal val="visible"/>
                                      </p:to>
                                    </p:set>
                                    <p:animEffect transition="in" filter="dissolve">
                                      <p:cBhvr>
                                        <p:cTn id="128" dur="500"/>
                                        <p:tgtEl>
                                          <p:spTgt spid="239"/>
                                        </p:tgtEl>
                                      </p:cBhvr>
                                    </p:animEffect>
                                  </p:childTnLst>
                                </p:cTn>
                              </p:par>
                            </p:childTnLst>
                          </p:cTn>
                        </p:par>
                        <p:par>
                          <p:cTn id="129" fill="hold">
                            <p:stCondLst>
                              <p:cond delay="2500"/>
                            </p:stCondLst>
                            <p:childTnLst>
                              <p:par>
                                <p:cTn id="130" presetID="9" presetClass="entr" presetSubtype="0" fill="hold" grpId="0" nodeType="afterEffect">
                                  <p:stCondLst>
                                    <p:cond delay="0"/>
                                  </p:stCondLst>
                                  <p:childTnLst>
                                    <p:set>
                                      <p:cBhvr>
                                        <p:cTn id="131" dur="1" fill="hold">
                                          <p:stCondLst>
                                            <p:cond delay="0"/>
                                          </p:stCondLst>
                                        </p:cTn>
                                        <p:tgtEl>
                                          <p:spTgt spid="237"/>
                                        </p:tgtEl>
                                        <p:attrNameLst>
                                          <p:attrName>style.visibility</p:attrName>
                                        </p:attrNameLst>
                                      </p:cBhvr>
                                      <p:to>
                                        <p:strVal val="visible"/>
                                      </p:to>
                                    </p:set>
                                    <p:animEffect transition="in" filter="dissolve">
                                      <p:cBhvr>
                                        <p:cTn id="132" dur="500"/>
                                        <p:tgtEl>
                                          <p:spTgt spid="237"/>
                                        </p:tgtEl>
                                      </p:cBhvr>
                                    </p:animEffect>
                                  </p:childTnLst>
                                </p:cTn>
                              </p:par>
                            </p:childTnLst>
                          </p:cTn>
                        </p:par>
                        <p:par>
                          <p:cTn id="133" fill="hold">
                            <p:stCondLst>
                              <p:cond delay="3000"/>
                            </p:stCondLst>
                            <p:childTnLst>
                              <p:par>
                                <p:cTn id="134" presetID="22" presetClass="entr" presetSubtype="8" fill="hold" nodeType="afterEffect">
                                  <p:stCondLst>
                                    <p:cond delay="0"/>
                                  </p:stCondLst>
                                  <p:childTnLst>
                                    <p:set>
                                      <p:cBhvr>
                                        <p:cTn id="135" dur="1" fill="hold">
                                          <p:stCondLst>
                                            <p:cond delay="0"/>
                                          </p:stCondLst>
                                        </p:cTn>
                                        <p:tgtEl>
                                          <p:spTgt spid="245"/>
                                        </p:tgtEl>
                                        <p:attrNameLst>
                                          <p:attrName>style.visibility</p:attrName>
                                        </p:attrNameLst>
                                      </p:cBhvr>
                                      <p:to>
                                        <p:strVal val="visible"/>
                                      </p:to>
                                    </p:set>
                                    <p:animEffect transition="in" filter="wipe(left)">
                                      <p:cBhvr>
                                        <p:cTn id="136" dur="500"/>
                                        <p:tgtEl>
                                          <p:spTgt spid="245"/>
                                        </p:tgtEl>
                                      </p:cBhvr>
                                    </p:animEffect>
                                  </p:childTnLst>
                                </p:cTn>
                              </p:par>
                            </p:childTnLst>
                          </p:cTn>
                        </p:par>
                        <p:par>
                          <p:cTn id="137" fill="hold">
                            <p:stCondLst>
                              <p:cond delay="3500"/>
                            </p:stCondLst>
                            <p:childTnLst>
                              <p:par>
                                <p:cTn id="138" presetID="9" presetClass="entr" presetSubtype="0" fill="hold" grpId="0" nodeType="afterEffect">
                                  <p:stCondLst>
                                    <p:cond delay="0"/>
                                  </p:stCondLst>
                                  <p:childTnLst>
                                    <p:set>
                                      <p:cBhvr>
                                        <p:cTn id="139" dur="1" fill="hold">
                                          <p:stCondLst>
                                            <p:cond delay="0"/>
                                          </p:stCondLst>
                                        </p:cTn>
                                        <p:tgtEl>
                                          <p:spTgt spid="232"/>
                                        </p:tgtEl>
                                        <p:attrNameLst>
                                          <p:attrName>style.visibility</p:attrName>
                                        </p:attrNameLst>
                                      </p:cBhvr>
                                      <p:to>
                                        <p:strVal val="visible"/>
                                      </p:to>
                                    </p:set>
                                    <p:animEffect transition="in" filter="dissolve">
                                      <p:cBhvr>
                                        <p:cTn id="140" dur="500"/>
                                        <p:tgtEl>
                                          <p:spTgt spid="232"/>
                                        </p:tgtEl>
                                      </p:cBhvr>
                                    </p:animEffect>
                                  </p:childTnLst>
                                </p:cTn>
                              </p:par>
                            </p:childTnLst>
                          </p:cTn>
                        </p:par>
                        <p:par>
                          <p:cTn id="141" fill="hold">
                            <p:stCondLst>
                              <p:cond delay="4000"/>
                            </p:stCondLst>
                            <p:childTnLst>
                              <p:par>
                                <p:cTn id="142" presetID="9" presetClass="entr" presetSubtype="0" fill="hold" nodeType="afterEffect">
                                  <p:stCondLst>
                                    <p:cond delay="0"/>
                                  </p:stCondLst>
                                  <p:childTnLst>
                                    <p:set>
                                      <p:cBhvr>
                                        <p:cTn id="143" dur="1" fill="hold">
                                          <p:stCondLst>
                                            <p:cond delay="0"/>
                                          </p:stCondLst>
                                        </p:cTn>
                                        <p:tgtEl>
                                          <p:spTgt spid="235">
                                            <p:txEl>
                                              <p:pRg st="0" end="0"/>
                                            </p:txEl>
                                          </p:spTgt>
                                        </p:tgtEl>
                                        <p:attrNameLst>
                                          <p:attrName>style.visibility</p:attrName>
                                        </p:attrNameLst>
                                      </p:cBhvr>
                                      <p:to>
                                        <p:strVal val="visible"/>
                                      </p:to>
                                    </p:set>
                                    <p:animEffect transition="in" filter="dissolve">
                                      <p:cBhvr>
                                        <p:cTn id="144" dur="500"/>
                                        <p:tgtEl>
                                          <p:spTgt spid="235">
                                            <p:txEl>
                                              <p:pRg st="0" end="0"/>
                                            </p:txEl>
                                          </p:spTgt>
                                        </p:tgtEl>
                                      </p:cBhvr>
                                    </p:animEffect>
                                  </p:childTnLst>
                                </p:cTn>
                              </p:par>
                            </p:childTnLst>
                          </p:cTn>
                        </p:par>
                        <p:par>
                          <p:cTn id="145" fill="hold">
                            <p:stCondLst>
                              <p:cond delay="4500"/>
                            </p:stCondLst>
                            <p:childTnLst>
                              <p:par>
                                <p:cTn id="146" presetID="22" presetClass="entr" presetSubtype="2" fill="hold" nodeType="afterEffect">
                                  <p:stCondLst>
                                    <p:cond delay="0"/>
                                  </p:stCondLst>
                                  <p:childTnLst>
                                    <p:set>
                                      <p:cBhvr>
                                        <p:cTn id="147" dur="1" fill="hold">
                                          <p:stCondLst>
                                            <p:cond delay="0"/>
                                          </p:stCondLst>
                                        </p:cTn>
                                        <p:tgtEl>
                                          <p:spTgt spid="254"/>
                                        </p:tgtEl>
                                        <p:attrNameLst>
                                          <p:attrName>style.visibility</p:attrName>
                                        </p:attrNameLst>
                                      </p:cBhvr>
                                      <p:to>
                                        <p:strVal val="visible"/>
                                      </p:to>
                                    </p:set>
                                    <p:animEffect transition="in" filter="wipe(right)">
                                      <p:cBhvr>
                                        <p:cTn id="148" dur="5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p:bldP spid="201" grpId="0"/>
      <p:bldP spid="202" grpId="0"/>
      <p:bldP spid="204" grpId="0"/>
      <p:bldP spid="205" grpId="0"/>
      <p:bldP spid="206" grpId="0"/>
      <p:bldP spid="207" grpId="0"/>
      <p:bldP spid="232" grpId="0"/>
      <p:bldP spid="233" grpId="0"/>
      <p:bldP spid="234" grpId="0"/>
      <p:bldP spid="236" grpId="0"/>
      <p:bldP spid="237" grpId="0"/>
      <p:bldP spid="238" grpId="0"/>
      <p:bldP spid="23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in action</a:t>
            </a:r>
            <a:endParaRPr lang="en-US" sz="4400" dirty="0"/>
          </a:p>
        </p:txBody>
      </p:sp>
      <p:sp>
        <p:nvSpPr>
          <p:cNvPr id="195" name="Text Box 6">
            <a:extLst>
              <a:ext uri="{FF2B5EF4-FFF2-40B4-BE49-F238E27FC236}">
                <a16:creationId xmlns:a16="http://schemas.microsoft.com/office/drawing/2014/main" id="{5A635095-B168-6547-905F-EEE95C499F52}"/>
              </a:ext>
            </a:extLst>
          </p:cNvPr>
          <p:cNvSpPr txBox="1">
            <a:spLocks noChangeArrowheads="1"/>
          </p:cNvSpPr>
          <p:nvPr/>
        </p:nvSpPr>
        <p:spPr bwMode="auto">
          <a:xfrm>
            <a:off x="3808470" y="3116226"/>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196" name="Text Box 9">
            <a:extLst>
              <a:ext uri="{FF2B5EF4-FFF2-40B4-BE49-F238E27FC236}">
                <a16:creationId xmlns:a16="http://schemas.microsoft.com/office/drawing/2014/main" id="{1E7311AC-A147-DB41-AA1F-73BD95A39E2B}"/>
              </a:ext>
            </a:extLst>
          </p:cNvPr>
          <p:cNvSpPr txBox="1">
            <a:spLocks noChangeArrowheads="1"/>
          </p:cNvSpPr>
          <p:nvPr/>
        </p:nvSpPr>
        <p:spPr bwMode="auto">
          <a:xfrm>
            <a:off x="3808470" y="3341651"/>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273" name="Text Box 14">
            <a:extLst>
              <a:ext uri="{FF2B5EF4-FFF2-40B4-BE49-F238E27FC236}">
                <a16:creationId xmlns:a16="http://schemas.microsoft.com/office/drawing/2014/main" id="{409D0892-9C8F-2149-B834-184894F39DBD}"/>
              </a:ext>
            </a:extLst>
          </p:cNvPr>
          <p:cNvSpPr txBox="1">
            <a:spLocks noChangeArrowheads="1"/>
          </p:cNvSpPr>
          <p:nvPr/>
        </p:nvSpPr>
        <p:spPr bwMode="auto">
          <a:xfrm>
            <a:off x="3789420" y="4532276"/>
            <a:ext cx="15684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(detect duplicate)</a:t>
            </a:r>
          </a:p>
        </p:txBody>
      </p:sp>
      <p:grpSp>
        <p:nvGrpSpPr>
          <p:cNvPr id="274" name="Group 23">
            <a:extLst>
              <a:ext uri="{FF2B5EF4-FFF2-40B4-BE49-F238E27FC236}">
                <a16:creationId xmlns:a16="http://schemas.microsoft.com/office/drawing/2014/main" id="{8D20C6C0-28A0-C246-9D35-B42FDBBFDD8A}"/>
              </a:ext>
            </a:extLst>
          </p:cNvPr>
          <p:cNvGrpSpPr>
            <a:grpSpLocks/>
          </p:cNvGrpSpPr>
          <p:nvPr/>
        </p:nvGrpSpPr>
        <p:grpSpPr bwMode="auto">
          <a:xfrm>
            <a:off x="2340033" y="2889213"/>
            <a:ext cx="1471612" cy="504825"/>
            <a:chOff x="855" y="1710"/>
            <a:chExt cx="927" cy="318"/>
          </a:xfrm>
        </p:grpSpPr>
        <p:sp>
          <p:nvSpPr>
            <p:cNvPr id="275" name="Line 24">
              <a:extLst>
                <a:ext uri="{FF2B5EF4-FFF2-40B4-BE49-F238E27FC236}">
                  <a16:creationId xmlns:a16="http://schemas.microsoft.com/office/drawing/2014/main" id="{AB2C7FF5-194E-424E-A678-F27614F6E314}"/>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6" name="Text Box 25">
              <a:extLst>
                <a:ext uri="{FF2B5EF4-FFF2-40B4-BE49-F238E27FC236}">
                  <a16:creationId xmlns:a16="http://schemas.microsoft.com/office/drawing/2014/main" id="{91B56F05-73A0-CA48-A68C-D3D878B4CB0A}"/>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sp>
        <p:nvSpPr>
          <p:cNvPr id="277" name="Text Box 36">
            <a:extLst>
              <a:ext uri="{FF2B5EF4-FFF2-40B4-BE49-F238E27FC236}">
                <a16:creationId xmlns:a16="http://schemas.microsoft.com/office/drawing/2014/main" id="{A10D19C6-F703-1A41-91CC-A3820207AF15}"/>
              </a:ext>
            </a:extLst>
          </p:cNvPr>
          <p:cNvSpPr txBox="1">
            <a:spLocks noChangeArrowheads="1"/>
          </p:cNvSpPr>
          <p:nvPr/>
        </p:nvSpPr>
        <p:spPr bwMode="auto">
          <a:xfrm>
            <a:off x="1352608" y="1508088"/>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278" name="Text Box 37">
            <a:extLst>
              <a:ext uri="{FF2B5EF4-FFF2-40B4-BE49-F238E27FC236}">
                <a16:creationId xmlns:a16="http://schemas.microsoft.com/office/drawing/2014/main" id="{4D23E56F-4BAF-244A-8268-3064BA9B2FD9}"/>
              </a:ext>
            </a:extLst>
          </p:cNvPr>
          <p:cNvSpPr txBox="1">
            <a:spLocks noChangeArrowheads="1"/>
          </p:cNvSpPr>
          <p:nvPr/>
        </p:nvSpPr>
        <p:spPr bwMode="auto">
          <a:xfrm>
            <a:off x="3792595" y="1503326"/>
            <a:ext cx="10715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279" name="Text Box 38">
            <a:extLst>
              <a:ext uri="{FF2B5EF4-FFF2-40B4-BE49-F238E27FC236}">
                <a16:creationId xmlns:a16="http://schemas.microsoft.com/office/drawing/2014/main" id="{BCD18C35-AE28-B84F-8B95-BD8971D6ACDF}"/>
              </a:ext>
            </a:extLst>
          </p:cNvPr>
          <p:cNvSpPr txBox="1">
            <a:spLocks noChangeArrowheads="1"/>
          </p:cNvSpPr>
          <p:nvPr/>
        </p:nvSpPr>
        <p:spPr bwMode="auto">
          <a:xfrm>
            <a:off x="3805295" y="4263988"/>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280" name="Text Box 39">
            <a:extLst>
              <a:ext uri="{FF2B5EF4-FFF2-40B4-BE49-F238E27FC236}">
                <a16:creationId xmlns:a16="http://schemas.microsoft.com/office/drawing/2014/main" id="{E1A9B504-FFF2-AA46-A3DC-EBAD335B427B}"/>
              </a:ext>
            </a:extLst>
          </p:cNvPr>
          <p:cNvSpPr txBox="1">
            <a:spLocks noChangeArrowheads="1"/>
          </p:cNvSpPr>
          <p:nvPr/>
        </p:nvSpPr>
        <p:spPr bwMode="auto">
          <a:xfrm>
            <a:off x="3802120" y="5260938"/>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sp>
        <p:nvSpPr>
          <p:cNvPr id="281" name="Text Box 40">
            <a:extLst>
              <a:ext uri="{FF2B5EF4-FFF2-40B4-BE49-F238E27FC236}">
                <a16:creationId xmlns:a16="http://schemas.microsoft.com/office/drawing/2014/main" id="{A05E70F9-FA7E-6B48-AC70-41697A63C5FE}"/>
              </a:ext>
            </a:extLst>
          </p:cNvPr>
          <p:cNvSpPr txBox="1">
            <a:spLocks noChangeArrowheads="1"/>
          </p:cNvSpPr>
          <p:nvPr/>
        </p:nvSpPr>
        <p:spPr bwMode="auto">
          <a:xfrm>
            <a:off x="3798945" y="2441538"/>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82" name="Text Box 41">
            <a:extLst>
              <a:ext uri="{FF2B5EF4-FFF2-40B4-BE49-F238E27FC236}">
                <a16:creationId xmlns:a16="http://schemas.microsoft.com/office/drawing/2014/main" id="{E564A8A2-3558-EE42-9AC7-2523324BDAF0}"/>
              </a:ext>
            </a:extLst>
          </p:cNvPr>
          <p:cNvSpPr txBox="1">
            <a:spLocks noChangeArrowheads="1"/>
          </p:cNvSpPr>
          <p:nvPr/>
        </p:nvSpPr>
        <p:spPr bwMode="auto">
          <a:xfrm>
            <a:off x="3817995" y="4686263"/>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283" name="Text Box 42">
            <a:extLst>
              <a:ext uri="{FF2B5EF4-FFF2-40B4-BE49-F238E27FC236}">
                <a16:creationId xmlns:a16="http://schemas.microsoft.com/office/drawing/2014/main" id="{DEF916D1-809A-BA40-A5B1-34E2FDDEEA8D}"/>
              </a:ext>
            </a:extLst>
          </p:cNvPr>
          <p:cNvSpPr txBox="1">
            <a:spLocks noChangeArrowheads="1"/>
          </p:cNvSpPr>
          <p:nvPr/>
        </p:nvSpPr>
        <p:spPr bwMode="auto">
          <a:xfrm>
            <a:off x="3795770" y="5456201"/>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84" name="Text Box 43">
            <a:extLst>
              <a:ext uri="{FF2B5EF4-FFF2-40B4-BE49-F238E27FC236}">
                <a16:creationId xmlns:a16="http://schemas.microsoft.com/office/drawing/2014/main" id="{5231F227-2FF2-3443-8341-ED4D7B878332}"/>
              </a:ext>
            </a:extLst>
          </p:cNvPr>
          <p:cNvSpPr txBox="1">
            <a:spLocks noChangeArrowheads="1"/>
          </p:cNvSpPr>
          <p:nvPr/>
        </p:nvSpPr>
        <p:spPr bwMode="auto">
          <a:xfrm>
            <a:off x="1281170" y="2690776"/>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a:t>
            </a:r>
          </a:p>
        </p:txBody>
      </p:sp>
      <p:sp>
        <p:nvSpPr>
          <p:cNvPr id="285" name="Text Box 44">
            <a:extLst>
              <a:ext uri="{FF2B5EF4-FFF2-40B4-BE49-F238E27FC236}">
                <a16:creationId xmlns:a16="http://schemas.microsoft.com/office/drawing/2014/main" id="{57F09442-8520-6346-9555-BA6B8892F737}"/>
              </a:ext>
            </a:extLst>
          </p:cNvPr>
          <p:cNvSpPr txBox="1">
            <a:spLocks noChangeArrowheads="1"/>
          </p:cNvSpPr>
          <p:nvPr/>
        </p:nvSpPr>
        <p:spPr bwMode="auto">
          <a:xfrm>
            <a:off x="1125595" y="5062501"/>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86" name="Text Box 45">
            <a:extLst>
              <a:ext uri="{FF2B5EF4-FFF2-40B4-BE49-F238E27FC236}">
                <a16:creationId xmlns:a16="http://schemas.microsoft.com/office/drawing/2014/main" id="{6246AD45-20D9-A842-8A93-203B089C2816}"/>
              </a:ext>
            </a:extLst>
          </p:cNvPr>
          <p:cNvSpPr txBox="1">
            <a:spLocks noChangeArrowheads="1"/>
          </p:cNvSpPr>
          <p:nvPr/>
        </p:nvSpPr>
        <p:spPr bwMode="auto">
          <a:xfrm>
            <a:off x="1125595" y="2909851"/>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287" name="Text Box 46">
            <a:extLst>
              <a:ext uri="{FF2B5EF4-FFF2-40B4-BE49-F238E27FC236}">
                <a16:creationId xmlns:a16="http://schemas.microsoft.com/office/drawing/2014/main" id="{B3446ADC-6E33-9A4A-8580-704E895E6A43}"/>
              </a:ext>
            </a:extLst>
          </p:cNvPr>
          <p:cNvSpPr txBox="1">
            <a:spLocks noChangeArrowheads="1"/>
          </p:cNvSpPr>
          <p:nvPr/>
        </p:nvSpPr>
        <p:spPr bwMode="auto">
          <a:xfrm>
            <a:off x="1270058" y="4822788"/>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ack1</a:t>
            </a:r>
          </a:p>
        </p:txBody>
      </p:sp>
      <p:sp>
        <p:nvSpPr>
          <p:cNvPr id="288" name="Text Box 47">
            <a:extLst>
              <a:ext uri="{FF2B5EF4-FFF2-40B4-BE49-F238E27FC236}">
                <a16:creationId xmlns:a16="http://schemas.microsoft.com/office/drawing/2014/main" id="{1584F6F9-F103-DA4E-8931-3BF82548B1A2}"/>
              </a:ext>
            </a:extLst>
          </p:cNvPr>
          <p:cNvSpPr txBox="1">
            <a:spLocks noChangeArrowheads="1"/>
          </p:cNvSpPr>
          <p:nvPr/>
        </p:nvSpPr>
        <p:spPr bwMode="auto">
          <a:xfrm>
            <a:off x="1114483" y="1947826"/>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89" name="Text Box 48">
            <a:extLst>
              <a:ext uri="{FF2B5EF4-FFF2-40B4-BE49-F238E27FC236}">
                <a16:creationId xmlns:a16="http://schemas.microsoft.com/office/drawing/2014/main" id="{383B815A-927A-6E4B-999F-39A6ADC85C5A}"/>
              </a:ext>
            </a:extLst>
          </p:cNvPr>
          <p:cNvSpPr txBox="1">
            <a:spLocks noChangeArrowheads="1"/>
          </p:cNvSpPr>
          <p:nvPr/>
        </p:nvSpPr>
        <p:spPr bwMode="auto">
          <a:xfrm>
            <a:off x="3791008" y="2230401"/>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grpSp>
        <p:nvGrpSpPr>
          <p:cNvPr id="290" name="Group 49">
            <a:extLst>
              <a:ext uri="{FF2B5EF4-FFF2-40B4-BE49-F238E27FC236}">
                <a16:creationId xmlns:a16="http://schemas.microsoft.com/office/drawing/2014/main" id="{8562259A-164F-BC42-B6F5-14769677AAE8}"/>
              </a:ext>
            </a:extLst>
          </p:cNvPr>
          <p:cNvGrpSpPr>
            <a:grpSpLocks/>
          </p:cNvGrpSpPr>
          <p:nvPr/>
        </p:nvGrpSpPr>
        <p:grpSpPr bwMode="auto">
          <a:xfrm>
            <a:off x="2330508" y="2017676"/>
            <a:ext cx="1471612" cy="512762"/>
            <a:chOff x="850" y="1159"/>
            <a:chExt cx="927" cy="323"/>
          </a:xfrm>
        </p:grpSpPr>
        <p:sp>
          <p:nvSpPr>
            <p:cNvPr id="291" name="Line 50">
              <a:extLst>
                <a:ext uri="{FF2B5EF4-FFF2-40B4-BE49-F238E27FC236}">
                  <a16:creationId xmlns:a16="http://schemas.microsoft.com/office/drawing/2014/main" id="{DED07D6B-2A85-524C-803C-3B4D7CAF3684}"/>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2" name="Text Box 51">
              <a:extLst>
                <a:ext uri="{FF2B5EF4-FFF2-40B4-BE49-F238E27FC236}">
                  <a16:creationId xmlns:a16="http://schemas.microsoft.com/office/drawing/2014/main" id="{CD69A5B9-BD2D-004E-9C70-23F8747697BB}"/>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93" name="Group 52">
            <a:extLst>
              <a:ext uri="{FF2B5EF4-FFF2-40B4-BE49-F238E27FC236}">
                <a16:creationId xmlns:a16="http://schemas.microsoft.com/office/drawing/2014/main" id="{4B96DCED-77AA-4D43-95F9-63AB2DDBE966}"/>
              </a:ext>
            </a:extLst>
          </p:cNvPr>
          <p:cNvGrpSpPr>
            <a:grpSpLocks/>
          </p:cNvGrpSpPr>
          <p:nvPr/>
        </p:nvGrpSpPr>
        <p:grpSpPr bwMode="auto">
          <a:xfrm>
            <a:off x="2324158" y="5032338"/>
            <a:ext cx="1471612" cy="487363"/>
            <a:chOff x="846" y="2253"/>
            <a:chExt cx="927" cy="307"/>
          </a:xfrm>
        </p:grpSpPr>
        <p:sp>
          <p:nvSpPr>
            <p:cNvPr id="294" name="Line 53">
              <a:extLst>
                <a:ext uri="{FF2B5EF4-FFF2-40B4-BE49-F238E27FC236}">
                  <a16:creationId xmlns:a16="http://schemas.microsoft.com/office/drawing/2014/main" id="{AAD90053-D3F5-F24C-92AC-BBDD518066AC}"/>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5" name="Text Box 54">
              <a:extLst>
                <a:ext uri="{FF2B5EF4-FFF2-40B4-BE49-F238E27FC236}">
                  <a16:creationId xmlns:a16="http://schemas.microsoft.com/office/drawing/2014/main" id="{D8FC3F0C-42E9-D444-ACA6-A378F3C24F00}"/>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96" name="Group 55">
            <a:extLst>
              <a:ext uri="{FF2B5EF4-FFF2-40B4-BE49-F238E27FC236}">
                <a16:creationId xmlns:a16="http://schemas.microsoft.com/office/drawing/2014/main" id="{24203F03-FCBF-6540-BB8B-EC539536546D}"/>
              </a:ext>
            </a:extLst>
          </p:cNvPr>
          <p:cNvGrpSpPr>
            <a:grpSpLocks/>
          </p:cNvGrpSpPr>
          <p:nvPr/>
        </p:nvGrpSpPr>
        <p:grpSpPr bwMode="auto">
          <a:xfrm>
            <a:off x="2324158" y="4635463"/>
            <a:ext cx="1471612" cy="471488"/>
            <a:chOff x="846" y="2003"/>
            <a:chExt cx="927" cy="297"/>
          </a:xfrm>
        </p:grpSpPr>
        <p:sp>
          <p:nvSpPr>
            <p:cNvPr id="297" name="Line 56">
              <a:extLst>
                <a:ext uri="{FF2B5EF4-FFF2-40B4-BE49-F238E27FC236}">
                  <a16:creationId xmlns:a16="http://schemas.microsoft.com/office/drawing/2014/main" id="{503FC297-DE1B-4C41-A8CE-1137B0A2DB26}"/>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8" name="Text Box 57">
              <a:extLst>
                <a:ext uri="{FF2B5EF4-FFF2-40B4-BE49-F238E27FC236}">
                  <a16:creationId xmlns:a16="http://schemas.microsoft.com/office/drawing/2014/main" id="{8F988178-9347-4A46-8B60-8D8AF00EC5D3}"/>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ack1</a:t>
              </a:r>
            </a:p>
          </p:txBody>
        </p:sp>
      </p:grpSp>
      <p:grpSp>
        <p:nvGrpSpPr>
          <p:cNvPr id="299" name="Group 58">
            <a:extLst>
              <a:ext uri="{FF2B5EF4-FFF2-40B4-BE49-F238E27FC236}">
                <a16:creationId xmlns:a16="http://schemas.microsoft.com/office/drawing/2014/main" id="{1CE09882-0DDF-F14F-827F-637288F4016A}"/>
              </a:ext>
            </a:extLst>
          </p:cNvPr>
          <p:cNvGrpSpPr>
            <a:grpSpLocks/>
          </p:cNvGrpSpPr>
          <p:nvPr/>
        </p:nvGrpSpPr>
        <p:grpSpPr bwMode="auto">
          <a:xfrm>
            <a:off x="2316220" y="2517738"/>
            <a:ext cx="1471613" cy="455613"/>
            <a:chOff x="841" y="1474"/>
            <a:chExt cx="927" cy="287"/>
          </a:xfrm>
        </p:grpSpPr>
        <p:sp>
          <p:nvSpPr>
            <p:cNvPr id="300" name="Line 59">
              <a:extLst>
                <a:ext uri="{FF2B5EF4-FFF2-40B4-BE49-F238E27FC236}">
                  <a16:creationId xmlns:a16="http://schemas.microsoft.com/office/drawing/2014/main" id="{B7E84F08-D45F-3E4B-BF03-DAEF18A24CD4}"/>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1" name="Text Box 60">
              <a:extLst>
                <a:ext uri="{FF2B5EF4-FFF2-40B4-BE49-F238E27FC236}">
                  <a16:creationId xmlns:a16="http://schemas.microsoft.com/office/drawing/2014/main" id="{CE717B46-7D6B-DF45-A6E9-79E5D50205AC}"/>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grpSp>
        <p:nvGrpSpPr>
          <p:cNvPr id="302" name="Group 61">
            <a:extLst>
              <a:ext uri="{FF2B5EF4-FFF2-40B4-BE49-F238E27FC236}">
                <a16:creationId xmlns:a16="http://schemas.microsoft.com/office/drawing/2014/main" id="{3E6AD5AC-94ED-974B-873C-94815E36AD2F}"/>
              </a:ext>
            </a:extLst>
          </p:cNvPr>
          <p:cNvGrpSpPr>
            <a:grpSpLocks/>
          </p:cNvGrpSpPr>
          <p:nvPr/>
        </p:nvGrpSpPr>
        <p:grpSpPr bwMode="auto">
          <a:xfrm>
            <a:off x="2309870" y="5487951"/>
            <a:ext cx="1471613" cy="461962"/>
            <a:chOff x="837" y="2540"/>
            <a:chExt cx="927" cy="291"/>
          </a:xfrm>
        </p:grpSpPr>
        <p:sp>
          <p:nvSpPr>
            <p:cNvPr id="303" name="Line 62">
              <a:extLst>
                <a:ext uri="{FF2B5EF4-FFF2-40B4-BE49-F238E27FC236}">
                  <a16:creationId xmlns:a16="http://schemas.microsoft.com/office/drawing/2014/main" id="{38E324B9-A111-5A40-AC68-D6C9C91F60FB}"/>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4" name="Text Box 63">
              <a:extLst>
                <a:ext uri="{FF2B5EF4-FFF2-40B4-BE49-F238E27FC236}">
                  <a16:creationId xmlns:a16="http://schemas.microsoft.com/office/drawing/2014/main" id="{7A059B4B-B11C-B640-906E-CE9430C87E54}"/>
                </a:ext>
              </a:extLst>
            </p:cNvPr>
            <p:cNvSpPr txBox="1">
              <a:spLocks noChangeArrowheads="1"/>
            </p:cNvSpPr>
            <p:nvPr/>
          </p:nvSpPr>
          <p:spPr bwMode="auto">
            <a:xfrm>
              <a:off x="1086" y="2540"/>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sp>
        <p:nvSpPr>
          <p:cNvPr id="305" name="Text Box 64">
            <a:extLst>
              <a:ext uri="{FF2B5EF4-FFF2-40B4-BE49-F238E27FC236}">
                <a16:creationId xmlns:a16="http://schemas.microsoft.com/office/drawing/2014/main" id="{B354EC4B-A0CC-554E-9AF4-6B26CE89E83C}"/>
              </a:ext>
            </a:extLst>
          </p:cNvPr>
          <p:cNvSpPr txBox="1">
            <a:spLocks noChangeArrowheads="1"/>
          </p:cNvSpPr>
          <p:nvPr/>
        </p:nvSpPr>
        <p:spPr bwMode="auto">
          <a:xfrm>
            <a:off x="2108258" y="6200738"/>
            <a:ext cx="13938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(c) ACK loss</a:t>
            </a:r>
          </a:p>
        </p:txBody>
      </p:sp>
      <p:grpSp>
        <p:nvGrpSpPr>
          <p:cNvPr id="306" name="Group 81">
            <a:extLst>
              <a:ext uri="{FF2B5EF4-FFF2-40B4-BE49-F238E27FC236}">
                <a16:creationId xmlns:a16="http://schemas.microsoft.com/office/drawing/2014/main" id="{F0BA1E0C-D158-AD48-808B-0CA4BE37C566}"/>
              </a:ext>
            </a:extLst>
          </p:cNvPr>
          <p:cNvGrpSpPr>
            <a:grpSpLocks/>
          </p:cNvGrpSpPr>
          <p:nvPr/>
        </p:nvGrpSpPr>
        <p:grpSpPr bwMode="auto">
          <a:xfrm>
            <a:off x="2595620" y="3289263"/>
            <a:ext cx="1212850" cy="719138"/>
            <a:chOff x="1324" y="1931"/>
            <a:chExt cx="764" cy="453"/>
          </a:xfrm>
        </p:grpSpPr>
        <p:sp>
          <p:nvSpPr>
            <p:cNvPr id="307" name="Line 27">
              <a:extLst>
                <a:ext uri="{FF2B5EF4-FFF2-40B4-BE49-F238E27FC236}">
                  <a16:creationId xmlns:a16="http://schemas.microsoft.com/office/drawing/2014/main" id="{22D759EC-1570-E14E-A705-1C29B01A88C0}"/>
                </a:ext>
              </a:extLst>
            </p:cNvPr>
            <p:cNvSpPr>
              <a:spLocks noChangeShapeType="1"/>
            </p:cNvSpPr>
            <p:nvPr/>
          </p:nvSpPr>
          <p:spPr bwMode="auto">
            <a:xfrm flipH="1">
              <a:off x="1514" y="2031"/>
              <a:ext cx="574" cy="13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8" name="Text Box 28">
              <a:extLst>
                <a:ext uri="{FF2B5EF4-FFF2-40B4-BE49-F238E27FC236}">
                  <a16:creationId xmlns:a16="http://schemas.microsoft.com/office/drawing/2014/main" id="{EC8706FB-0F57-5F44-9CC9-6AD3D0C5C5AE}"/>
                </a:ext>
              </a:extLst>
            </p:cNvPr>
            <p:cNvSpPr txBox="1">
              <a:spLocks noChangeArrowheads="1"/>
            </p:cNvSpPr>
            <p:nvPr/>
          </p:nvSpPr>
          <p:spPr bwMode="auto">
            <a:xfrm>
              <a:off x="1456" y="1931"/>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8000"/>
                  </a:solidFill>
                  <a:effectLst/>
                  <a:uLnTx/>
                  <a:uFillTx/>
                  <a:latin typeface="Arial" charset="0"/>
                  <a:ea typeface="ＭＳ Ｐゴシック" charset="0"/>
                  <a:cs typeface="+mn-cs"/>
                </a:rPr>
                <a:t>ack1</a:t>
              </a:r>
            </a:p>
          </p:txBody>
        </p:sp>
        <p:sp>
          <p:nvSpPr>
            <p:cNvPr id="309" name="Text Box 68">
              <a:extLst>
                <a:ext uri="{FF2B5EF4-FFF2-40B4-BE49-F238E27FC236}">
                  <a16:creationId xmlns:a16="http://schemas.microsoft.com/office/drawing/2014/main" id="{FA39AC61-1540-1D40-8578-6A512366144A}"/>
                </a:ext>
              </a:extLst>
            </p:cNvPr>
            <p:cNvSpPr txBox="1">
              <a:spLocks noChangeArrowheads="1"/>
            </p:cNvSpPr>
            <p:nvPr/>
          </p:nvSpPr>
          <p:spPr bwMode="auto">
            <a:xfrm>
              <a:off x="1383" y="2040"/>
              <a:ext cx="21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310" name="Text Box 69">
              <a:extLst>
                <a:ext uri="{FF2B5EF4-FFF2-40B4-BE49-F238E27FC236}">
                  <a16:creationId xmlns:a16="http://schemas.microsoft.com/office/drawing/2014/main" id="{DD1F8E52-8BD2-B048-B07C-1EE5ECD6A0B6}"/>
                </a:ext>
              </a:extLst>
            </p:cNvPr>
            <p:cNvSpPr txBox="1">
              <a:spLocks noChangeArrowheads="1"/>
            </p:cNvSpPr>
            <p:nvPr/>
          </p:nvSpPr>
          <p:spPr bwMode="auto">
            <a:xfrm>
              <a:off x="1324" y="2172"/>
              <a:ext cx="32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solidFill>
                    <a:srgbClr val="FF0000"/>
                  </a:solidFill>
                  <a:effectLst/>
                  <a:uLnTx/>
                  <a:uFillTx/>
                  <a:latin typeface="Tahoma" charset="0"/>
                  <a:ea typeface="ＭＳ Ｐゴシック" charset="0"/>
                  <a:cs typeface="+mn-cs"/>
                </a:rPr>
                <a:t>loss</a:t>
              </a:r>
            </a:p>
          </p:txBody>
        </p:sp>
      </p:grpSp>
      <p:grpSp>
        <p:nvGrpSpPr>
          <p:cNvPr id="311" name="Group 70">
            <a:extLst>
              <a:ext uri="{FF2B5EF4-FFF2-40B4-BE49-F238E27FC236}">
                <a16:creationId xmlns:a16="http://schemas.microsoft.com/office/drawing/2014/main" id="{0F4BECD0-A491-8F40-BFEC-E8C9A042D61A}"/>
              </a:ext>
            </a:extLst>
          </p:cNvPr>
          <p:cNvGrpSpPr>
            <a:grpSpLocks/>
          </p:cNvGrpSpPr>
          <p:nvPr/>
        </p:nvGrpSpPr>
        <p:grpSpPr bwMode="auto">
          <a:xfrm>
            <a:off x="2219383" y="3195601"/>
            <a:ext cx="122237" cy="1033462"/>
            <a:chOff x="3651" y="1878"/>
            <a:chExt cx="78" cy="963"/>
          </a:xfrm>
        </p:grpSpPr>
        <p:sp>
          <p:nvSpPr>
            <p:cNvPr id="312" name="Line 71">
              <a:extLst>
                <a:ext uri="{FF2B5EF4-FFF2-40B4-BE49-F238E27FC236}">
                  <a16:creationId xmlns:a16="http://schemas.microsoft.com/office/drawing/2014/main" id="{3800A286-BA79-AD44-9BC2-67E3AA25AB56}"/>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3" name="Line 72">
              <a:extLst>
                <a:ext uri="{FF2B5EF4-FFF2-40B4-BE49-F238E27FC236}">
                  <a16:creationId xmlns:a16="http://schemas.microsoft.com/office/drawing/2014/main" id="{EECA67B2-EE21-9647-A7E2-99B65DF6B8E7}"/>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4" name="Line 73">
              <a:extLst>
                <a:ext uri="{FF2B5EF4-FFF2-40B4-BE49-F238E27FC236}">
                  <a16:creationId xmlns:a16="http://schemas.microsoft.com/office/drawing/2014/main" id="{C7DAF5BE-8E96-1645-A520-09432F543BA1}"/>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15" name="Group 74">
            <a:extLst>
              <a:ext uri="{FF2B5EF4-FFF2-40B4-BE49-F238E27FC236}">
                <a16:creationId xmlns:a16="http://schemas.microsoft.com/office/drawing/2014/main" id="{1BEFF8A5-9012-6D4A-9013-3C02315FB8E9}"/>
              </a:ext>
            </a:extLst>
          </p:cNvPr>
          <p:cNvGrpSpPr>
            <a:grpSpLocks/>
          </p:cNvGrpSpPr>
          <p:nvPr/>
        </p:nvGrpSpPr>
        <p:grpSpPr bwMode="auto">
          <a:xfrm>
            <a:off x="2347970" y="4184613"/>
            <a:ext cx="1471613" cy="504825"/>
            <a:chOff x="855" y="1710"/>
            <a:chExt cx="927" cy="318"/>
          </a:xfrm>
        </p:grpSpPr>
        <p:sp>
          <p:nvSpPr>
            <p:cNvPr id="316" name="Line 75">
              <a:extLst>
                <a:ext uri="{FF2B5EF4-FFF2-40B4-BE49-F238E27FC236}">
                  <a16:creationId xmlns:a16="http://schemas.microsoft.com/office/drawing/2014/main" id="{31B804E1-5043-E048-A6C7-2C9ABAF18BE5}"/>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17" name="Text Box 76">
              <a:extLst>
                <a:ext uri="{FF2B5EF4-FFF2-40B4-BE49-F238E27FC236}">
                  <a16:creationId xmlns:a16="http://schemas.microsoft.com/office/drawing/2014/main" id="{F8255321-E596-D34A-BD87-A23F4355FA6A}"/>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grpSp>
        <p:nvGrpSpPr>
          <p:cNvPr id="318" name="Group 77">
            <a:extLst>
              <a:ext uri="{FF2B5EF4-FFF2-40B4-BE49-F238E27FC236}">
                <a16:creationId xmlns:a16="http://schemas.microsoft.com/office/drawing/2014/main" id="{D0861418-8DD8-9E45-9C41-C33C40AF1238}"/>
              </a:ext>
            </a:extLst>
          </p:cNvPr>
          <p:cNvGrpSpPr>
            <a:grpSpLocks/>
          </p:cNvGrpSpPr>
          <p:nvPr/>
        </p:nvGrpSpPr>
        <p:grpSpPr bwMode="auto">
          <a:xfrm>
            <a:off x="916045" y="3808376"/>
            <a:ext cx="1377950" cy="731837"/>
            <a:chOff x="2802" y="2348"/>
            <a:chExt cx="868" cy="461"/>
          </a:xfrm>
        </p:grpSpPr>
        <p:pic>
          <p:nvPicPr>
            <p:cNvPr id="319" name="Picture 78" descr="alarm_clock_ringing">
              <a:extLst>
                <a:ext uri="{FF2B5EF4-FFF2-40B4-BE49-F238E27FC236}">
                  <a16:creationId xmlns:a16="http://schemas.microsoft.com/office/drawing/2014/main" id="{CA0CA6DF-4FBE-6743-93FF-E0C9F335D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0" name="Text Box 79">
              <a:extLst>
                <a:ext uri="{FF2B5EF4-FFF2-40B4-BE49-F238E27FC236}">
                  <a16:creationId xmlns:a16="http://schemas.microsoft.com/office/drawing/2014/main" id="{82C9EDC8-20F1-B14C-A40E-35B14CA33EE3}"/>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resend pkt1</a:t>
              </a:r>
            </a:p>
          </p:txBody>
        </p:sp>
      </p:grpSp>
      <p:sp>
        <p:nvSpPr>
          <p:cNvPr id="321" name="Text Box 82">
            <a:extLst>
              <a:ext uri="{FF2B5EF4-FFF2-40B4-BE49-F238E27FC236}">
                <a16:creationId xmlns:a16="http://schemas.microsoft.com/office/drawing/2014/main" id="{C3BC6622-0188-3B48-9C96-F9E517E26A75}"/>
              </a:ext>
            </a:extLst>
          </p:cNvPr>
          <p:cNvSpPr txBox="1">
            <a:spLocks noChangeArrowheads="1"/>
          </p:cNvSpPr>
          <p:nvPr/>
        </p:nvSpPr>
        <p:spPr bwMode="auto">
          <a:xfrm>
            <a:off x="9492400" y="2644738"/>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322" name="Text Box 83">
            <a:extLst>
              <a:ext uri="{FF2B5EF4-FFF2-40B4-BE49-F238E27FC236}">
                <a16:creationId xmlns:a16="http://schemas.microsoft.com/office/drawing/2014/main" id="{E5238B09-CD9D-F446-B43E-64ED2305BCA1}"/>
              </a:ext>
            </a:extLst>
          </p:cNvPr>
          <p:cNvSpPr txBox="1">
            <a:spLocks noChangeArrowheads="1"/>
          </p:cNvSpPr>
          <p:nvPr/>
        </p:nvSpPr>
        <p:spPr bwMode="auto">
          <a:xfrm>
            <a:off x="9492400" y="2870163"/>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323" name="Text Box 84">
            <a:extLst>
              <a:ext uri="{FF2B5EF4-FFF2-40B4-BE49-F238E27FC236}">
                <a16:creationId xmlns:a16="http://schemas.microsoft.com/office/drawing/2014/main" id="{E3231EF7-5B96-594B-87F0-6BCB45F9A675}"/>
              </a:ext>
            </a:extLst>
          </p:cNvPr>
          <p:cNvSpPr txBox="1">
            <a:spLocks noChangeArrowheads="1"/>
          </p:cNvSpPr>
          <p:nvPr/>
        </p:nvSpPr>
        <p:spPr bwMode="auto">
          <a:xfrm>
            <a:off x="9432963" y="4166394"/>
            <a:ext cx="15684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(detect duplicate)</a:t>
            </a:r>
          </a:p>
        </p:txBody>
      </p:sp>
      <p:grpSp>
        <p:nvGrpSpPr>
          <p:cNvPr id="324" name="Group 85">
            <a:extLst>
              <a:ext uri="{FF2B5EF4-FFF2-40B4-BE49-F238E27FC236}">
                <a16:creationId xmlns:a16="http://schemas.microsoft.com/office/drawing/2014/main" id="{66501723-D8A6-084B-9A24-1F0DB083080C}"/>
              </a:ext>
            </a:extLst>
          </p:cNvPr>
          <p:cNvGrpSpPr>
            <a:grpSpLocks/>
          </p:cNvGrpSpPr>
          <p:nvPr/>
        </p:nvGrpSpPr>
        <p:grpSpPr bwMode="auto">
          <a:xfrm>
            <a:off x="8023963" y="2517742"/>
            <a:ext cx="1471612" cy="404813"/>
            <a:chOff x="855" y="1773"/>
            <a:chExt cx="927" cy="255"/>
          </a:xfrm>
        </p:grpSpPr>
        <p:sp>
          <p:nvSpPr>
            <p:cNvPr id="325" name="Line 86">
              <a:extLst>
                <a:ext uri="{FF2B5EF4-FFF2-40B4-BE49-F238E27FC236}">
                  <a16:creationId xmlns:a16="http://schemas.microsoft.com/office/drawing/2014/main" id="{359487AF-0120-2342-A4AE-46F977FFF250}"/>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26" name="Text Box 87">
              <a:extLst>
                <a:ext uri="{FF2B5EF4-FFF2-40B4-BE49-F238E27FC236}">
                  <a16:creationId xmlns:a16="http://schemas.microsoft.com/office/drawing/2014/main" id="{FFBC575A-0945-E543-9B9D-B6458E74F86E}"/>
                </a:ext>
              </a:extLst>
            </p:cNvPr>
            <p:cNvSpPr txBox="1">
              <a:spLocks noChangeArrowheads="1"/>
            </p:cNvSpPr>
            <p:nvPr/>
          </p:nvSpPr>
          <p:spPr bwMode="auto">
            <a:xfrm>
              <a:off x="1094" y="1773"/>
              <a:ext cx="358"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sp>
        <p:nvSpPr>
          <p:cNvPr id="327" name="Text Box 88">
            <a:extLst>
              <a:ext uri="{FF2B5EF4-FFF2-40B4-BE49-F238E27FC236}">
                <a16:creationId xmlns:a16="http://schemas.microsoft.com/office/drawing/2014/main" id="{14273DE0-71B8-4647-B8BB-454BDE001869}"/>
              </a:ext>
            </a:extLst>
          </p:cNvPr>
          <p:cNvSpPr txBox="1">
            <a:spLocks noChangeArrowheads="1"/>
          </p:cNvSpPr>
          <p:nvPr/>
        </p:nvSpPr>
        <p:spPr bwMode="auto">
          <a:xfrm>
            <a:off x="7036538" y="1036601"/>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328" name="Text Box 89">
            <a:extLst>
              <a:ext uri="{FF2B5EF4-FFF2-40B4-BE49-F238E27FC236}">
                <a16:creationId xmlns:a16="http://schemas.microsoft.com/office/drawing/2014/main" id="{AE034630-EC82-F846-80B5-78E6A28DE77D}"/>
              </a:ext>
            </a:extLst>
          </p:cNvPr>
          <p:cNvSpPr txBox="1">
            <a:spLocks noChangeArrowheads="1"/>
          </p:cNvSpPr>
          <p:nvPr/>
        </p:nvSpPr>
        <p:spPr bwMode="auto">
          <a:xfrm>
            <a:off x="9476525" y="1031838"/>
            <a:ext cx="10715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329" name="Text Box 90">
            <a:extLst>
              <a:ext uri="{FF2B5EF4-FFF2-40B4-BE49-F238E27FC236}">
                <a16:creationId xmlns:a16="http://schemas.microsoft.com/office/drawing/2014/main" id="{EC7192DE-620F-2C47-A0BA-1234EA121795}"/>
              </a:ext>
            </a:extLst>
          </p:cNvPr>
          <p:cNvSpPr txBox="1">
            <a:spLocks noChangeArrowheads="1"/>
          </p:cNvSpPr>
          <p:nvPr/>
        </p:nvSpPr>
        <p:spPr bwMode="auto">
          <a:xfrm>
            <a:off x="9500155" y="3886501"/>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pkt1</a:t>
            </a:r>
          </a:p>
        </p:txBody>
      </p:sp>
      <p:sp>
        <p:nvSpPr>
          <p:cNvPr id="330" name="Text Box 92">
            <a:extLst>
              <a:ext uri="{FF2B5EF4-FFF2-40B4-BE49-F238E27FC236}">
                <a16:creationId xmlns:a16="http://schemas.microsoft.com/office/drawing/2014/main" id="{98A83875-EF54-F448-ABB1-BD64BDA4FBFD}"/>
              </a:ext>
            </a:extLst>
          </p:cNvPr>
          <p:cNvSpPr txBox="1">
            <a:spLocks noChangeArrowheads="1"/>
          </p:cNvSpPr>
          <p:nvPr/>
        </p:nvSpPr>
        <p:spPr bwMode="auto">
          <a:xfrm>
            <a:off x="9482875" y="1970051"/>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331" name="Text Box 95">
            <a:extLst>
              <a:ext uri="{FF2B5EF4-FFF2-40B4-BE49-F238E27FC236}">
                <a16:creationId xmlns:a16="http://schemas.microsoft.com/office/drawing/2014/main" id="{37B1F438-FDEF-B347-8509-9B348C6264D6}"/>
              </a:ext>
            </a:extLst>
          </p:cNvPr>
          <p:cNvSpPr txBox="1">
            <a:spLocks noChangeArrowheads="1"/>
          </p:cNvSpPr>
          <p:nvPr/>
        </p:nvSpPr>
        <p:spPr bwMode="auto">
          <a:xfrm>
            <a:off x="6965100" y="2219288"/>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a:t>
            </a:r>
          </a:p>
        </p:txBody>
      </p:sp>
      <p:sp>
        <p:nvSpPr>
          <p:cNvPr id="332" name="Text Box 97">
            <a:extLst>
              <a:ext uri="{FF2B5EF4-FFF2-40B4-BE49-F238E27FC236}">
                <a16:creationId xmlns:a16="http://schemas.microsoft.com/office/drawing/2014/main" id="{81910B15-5127-7D44-BEAC-A0E4CE19C41A}"/>
              </a:ext>
            </a:extLst>
          </p:cNvPr>
          <p:cNvSpPr txBox="1">
            <a:spLocks noChangeArrowheads="1"/>
          </p:cNvSpPr>
          <p:nvPr/>
        </p:nvSpPr>
        <p:spPr bwMode="auto">
          <a:xfrm>
            <a:off x="6809525" y="2438363"/>
            <a:ext cx="1174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333" name="Text Box 99">
            <a:extLst>
              <a:ext uri="{FF2B5EF4-FFF2-40B4-BE49-F238E27FC236}">
                <a16:creationId xmlns:a16="http://schemas.microsoft.com/office/drawing/2014/main" id="{D1B7D9CA-3570-4040-A714-50B92DB38D55}"/>
              </a:ext>
            </a:extLst>
          </p:cNvPr>
          <p:cNvSpPr txBox="1">
            <a:spLocks noChangeArrowheads="1"/>
          </p:cNvSpPr>
          <p:nvPr/>
        </p:nvSpPr>
        <p:spPr bwMode="auto">
          <a:xfrm>
            <a:off x="6798413" y="1476338"/>
            <a:ext cx="1174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334" name="Text Box 100">
            <a:extLst>
              <a:ext uri="{FF2B5EF4-FFF2-40B4-BE49-F238E27FC236}">
                <a16:creationId xmlns:a16="http://schemas.microsoft.com/office/drawing/2014/main" id="{3B58509A-B160-2248-9833-A4B82A2ED789}"/>
              </a:ext>
            </a:extLst>
          </p:cNvPr>
          <p:cNvSpPr txBox="1">
            <a:spLocks noChangeArrowheads="1"/>
          </p:cNvSpPr>
          <p:nvPr/>
        </p:nvSpPr>
        <p:spPr bwMode="auto">
          <a:xfrm>
            <a:off x="9474938" y="1758913"/>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grpSp>
        <p:nvGrpSpPr>
          <p:cNvPr id="335" name="Group 101">
            <a:extLst>
              <a:ext uri="{FF2B5EF4-FFF2-40B4-BE49-F238E27FC236}">
                <a16:creationId xmlns:a16="http://schemas.microsoft.com/office/drawing/2014/main" id="{C65F9F6B-9C52-A645-BBA1-4B4911D27DAB}"/>
              </a:ext>
            </a:extLst>
          </p:cNvPr>
          <p:cNvGrpSpPr>
            <a:grpSpLocks/>
          </p:cNvGrpSpPr>
          <p:nvPr/>
        </p:nvGrpSpPr>
        <p:grpSpPr bwMode="auto">
          <a:xfrm>
            <a:off x="8014438" y="1658899"/>
            <a:ext cx="1471612" cy="400050"/>
            <a:chOff x="850" y="1230"/>
            <a:chExt cx="927" cy="252"/>
          </a:xfrm>
        </p:grpSpPr>
        <p:sp>
          <p:nvSpPr>
            <p:cNvPr id="336" name="Line 102">
              <a:extLst>
                <a:ext uri="{FF2B5EF4-FFF2-40B4-BE49-F238E27FC236}">
                  <a16:creationId xmlns:a16="http://schemas.microsoft.com/office/drawing/2014/main" id="{5A223C03-CC68-654E-9A77-795B0F835221}"/>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37" name="Text Box 103">
              <a:extLst>
                <a:ext uri="{FF2B5EF4-FFF2-40B4-BE49-F238E27FC236}">
                  <a16:creationId xmlns:a16="http://schemas.microsoft.com/office/drawing/2014/main" id="{591D93B9-CEB9-B448-93B7-CBCC3D56D0EA}"/>
                </a:ext>
              </a:extLst>
            </p:cNvPr>
            <p:cNvSpPr txBox="1">
              <a:spLocks noChangeArrowheads="1"/>
            </p:cNvSpPr>
            <p:nvPr/>
          </p:nvSpPr>
          <p:spPr bwMode="auto">
            <a:xfrm>
              <a:off x="1082" y="1230"/>
              <a:ext cx="358"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338" name="Group 110">
            <a:extLst>
              <a:ext uri="{FF2B5EF4-FFF2-40B4-BE49-F238E27FC236}">
                <a16:creationId xmlns:a16="http://schemas.microsoft.com/office/drawing/2014/main" id="{5327191E-BAE7-194F-AD6B-E343DF47D015}"/>
              </a:ext>
            </a:extLst>
          </p:cNvPr>
          <p:cNvGrpSpPr>
            <a:grpSpLocks/>
          </p:cNvGrpSpPr>
          <p:nvPr/>
        </p:nvGrpSpPr>
        <p:grpSpPr bwMode="auto">
          <a:xfrm>
            <a:off x="8000150" y="2131982"/>
            <a:ext cx="1471613" cy="369888"/>
            <a:chOff x="841" y="1528"/>
            <a:chExt cx="927" cy="233"/>
          </a:xfrm>
        </p:grpSpPr>
        <p:sp>
          <p:nvSpPr>
            <p:cNvPr id="339" name="Line 111">
              <a:extLst>
                <a:ext uri="{FF2B5EF4-FFF2-40B4-BE49-F238E27FC236}">
                  <a16:creationId xmlns:a16="http://schemas.microsoft.com/office/drawing/2014/main" id="{AC100DD9-0DC5-4040-8A3A-1923DC14B2CB}"/>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40" name="Text Box 112">
              <a:extLst>
                <a:ext uri="{FF2B5EF4-FFF2-40B4-BE49-F238E27FC236}">
                  <a16:creationId xmlns:a16="http://schemas.microsoft.com/office/drawing/2014/main" id="{BD326CF1-CC46-8A42-BB2F-F6ECEEBE434A}"/>
                </a:ext>
              </a:extLst>
            </p:cNvPr>
            <p:cNvSpPr txBox="1">
              <a:spLocks noChangeArrowheads="1"/>
            </p:cNvSpPr>
            <p:nvPr/>
          </p:nvSpPr>
          <p:spPr bwMode="auto">
            <a:xfrm>
              <a:off x="1089" y="1528"/>
              <a:ext cx="386"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ack0</a:t>
              </a:r>
            </a:p>
          </p:txBody>
        </p:sp>
      </p:grpSp>
      <p:sp>
        <p:nvSpPr>
          <p:cNvPr id="341" name="Text Box 116">
            <a:extLst>
              <a:ext uri="{FF2B5EF4-FFF2-40B4-BE49-F238E27FC236}">
                <a16:creationId xmlns:a16="http://schemas.microsoft.com/office/drawing/2014/main" id="{C179E490-5BA4-5340-B780-1B5B090700B1}"/>
              </a:ext>
            </a:extLst>
          </p:cNvPr>
          <p:cNvSpPr txBox="1">
            <a:spLocks noChangeArrowheads="1"/>
          </p:cNvSpPr>
          <p:nvPr/>
        </p:nvSpPr>
        <p:spPr bwMode="auto">
          <a:xfrm>
            <a:off x="6965100" y="6200644"/>
            <a:ext cx="3867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(d) premature timeout/ delayed ACK</a:t>
            </a:r>
          </a:p>
        </p:txBody>
      </p:sp>
      <p:grpSp>
        <p:nvGrpSpPr>
          <p:cNvPr id="342" name="Group 122">
            <a:extLst>
              <a:ext uri="{FF2B5EF4-FFF2-40B4-BE49-F238E27FC236}">
                <a16:creationId xmlns:a16="http://schemas.microsoft.com/office/drawing/2014/main" id="{688804A7-0649-2A4D-B422-8C5736350BF8}"/>
              </a:ext>
            </a:extLst>
          </p:cNvPr>
          <p:cNvGrpSpPr>
            <a:grpSpLocks/>
          </p:cNvGrpSpPr>
          <p:nvPr/>
        </p:nvGrpSpPr>
        <p:grpSpPr bwMode="auto">
          <a:xfrm>
            <a:off x="7903313" y="2724113"/>
            <a:ext cx="122237" cy="1033463"/>
            <a:chOff x="3651" y="1878"/>
            <a:chExt cx="78" cy="963"/>
          </a:xfrm>
        </p:grpSpPr>
        <p:sp>
          <p:nvSpPr>
            <p:cNvPr id="343" name="Line 123">
              <a:extLst>
                <a:ext uri="{FF2B5EF4-FFF2-40B4-BE49-F238E27FC236}">
                  <a16:creationId xmlns:a16="http://schemas.microsoft.com/office/drawing/2014/main" id="{BF323BE9-D061-6D4A-B1D7-D5E84F9BF270}"/>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4" name="Line 124">
              <a:extLst>
                <a:ext uri="{FF2B5EF4-FFF2-40B4-BE49-F238E27FC236}">
                  <a16:creationId xmlns:a16="http://schemas.microsoft.com/office/drawing/2014/main" id="{10D5C035-1EBE-4A4B-B8F1-CF66C5C4103F}"/>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5" name="Line 125">
              <a:extLst>
                <a:ext uri="{FF2B5EF4-FFF2-40B4-BE49-F238E27FC236}">
                  <a16:creationId xmlns:a16="http://schemas.microsoft.com/office/drawing/2014/main" id="{0EBA7DAD-11A2-F14D-A517-3B3F7222A539}"/>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46" name="Group 126">
            <a:extLst>
              <a:ext uri="{FF2B5EF4-FFF2-40B4-BE49-F238E27FC236}">
                <a16:creationId xmlns:a16="http://schemas.microsoft.com/office/drawing/2014/main" id="{B70BA022-65A5-4B43-BE01-DB5029C7BB0A}"/>
              </a:ext>
            </a:extLst>
          </p:cNvPr>
          <p:cNvGrpSpPr>
            <a:grpSpLocks/>
          </p:cNvGrpSpPr>
          <p:nvPr/>
        </p:nvGrpSpPr>
        <p:grpSpPr bwMode="auto">
          <a:xfrm>
            <a:off x="8031900" y="3854417"/>
            <a:ext cx="1471613" cy="363538"/>
            <a:chOff x="855" y="1799"/>
            <a:chExt cx="927" cy="229"/>
          </a:xfrm>
        </p:grpSpPr>
        <p:sp>
          <p:nvSpPr>
            <p:cNvPr id="347" name="Line 127">
              <a:extLst>
                <a:ext uri="{FF2B5EF4-FFF2-40B4-BE49-F238E27FC236}">
                  <a16:creationId xmlns:a16="http://schemas.microsoft.com/office/drawing/2014/main" id="{AD191456-37D1-A040-995D-0B74A7DCA3C9}"/>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48" name="Text Box 128">
              <a:extLst>
                <a:ext uri="{FF2B5EF4-FFF2-40B4-BE49-F238E27FC236}">
                  <a16:creationId xmlns:a16="http://schemas.microsoft.com/office/drawing/2014/main" id="{84500C9D-A61F-374E-AC7B-DB3E026212A6}"/>
                </a:ext>
              </a:extLst>
            </p:cNvPr>
            <p:cNvSpPr txBox="1">
              <a:spLocks noChangeArrowheads="1"/>
            </p:cNvSpPr>
            <p:nvPr/>
          </p:nvSpPr>
          <p:spPr bwMode="auto">
            <a:xfrm>
              <a:off x="1121" y="1799"/>
              <a:ext cx="358"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grpSp>
        <p:nvGrpSpPr>
          <p:cNvPr id="349" name="Group 129">
            <a:extLst>
              <a:ext uri="{FF2B5EF4-FFF2-40B4-BE49-F238E27FC236}">
                <a16:creationId xmlns:a16="http://schemas.microsoft.com/office/drawing/2014/main" id="{06ADBC4E-4170-0642-9773-7507C6CC3A52}"/>
              </a:ext>
            </a:extLst>
          </p:cNvPr>
          <p:cNvGrpSpPr>
            <a:grpSpLocks/>
          </p:cNvGrpSpPr>
          <p:nvPr/>
        </p:nvGrpSpPr>
        <p:grpSpPr bwMode="auto">
          <a:xfrm>
            <a:off x="6599975" y="3336888"/>
            <a:ext cx="1377950" cy="731838"/>
            <a:chOff x="2802" y="2348"/>
            <a:chExt cx="868" cy="461"/>
          </a:xfrm>
        </p:grpSpPr>
        <p:pic>
          <p:nvPicPr>
            <p:cNvPr id="350" name="Picture 130" descr="alarm_clock_ringing">
              <a:extLst>
                <a:ext uri="{FF2B5EF4-FFF2-40B4-BE49-F238E27FC236}">
                  <a16:creationId xmlns:a16="http://schemas.microsoft.com/office/drawing/2014/main" id="{52E16AA2-A1DE-B149-8FC7-03FD3D9B1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 name="Text Box 131">
              <a:extLst>
                <a:ext uri="{FF2B5EF4-FFF2-40B4-BE49-F238E27FC236}">
                  <a16:creationId xmlns:a16="http://schemas.microsoft.com/office/drawing/2014/main" id="{0A05FBC0-8C50-6F4D-9F72-5369556DE4EB}"/>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resend pkt1</a:t>
              </a:r>
            </a:p>
          </p:txBody>
        </p:sp>
      </p:grpSp>
      <p:grpSp>
        <p:nvGrpSpPr>
          <p:cNvPr id="352" name="Group 133">
            <a:extLst>
              <a:ext uri="{FF2B5EF4-FFF2-40B4-BE49-F238E27FC236}">
                <a16:creationId xmlns:a16="http://schemas.microsoft.com/office/drawing/2014/main" id="{4FAA3600-FCAA-8B42-84D1-FB85323188F4}"/>
              </a:ext>
            </a:extLst>
          </p:cNvPr>
          <p:cNvGrpSpPr>
            <a:grpSpLocks/>
          </p:cNvGrpSpPr>
          <p:nvPr/>
        </p:nvGrpSpPr>
        <p:grpSpPr bwMode="auto">
          <a:xfrm>
            <a:off x="8580889" y="2976526"/>
            <a:ext cx="911514" cy="752475"/>
            <a:chOff x="4186" y="1705"/>
            <a:chExt cx="598" cy="453"/>
          </a:xfrm>
        </p:grpSpPr>
        <p:sp>
          <p:nvSpPr>
            <p:cNvPr id="353" name="Line 118">
              <a:extLst>
                <a:ext uri="{FF2B5EF4-FFF2-40B4-BE49-F238E27FC236}">
                  <a16:creationId xmlns:a16="http://schemas.microsoft.com/office/drawing/2014/main" id="{AE11BC12-265B-1C4B-8FAB-0FA75A29EEB2}"/>
                </a:ext>
              </a:extLst>
            </p:cNvPr>
            <p:cNvSpPr>
              <a:spLocks noChangeShapeType="1"/>
            </p:cNvSpPr>
            <p:nvPr/>
          </p:nvSpPr>
          <p:spPr bwMode="auto">
            <a:xfrm flipH="1">
              <a:off x="4343" y="1705"/>
              <a:ext cx="441" cy="329"/>
            </a:xfrm>
            <a:prstGeom prst="line">
              <a:avLst/>
            </a:prstGeom>
            <a:noFill/>
            <a:ln w="28575">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55" name="Line 132">
              <a:extLst>
                <a:ext uri="{FF2B5EF4-FFF2-40B4-BE49-F238E27FC236}">
                  <a16:creationId xmlns:a16="http://schemas.microsoft.com/office/drawing/2014/main" id="{BFF7F0A8-A357-7748-BD1E-51A7A3E5988B}"/>
                </a:ext>
              </a:extLst>
            </p:cNvPr>
            <p:cNvSpPr>
              <a:spLocks noChangeShapeType="1"/>
            </p:cNvSpPr>
            <p:nvPr/>
          </p:nvSpPr>
          <p:spPr bwMode="auto">
            <a:xfrm flipH="1">
              <a:off x="4186" y="2047"/>
              <a:ext cx="146" cy="111"/>
            </a:xfrm>
            <a:prstGeom prst="line">
              <a:avLst/>
            </a:prstGeom>
            <a:noFill/>
            <a:ln w="28575">
              <a:solidFill>
                <a:srgbClr val="0080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54" name="Text Box 119">
              <a:extLst>
                <a:ext uri="{FF2B5EF4-FFF2-40B4-BE49-F238E27FC236}">
                  <a16:creationId xmlns:a16="http://schemas.microsoft.com/office/drawing/2014/main" id="{D0B7F72D-FD32-8D47-B9FD-0C7A1B80B4A1}"/>
                </a:ext>
              </a:extLst>
            </p:cNvPr>
            <p:cNvSpPr txBox="1">
              <a:spLocks noChangeArrowheads="1"/>
            </p:cNvSpPr>
            <p:nvPr/>
          </p:nvSpPr>
          <p:spPr bwMode="auto">
            <a:xfrm>
              <a:off x="4223" y="1846"/>
              <a:ext cx="460" cy="204"/>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ack1</a:t>
              </a:r>
            </a:p>
          </p:txBody>
        </p:sp>
      </p:grpSp>
      <p:sp>
        <p:nvSpPr>
          <p:cNvPr id="356" name="Line 136">
            <a:extLst>
              <a:ext uri="{FF2B5EF4-FFF2-40B4-BE49-F238E27FC236}">
                <a16:creationId xmlns:a16="http://schemas.microsoft.com/office/drawing/2014/main" id="{61D6DAB1-4B37-C740-BD43-4568C5241A0C}"/>
              </a:ext>
            </a:extLst>
          </p:cNvPr>
          <p:cNvSpPr>
            <a:spLocks noChangeShapeType="1"/>
          </p:cNvSpPr>
          <p:nvPr/>
        </p:nvSpPr>
        <p:spPr bwMode="auto">
          <a:xfrm flipH="1">
            <a:off x="7922363" y="3521038"/>
            <a:ext cx="909637" cy="73977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C4E4C24E-2B71-FB43-956D-60F8AEF3370B}"/>
              </a:ext>
            </a:extLst>
          </p:cNvPr>
          <p:cNvGrpSpPr/>
          <p:nvPr/>
        </p:nvGrpSpPr>
        <p:grpSpPr>
          <a:xfrm>
            <a:off x="8012670" y="4309460"/>
            <a:ext cx="2667702" cy="714018"/>
            <a:chOff x="8162097" y="4679496"/>
            <a:chExt cx="2667702" cy="714018"/>
          </a:xfrm>
        </p:grpSpPr>
        <p:grpSp>
          <p:nvGrpSpPr>
            <p:cNvPr id="362" name="Group 150">
              <a:extLst>
                <a:ext uri="{FF2B5EF4-FFF2-40B4-BE49-F238E27FC236}">
                  <a16:creationId xmlns:a16="http://schemas.microsoft.com/office/drawing/2014/main" id="{8A649C16-501A-A644-A5FA-AE7129DDC14A}"/>
                </a:ext>
              </a:extLst>
            </p:cNvPr>
            <p:cNvGrpSpPr>
              <a:grpSpLocks/>
            </p:cNvGrpSpPr>
            <p:nvPr/>
          </p:nvGrpSpPr>
          <p:grpSpPr bwMode="auto">
            <a:xfrm>
              <a:off x="8162097" y="4974413"/>
              <a:ext cx="1471613" cy="419101"/>
              <a:chOff x="2229" y="3467"/>
              <a:chExt cx="927" cy="264"/>
            </a:xfrm>
          </p:grpSpPr>
          <p:sp>
            <p:nvSpPr>
              <p:cNvPr id="382" name="Line 108">
                <a:extLst>
                  <a:ext uri="{FF2B5EF4-FFF2-40B4-BE49-F238E27FC236}">
                    <a16:creationId xmlns:a16="http://schemas.microsoft.com/office/drawing/2014/main" id="{DB733CF3-EAC6-CC4F-B21E-9FB8C5502566}"/>
                  </a:ext>
                </a:extLst>
              </p:cNvPr>
              <p:cNvSpPr>
                <a:spLocks noChangeShapeType="1"/>
              </p:cNvSpPr>
              <p:nvPr/>
            </p:nvSpPr>
            <p:spPr bwMode="auto">
              <a:xfrm flipH="1">
                <a:off x="2229" y="3467"/>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3" name="Text Box 109">
                <a:extLst>
                  <a:ext uri="{FF2B5EF4-FFF2-40B4-BE49-F238E27FC236}">
                    <a16:creationId xmlns:a16="http://schemas.microsoft.com/office/drawing/2014/main" id="{BB517B3D-28EB-8444-8C05-95403AFF543F}"/>
                  </a:ext>
                </a:extLst>
              </p:cNvPr>
              <p:cNvSpPr txBox="1">
                <a:spLocks noChangeArrowheads="1"/>
              </p:cNvSpPr>
              <p:nvPr/>
            </p:nvSpPr>
            <p:spPr bwMode="auto">
              <a:xfrm>
                <a:off x="2336" y="3519"/>
                <a:ext cx="386"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8000"/>
                    </a:solidFill>
                    <a:effectLst/>
                    <a:uLnTx/>
                    <a:uFillTx/>
                    <a:latin typeface="Arial" charset="0"/>
                    <a:ea typeface="ＭＳ Ｐゴシック" charset="0"/>
                    <a:cs typeface="+mn-cs"/>
                  </a:rPr>
                  <a:t>ack1</a:t>
                </a:r>
              </a:p>
            </p:txBody>
          </p:sp>
        </p:grpSp>
        <p:sp>
          <p:nvSpPr>
            <p:cNvPr id="358" name="Text Box 93">
              <a:extLst>
                <a:ext uri="{FF2B5EF4-FFF2-40B4-BE49-F238E27FC236}">
                  <a16:creationId xmlns:a16="http://schemas.microsoft.com/office/drawing/2014/main" id="{0A5BAC0E-26A7-304A-9845-BD850E809ABB}"/>
                </a:ext>
              </a:extLst>
            </p:cNvPr>
            <p:cNvSpPr txBox="1">
              <a:spLocks noChangeArrowheads="1"/>
            </p:cNvSpPr>
            <p:nvPr/>
          </p:nvSpPr>
          <p:spPr bwMode="auto">
            <a:xfrm>
              <a:off x="9632824" y="4679496"/>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grpSp>
      <p:grpSp>
        <p:nvGrpSpPr>
          <p:cNvPr id="6" name="Group 5">
            <a:extLst>
              <a:ext uri="{FF2B5EF4-FFF2-40B4-BE49-F238E27FC236}">
                <a16:creationId xmlns:a16="http://schemas.microsoft.com/office/drawing/2014/main" id="{31C21A72-3E29-1946-B909-D85D4A552D56}"/>
              </a:ext>
            </a:extLst>
          </p:cNvPr>
          <p:cNvGrpSpPr/>
          <p:nvPr/>
        </p:nvGrpSpPr>
        <p:grpSpPr>
          <a:xfrm>
            <a:off x="6804583" y="4153524"/>
            <a:ext cx="3833816" cy="1104906"/>
            <a:chOff x="6954010" y="4523560"/>
            <a:chExt cx="3833816" cy="1104906"/>
          </a:xfrm>
        </p:grpSpPr>
        <p:grpSp>
          <p:nvGrpSpPr>
            <p:cNvPr id="364" name="Group 137">
              <a:extLst>
                <a:ext uri="{FF2B5EF4-FFF2-40B4-BE49-F238E27FC236}">
                  <a16:creationId xmlns:a16="http://schemas.microsoft.com/office/drawing/2014/main" id="{3BF75B33-1A77-E24B-AABE-7E5C56D0D788}"/>
                </a:ext>
              </a:extLst>
            </p:cNvPr>
            <p:cNvGrpSpPr>
              <a:grpSpLocks/>
            </p:cNvGrpSpPr>
            <p:nvPr/>
          </p:nvGrpSpPr>
          <p:grpSpPr bwMode="auto">
            <a:xfrm>
              <a:off x="6954010" y="4523560"/>
              <a:ext cx="1174750" cy="609601"/>
              <a:chOff x="2830" y="3285"/>
              <a:chExt cx="740" cy="384"/>
            </a:xfrm>
          </p:grpSpPr>
          <p:sp>
            <p:nvSpPr>
              <p:cNvPr id="378" name="Text Box 134">
                <a:extLst>
                  <a:ext uri="{FF2B5EF4-FFF2-40B4-BE49-F238E27FC236}">
                    <a16:creationId xmlns:a16="http://schemas.microsoft.com/office/drawing/2014/main" id="{057A15E3-B733-174D-BE7C-2996FC261991}"/>
                  </a:ext>
                </a:extLst>
              </p:cNvPr>
              <p:cNvSpPr txBox="1">
                <a:spLocks noChangeArrowheads="1"/>
              </p:cNvSpPr>
              <p:nvPr/>
            </p:nvSpPr>
            <p:spPr bwMode="auto">
              <a:xfrm>
                <a:off x="2830" y="3438"/>
                <a:ext cx="7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379" name="Text Box 135">
                <a:extLst>
                  <a:ext uri="{FF2B5EF4-FFF2-40B4-BE49-F238E27FC236}">
                    <a16:creationId xmlns:a16="http://schemas.microsoft.com/office/drawing/2014/main" id="{D294B6DF-F9F6-C245-9C1E-7E3DCD5BFC7B}"/>
                  </a:ext>
                </a:extLst>
              </p:cNvPr>
              <p:cNvSpPr txBox="1">
                <a:spLocks noChangeArrowheads="1"/>
              </p:cNvSpPr>
              <p:nvPr/>
            </p:nvSpPr>
            <p:spPr bwMode="auto">
              <a:xfrm>
                <a:off x="2916" y="3285"/>
                <a:ext cx="64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ack1</a:t>
                </a:r>
              </a:p>
            </p:txBody>
          </p:sp>
        </p:grpSp>
        <p:grpSp>
          <p:nvGrpSpPr>
            <p:cNvPr id="365" name="Group 138">
              <a:extLst>
                <a:ext uri="{FF2B5EF4-FFF2-40B4-BE49-F238E27FC236}">
                  <a16:creationId xmlns:a16="http://schemas.microsoft.com/office/drawing/2014/main" id="{CAC9BF03-EEEF-2846-B090-FAE6750AF122}"/>
                </a:ext>
              </a:extLst>
            </p:cNvPr>
            <p:cNvGrpSpPr>
              <a:grpSpLocks/>
            </p:cNvGrpSpPr>
            <p:nvPr/>
          </p:nvGrpSpPr>
          <p:grpSpPr bwMode="auto">
            <a:xfrm>
              <a:off x="8073197" y="4747083"/>
              <a:ext cx="1547813" cy="446403"/>
              <a:chOff x="850" y="1229"/>
              <a:chExt cx="927" cy="253"/>
            </a:xfrm>
          </p:grpSpPr>
          <p:sp>
            <p:nvSpPr>
              <p:cNvPr id="376" name="Line 139">
                <a:extLst>
                  <a:ext uri="{FF2B5EF4-FFF2-40B4-BE49-F238E27FC236}">
                    <a16:creationId xmlns:a16="http://schemas.microsoft.com/office/drawing/2014/main" id="{908F9E2B-E1F1-0444-8DD2-B8396679EF06}"/>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7" name="Text Box 140">
                <a:extLst>
                  <a:ext uri="{FF2B5EF4-FFF2-40B4-BE49-F238E27FC236}">
                    <a16:creationId xmlns:a16="http://schemas.microsoft.com/office/drawing/2014/main" id="{74AAB4FF-F9B2-8644-9770-40F6B7F6DC97}"/>
                  </a:ext>
                </a:extLst>
              </p:cNvPr>
              <p:cNvSpPr txBox="1">
                <a:spLocks noChangeArrowheads="1"/>
              </p:cNvSpPr>
              <p:nvPr/>
            </p:nvSpPr>
            <p:spPr bwMode="auto">
              <a:xfrm>
                <a:off x="1014" y="1229"/>
                <a:ext cx="340" cy="191"/>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366" name="Group 142">
              <a:extLst>
                <a:ext uri="{FF2B5EF4-FFF2-40B4-BE49-F238E27FC236}">
                  <a16:creationId xmlns:a16="http://schemas.microsoft.com/office/drawing/2014/main" id="{61F81DDD-D8CA-1E44-9759-5F540FE71068}"/>
                </a:ext>
              </a:extLst>
            </p:cNvPr>
            <p:cNvGrpSpPr>
              <a:grpSpLocks/>
            </p:cNvGrpSpPr>
            <p:nvPr/>
          </p:nvGrpSpPr>
          <p:grpSpPr bwMode="auto">
            <a:xfrm>
              <a:off x="9582913" y="5037915"/>
              <a:ext cx="1204913" cy="590551"/>
              <a:chOff x="4762" y="2985"/>
              <a:chExt cx="759" cy="372"/>
            </a:xfrm>
          </p:grpSpPr>
          <p:sp>
            <p:nvSpPr>
              <p:cNvPr id="374" name="Text Box 143">
                <a:extLst>
                  <a:ext uri="{FF2B5EF4-FFF2-40B4-BE49-F238E27FC236}">
                    <a16:creationId xmlns:a16="http://schemas.microsoft.com/office/drawing/2014/main" id="{6C499832-2FEA-2247-A1D4-C7CE568CC494}"/>
                  </a:ext>
                </a:extLst>
              </p:cNvPr>
              <p:cNvSpPr txBox="1">
                <a:spLocks noChangeArrowheads="1"/>
              </p:cNvSpPr>
              <p:nvPr/>
            </p:nvSpPr>
            <p:spPr bwMode="auto">
              <a:xfrm>
                <a:off x="4762" y="2985"/>
                <a:ext cx="63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pkt0</a:t>
                </a:r>
              </a:p>
            </p:txBody>
          </p:sp>
          <p:sp>
            <p:nvSpPr>
              <p:cNvPr id="375" name="Text Box 144">
                <a:extLst>
                  <a:ext uri="{FF2B5EF4-FFF2-40B4-BE49-F238E27FC236}">
                    <a16:creationId xmlns:a16="http://schemas.microsoft.com/office/drawing/2014/main" id="{23A45435-E6D5-7641-819A-FA71E59CB02C}"/>
                  </a:ext>
                </a:extLst>
              </p:cNvPr>
              <p:cNvSpPr txBox="1">
                <a:spLocks noChangeArrowheads="1"/>
              </p:cNvSpPr>
              <p:nvPr/>
            </p:nvSpPr>
            <p:spPr bwMode="auto">
              <a:xfrm>
                <a:off x="4767" y="3126"/>
                <a:ext cx="75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grpSp>
      </p:grpSp>
      <p:grpSp>
        <p:nvGrpSpPr>
          <p:cNvPr id="367" name="Group 149">
            <a:extLst>
              <a:ext uri="{FF2B5EF4-FFF2-40B4-BE49-F238E27FC236}">
                <a16:creationId xmlns:a16="http://schemas.microsoft.com/office/drawing/2014/main" id="{69EE8DE9-3381-624C-9ABB-652457E2824C}"/>
              </a:ext>
            </a:extLst>
          </p:cNvPr>
          <p:cNvGrpSpPr>
            <a:grpSpLocks/>
          </p:cNvGrpSpPr>
          <p:nvPr/>
        </p:nvGrpSpPr>
        <p:grpSpPr bwMode="auto">
          <a:xfrm>
            <a:off x="8034892" y="4967903"/>
            <a:ext cx="1457325" cy="488950"/>
            <a:chOff x="3839" y="2850"/>
            <a:chExt cx="918" cy="308"/>
          </a:xfrm>
        </p:grpSpPr>
        <p:sp>
          <p:nvSpPr>
            <p:cNvPr id="372" name="Line 146">
              <a:extLst>
                <a:ext uri="{FF2B5EF4-FFF2-40B4-BE49-F238E27FC236}">
                  <a16:creationId xmlns:a16="http://schemas.microsoft.com/office/drawing/2014/main" id="{B42EE784-BAAA-7648-8C27-518F3E7EDD07}"/>
                </a:ext>
              </a:extLst>
            </p:cNvPr>
            <p:cNvSpPr>
              <a:spLocks noChangeShapeType="1"/>
            </p:cNvSpPr>
            <p:nvPr/>
          </p:nvSpPr>
          <p:spPr bwMode="auto">
            <a:xfrm flipH="1">
              <a:off x="3839" y="2850"/>
              <a:ext cx="918" cy="30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3" name="Text Box 147">
              <a:extLst>
                <a:ext uri="{FF2B5EF4-FFF2-40B4-BE49-F238E27FC236}">
                  <a16:creationId xmlns:a16="http://schemas.microsoft.com/office/drawing/2014/main" id="{0E52013C-7BAA-344E-9018-CA884EE49126}"/>
                </a:ext>
              </a:extLst>
            </p:cNvPr>
            <p:cNvSpPr txBox="1">
              <a:spLocks noChangeArrowheads="1"/>
            </p:cNvSpPr>
            <p:nvPr/>
          </p:nvSpPr>
          <p:spPr bwMode="auto">
            <a:xfrm>
              <a:off x="4104" y="2873"/>
              <a:ext cx="386"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8000"/>
                  </a:solidFill>
                  <a:effectLst/>
                  <a:uLnTx/>
                  <a:uFillTx/>
                  <a:latin typeface="Arial" charset="0"/>
                  <a:ea typeface="ＭＳ Ｐゴシック" charset="0"/>
                  <a:cs typeface="+mn-cs"/>
                </a:rPr>
                <a:t>ack0</a:t>
              </a:r>
            </a:p>
          </p:txBody>
        </p:sp>
      </p:grpSp>
      <p:grpSp>
        <p:nvGrpSpPr>
          <p:cNvPr id="120" name="Group 85">
            <a:extLst>
              <a:ext uri="{FF2B5EF4-FFF2-40B4-BE49-F238E27FC236}">
                <a16:creationId xmlns:a16="http://schemas.microsoft.com/office/drawing/2014/main" id="{EF03F5C0-9E1B-6F4D-827D-841E2D21FDD8}"/>
              </a:ext>
            </a:extLst>
          </p:cNvPr>
          <p:cNvGrpSpPr>
            <a:grpSpLocks/>
          </p:cNvGrpSpPr>
          <p:nvPr/>
        </p:nvGrpSpPr>
        <p:grpSpPr bwMode="auto">
          <a:xfrm>
            <a:off x="8026461" y="5469606"/>
            <a:ext cx="1471612" cy="363538"/>
            <a:chOff x="855" y="1799"/>
            <a:chExt cx="927" cy="229"/>
          </a:xfrm>
        </p:grpSpPr>
        <p:sp>
          <p:nvSpPr>
            <p:cNvPr id="121" name="Line 86">
              <a:extLst>
                <a:ext uri="{FF2B5EF4-FFF2-40B4-BE49-F238E27FC236}">
                  <a16:creationId xmlns:a16="http://schemas.microsoft.com/office/drawing/2014/main" id="{CFBE0624-2276-5A40-AD6C-765B8E1D5A7A}"/>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2" name="Text Box 87">
              <a:extLst>
                <a:ext uri="{FF2B5EF4-FFF2-40B4-BE49-F238E27FC236}">
                  <a16:creationId xmlns:a16="http://schemas.microsoft.com/office/drawing/2014/main" id="{6E5D70F9-C765-DD43-99D5-1E3FD4E8B868}"/>
                </a:ext>
              </a:extLst>
            </p:cNvPr>
            <p:cNvSpPr txBox="1">
              <a:spLocks noChangeArrowheads="1"/>
            </p:cNvSpPr>
            <p:nvPr/>
          </p:nvSpPr>
          <p:spPr bwMode="auto">
            <a:xfrm>
              <a:off x="1129" y="1799"/>
              <a:ext cx="358"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grpSp>
        <p:nvGrpSpPr>
          <p:cNvPr id="3" name="Group 2">
            <a:extLst>
              <a:ext uri="{FF2B5EF4-FFF2-40B4-BE49-F238E27FC236}">
                <a16:creationId xmlns:a16="http://schemas.microsoft.com/office/drawing/2014/main" id="{32D39F4C-0ABF-C94E-A0DB-A97913E78570}"/>
              </a:ext>
            </a:extLst>
          </p:cNvPr>
          <p:cNvGrpSpPr/>
          <p:nvPr/>
        </p:nvGrpSpPr>
        <p:grpSpPr>
          <a:xfrm>
            <a:off x="6993934" y="4806637"/>
            <a:ext cx="1022350" cy="553607"/>
            <a:chOff x="6289259" y="5452590"/>
            <a:chExt cx="1022350" cy="553607"/>
          </a:xfrm>
        </p:grpSpPr>
        <p:sp>
          <p:nvSpPr>
            <p:cNvPr id="359" name="Text Box 96">
              <a:extLst>
                <a:ext uri="{FF2B5EF4-FFF2-40B4-BE49-F238E27FC236}">
                  <a16:creationId xmlns:a16="http://schemas.microsoft.com/office/drawing/2014/main" id="{0B9EBE4A-F7AC-D14C-AD4E-0FA449FA991D}"/>
                </a:ext>
              </a:extLst>
            </p:cNvPr>
            <p:cNvSpPr txBox="1">
              <a:spLocks noChangeArrowheads="1"/>
            </p:cNvSpPr>
            <p:nvPr/>
          </p:nvSpPr>
          <p:spPr bwMode="auto">
            <a:xfrm>
              <a:off x="6339123" y="5698420"/>
              <a:ext cx="819455"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(ignore)</a:t>
              </a:r>
            </a:p>
          </p:txBody>
        </p:sp>
        <p:sp>
          <p:nvSpPr>
            <p:cNvPr id="123" name="Text Box 98">
              <a:extLst>
                <a:ext uri="{FF2B5EF4-FFF2-40B4-BE49-F238E27FC236}">
                  <a16:creationId xmlns:a16="http://schemas.microsoft.com/office/drawing/2014/main" id="{0DE35C6C-6D99-814C-B88E-A2943030E4F5}"/>
                </a:ext>
              </a:extLst>
            </p:cNvPr>
            <p:cNvSpPr txBox="1">
              <a:spLocks noChangeArrowheads="1"/>
            </p:cNvSpPr>
            <p:nvPr/>
          </p:nvSpPr>
          <p:spPr bwMode="auto">
            <a:xfrm>
              <a:off x="6289259" y="5452590"/>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ack1</a:t>
              </a:r>
            </a:p>
          </p:txBody>
        </p:sp>
      </p:grpSp>
      <p:sp>
        <p:nvSpPr>
          <p:cNvPr id="113" name="Slide Number Placeholder 2">
            <a:extLst>
              <a:ext uri="{FF2B5EF4-FFF2-40B4-BE49-F238E27FC236}">
                <a16:creationId xmlns:a16="http://schemas.microsoft.com/office/drawing/2014/main" id="{7706DBAD-0F0D-AC43-90D8-C4A8FC7233B5}"/>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63</a:t>
            </a:fld>
            <a:endParaRPr lang="en-US" dirty="0"/>
          </a:p>
        </p:txBody>
      </p:sp>
    </p:spTree>
    <p:extLst>
      <p:ext uri="{BB962C8B-B14F-4D97-AF65-F5344CB8AC3E}">
        <p14:creationId xmlns:p14="http://schemas.microsoft.com/office/powerpoint/2010/main" val="317681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wipe(left)">
                                      <p:cBhvr>
                                        <p:cTn id="7" dur="500"/>
                                        <p:tgtEl>
                                          <p:spTgt spid="29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89">
                                            <p:txEl>
                                              <p:pRg st="0" end="0"/>
                                            </p:txEl>
                                          </p:spTgt>
                                        </p:tgtEl>
                                        <p:attrNameLst>
                                          <p:attrName>style.visibility</p:attrName>
                                        </p:attrNameLst>
                                      </p:cBhvr>
                                      <p:to>
                                        <p:strVal val="visible"/>
                                      </p:to>
                                    </p:set>
                                    <p:animEffect transition="in" filter="dissolve">
                                      <p:cBhvr>
                                        <p:cTn id="11" dur="500"/>
                                        <p:tgtEl>
                                          <p:spTgt spid="289">
                                            <p:txEl>
                                              <p:pRg st="0" end="0"/>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81"/>
                                        </p:tgtEl>
                                        <p:attrNameLst>
                                          <p:attrName>style.visibility</p:attrName>
                                        </p:attrNameLst>
                                      </p:cBhvr>
                                      <p:to>
                                        <p:strVal val="visible"/>
                                      </p:to>
                                    </p:set>
                                    <p:animEffect transition="in" filter="dissolve">
                                      <p:cBhvr>
                                        <p:cTn id="15" dur="500"/>
                                        <p:tgtEl>
                                          <p:spTgt spid="281"/>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99"/>
                                        </p:tgtEl>
                                        <p:attrNameLst>
                                          <p:attrName>style.visibility</p:attrName>
                                        </p:attrNameLst>
                                      </p:cBhvr>
                                      <p:to>
                                        <p:strVal val="visible"/>
                                      </p:to>
                                    </p:set>
                                    <p:animEffect transition="in" filter="wipe(right)">
                                      <p:cBhvr>
                                        <p:cTn id="19" dur="500"/>
                                        <p:tgtEl>
                                          <p:spTgt spid="299"/>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84"/>
                                        </p:tgtEl>
                                        <p:attrNameLst>
                                          <p:attrName>style.visibility</p:attrName>
                                        </p:attrNameLst>
                                      </p:cBhvr>
                                      <p:to>
                                        <p:strVal val="visible"/>
                                      </p:to>
                                    </p:set>
                                    <p:animEffect transition="in" filter="dissolve">
                                      <p:cBhvr>
                                        <p:cTn id="23" dur="500"/>
                                        <p:tgtEl>
                                          <p:spTgt spid="284"/>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86"/>
                                        </p:tgtEl>
                                        <p:attrNameLst>
                                          <p:attrName>style.visibility</p:attrName>
                                        </p:attrNameLst>
                                      </p:cBhvr>
                                      <p:to>
                                        <p:strVal val="visible"/>
                                      </p:to>
                                    </p:set>
                                    <p:animEffect transition="in" filter="dissolve">
                                      <p:cBhvr>
                                        <p:cTn id="27" dur="500"/>
                                        <p:tgtEl>
                                          <p:spTgt spid="28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74"/>
                                        </p:tgtEl>
                                        <p:attrNameLst>
                                          <p:attrName>style.visibility</p:attrName>
                                        </p:attrNameLst>
                                      </p:cBhvr>
                                      <p:to>
                                        <p:strVal val="visible"/>
                                      </p:to>
                                    </p:set>
                                    <p:animEffect transition="in" filter="wipe(left)">
                                      <p:cBhvr>
                                        <p:cTn id="31" dur="500"/>
                                        <p:tgtEl>
                                          <p:spTgt spid="274"/>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195">
                                            <p:txEl>
                                              <p:pRg st="0" end="0"/>
                                            </p:txEl>
                                          </p:spTgt>
                                        </p:tgtEl>
                                        <p:attrNameLst>
                                          <p:attrName>style.visibility</p:attrName>
                                        </p:attrNameLst>
                                      </p:cBhvr>
                                      <p:to>
                                        <p:strVal val="visible"/>
                                      </p:to>
                                    </p:set>
                                    <p:animEffect transition="in" filter="dissolve">
                                      <p:cBhvr>
                                        <p:cTn id="35" dur="500"/>
                                        <p:tgtEl>
                                          <p:spTgt spid="195">
                                            <p:txEl>
                                              <p:pRg st="0" end="0"/>
                                            </p:txEl>
                                          </p:spTgt>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96"/>
                                        </p:tgtEl>
                                        <p:attrNameLst>
                                          <p:attrName>style.visibility</p:attrName>
                                        </p:attrNameLst>
                                      </p:cBhvr>
                                      <p:to>
                                        <p:strVal val="visible"/>
                                      </p:to>
                                    </p:set>
                                    <p:animEffect transition="in" filter="dissolve">
                                      <p:cBhvr>
                                        <p:cTn id="39" dur="500"/>
                                        <p:tgtEl>
                                          <p:spTgt spid="196"/>
                                        </p:tgtEl>
                                      </p:cBhvr>
                                    </p:animEffect>
                                  </p:childTnLst>
                                </p:cTn>
                              </p:par>
                            </p:childTnLst>
                          </p:cTn>
                        </p:par>
                        <p:par>
                          <p:cTn id="40" fill="hold">
                            <p:stCondLst>
                              <p:cond delay="4500"/>
                            </p:stCondLst>
                            <p:childTnLst>
                              <p:par>
                                <p:cTn id="41" presetID="22" presetClass="entr" presetSubtype="2" fill="hold" nodeType="afterEffect">
                                  <p:stCondLst>
                                    <p:cond delay="0"/>
                                  </p:stCondLst>
                                  <p:childTnLst>
                                    <p:set>
                                      <p:cBhvr>
                                        <p:cTn id="42" dur="1" fill="hold">
                                          <p:stCondLst>
                                            <p:cond delay="0"/>
                                          </p:stCondLst>
                                        </p:cTn>
                                        <p:tgtEl>
                                          <p:spTgt spid="306"/>
                                        </p:tgtEl>
                                        <p:attrNameLst>
                                          <p:attrName>style.visibility</p:attrName>
                                        </p:attrNameLst>
                                      </p:cBhvr>
                                      <p:to>
                                        <p:strVal val="visible"/>
                                      </p:to>
                                    </p:set>
                                    <p:animEffect transition="in" filter="wipe(right)">
                                      <p:cBhvr>
                                        <p:cTn id="43" dur="500"/>
                                        <p:tgtEl>
                                          <p:spTgt spid="30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11"/>
                                        </p:tgtEl>
                                        <p:attrNameLst>
                                          <p:attrName>style.visibility</p:attrName>
                                        </p:attrNameLst>
                                      </p:cBhvr>
                                      <p:to>
                                        <p:strVal val="visible"/>
                                      </p:to>
                                    </p:set>
                                    <p:animEffect transition="in" filter="wipe(up)">
                                      <p:cBhvr>
                                        <p:cTn id="48" dur="1000"/>
                                        <p:tgtEl>
                                          <p:spTgt spid="311"/>
                                        </p:tgtEl>
                                      </p:cBhvr>
                                    </p:animEffect>
                                  </p:childTnLst>
                                </p:cTn>
                              </p:par>
                            </p:childTnLst>
                          </p:cTn>
                        </p:par>
                        <p:par>
                          <p:cTn id="49" fill="hold">
                            <p:stCondLst>
                              <p:cond delay="1000"/>
                            </p:stCondLst>
                            <p:childTnLst>
                              <p:par>
                                <p:cTn id="50" presetID="9" presetClass="entr" presetSubtype="0" fill="hold" nodeType="afterEffect">
                                  <p:stCondLst>
                                    <p:cond delay="0"/>
                                  </p:stCondLst>
                                  <p:childTnLst>
                                    <p:set>
                                      <p:cBhvr>
                                        <p:cTn id="51" dur="1" fill="hold">
                                          <p:stCondLst>
                                            <p:cond delay="0"/>
                                          </p:stCondLst>
                                        </p:cTn>
                                        <p:tgtEl>
                                          <p:spTgt spid="318"/>
                                        </p:tgtEl>
                                        <p:attrNameLst>
                                          <p:attrName>style.visibility</p:attrName>
                                        </p:attrNameLst>
                                      </p:cBhvr>
                                      <p:to>
                                        <p:strVal val="visible"/>
                                      </p:to>
                                    </p:set>
                                    <p:animEffect transition="in" filter="dissolve">
                                      <p:cBhvr>
                                        <p:cTn id="52" dur="500"/>
                                        <p:tgtEl>
                                          <p:spTgt spid="3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5"/>
                                        </p:tgtEl>
                                        <p:attrNameLst>
                                          <p:attrName>style.visibility</p:attrName>
                                        </p:attrNameLst>
                                      </p:cBhvr>
                                      <p:to>
                                        <p:strVal val="visible"/>
                                      </p:to>
                                    </p:set>
                                    <p:animEffect transition="in" filter="wipe(left)">
                                      <p:cBhvr>
                                        <p:cTn id="57" dur="500"/>
                                        <p:tgtEl>
                                          <p:spTgt spid="315"/>
                                        </p:tgtEl>
                                      </p:cBhvr>
                                    </p:animEffect>
                                  </p:childTnLst>
                                </p:cTn>
                              </p:par>
                            </p:childTnLst>
                          </p:cTn>
                        </p:par>
                        <p:par>
                          <p:cTn id="58" fill="hold">
                            <p:stCondLst>
                              <p:cond delay="500"/>
                            </p:stCondLst>
                            <p:childTnLst>
                              <p:par>
                                <p:cTn id="59" presetID="9" presetClass="entr" presetSubtype="0" fill="hold" nodeType="afterEffect">
                                  <p:stCondLst>
                                    <p:cond delay="0"/>
                                  </p:stCondLst>
                                  <p:childTnLst>
                                    <p:set>
                                      <p:cBhvr>
                                        <p:cTn id="60" dur="1" fill="hold">
                                          <p:stCondLst>
                                            <p:cond delay="0"/>
                                          </p:stCondLst>
                                        </p:cTn>
                                        <p:tgtEl>
                                          <p:spTgt spid="279">
                                            <p:txEl>
                                              <p:pRg st="0" end="0"/>
                                            </p:txEl>
                                          </p:spTgt>
                                        </p:tgtEl>
                                        <p:attrNameLst>
                                          <p:attrName>style.visibility</p:attrName>
                                        </p:attrNameLst>
                                      </p:cBhvr>
                                      <p:to>
                                        <p:strVal val="visible"/>
                                      </p:to>
                                    </p:set>
                                    <p:animEffect transition="in" filter="dissolve">
                                      <p:cBhvr>
                                        <p:cTn id="61" dur="500"/>
                                        <p:tgtEl>
                                          <p:spTgt spid="279">
                                            <p:txEl>
                                              <p:pRg st="0" end="0"/>
                                            </p:txEl>
                                          </p:spTgt>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3"/>
                                        </p:tgtEl>
                                        <p:attrNameLst>
                                          <p:attrName>style.visibility</p:attrName>
                                        </p:attrNameLst>
                                      </p:cBhvr>
                                      <p:to>
                                        <p:strVal val="visible"/>
                                      </p:to>
                                    </p:set>
                                    <p:animEffect transition="in" filter="dissolve">
                                      <p:cBhvr>
                                        <p:cTn id="64" dur="500"/>
                                        <p:tgtEl>
                                          <p:spTgt spid="273"/>
                                        </p:tgtEl>
                                      </p:cBhvr>
                                    </p:animEffect>
                                  </p:childTnLst>
                                </p:cTn>
                              </p:par>
                            </p:childTnLst>
                          </p:cTn>
                        </p:par>
                        <p:par>
                          <p:cTn id="65" fill="hold">
                            <p:stCondLst>
                              <p:cond delay="1000"/>
                            </p:stCondLst>
                            <p:childTnLst>
                              <p:par>
                                <p:cTn id="66" presetID="9" presetClass="entr" presetSubtype="0" fill="hold" grpId="0" nodeType="afterEffect">
                                  <p:stCondLst>
                                    <p:cond delay="0"/>
                                  </p:stCondLst>
                                  <p:childTnLst>
                                    <p:set>
                                      <p:cBhvr>
                                        <p:cTn id="67" dur="1" fill="hold">
                                          <p:stCondLst>
                                            <p:cond delay="0"/>
                                          </p:stCondLst>
                                        </p:cTn>
                                        <p:tgtEl>
                                          <p:spTgt spid="282"/>
                                        </p:tgtEl>
                                        <p:attrNameLst>
                                          <p:attrName>style.visibility</p:attrName>
                                        </p:attrNameLst>
                                      </p:cBhvr>
                                      <p:to>
                                        <p:strVal val="visible"/>
                                      </p:to>
                                    </p:set>
                                    <p:animEffect transition="in" filter="dissolve">
                                      <p:cBhvr>
                                        <p:cTn id="68" dur="500"/>
                                        <p:tgtEl>
                                          <p:spTgt spid="282"/>
                                        </p:tgtEl>
                                      </p:cBhvr>
                                    </p:animEffect>
                                  </p:childTnLst>
                                </p:cTn>
                              </p:par>
                            </p:childTnLst>
                          </p:cTn>
                        </p:par>
                        <p:par>
                          <p:cTn id="69" fill="hold">
                            <p:stCondLst>
                              <p:cond delay="1500"/>
                            </p:stCondLst>
                            <p:childTnLst>
                              <p:par>
                                <p:cTn id="70" presetID="22" presetClass="entr" presetSubtype="2" fill="hold" nodeType="afterEffect">
                                  <p:stCondLst>
                                    <p:cond delay="0"/>
                                  </p:stCondLst>
                                  <p:childTnLst>
                                    <p:set>
                                      <p:cBhvr>
                                        <p:cTn id="71" dur="1" fill="hold">
                                          <p:stCondLst>
                                            <p:cond delay="0"/>
                                          </p:stCondLst>
                                        </p:cTn>
                                        <p:tgtEl>
                                          <p:spTgt spid="296"/>
                                        </p:tgtEl>
                                        <p:attrNameLst>
                                          <p:attrName>style.visibility</p:attrName>
                                        </p:attrNameLst>
                                      </p:cBhvr>
                                      <p:to>
                                        <p:strVal val="visible"/>
                                      </p:to>
                                    </p:set>
                                    <p:animEffect transition="in" filter="wipe(right)">
                                      <p:cBhvr>
                                        <p:cTn id="72" dur="500"/>
                                        <p:tgtEl>
                                          <p:spTgt spid="296"/>
                                        </p:tgtEl>
                                      </p:cBhvr>
                                    </p:animEffect>
                                  </p:childTnLst>
                                </p:cTn>
                              </p:par>
                            </p:childTnLst>
                          </p:cTn>
                        </p:par>
                        <p:par>
                          <p:cTn id="73" fill="hold">
                            <p:stCondLst>
                              <p:cond delay="2000"/>
                            </p:stCondLst>
                            <p:childTnLst>
                              <p:par>
                                <p:cTn id="74" presetID="9" presetClass="entr" presetSubtype="0" fill="hold" grpId="0" nodeType="afterEffect">
                                  <p:stCondLst>
                                    <p:cond delay="0"/>
                                  </p:stCondLst>
                                  <p:childTnLst>
                                    <p:set>
                                      <p:cBhvr>
                                        <p:cTn id="75" dur="1" fill="hold">
                                          <p:stCondLst>
                                            <p:cond delay="0"/>
                                          </p:stCondLst>
                                        </p:cTn>
                                        <p:tgtEl>
                                          <p:spTgt spid="287"/>
                                        </p:tgtEl>
                                        <p:attrNameLst>
                                          <p:attrName>style.visibility</p:attrName>
                                        </p:attrNameLst>
                                      </p:cBhvr>
                                      <p:to>
                                        <p:strVal val="visible"/>
                                      </p:to>
                                    </p:set>
                                    <p:animEffect transition="in" filter="dissolve">
                                      <p:cBhvr>
                                        <p:cTn id="76" dur="500"/>
                                        <p:tgtEl>
                                          <p:spTgt spid="287"/>
                                        </p:tgtEl>
                                      </p:cBhvr>
                                    </p:animEffect>
                                  </p:childTnLst>
                                </p:cTn>
                              </p:par>
                            </p:childTnLst>
                          </p:cTn>
                        </p:par>
                        <p:par>
                          <p:cTn id="77" fill="hold">
                            <p:stCondLst>
                              <p:cond delay="2500"/>
                            </p:stCondLst>
                            <p:childTnLst>
                              <p:par>
                                <p:cTn id="78" presetID="9" presetClass="entr" presetSubtype="0" fill="hold" grpId="0" nodeType="afterEffect">
                                  <p:stCondLst>
                                    <p:cond delay="0"/>
                                  </p:stCondLst>
                                  <p:childTnLst>
                                    <p:set>
                                      <p:cBhvr>
                                        <p:cTn id="79" dur="1" fill="hold">
                                          <p:stCondLst>
                                            <p:cond delay="0"/>
                                          </p:stCondLst>
                                        </p:cTn>
                                        <p:tgtEl>
                                          <p:spTgt spid="285"/>
                                        </p:tgtEl>
                                        <p:attrNameLst>
                                          <p:attrName>style.visibility</p:attrName>
                                        </p:attrNameLst>
                                      </p:cBhvr>
                                      <p:to>
                                        <p:strVal val="visible"/>
                                      </p:to>
                                    </p:set>
                                    <p:animEffect transition="in" filter="dissolve">
                                      <p:cBhvr>
                                        <p:cTn id="80" dur="500"/>
                                        <p:tgtEl>
                                          <p:spTgt spid="285"/>
                                        </p:tgtEl>
                                      </p:cBhvr>
                                    </p:animEffect>
                                  </p:childTnLst>
                                </p:cTn>
                              </p:par>
                            </p:childTnLst>
                          </p:cTn>
                        </p:par>
                        <p:par>
                          <p:cTn id="81" fill="hold">
                            <p:stCondLst>
                              <p:cond delay="3000"/>
                            </p:stCondLst>
                            <p:childTnLst>
                              <p:par>
                                <p:cTn id="82" presetID="22" presetClass="entr" presetSubtype="8" fill="hold" nodeType="afterEffect">
                                  <p:stCondLst>
                                    <p:cond delay="0"/>
                                  </p:stCondLst>
                                  <p:childTnLst>
                                    <p:set>
                                      <p:cBhvr>
                                        <p:cTn id="83" dur="1" fill="hold">
                                          <p:stCondLst>
                                            <p:cond delay="0"/>
                                          </p:stCondLst>
                                        </p:cTn>
                                        <p:tgtEl>
                                          <p:spTgt spid="293"/>
                                        </p:tgtEl>
                                        <p:attrNameLst>
                                          <p:attrName>style.visibility</p:attrName>
                                        </p:attrNameLst>
                                      </p:cBhvr>
                                      <p:to>
                                        <p:strVal val="visible"/>
                                      </p:to>
                                    </p:set>
                                    <p:animEffect transition="in" filter="wipe(left)">
                                      <p:cBhvr>
                                        <p:cTn id="84" dur="500"/>
                                        <p:tgtEl>
                                          <p:spTgt spid="293"/>
                                        </p:tgtEl>
                                      </p:cBhvr>
                                    </p:animEffect>
                                  </p:childTnLst>
                                </p:cTn>
                              </p:par>
                            </p:childTnLst>
                          </p:cTn>
                        </p:par>
                        <p:par>
                          <p:cTn id="85" fill="hold">
                            <p:stCondLst>
                              <p:cond delay="3500"/>
                            </p:stCondLst>
                            <p:childTnLst>
                              <p:par>
                                <p:cTn id="86" presetID="9" presetClass="entr" presetSubtype="0" fill="hold" grpId="0" nodeType="afterEffect">
                                  <p:stCondLst>
                                    <p:cond delay="0"/>
                                  </p:stCondLst>
                                  <p:childTnLst>
                                    <p:set>
                                      <p:cBhvr>
                                        <p:cTn id="87" dur="1" fill="hold">
                                          <p:stCondLst>
                                            <p:cond delay="0"/>
                                          </p:stCondLst>
                                        </p:cTn>
                                        <p:tgtEl>
                                          <p:spTgt spid="280"/>
                                        </p:tgtEl>
                                        <p:attrNameLst>
                                          <p:attrName>style.visibility</p:attrName>
                                        </p:attrNameLst>
                                      </p:cBhvr>
                                      <p:to>
                                        <p:strVal val="visible"/>
                                      </p:to>
                                    </p:set>
                                    <p:animEffect transition="in" filter="dissolve">
                                      <p:cBhvr>
                                        <p:cTn id="88" dur="500"/>
                                        <p:tgtEl>
                                          <p:spTgt spid="280"/>
                                        </p:tgtEl>
                                      </p:cBhvr>
                                    </p:animEffect>
                                  </p:childTnLst>
                                </p:cTn>
                              </p:par>
                            </p:childTnLst>
                          </p:cTn>
                        </p:par>
                        <p:par>
                          <p:cTn id="89" fill="hold">
                            <p:stCondLst>
                              <p:cond delay="4000"/>
                            </p:stCondLst>
                            <p:childTnLst>
                              <p:par>
                                <p:cTn id="90" presetID="9" presetClass="entr" presetSubtype="0" fill="hold" nodeType="afterEffect">
                                  <p:stCondLst>
                                    <p:cond delay="0"/>
                                  </p:stCondLst>
                                  <p:childTnLst>
                                    <p:set>
                                      <p:cBhvr>
                                        <p:cTn id="91" dur="1" fill="hold">
                                          <p:stCondLst>
                                            <p:cond delay="0"/>
                                          </p:stCondLst>
                                        </p:cTn>
                                        <p:tgtEl>
                                          <p:spTgt spid="283">
                                            <p:txEl>
                                              <p:pRg st="0" end="0"/>
                                            </p:txEl>
                                          </p:spTgt>
                                        </p:tgtEl>
                                        <p:attrNameLst>
                                          <p:attrName>style.visibility</p:attrName>
                                        </p:attrNameLst>
                                      </p:cBhvr>
                                      <p:to>
                                        <p:strVal val="visible"/>
                                      </p:to>
                                    </p:set>
                                    <p:animEffect transition="in" filter="dissolve">
                                      <p:cBhvr>
                                        <p:cTn id="92" dur="500"/>
                                        <p:tgtEl>
                                          <p:spTgt spid="283">
                                            <p:txEl>
                                              <p:pRg st="0" end="0"/>
                                            </p:txEl>
                                          </p:spTgt>
                                        </p:tgtEl>
                                      </p:cBhvr>
                                    </p:animEffect>
                                  </p:childTnLst>
                                </p:cTn>
                              </p:par>
                            </p:childTnLst>
                          </p:cTn>
                        </p:par>
                        <p:par>
                          <p:cTn id="93" fill="hold">
                            <p:stCondLst>
                              <p:cond delay="4500"/>
                            </p:stCondLst>
                            <p:childTnLst>
                              <p:par>
                                <p:cTn id="94" presetID="22" presetClass="entr" presetSubtype="2" fill="hold" nodeType="afterEffect">
                                  <p:stCondLst>
                                    <p:cond delay="0"/>
                                  </p:stCondLst>
                                  <p:childTnLst>
                                    <p:set>
                                      <p:cBhvr>
                                        <p:cTn id="95" dur="1" fill="hold">
                                          <p:stCondLst>
                                            <p:cond delay="0"/>
                                          </p:stCondLst>
                                        </p:cTn>
                                        <p:tgtEl>
                                          <p:spTgt spid="302"/>
                                        </p:tgtEl>
                                        <p:attrNameLst>
                                          <p:attrName>style.visibility</p:attrName>
                                        </p:attrNameLst>
                                      </p:cBhvr>
                                      <p:to>
                                        <p:strVal val="visible"/>
                                      </p:to>
                                    </p:set>
                                    <p:animEffect transition="in" filter="wipe(right)">
                                      <p:cBhvr>
                                        <p:cTn id="96" dur="500"/>
                                        <p:tgtEl>
                                          <p:spTgt spid="30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335"/>
                                        </p:tgtEl>
                                        <p:attrNameLst>
                                          <p:attrName>style.visibility</p:attrName>
                                        </p:attrNameLst>
                                      </p:cBhvr>
                                      <p:to>
                                        <p:strVal val="visible"/>
                                      </p:to>
                                    </p:set>
                                    <p:animEffect transition="in" filter="wipe(left)">
                                      <p:cBhvr>
                                        <p:cTn id="101" dur="500"/>
                                        <p:tgtEl>
                                          <p:spTgt spid="335"/>
                                        </p:tgtEl>
                                      </p:cBhvr>
                                    </p:animEffect>
                                  </p:childTnLst>
                                </p:cTn>
                              </p:par>
                            </p:childTnLst>
                          </p:cTn>
                        </p:par>
                        <p:par>
                          <p:cTn id="102" fill="hold">
                            <p:stCondLst>
                              <p:cond delay="500"/>
                            </p:stCondLst>
                            <p:childTnLst>
                              <p:par>
                                <p:cTn id="103" presetID="9" presetClass="entr" presetSubtype="0" fill="hold" nodeType="afterEffect">
                                  <p:stCondLst>
                                    <p:cond delay="0"/>
                                  </p:stCondLst>
                                  <p:childTnLst>
                                    <p:set>
                                      <p:cBhvr>
                                        <p:cTn id="104" dur="1" fill="hold">
                                          <p:stCondLst>
                                            <p:cond delay="0"/>
                                          </p:stCondLst>
                                        </p:cTn>
                                        <p:tgtEl>
                                          <p:spTgt spid="334">
                                            <p:txEl>
                                              <p:pRg st="0" end="0"/>
                                            </p:txEl>
                                          </p:spTgt>
                                        </p:tgtEl>
                                        <p:attrNameLst>
                                          <p:attrName>style.visibility</p:attrName>
                                        </p:attrNameLst>
                                      </p:cBhvr>
                                      <p:to>
                                        <p:strVal val="visible"/>
                                      </p:to>
                                    </p:set>
                                    <p:animEffect transition="in" filter="dissolve">
                                      <p:cBhvr>
                                        <p:cTn id="105" dur="500"/>
                                        <p:tgtEl>
                                          <p:spTgt spid="334">
                                            <p:txEl>
                                              <p:pRg st="0" end="0"/>
                                            </p:txEl>
                                          </p:spTgt>
                                        </p:tgtEl>
                                      </p:cBhvr>
                                    </p:animEffect>
                                  </p:childTnLst>
                                </p:cTn>
                              </p:par>
                            </p:childTnLst>
                          </p:cTn>
                        </p:par>
                        <p:par>
                          <p:cTn id="106" fill="hold">
                            <p:stCondLst>
                              <p:cond delay="1000"/>
                            </p:stCondLst>
                            <p:childTnLst>
                              <p:par>
                                <p:cTn id="107" presetID="9" presetClass="entr" presetSubtype="0" fill="hold" grpId="0" nodeType="afterEffect">
                                  <p:stCondLst>
                                    <p:cond delay="0"/>
                                  </p:stCondLst>
                                  <p:childTnLst>
                                    <p:set>
                                      <p:cBhvr>
                                        <p:cTn id="108" dur="1" fill="hold">
                                          <p:stCondLst>
                                            <p:cond delay="0"/>
                                          </p:stCondLst>
                                        </p:cTn>
                                        <p:tgtEl>
                                          <p:spTgt spid="330"/>
                                        </p:tgtEl>
                                        <p:attrNameLst>
                                          <p:attrName>style.visibility</p:attrName>
                                        </p:attrNameLst>
                                      </p:cBhvr>
                                      <p:to>
                                        <p:strVal val="visible"/>
                                      </p:to>
                                    </p:set>
                                    <p:animEffect transition="in" filter="dissolve">
                                      <p:cBhvr>
                                        <p:cTn id="109" dur="500"/>
                                        <p:tgtEl>
                                          <p:spTgt spid="330"/>
                                        </p:tgtEl>
                                      </p:cBhvr>
                                    </p:animEffect>
                                  </p:childTnLst>
                                </p:cTn>
                              </p:par>
                            </p:childTnLst>
                          </p:cTn>
                        </p:par>
                        <p:par>
                          <p:cTn id="110" fill="hold">
                            <p:stCondLst>
                              <p:cond delay="1500"/>
                            </p:stCondLst>
                            <p:childTnLst>
                              <p:par>
                                <p:cTn id="111" presetID="22" presetClass="entr" presetSubtype="2" fill="hold" nodeType="afterEffect">
                                  <p:stCondLst>
                                    <p:cond delay="0"/>
                                  </p:stCondLst>
                                  <p:childTnLst>
                                    <p:set>
                                      <p:cBhvr>
                                        <p:cTn id="112" dur="1" fill="hold">
                                          <p:stCondLst>
                                            <p:cond delay="0"/>
                                          </p:stCondLst>
                                        </p:cTn>
                                        <p:tgtEl>
                                          <p:spTgt spid="338"/>
                                        </p:tgtEl>
                                        <p:attrNameLst>
                                          <p:attrName>style.visibility</p:attrName>
                                        </p:attrNameLst>
                                      </p:cBhvr>
                                      <p:to>
                                        <p:strVal val="visible"/>
                                      </p:to>
                                    </p:set>
                                    <p:animEffect transition="in" filter="wipe(right)">
                                      <p:cBhvr>
                                        <p:cTn id="113" dur="500"/>
                                        <p:tgtEl>
                                          <p:spTgt spid="338"/>
                                        </p:tgtEl>
                                      </p:cBhvr>
                                    </p:animEffect>
                                  </p:childTnLst>
                                </p:cTn>
                              </p:par>
                            </p:childTnLst>
                          </p:cTn>
                        </p:par>
                        <p:par>
                          <p:cTn id="114" fill="hold">
                            <p:stCondLst>
                              <p:cond delay="2000"/>
                            </p:stCondLst>
                            <p:childTnLst>
                              <p:par>
                                <p:cTn id="115" presetID="9" presetClass="entr" presetSubtype="0" fill="hold" grpId="0" nodeType="afterEffect">
                                  <p:stCondLst>
                                    <p:cond delay="0"/>
                                  </p:stCondLst>
                                  <p:childTnLst>
                                    <p:set>
                                      <p:cBhvr>
                                        <p:cTn id="116" dur="1" fill="hold">
                                          <p:stCondLst>
                                            <p:cond delay="0"/>
                                          </p:stCondLst>
                                        </p:cTn>
                                        <p:tgtEl>
                                          <p:spTgt spid="331"/>
                                        </p:tgtEl>
                                        <p:attrNameLst>
                                          <p:attrName>style.visibility</p:attrName>
                                        </p:attrNameLst>
                                      </p:cBhvr>
                                      <p:to>
                                        <p:strVal val="visible"/>
                                      </p:to>
                                    </p:set>
                                    <p:animEffect transition="in" filter="dissolve">
                                      <p:cBhvr>
                                        <p:cTn id="117" dur="500"/>
                                        <p:tgtEl>
                                          <p:spTgt spid="331"/>
                                        </p:tgtEl>
                                      </p:cBhvr>
                                    </p:animEffect>
                                  </p:childTnLst>
                                </p:cTn>
                              </p:par>
                            </p:childTnLst>
                          </p:cTn>
                        </p:par>
                        <p:par>
                          <p:cTn id="118" fill="hold">
                            <p:stCondLst>
                              <p:cond delay="2500"/>
                            </p:stCondLst>
                            <p:childTnLst>
                              <p:par>
                                <p:cTn id="119" presetID="9" presetClass="entr" presetSubtype="0" fill="hold" grpId="0" nodeType="afterEffect">
                                  <p:stCondLst>
                                    <p:cond delay="0"/>
                                  </p:stCondLst>
                                  <p:childTnLst>
                                    <p:set>
                                      <p:cBhvr>
                                        <p:cTn id="120" dur="1" fill="hold">
                                          <p:stCondLst>
                                            <p:cond delay="0"/>
                                          </p:stCondLst>
                                        </p:cTn>
                                        <p:tgtEl>
                                          <p:spTgt spid="332"/>
                                        </p:tgtEl>
                                        <p:attrNameLst>
                                          <p:attrName>style.visibility</p:attrName>
                                        </p:attrNameLst>
                                      </p:cBhvr>
                                      <p:to>
                                        <p:strVal val="visible"/>
                                      </p:to>
                                    </p:set>
                                    <p:animEffect transition="in" filter="dissolve">
                                      <p:cBhvr>
                                        <p:cTn id="121" dur="500"/>
                                        <p:tgtEl>
                                          <p:spTgt spid="332"/>
                                        </p:tgtEl>
                                      </p:cBhvr>
                                    </p:animEffect>
                                  </p:childTnLst>
                                </p:cTn>
                              </p:par>
                            </p:childTnLst>
                          </p:cTn>
                        </p:par>
                        <p:par>
                          <p:cTn id="122" fill="hold">
                            <p:stCondLst>
                              <p:cond delay="3000"/>
                            </p:stCondLst>
                            <p:childTnLst>
                              <p:par>
                                <p:cTn id="123" presetID="22" presetClass="entr" presetSubtype="8" fill="hold" nodeType="afterEffect">
                                  <p:stCondLst>
                                    <p:cond delay="0"/>
                                  </p:stCondLst>
                                  <p:childTnLst>
                                    <p:set>
                                      <p:cBhvr>
                                        <p:cTn id="124" dur="1" fill="hold">
                                          <p:stCondLst>
                                            <p:cond delay="0"/>
                                          </p:stCondLst>
                                        </p:cTn>
                                        <p:tgtEl>
                                          <p:spTgt spid="324"/>
                                        </p:tgtEl>
                                        <p:attrNameLst>
                                          <p:attrName>style.visibility</p:attrName>
                                        </p:attrNameLst>
                                      </p:cBhvr>
                                      <p:to>
                                        <p:strVal val="visible"/>
                                      </p:to>
                                    </p:set>
                                    <p:animEffect transition="in" filter="wipe(left)">
                                      <p:cBhvr>
                                        <p:cTn id="125" dur="500"/>
                                        <p:tgtEl>
                                          <p:spTgt spid="324"/>
                                        </p:tgtEl>
                                      </p:cBhvr>
                                    </p:animEffect>
                                  </p:childTnLst>
                                </p:cTn>
                              </p:par>
                            </p:childTnLst>
                          </p:cTn>
                        </p:par>
                        <p:par>
                          <p:cTn id="126" fill="hold">
                            <p:stCondLst>
                              <p:cond delay="3500"/>
                            </p:stCondLst>
                            <p:childTnLst>
                              <p:par>
                                <p:cTn id="127" presetID="9" presetClass="entr" presetSubtype="0" fill="hold" nodeType="afterEffect">
                                  <p:stCondLst>
                                    <p:cond delay="0"/>
                                  </p:stCondLst>
                                  <p:childTnLst>
                                    <p:set>
                                      <p:cBhvr>
                                        <p:cTn id="128" dur="1" fill="hold">
                                          <p:stCondLst>
                                            <p:cond delay="0"/>
                                          </p:stCondLst>
                                        </p:cTn>
                                        <p:tgtEl>
                                          <p:spTgt spid="321">
                                            <p:txEl>
                                              <p:pRg st="0" end="0"/>
                                            </p:txEl>
                                          </p:spTgt>
                                        </p:tgtEl>
                                        <p:attrNameLst>
                                          <p:attrName>style.visibility</p:attrName>
                                        </p:attrNameLst>
                                      </p:cBhvr>
                                      <p:to>
                                        <p:strVal val="visible"/>
                                      </p:to>
                                    </p:set>
                                    <p:animEffect transition="in" filter="dissolve">
                                      <p:cBhvr>
                                        <p:cTn id="129" dur="500"/>
                                        <p:tgtEl>
                                          <p:spTgt spid="321">
                                            <p:txEl>
                                              <p:pRg st="0" end="0"/>
                                            </p:txEl>
                                          </p:spTgt>
                                        </p:tgtEl>
                                      </p:cBhvr>
                                    </p:animEffect>
                                  </p:childTnLst>
                                </p:cTn>
                              </p:par>
                            </p:childTnLst>
                          </p:cTn>
                        </p:par>
                        <p:par>
                          <p:cTn id="130" fill="hold">
                            <p:stCondLst>
                              <p:cond delay="4000"/>
                            </p:stCondLst>
                            <p:childTnLst>
                              <p:par>
                                <p:cTn id="131" presetID="9" presetClass="entr" presetSubtype="0" fill="hold" grpId="0" nodeType="afterEffect">
                                  <p:stCondLst>
                                    <p:cond delay="0"/>
                                  </p:stCondLst>
                                  <p:childTnLst>
                                    <p:set>
                                      <p:cBhvr>
                                        <p:cTn id="132" dur="1" fill="hold">
                                          <p:stCondLst>
                                            <p:cond delay="0"/>
                                          </p:stCondLst>
                                        </p:cTn>
                                        <p:tgtEl>
                                          <p:spTgt spid="322"/>
                                        </p:tgtEl>
                                        <p:attrNameLst>
                                          <p:attrName>style.visibility</p:attrName>
                                        </p:attrNameLst>
                                      </p:cBhvr>
                                      <p:to>
                                        <p:strVal val="visible"/>
                                      </p:to>
                                    </p:set>
                                    <p:animEffect transition="in" filter="dissolve">
                                      <p:cBhvr>
                                        <p:cTn id="133" dur="500"/>
                                        <p:tgtEl>
                                          <p:spTgt spid="322"/>
                                        </p:tgtEl>
                                      </p:cBhvr>
                                    </p:animEffect>
                                  </p:childTnLst>
                                </p:cTn>
                              </p:par>
                            </p:childTnLst>
                          </p:cTn>
                        </p:par>
                        <p:par>
                          <p:cTn id="134" fill="hold">
                            <p:stCondLst>
                              <p:cond delay="4500"/>
                            </p:stCondLst>
                            <p:childTnLst>
                              <p:par>
                                <p:cTn id="135" presetID="22" presetClass="entr" presetSubtype="1" fill="hold" nodeType="afterEffect">
                                  <p:stCondLst>
                                    <p:cond delay="0"/>
                                  </p:stCondLst>
                                  <p:childTnLst>
                                    <p:set>
                                      <p:cBhvr>
                                        <p:cTn id="136" dur="1" fill="hold">
                                          <p:stCondLst>
                                            <p:cond delay="0"/>
                                          </p:stCondLst>
                                        </p:cTn>
                                        <p:tgtEl>
                                          <p:spTgt spid="342"/>
                                        </p:tgtEl>
                                        <p:attrNameLst>
                                          <p:attrName>style.visibility</p:attrName>
                                        </p:attrNameLst>
                                      </p:cBhvr>
                                      <p:to>
                                        <p:strVal val="visible"/>
                                      </p:to>
                                    </p:set>
                                    <p:animEffect transition="in" filter="wipe(up)">
                                      <p:cBhvr>
                                        <p:cTn id="137" dur="1000"/>
                                        <p:tgtEl>
                                          <p:spTgt spid="342"/>
                                        </p:tgtEl>
                                      </p:cBhvr>
                                    </p:animEffect>
                                  </p:childTnLst>
                                </p:cTn>
                              </p:par>
                              <p:par>
                                <p:cTn id="138" presetID="22" presetClass="entr" presetSubtype="1" fill="hold" nodeType="withEffect">
                                  <p:stCondLst>
                                    <p:cond delay="0"/>
                                  </p:stCondLst>
                                  <p:childTnLst>
                                    <p:set>
                                      <p:cBhvr>
                                        <p:cTn id="139" dur="1" fill="hold">
                                          <p:stCondLst>
                                            <p:cond delay="0"/>
                                          </p:stCondLst>
                                        </p:cTn>
                                        <p:tgtEl>
                                          <p:spTgt spid="352"/>
                                        </p:tgtEl>
                                        <p:attrNameLst>
                                          <p:attrName>style.visibility</p:attrName>
                                        </p:attrNameLst>
                                      </p:cBhvr>
                                      <p:to>
                                        <p:strVal val="visible"/>
                                      </p:to>
                                    </p:set>
                                    <p:animEffect transition="in" filter="wipe(up)">
                                      <p:cBhvr>
                                        <p:cTn id="140" dur="500"/>
                                        <p:tgtEl>
                                          <p:spTgt spid="352"/>
                                        </p:tgtEl>
                                      </p:cBhvr>
                                    </p:animEffect>
                                  </p:childTnLst>
                                </p:cTn>
                              </p:par>
                            </p:childTnLst>
                          </p:cTn>
                        </p:par>
                        <p:par>
                          <p:cTn id="141" fill="hold">
                            <p:stCondLst>
                              <p:cond delay="5500"/>
                            </p:stCondLst>
                            <p:childTnLst>
                              <p:par>
                                <p:cTn id="142" presetID="9" presetClass="entr" presetSubtype="0" fill="hold" nodeType="afterEffect">
                                  <p:stCondLst>
                                    <p:cond delay="0"/>
                                  </p:stCondLst>
                                  <p:childTnLst>
                                    <p:set>
                                      <p:cBhvr>
                                        <p:cTn id="143" dur="1" fill="hold">
                                          <p:stCondLst>
                                            <p:cond delay="0"/>
                                          </p:stCondLst>
                                        </p:cTn>
                                        <p:tgtEl>
                                          <p:spTgt spid="349"/>
                                        </p:tgtEl>
                                        <p:attrNameLst>
                                          <p:attrName>style.visibility</p:attrName>
                                        </p:attrNameLst>
                                      </p:cBhvr>
                                      <p:to>
                                        <p:strVal val="visible"/>
                                      </p:to>
                                    </p:set>
                                    <p:animEffect transition="in" filter="dissolve">
                                      <p:cBhvr>
                                        <p:cTn id="144" dur="500"/>
                                        <p:tgtEl>
                                          <p:spTgt spid="34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346"/>
                                        </p:tgtEl>
                                        <p:attrNameLst>
                                          <p:attrName>style.visibility</p:attrName>
                                        </p:attrNameLst>
                                      </p:cBhvr>
                                      <p:to>
                                        <p:strVal val="visible"/>
                                      </p:to>
                                    </p:set>
                                    <p:animEffect transition="in" filter="wipe(left)">
                                      <p:cBhvr>
                                        <p:cTn id="149" dur="500"/>
                                        <p:tgtEl>
                                          <p:spTgt spid="346"/>
                                        </p:tgtEl>
                                      </p:cBhvr>
                                    </p:animEffect>
                                  </p:childTnLst>
                                </p:cTn>
                              </p:par>
                              <p:par>
                                <p:cTn id="150" presetID="22" presetClass="entr" presetSubtype="1" fill="hold" nodeType="withEffect">
                                  <p:stCondLst>
                                    <p:cond delay="0"/>
                                  </p:stCondLst>
                                  <p:childTnLst>
                                    <p:set>
                                      <p:cBhvr>
                                        <p:cTn id="151" dur="1" fill="hold">
                                          <p:stCondLst>
                                            <p:cond delay="0"/>
                                          </p:stCondLst>
                                        </p:cTn>
                                        <p:tgtEl>
                                          <p:spTgt spid="356"/>
                                        </p:tgtEl>
                                        <p:attrNameLst>
                                          <p:attrName>style.visibility</p:attrName>
                                        </p:attrNameLst>
                                      </p:cBhvr>
                                      <p:to>
                                        <p:strVal val="visible"/>
                                      </p:to>
                                    </p:set>
                                    <p:animEffect transition="in" filter="wipe(up)">
                                      <p:cBhvr>
                                        <p:cTn id="152" dur="500"/>
                                        <p:tgtEl>
                                          <p:spTgt spid="356"/>
                                        </p:tgtEl>
                                      </p:cBhvr>
                                    </p:animEffect>
                                  </p:childTnLst>
                                </p:cTn>
                              </p:par>
                            </p:childTnLst>
                          </p:cTn>
                        </p:par>
                        <p:par>
                          <p:cTn id="153" fill="hold">
                            <p:stCondLst>
                              <p:cond delay="500"/>
                            </p:stCondLst>
                            <p:childTnLst>
                              <p:par>
                                <p:cTn id="154" presetID="9" presetClass="entr" presetSubtype="0" fill="hold" nodeType="afterEffect">
                                  <p:stCondLst>
                                    <p:cond delay="0"/>
                                  </p:stCondLst>
                                  <p:childTnLst>
                                    <p:set>
                                      <p:cBhvr>
                                        <p:cTn id="155" dur="1" fill="hold">
                                          <p:stCondLst>
                                            <p:cond delay="0"/>
                                          </p:stCondLst>
                                        </p:cTn>
                                        <p:tgtEl>
                                          <p:spTgt spid="329">
                                            <p:txEl>
                                              <p:pRg st="0" end="0"/>
                                            </p:txEl>
                                          </p:spTgt>
                                        </p:tgtEl>
                                        <p:attrNameLst>
                                          <p:attrName>style.visibility</p:attrName>
                                        </p:attrNameLst>
                                      </p:cBhvr>
                                      <p:to>
                                        <p:strVal val="visible"/>
                                      </p:to>
                                    </p:set>
                                    <p:animEffect transition="in" filter="dissolve">
                                      <p:cBhvr>
                                        <p:cTn id="156" dur="500"/>
                                        <p:tgtEl>
                                          <p:spTgt spid="329">
                                            <p:txEl>
                                              <p:pRg st="0" end="0"/>
                                            </p:txEl>
                                          </p:spTgt>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323"/>
                                        </p:tgtEl>
                                        <p:attrNameLst>
                                          <p:attrName>style.visibility</p:attrName>
                                        </p:attrNameLst>
                                      </p:cBhvr>
                                      <p:to>
                                        <p:strVal val="visible"/>
                                      </p:to>
                                    </p:set>
                                    <p:animEffect transition="in" filter="dissolve">
                                      <p:cBhvr>
                                        <p:cTn id="159" dur="500"/>
                                        <p:tgtEl>
                                          <p:spTgt spid="323"/>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2" fill="hold" nodeType="clickEffect">
                                  <p:stCondLst>
                                    <p:cond delay="0"/>
                                  </p:stCondLst>
                                  <p:childTnLst>
                                    <p:set>
                                      <p:cBhvr>
                                        <p:cTn id="163" dur="1" fill="hold">
                                          <p:stCondLst>
                                            <p:cond delay="0"/>
                                          </p:stCondLst>
                                        </p:cTn>
                                        <p:tgtEl>
                                          <p:spTgt spid="5"/>
                                        </p:tgtEl>
                                        <p:attrNameLst>
                                          <p:attrName>style.visibility</p:attrName>
                                        </p:attrNameLst>
                                      </p:cBhvr>
                                      <p:to>
                                        <p:strVal val="visible"/>
                                      </p:to>
                                    </p:set>
                                    <p:animEffect transition="in" filter="wipe(right)">
                                      <p:cBhvr>
                                        <p:cTn id="164" dur="500"/>
                                        <p:tgtEl>
                                          <p:spTgt spid="5"/>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nodeType="clickEffect">
                                  <p:stCondLst>
                                    <p:cond delay="0"/>
                                  </p:stCondLst>
                                  <p:childTnLst>
                                    <p:set>
                                      <p:cBhvr>
                                        <p:cTn id="168" dur="1" fill="hold">
                                          <p:stCondLst>
                                            <p:cond delay="0"/>
                                          </p:stCondLst>
                                        </p:cTn>
                                        <p:tgtEl>
                                          <p:spTgt spid="6"/>
                                        </p:tgtEl>
                                        <p:attrNameLst>
                                          <p:attrName>style.visibility</p:attrName>
                                        </p:attrNameLst>
                                      </p:cBhvr>
                                      <p:to>
                                        <p:strVal val="visible"/>
                                      </p:to>
                                    </p:set>
                                    <p:animEffect transition="in" filter="wipe(left)">
                                      <p:cBhvr>
                                        <p:cTn id="169" dur="500"/>
                                        <p:tgtEl>
                                          <p:spTgt spid="6"/>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2" fill="hold" nodeType="clickEffect">
                                  <p:stCondLst>
                                    <p:cond delay="0"/>
                                  </p:stCondLst>
                                  <p:childTnLst>
                                    <p:set>
                                      <p:cBhvr>
                                        <p:cTn id="173" dur="1" fill="hold">
                                          <p:stCondLst>
                                            <p:cond delay="0"/>
                                          </p:stCondLst>
                                        </p:cTn>
                                        <p:tgtEl>
                                          <p:spTgt spid="367"/>
                                        </p:tgtEl>
                                        <p:attrNameLst>
                                          <p:attrName>style.visibility</p:attrName>
                                        </p:attrNameLst>
                                      </p:cBhvr>
                                      <p:to>
                                        <p:strVal val="visible"/>
                                      </p:to>
                                    </p:set>
                                    <p:animEffect transition="in" filter="wipe(right)">
                                      <p:cBhvr>
                                        <p:cTn id="174" dur="500"/>
                                        <p:tgtEl>
                                          <p:spTgt spid="367"/>
                                        </p:tgtEl>
                                      </p:cBhvr>
                                    </p:animEffect>
                                  </p:childTnLst>
                                </p:cTn>
                              </p:par>
                            </p:childTnLst>
                          </p:cTn>
                        </p:par>
                        <p:par>
                          <p:cTn id="175" fill="hold">
                            <p:stCondLst>
                              <p:cond delay="500"/>
                            </p:stCondLst>
                            <p:childTnLst>
                              <p:par>
                                <p:cTn id="176" presetID="22" presetClass="entr" presetSubtype="8" fill="hold" nodeType="afterEffect">
                                  <p:stCondLst>
                                    <p:cond delay="0"/>
                                  </p:stCondLst>
                                  <p:childTnLst>
                                    <p:set>
                                      <p:cBhvr>
                                        <p:cTn id="177" dur="1" fill="hold">
                                          <p:stCondLst>
                                            <p:cond delay="0"/>
                                          </p:stCondLst>
                                        </p:cTn>
                                        <p:tgtEl>
                                          <p:spTgt spid="120"/>
                                        </p:tgtEl>
                                        <p:attrNameLst>
                                          <p:attrName>style.visibility</p:attrName>
                                        </p:attrNameLst>
                                      </p:cBhvr>
                                      <p:to>
                                        <p:strVal val="visible"/>
                                      </p:to>
                                    </p:set>
                                    <p:animEffect transition="in" filter="wipe(left)">
                                      <p:cBhvr>
                                        <p:cTn id="178" dur="500"/>
                                        <p:tgtEl>
                                          <p:spTgt spid="120"/>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nodeType="clickEffect">
                                  <p:stCondLst>
                                    <p:cond delay="0"/>
                                  </p:stCondLst>
                                  <p:childTnLst>
                                    <p:set>
                                      <p:cBhvr>
                                        <p:cTn id="182" dur="1" fill="hold">
                                          <p:stCondLst>
                                            <p:cond delay="0"/>
                                          </p:stCondLst>
                                        </p:cTn>
                                        <p:tgtEl>
                                          <p:spTgt spid="3"/>
                                        </p:tgtEl>
                                        <p:attrNameLst>
                                          <p:attrName>style.visibility</p:attrName>
                                        </p:attrNameLst>
                                      </p:cBhvr>
                                      <p:to>
                                        <p:strVal val="visible"/>
                                      </p:to>
                                    </p:set>
                                    <p:animEffect transition="in" filter="dissolve">
                                      <p:cBhvr>
                                        <p:cTn id="18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p:bldP spid="273" grpId="0"/>
      <p:bldP spid="280" grpId="0"/>
      <p:bldP spid="281" grpId="0"/>
      <p:bldP spid="282" grpId="0"/>
      <p:bldP spid="284" grpId="0"/>
      <p:bldP spid="285" grpId="0"/>
      <p:bldP spid="286" grpId="0"/>
      <p:bldP spid="287" grpId="0"/>
      <p:bldP spid="322" grpId="0"/>
      <p:bldP spid="323" grpId="0"/>
      <p:bldP spid="330" grpId="0"/>
      <p:bldP spid="331" grpId="0"/>
      <p:bldP spid="3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fontScale="90000"/>
          </a:bodyPr>
          <a:lstStyle/>
          <a:p>
            <a:r>
              <a:rPr lang="en-US" altLang="en-US" dirty="0">
                <a:cs typeface="Calibri" panose="020F0502020204030204" pitchFamily="34" charset="0"/>
              </a:rPr>
              <a:t>Transport vs. network layer services and protocols</a:t>
            </a:r>
            <a:endParaRPr lang="en-US" dirty="0"/>
          </a:p>
        </p:txBody>
      </p:sp>
      <p:sp>
        <p:nvSpPr>
          <p:cNvPr id="517" name="Rectangle 3">
            <a:extLst>
              <a:ext uri="{FF2B5EF4-FFF2-40B4-BE49-F238E27FC236}">
                <a16:creationId xmlns:a16="http://schemas.microsoft.com/office/drawing/2014/main" id="{5055A8EA-25BB-5D41-BECF-4117E4AC2670}"/>
              </a:ext>
            </a:extLst>
          </p:cNvPr>
          <p:cNvSpPr txBox="1">
            <a:spLocks noChangeArrowheads="1"/>
          </p:cNvSpPr>
          <p:nvPr/>
        </p:nvSpPr>
        <p:spPr>
          <a:xfrm>
            <a:off x="702363" y="1523857"/>
            <a:ext cx="523091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network layer:</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logical communication between </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hosts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transport layer</a:t>
            </a:r>
            <a:r>
              <a:rPr kumimoji="0" lang="en-US" sz="3200" b="0" i="1" u="none" strike="noStrike" kern="1200" cap="none" spc="0" normalizeH="0" baseline="0" noProof="0" dirty="0">
                <a:ln>
                  <a:noFill/>
                </a:ln>
                <a:solidFill>
                  <a:srgbClr val="000099"/>
                </a:solidFill>
                <a:effectLst/>
                <a:uLnTx/>
                <a:uFillTx/>
                <a:latin typeface="Calibri" panose="020F0502020204030204"/>
                <a:ea typeface="+mn-ea"/>
                <a:cs typeface="+mn-cs"/>
              </a:rPr>
              <a:t>:</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logical communication between </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processes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relies on, enhances, network layer services</a:t>
            </a:r>
          </a:p>
        </p:txBody>
      </p:sp>
      <p:grpSp>
        <p:nvGrpSpPr>
          <p:cNvPr id="9" name="Group 8">
            <a:extLst>
              <a:ext uri="{FF2B5EF4-FFF2-40B4-BE49-F238E27FC236}">
                <a16:creationId xmlns:a16="http://schemas.microsoft.com/office/drawing/2014/main" id="{D2B3154C-E2F2-B640-9101-FD641275409F}"/>
              </a:ext>
            </a:extLst>
          </p:cNvPr>
          <p:cNvGrpSpPr/>
          <p:nvPr/>
        </p:nvGrpSpPr>
        <p:grpSpPr>
          <a:xfrm>
            <a:off x="6278709" y="1094882"/>
            <a:ext cx="5468536" cy="5077175"/>
            <a:chOff x="6430780" y="1365914"/>
            <a:chExt cx="5468536" cy="5077175"/>
          </a:xfrm>
        </p:grpSpPr>
        <p:sp>
          <p:nvSpPr>
            <p:cNvPr id="10" name="Rectangle 9">
              <a:extLst>
                <a:ext uri="{FF2B5EF4-FFF2-40B4-BE49-F238E27FC236}">
                  <a16:creationId xmlns:a16="http://schemas.microsoft.com/office/drawing/2014/main" id="{1E4A5E17-837C-DE48-93F3-00B93CF1AE37}"/>
                </a:ext>
              </a:extLst>
            </p:cNvPr>
            <p:cNvSpPr/>
            <p:nvPr/>
          </p:nvSpPr>
          <p:spPr>
            <a:xfrm>
              <a:off x="6539916" y="1365914"/>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7">
              <a:extLst>
                <a:ext uri="{FF2B5EF4-FFF2-40B4-BE49-F238E27FC236}">
                  <a16:creationId xmlns:a16="http://schemas.microsoft.com/office/drawing/2014/main" id="{C856713D-7747-664B-A733-CBE345A08191}"/>
                </a:ext>
              </a:extLst>
            </p:cNvPr>
            <p:cNvSpPr>
              <a:spLocks noChangeArrowheads="1"/>
            </p:cNvSpPr>
            <p:nvPr/>
          </p:nvSpPr>
          <p:spPr bwMode="auto">
            <a:xfrm>
              <a:off x="6430780" y="1910777"/>
              <a:ext cx="5230917" cy="4409765"/>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2" name="Text Box 11">
              <a:extLst>
                <a:ext uri="{FF2B5EF4-FFF2-40B4-BE49-F238E27FC236}">
                  <a16:creationId xmlns:a16="http://schemas.microsoft.com/office/drawing/2014/main" id="{83681804-D37D-9E4B-A91F-556F18A79F50}"/>
                </a:ext>
              </a:extLst>
            </p:cNvPr>
            <p:cNvSpPr txBox="1">
              <a:spLocks noChangeArrowheads="1"/>
            </p:cNvSpPr>
            <p:nvPr/>
          </p:nvSpPr>
          <p:spPr bwMode="auto">
            <a:xfrm>
              <a:off x="7104167" y="1686939"/>
              <a:ext cx="3025187" cy="44563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0000"/>
                </a:lnSpc>
                <a:spcBef>
                  <a:spcPct val="450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000099"/>
                  </a:solidFill>
                  <a:effectLst/>
                  <a:uLnTx/>
                  <a:uFillTx/>
                  <a:latin typeface="Calibri" panose="020F0502020204030204"/>
                  <a:ea typeface="ＭＳ Ｐゴシック" charset="0"/>
                  <a:cs typeface="+mn-cs"/>
                </a:rPr>
                <a:t>household analogy:</a:t>
              </a:r>
              <a:endParaRPr kumimoji="0" lang="en-US" sz="28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3" name="Rectangle 4">
              <a:extLst>
                <a:ext uri="{FF2B5EF4-FFF2-40B4-BE49-F238E27FC236}">
                  <a16:creationId xmlns:a16="http://schemas.microsoft.com/office/drawing/2014/main" id="{2B981950-019B-6940-9B4D-39B4F993673F}"/>
                </a:ext>
              </a:extLst>
            </p:cNvPr>
            <p:cNvSpPr txBox="1">
              <a:spLocks noChangeArrowheads="1"/>
            </p:cNvSpPr>
            <p:nvPr/>
          </p:nvSpPr>
          <p:spPr>
            <a:xfrm>
              <a:off x="6539915" y="2193352"/>
              <a:ext cx="4916773" cy="4249737"/>
            </a:xfrm>
            <a:prstGeom prst="rect">
              <a:avLst/>
            </a:prstGeom>
            <a:extLst>
              <a:ext uri="{91240B29-F687-4f45-9708-019B960494DF}">
                <a14:hiddenLine xmlns="" xmlns:a14="http://schemas.microsoft.com/office/drawing/2010/main" w="19050" cmpd="sng">
                  <a:solidFill>
                    <a:srgbClr val="FF0000"/>
                  </a:solidFill>
                  <a:miter lim="800000"/>
                  <a:headEnd/>
                  <a:tailEnd/>
                </a14:hiddenLine>
              </a:ext>
            </a:extLst>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None/>
                <a:tabLst/>
                <a:defRPr/>
              </a:pPr>
              <a:r>
                <a:rPr kumimoji="0" lang="en-US" altLang="en-US" sz="3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12 kids in Ann’</a:t>
              </a:r>
              <a:r>
                <a:rPr kumimoji="0" lang="en-US" altLang="ja-JP" sz="3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house sending letters to 12 kids in Bill’s house:</a:t>
              </a:r>
              <a:endParaRPr kumimoji="0" lang="en-US" altLang="ja-JP"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hosts = houses</a:t>
              </a:r>
            </a:p>
            <a:p>
              <a:pPr marL="352425" marR="0" lvl="0" indent="-22225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processes = kids</a:t>
              </a:r>
            </a:p>
            <a:p>
              <a:pPr marL="352425" marR="0" lvl="0" indent="-22225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 messages = letters in envelopes</a:t>
              </a:r>
            </a:p>
            <a:p>
              <a:pPr marL="352425" marR="0" lvl="0" indent="-22225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transport protocol = Ann and Bill who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demux</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to in-house siblings</a:t>
              </a:r>
            </a:p>
            <a:p>
              <a:pPr marL="352425" marR="0" lvl="0" indent="-22225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network-layer protocol = postal service</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14" name="Rectangle 13">
            <a:extLst>
              <a:ext uri="{FF2B5EF4-FFF2-40B4-BE49-F238E27FC236}">
                <a16:creationId xmlns:a16="http://schemas.microsoft.com/office/drawing/2014/main" id="{DA8E19E6-C8F3-AD4D-8133-B75677CF81D5}"/>
              </a:ext>
            </a:extLst>
          </p:cNvPr>
          <p:cNvSpPr/>
          <p:nvPr/>
        </p:nvSpPr>
        <p:spPr>
          <a:xfrm>
            <a:off x="6387844" y="4463368"/>
            <a:ext cx="5059089" cy="13641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Slide Number Placeholder 2">
            <a:extLst>
              <a:ext uri="{FF2B5EF4-FFF2-40B4-BE49-F238E27FC236}">
                <a16:creationId xmlns:a16="http://schemas.microsoft.com/office/drawing/2014/main" id="{F55E6C29-4D3E-9C46-8DC6-206D0A0BA71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spTree>
    <p:extLst>
      <p:ext uri="{BB962C8B-B14F-4D97-AF65-F5344CB8AC3E}">
        <p14:creationId xmlns:p14="http://schemas.microsoft.com/office/powerpoint/2010/main" val="266655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withEffect">
                                  <p:stCondLst>
                                    <p:cond delay="0"/>
                                  </p:stCondLst>
                                  <p:childTnLst>
                                    <p:animEffect transition="out" filter="dissolv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17"/>
                                        </p:tgtEl>
                                        <p:attrNameLst>
                                          <p:attrName>style.visibility</p:attrName>
                                        </p:attrNameLst>
                                      </p:cBhvr>
                                      <p:to>
                                        <p:strVal val="visible"/>
                                      </p:to>
                                    </p:set>
                                    <p:animEffect transition="in" filter="dissolve">
                                      <p:cBhvr>
                                        <p:cTn id="11" dur="500"/>
                                        <p:tgtEl>
                                          <p:spTgt spid="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 grpId="0"/>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902B4EA-0158-774A-877D-888807F574B5}"/>
              </a:ext>
            </a:extLst>
          </p:cNvPr>
          <p:cNvGrpSpPr/>
          <p:nvPr/>
        </p:nvGrpSpPr>
        <p:grpSpPr>
          <a:xfrm>
            <a:off x="2578811" y="4965666"/>
            <a:ext cx="6866725" cy="1028731"/>
            <a:chOff x="2578811" y="4965666"/>
            <a:chExt cx="6866725" cy="1028731"/>
          </a:xfrm>
        </p:grpSpPr>
        <p:cxnSp>
          <p:nvCxnSpPr>
            <p:cNvPr id="128" name="Straight Connector 127">
              <a:extLst>
                <a:ext uri="{FF2B5EF4-FFF2-40B4-BE49-F238E27FC236}">
                  <a16:creationId xmlns:a16="http://schemas.microsoft.com/office/drawing/2014/main" id="{0763EEB6-87F6-D847-AD1E-3BFDCE6A9543}"/>
                </a:ext>
              </a:extLst>
            </p:cNvPr>
            <p:cNvCxnSpPr>
              <a:cxnSpLocks/>
            </p:cNvCxnSpPr>
            <p:nvPr/>
          </p:nvCxnSpPr>
          <p:spPr>
            <a:xfrm>
              <a:off x="2578811" y="5062556"/>
              <a:ext cx="1582832" cy="302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09891B45-180E-B341-A7C6-D10A683BB102}"/>
                </a:ext>
              </a:extLst>
            </p:cNvPr>
            <p:cNvGrpSpPr/>
            <p:nvPr/>
          </p:nvGrpSpPr>
          <p:grpSpPr>
            <a:xfrm>
              <a:off x="4062521" y="4965666"/>
              <a:ext cx="5383015" cy="1028731"/>
              <a:chOff x="4062521" y="4965666"/>
              <a:chExt cx="5383015" cy="1028731"/>
            </a:xfrm>
          </p:grpSpPr>
          <p:cxnSp>
            <p:nvCxnSpPr>
              <p:cNvPr id="127" name="Straight Connector 126">
                <a:extLst>
                  <a:ext uri="{FF2B5EF4-FFF2-40B4-BE49-F238E27FC236}">
                    <a16:creationId xmlns:a16="http://schemas.microsoft.com/office/drawing/2014/main" id="{16BE7B71-3412-8546-BD1A-8BF76DC47254}"/>
                  </a:ext>
                </a:extLst>
              </p:cNvPr>
              <p:cNvCxnSpPr>
                <a:cxnSpLocks/>
              </p:cNvCxnSpPr>
              <p:nvPr/>
            </p:nvCxnSpPr>
            <p:spPr>
              <a:xfrm flipH="1">
                <a:off x="7972023" y="4973372"/>
                <a:ext cx="1473513" cy="474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1" name="Freeform 296">
                <a:extLst>
                  <a:ext uri="{FF2B5EF4-FFF2-40B4-BE49-F238E27FC236}">
                    <a16:creationId xmlns:a16="http://schemas.microsoft.com/office/drawing/2014/main" id="{06DFDE96-5B04-984C-B72D-22D074DF3E82}"/>
                  </a:ext>
                </a:extLst>
              </p:cNvPr>
              <p:cNvSpPr>
                <a:spLocks/>
              </p:cNvSpPr>
              <p:nvPr/>
            </p:nvSpPr>
            <p:spPr bwMode="auto">
              <a:xfrm>
                <a:off x="4062521" y="4965666"/>
                <a:ext cx="4036903" cy="1028731"/>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ＭＳ Ｐゴシック" panose="020B0600070205080204" pitchFamily="34" charset="-128"/>
                    <a:cs typeface="Arial"/>
                  </a:rPr>
                  <a:t>             </a:t>
                </a:r>
              </a:p>
            </p:txBody>
          </p:sp>
        </p:grpSp>
      </p:grpSp>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10295012" y="2167472"/>
            <a:ext cx="890436" cy="291255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Freeform 70">
            <a:extLst>
              <a:ext uri="{FF2B5EF4-FFF2-40B4-BE49-F238E27FC236}">
                <a16:creationId xmlns:a16="http://schemas.microsoft.com/office/drawing/2014/main" id="{4A88383C-61F9-1949-9D88-EC83EDA3F2B6}"/>
              </a:ext>
            </a:extLst>
          </p:cNvPr>
          <p:cNvSpPr>
            <a:spLocks/>
          </p:cNvSpPr>
          <p:nvPr/>
        </p:nvSpPr>
        <p:spPr bwMode="auto">
          <a:xfrm>
            <a:off x="854349" y="2256655"/>
            <a:ext cx="846644" cy="2922199"/>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10955688" y="4246759"/>
            <a:ext cx="549832" cy="1070215"/>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 name="Group 2">
            <a:extLst>
              <a:ext uri="{FF2B5EF4-FFF2-40B4-BE49-F238E27FC236}">
                <a16:creationId xmlns:a16="http://schemas.microsoft.com/office/drawing/2014/main" id="{64AFD9EC-1CA1-D34D-965E-2E8D95748C38}"/>
              </a:ext>
            </a:extLst>
          </p:cNvPr>
          <p:cNvGrpSpPr/>
          <p:nvPr/>
        </p:nvGrpSpPr>
        <p:grpSpPr>
          <a:xfrm>
            <a:off x="8510352" y="2078288"/>
            <a:ext cx="1946338" cy="2912558"/>
            <a:chOff x="8091785" y="2078288"/>
            <a:chExt cx="2364905" cy="2912558"/>
          </a:xfrm>
        </p:grpSpPr>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8108201" y="3602458"/>
              <a:ext cx="2233387"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8218436" y="3646079"/>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26">
              <a:extLst>
                <a:ext uri="{FF2B5EF4-FFF2-40B4-BE49-F238E27FC236}">
                  <a16:creationId xmlns:a16="http://schemas.microsoft.com/office/drawing/2014/main" id="{D8A757BB-1762-8B47-A046-060F718CBC6B}"/>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grpSp>
        <p:nvGrpSpPr>
          <p:cNvPr id="76" name="Group 75">
            <a:extLst>
              <a:ext uri="{FF2B5EF4-FFF2-40B4-BE49-F238E27FC236}">
                <a16:creationId xmlns:a16="http://schemas.microsoft.com/office/drawing/2014/main" id="{EA5C4C69-3F64-BA46-87DE-D8D9E085DAC9}"/>
              </a:ext>
            </a:extLst>
          </p:cNvPr>
          <p:cNvGrpSpPr/>
          <p:nvPr/>
        </p:nvGrpSpPr>
        <p:grpSpPr>
          <a:xfrm>
            <a:off x="1687770" y="2167472"/>
            <a:ext cx="2131701" cy="2912558"/>
            <a:chOff x="8091785" y="2078288"/>
            <a:chExt cx="2364905" cy="2912558"/>
          </a:xfrm>
        </p:grpSpPr>
        <p:sp>
          <p:nvSpPr>
            <p:cNvPr id="77" name="Rectangle 23">
              <a:extLst>
                <a:ext uri="{FF2B5EF4-FFF2-40B4-BE49-F238E27FC236}">
                  <a16:creationId xmlns:a16="http://schemas.microsoft.com/office/drawing/2014/main" id="{12A4D2D3-BB7A-1141-97E1-1746F6AB4244}"/>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Rectangle 24">
              <a:extLst>
                <a:ext uri="{FF2B5EF4-FFF2-40B4-BE49-F238E27FC236}">
                  <a16:creationId xmlns:a16="http://schemas.microsoft.com/office/drawing/2014/main" id="{CC2D939F-B2EB-B142-B2EB-F35198972B0C}"/>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Line 25">
              <a:extLst>
                <a:ext uri="{FF2B5EF4-FFF2-40B4-BE49-F238E27FC236}">
                  <a16:creationId xmlns:a16="http://schemas.microsoft.com/office/drawing/2014/main" id="{29206320-7227-5C45-BF48-477A94FE149F}"/>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Line 27">
              <a:extLst>
                <a:ext uri="{FF2B5EF4-FFF2-40B4-BE49-F238E27FC236}">
                  <a16:creationId xmlns:a16="http://schemas.microsoft.com/office/drawing/2014/main" id="{7462DAE7-AE3D-CD41-8750-E700715A5202}"/>
                </a:ext>
              </a:extLst>
            </p:cNvPr>
            <p:cNvSpPr>
              <a:spLocks noChangeShapeType="1"/>
            </p:cNvSpPr>
            <p:nvPr/>
          </p:nvSpPr>
          <p:spPr bwMode="auto">
            <a:xfrm>
              <a:off x="8121121" y="3602458"/>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2" name="Text Box 26">
              <a:extLst>
                <a:ext uri="{FF2B5EF4-FFF2-40B4-BE49-F238E27FC236}">
                  <a16:creationId xmlns:a16="http://schemas.microsoft.com/office/drawing/2014/main" id="{B868290D-DE89-8749-A32C-C5FCE36D7556}"/>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83" name="Text Box 26">
              <a:extLst>
                <a:ext uri="{FF2B5EF4-FFF2-40B4-BE49-F238E27FC236}">
                  <a16:creationId xmlns:a16="http://schemas.microsoft.com/office/drawing/2014/main" id="{18546DEE-76AB-C744-936A-7F4DF63895D8}"/>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84" name="Text Box 26">
              <a:extLst>
                <a:ext uri="{FF2B5EF4-FFF2-40B4-BE49-F238E27FC236}">
                  <a16:creationId xmlns:a16="http://schemas.microsoft.com/office/drawing/2014/main" id="{9DE3AC7C-D9B1-ED4C-B925-37B31767739C}"/>
                </a:ext>
              </a:extLst>
            </p:cNvPr>
            <p:cNvSpPr txBox="1">
              <a:spLocks noChangeArrowheads="1"/>
            </p:cNvSpPr>
            <p:nvPr/>
          </p:nvSpPr>
          <p:spPr bwMode="auto">
            <a:xfrm>
              <a:off x="8218436" y="3646079"/>
              <a:ext cx="2019294" cy="737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85" name="Line 27">
              <a:extLst>
                <a:ext uri="{FF2B5EF4-FFF2-40B4-BE49-F238E27FC236}">
                  <a16:creationId xmlns:a16="http://schemas.microsoft.com/office/drawing/2014/main" id="{266E1BE0-4561-9344-ACBD-29F42E90D9F3}"/>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6" name="Line 27">
              <a:extLst>
                <a:ext uri="{FF2B5EF4-FFF2-40B4-BE49-F238E27FC236}">
                  <a16:creationId xmlns:a16="http://schemas.microsoft.com/office/drawing/2014/main" id="{3ED696C7-AECF-C14F-8CD8-7153D36CBC69}"/>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26">
              <a:extLst>
                <a:ext uri="{FF2B5EF4-FFF2-40B4-BE49-F238E27FC236}">
                  <a16:creationId xmlns:a16="http://schemas.microsoft.com/office/drawing/2014/main" id="{42139D70-AB44-E047-B37E-AABECE12201B}"/>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sp>
        <p:nvSpPr>
          <p:cNvPr id="129" name="Text Box 26">
            <a:extLst>
              <a:ext uri="{FF2B5EF4-FFF2-40B4-BE49-F238E27FC236}">
                <a16:creationId xmlns:a16="http://schemas.microsoft.com/office/drawing/2014/main" id="{BF5BF946-F5E7-1544-AF56-E534E43CF495}"/>
              </a:ext>
            </a:extLst>
          </p:cNvPr>
          <p:cNvSpPr txBox="1">
            <a:spLocks noChangeArrowheads="1"/>
          </p:cNvSpPr>
          <p:nvPr/>
        </p:nvSpPr>
        <p:spPr bwMode="auto">
          <a:xfrm>
            <a:off x="8732527" y="2993828"/>
            <a:ext cx="1401811"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grpSp>
        <p:nvGrpSpPr>
          <p:cNvPr id="93" name="Group 92">
            <a:extLst>
              <a:ext uri="{FF2B5EF4-FFF2-40B4-BE49-F238E27FC236}">
                <a16:creationId xmlns:a16="http://schemas.microsoft.com/office/drawing/2014/main" id="{EFA7BEBF-82FA-3440-93DD-AFB07D2DDF8D}"/>
              </a:ext>
            </a:extLst>
          </p:cNvPr>
          <p:cNvGrpSpPr/>
          <p:nvPr/>
        </p:nvGrpSpPr>
        <p:grpSpPr>
          <a:xfrm>
            <a:off x="500734" y="4943580"/>
            <a:ext cx="1026523" cy="597153"/>
            <a:chOff x="7493876" y="2774731"/>
            <a:chExt cx="1481958" cy="894622"/>
          </a:xfrm>
        </p:grpSpPr>
        <p:sp>
          <p:nvSpPr>
            <p:cNvPr id="107" name="Freeform 106">
              <a:extLst>
                <a:ext uri="{FF2B5EF4-FFF2-40B4-BE49-F238E27FC236}">
                  <a16:creationId xmlns:a16="http://schemas.microsoft.com/office/drawing/2014/main" id="{FD49C136-01B9-DB45-BCCD-F4E48238714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sp>
          <p:nvSpPr>
            <p:cNvPr id="108" name="Oval 107">
              <a:extLst>
                <a:ext uri="{FF2B5EF4-FFF2-40B4-BE49-F238E27FC236}">
                  <a16:creationId xmlns:a16="http://schemas.microsoft.com/office/drawing/2014/main" id="{3DF9189A-C970-C34D-8402-F20083341C9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grpSp>
          <p:nvGrpSpPr>
            <p:cNvPr id="109" name="Group 108">
              <a:extLst>
                <a:ext uri="{FF2B5EF4-FFF2-40B4-BE49-F238E27FC236}">
                  <a16:creationId xmlns:a16="http://schemas.microsoft.com/office/drawing/2014/main" id="{51F5139E-A5EB-E64B-B1E6-C3669AE818C6}"/>
                </a:ext>
              </a:extLst>
            </p:cNvPr>
            <p:cNvGrpSpPr/>
            <p:nvPr/>
          </p:nvGrpSpPr>
          <p:grpSpPr>
            <a:xfrm>
              <a:off x="7713663" y="2848339"/>
              <a:ext cx="1042107" cy="425543"/>
              <a:chOff x="7786941" y="2884917"/>
              <a:chExt cx="897649" cy="353919"/>
            </a:xfrm>
          </p:grpSpPr>
          <p:sp>
            <p:nvSpPr>
              <p:cNvPr id="110" name="Freeform 109">
                <a:extLst>
                  <a:ext uri="{FF2B5EF4-FFF2-40B4-BE49-F238E27FC236}">
                    <a16:creationId xmlns:a16="http://schemas.microsoft.com/office/drawing/2014/main" id="{7F7CB1D2-0FD2-A14F-A399-1C2D3650F2E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1" name="Freeform 110">
                <a:extLst>
                  <a:ext uri="{FF2B5EF4-FFF2-40B4-BE49-F238E27FC236}">
                    <a16:creationId xmlns:a16="http://schemas.microsoft.com/office/drawing/2014/main" id="{688C61D0-9947-2E41-89C2-D2B4591C1F3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2" name="Freeform 111">
                <a:extLst>
                  <a:ext uri="{FF2B5EF4-FFF2-40B4-BE49-F238E27FC236}">
                    <a16:creationId xmlns:a16="http://schemas.microsoft.com/office/drawing/2014/main" id="{ADE46CF5-DF22-8F48-87EF-A46F29E0F1A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3" name="Freeform 112">
                <a:extLst>
                  <a:ext uri="{FF2B5EF4-FFF2-40B4-BE49-F238E27FC236}">
                    <a16:creationId xmlns:a16="http://schemas.microsoft.com/office/drawing/2014/main" id="{CEACF782-B549-1D4E-B840-69A6AFFE6A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sp>
        <p:nvSpPr>
          <p:cNvPr id="114" name="Title 1">
            <a:extLst>
              <a:ext uri="{FF2B5EF4-FFF2-40B4-BE49-F238E27FC236}">
                <a16:creationId xmlns:a16="http://schemas.microsoft.com/office/drawing/2014/main" id="{1464CB5C-96D6-3645-94B5-DB9FA70972D2}"/>
              </a:ext>
            </a:extLst>
          </p:cNvPr>
          <p:cNvSpPr>
            <a:spLocks noGrp="1"/>
          </p:cNvSpPr>
          <p:nvPr>
            <p:ph type="title"/>
          </p:nvPr>
        </p:nvSpPr>
        <p:spPr>
          <a:xfrm>
            <a:off x="798690" y="289325"/>
            <a:ext cx="11100625" cy="894622"/>
          </a:xfrm>
        </p:spPr>
        <p:txBody>
          <a:bodyPr>
            <a:normAutofit/>
          </a:bodyPr>
          <a:lstStyle/>
          <a:p>
            <a:r>
              <a:rPr lang="en-US" sz="4400" dirty="0"/>
              <a:t>Transport Layer Actions</a:t>
            </a:r>
          </a:p>
        </p:txBody>
      </p:sp>
      <p:grpSp>
        <p:nvGrpSpPr>
          <p:cNvPr id="115" name="Group 149">
            <a:extLst>
              <a:ext uri="{FF2B5EF4-FFF2-40B4-BE49-F238E27FC236}">
                <a16:creationId xmlns:a16="http://schemas.microsoft.com/office/drawing/2014/main" id="{D80894D4-838A-2B47-82E9-ED060F8608E9}"/>
              </a:ext>
            </a:extLst>
          </p:cNvPr>
          <p:cNvGrpSpPr>
            <a:grpSpLocks/>
          </p:cNvGrpSpPr>
          <p:nvPr/>
        </p:nvGrpSpPr>
        <p:grpSpPr bwMode="auto">
          <a:xfrm>
            <a:off x="2462207" y="2756023"/>
            <a:ext cx="412750" cy="158750"/>
            <a:chOff x="1287" y="2524"/>
            <a:chExt cx="260" cy="100"/>
          </a:xfrm>
        </p:grpSpPr>
        <p:sp>
          <p:nvSpPr>
            <p:cNvPr id="116" name="Rectangle 73">
              <a:extLst>
                <a:ext uri="{FF2B5EF4-FFF2-40B4-BE49-F238E27FC236}">
                  <a16:creationId xmlns:a16="http://schemas.microsoft.com/office/drawing/2014/main" id="{4F7EB976-F7A9-464D-96B7-3FE5D6F41C71}"/>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7" name="Rectangle 74">
              <a:extLst>
                <a:ext uri="{FF2B5EF4-FFF2-40B4-BE49-F238E27FC236}">
                  <a16:creationId xmlns:a16="http://schemas.microsoft.com/office/drawing/2014/main" id="{4368CF72-2B59-FB4B-92FA-68E13D10F3E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8" name="Rectangle 75">
              <a:extLst>
                <a:ext uri="{FF2B5EF4-FFF2-40B4-BE49-F238E27FC236}">
                  <a16:creationId xmlns:a16="http://schemas.microsoft.com/office/drawing/2014/main" id="{0D0AC942-AA10-F747-BEAC-52DAFF24DAB3}"/>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Rectangle 129">
              <a:extLst>
                <a:ext uri="{FF2B5EF4-FFF2-40B4-BE49-F238E27FC236}">
                  <a16:creationId xmlns:a16="http://schemas.microsoft.com/office/drawing/2014/main" id="{C51B66A9-7495-DF44-B4DE-37BC9E90E09B}"/>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20" name="Group 149">
            <a:extLst>
              <a:ext uri="{FF2B5EF4-FFF2-40B4-BE49-F238E27FC236}">
                <a16:creationId xmlns:a16="http://schemas.microsoft.com/office/drawing/2014/main" id="{B5F38E94-4EF7-1F4B-AAC4-BF50DC083CD9}"/>
              </a:ext>
            </a:extLst>
          </p:cNvPr>
          <p:cNvGrpSpPr>
            <a:grpSpLocks/>
          </p:cNvGrpSpPr>
          <p:nvPr/>
        </p:nvGrpSpPr>
        <p:grpSpPr bwMode="auto">
          <a:xfrm>
            <a:off x="9681144" y="2673610"/>
            <a:ext cx="412750" cy="158750"/>
            <a:chOff x="1287" y="2524"/>
            <a:chExt cx="260" cy="100"/>
          </a:xfrm>
        </p:grpSpPr>
        <p:sp>
          <p:nvSpPr>
            <p:cNvPr id="121" name="Rectangle 73">
              <a:extLst>
                <a:ext uri="{FF2B5EF4-FFF2-40B4-BE49-F238E27FC236}">
                  <a16:creationId xmlns:a16="http://schemas.microsoft.com/office/drawing/2014/main" id="{71D7BEDA-E8D6-9F4F-8EE3-D5290D9AF39D}"/>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2" name="Rectangle 74">
              <a:extLst>
                <a:ext uri="{FF2B5EF4-FFF2-40B4-BE49-F238E27FC236}">
                  <a16:creationId xmlns:a16="http://schemas.microsoft.com/office/drawing/2014/main" id="{D93A8064-E5FB-2844-9B3D-C598CCB67BD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3" name="Rectangle 75">
              <a:extLst>
                <a:ext uri="{FF2B5EF4-FFF2-40B4-BE49-F238E27FC236}">
                  <a16:creationId xmlns:a16="http://schemas.microsoft.com/office/drawing/2014/main" id="{DF7AA994-9DC7-8349-BB16-6DED06C89AC0}"/>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4" name="Rectangle 129">
              <a:extLst>
                <a:ext uri="{FF2B5EF4-FFF2-40B4-BE49-F238E27FC236}">
                  <a16:creationId xmlns:a16="http://schemas.microsoft.com/office/drawing/2014/main" id="{06FC6EA9-9071-D843-8C39-AFF854F3BEFC}"/>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 name="TextBox 1">
            <a:extLst>
              <a:ext uri="{FF2B5EF4-FFF2-40B4-BE49-F238E27FC236}">
                <a16:creationId xmlns:a16="http://schemas.microsoft.com/office/drawing/2014/main" id="{6B2BB341-9BE1-8640-8E8B-7EC80706964E}"/>
              </a:ext>
            </a:extLst>
          </p:cNvPr>
          <p:cNvSpPr txBox="1"/>
          <p:nvPr/>
        </p:nvSpPr>
        <p:spPr>
          <a:xfrm>
            <a:off x="4212477" y="1830701"/>
            <a:ext cx="389834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Sender:</a:t>
            </a:r>
          </a:p>
          <a:p>
            <a:pPr marL="285750" marR="0" lvl="0" indent="-219075" algn="l" defTabSz="914400" rtl="0" eaLnBrk="1" fontAlgn="auto" latinLnBrk="0" hangingPunct="1">
              <a:lnSpc>
                <a:spcPct val="100000"/>
              </a:lnSpc>
              <a:spcBef>
                <a:spcPts val="0"/>
              </a:spcBef>
              <a:spcAft>
                <a:spcPts val="0"/>
              </a:spcAft>
              <a:buClr>
                <a:srgbClr val="0200A3"/>
              </a:buClr>
              <a:buSzTx/>
              <a:buFont typeface="Wingdings"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2" name="Rectangle 101">
            <a:extLst>
              <a:ext uri="{FF2B5EF4-FFF2-40B4-BE49-F238E27FC236}">
                <a16:creationId xmlns:a16="http://schemas.microsoft.com/office/drawing/2014/main" id="{6480FBEB-6DAE-6343-96A8-03D66CDE01DB}"/>
              </a:ext>
            </a:extLst>
          </p:cNvPr>
          <p:cNvSpPr/>
          <p:nvPr/>
        </p:nvSpPr>
        <p:spPr>
          <a:xfrm>
            <a:off x="8071146" y="2078287"/>
            <a:ext cx="2415414" cy="3369475"/>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88" name="Group 87">
            <a:extLst>
              <a:ext uri="{FF2B5EF4-FFF2-40B4-BE49-F238E27FC236}">
                <a16:creationId xmlns:a16="http://schemas.microsoft.com/office/drawing/2014/main" id="{CA134BD1-8CE1-DD46-92D0-46AEECA91934}"/>
              </a:ext>
            </a:extLst>
          </p:cNvPr>
          <p:cNvGrpSpPr/>
          <p:nvPr/>
        </p:nvGrpSpPr>
        <p:grpSpPr>
          <a:xfrm>
            <a:off x="9130164" y="2303106"/>
            <a:ext cx="1259074" cy="369332"/>
            <a:chOff x="8934916" y="2775692"/>
            <a:chExt cx="1259074" cy="369332"/>
          </a:xfrm>
        </p:grpSpPr>
        <p:sp>
          <p:nvSpPr>
            <p:cNvPr id="89" name="Rectangle 88">
              <a:extLst>
                <a:ext uri="{FF2B5EF4-FFF2-40B4-BE49-F238E27FC236}">
                  <a16:creationId xmlns:a16="http://schemas.microsoft.com/office/drawing/2014/main" id="{6A02A536-E595-E54F-85ED-50268229A5F1}"/>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TextBox 89">
              <a:extLst>
                <a:ext uri="{FF2B5EF4-FFF2-40B4-BE49-F238E27FC236}">
                  <a16:creationId xmlns:a16="http://schemas.microsoft.com/office/drawing/2014/main" id="{26EE5E72-5714-C64B-A3D2-C89CD03AFF69}"/>
                </a:ext>
              </a:extLst>
            </p:cNvPr>
            <p:cNvSpPr txBox="1"/>
            <p:nvPr/>
          </p:nvSpPr>
          <p:spPr>
            <a:xfrm>
              <a:off x="8934916" y="2775692"/>
              <a:ext cx="12590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app. msg</a:t>
              </a:r>
            </a:p>
          </p:txBody>
        </p:sp>
      </p:grpSp>
      <p:sp>
        <p:nvSpPr>
          <p:cNvPr id="91" name="TextBox 90">
            <a:extLst>
              <a:ext uri="{FF2B5EF4-FFF2-40B4-BE49-F238E27FC236}">
                <a16:creationId xmlns:a16="http://schemas.microsoft.com/office/drawing/2014/main" id="{44FC0E6A-CBE5-AC4B-BF65-426B6D4CBC72}"/>
              </a:ext>
            </a:extLst>
          </p:cNvPr>
          <p:cNvSpPr txBox="1"/>
          <p:nvPr/>
        </p:nvSpPr>
        <p:spPr>
          <a:xfrm>
            <a:off x="4391544" y="2325099"/>
            <a:ext cx="3825456" cy="1036887"/>
          </a:xfrm>
          <a:prstGeom prst="rect">
            <a:avLst/>
          </a:prstGeom>
          <a:noFill/>
        </p:spPr>
        <p:txBody>
          <a:bodyPr wrap="square" rtlCol="0">
            <a:spAutoFit/>
          </a:bodyPr>
          <a:lstStyle/>
          <a:p>
            <a:pPr marL="285750" marR="0" lvl="0" indent="-219075" algn="l" defTabSz="914400" rtl="0" eaLnBrk="1" fontAlgn="auto" latinLnBrk="0" hangingPunct="1">
              <a:lnSpc>
                <a:spcPct val="85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is passed an application-layer message</a:t>
            </a:r>
          </a:p>
        </p:txBody>
      </p:sp>
      <p:sp>
        <p:nvSpPr>
          <p:cNvPr id="94" name="TextBox 93">
            <a:extLst>
              <a:ext uri="{FF2B5EF4-FFF2-40B4-BE49-F238E27FC236}">
                <a16:creationId xmlns:a16="http://schemas.microsoft.com/office/drawing/2014/main" id="{D9421943-E484-5046-BEAC-6D59475EF6C3}"/>
              </a:ext>
            </a:extLst>
          </p:cNvPr>
          <p:cNvSpPr txBox="1"/>
          <p:nvPr/>
        </p:nvSpPr>
        <p:spPr>
          <a:xfrm>
            <a:off x="4388186" y="2990916"/>
            <a:ext cx="3825456" cy="722955"/>
          </a:xfrm>
          <a:prstGeom prst="rect">
            <a:avLst/>
          </a:prstGeom>
          <a:noFill/>
        </p:spPr>
        <p:txBody>
          <a:bodyPr wrap="square" rtlCol="0">
            <a:spAutoFit/>
          </a:bodyPr>
          <a:lstStyle/>
          <a:p>
            <a:pPr marL="285750" marR="0" lvl="0" indent="-219075" algn="l" defTabSz="914400" rtl="0" eaLnBrk="1" fontAlgn="auto" latinLnBrk="0" hangingPunct="1">
              <a:lnSpc>
                <a:spcPct val="85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determines segment header fields values</a:t>
            </a:r>
          </a:p>
        </p:txBody>
      </p:sp>
      <p:sp>
        <p:nvSpPr>
          <p:cNvPr id="95" name="TextBox 94">
            <a:extLst>
              <a:ext uri="{FF2B5EF4-FFF2-40B4-BE49-F238E27FC236}">
                <a16:creationId xmlns:a16="http://schemas.microsoft.com/office/drawing/2014/main" id="{BFD6C411-175C-8D4E-9A66-3E03AAA9F0F9}"/>
              </a:ext>
            </a:extLst>
          </p:cNvPr>
          <p:cNvSpPr txBox="1"/>
          <p:nvPr/>
        </p:nvSpPr>
        <p:spPr>
          <a:xfrm>
            <a:off x="4376692" y="3592863"/>
            <a:ext cx="3825456" cy="461665"/>
          </a:xfrm>
          <a:prstGeom prst="rect">
            <a:avLst/>
          </a:prstGeom>
          <a:noFill/>
        </p:spPr>
        <p:txBody>
          <a:bodyPr wrap="square" rtlCol="0">
            <a:spAutoFit/>
          </a:bodyPr>
          <a:lstStyle/>
          <a:p>
            <a:pPr marL="285750" marR="0" lvl="0" indent="-219075" algn="l" defTabSz="914400" rtl="0" eaLnBrk="1" fontAlgn="auto" latinLnBrk="0" hangingPunct="1">
              <a:lnSpc>
                <a:spcPct val="100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creates segment</a:t>
            </a:r>
          </a:p>
        </p:txBody>
      </p:sp>
      <p:sp>
        <p:nvSpPr>
          <p:cNvPr id="97" name="TextBox 96">
            <a:extLst>
              <a:ext uri="{FF2B5EF4-FFF2-40B4-BE49-F238E27FC236}">
                <a16:creationId xmlns:a16="http://schemas.microsoft.com/office/drawing/2014/main" id="{A88394C2-8FDA-8F48-B59B-B744ABBDA541}"/>
              </a:ext>
            </a:extLst>
          </p:cNvPr>
          <p:cNvSpPr txBox="1"/>
          <p:nvPr/>
        </p:nvSpPr>
        <p:spPr>
          <a:xfrm>
            <a:off x="4381369" y="4025163"/>
            <a:ext cx="3825456" cy="461665"/>
          </a:xfrm>
          <a:prstGeom prst="rect">
            <a:avLst/>
          </a:prstGeom>
          <a:noFill/>
        </p:spPr>
        <p:txBody>
          <a:bodyPr wrap="square" rtlCol="0">
            <a:spAutoFit/>
          </a:bodyPr>
          <a:lstStyle/>
          <a:p>
            <a:pPr marL="285750" marR="0" lvl="0" indent="-219075" algn="l" defTabSz="914400" rtl="0" eaLnBrk="1" fontAlgn="auto" latinLnBrk="0" hangingPunct="1">
              <a:lnSpc>
                <a:spcPct val="100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passes segment to IP</a:t>
            </a:r>
          </a:p>
        </p:txBody>
      </p:sp>
      <p:sp>
        <p:nvSpPr>
          <p:cNvPr id="131" name="Text Box 26">
            <a:extLst>
              <a:ext uri="{FF2B5EF4-FFF2-40B4-BE49-F238E27FC236}">
                <a16:creationId xmlns:a16="http://schemas.microsoft.com/office/drawing/2014/main" id="{82B22EF0-AE16-E34A-9DFF-15D46D5130BC}"/>
              </a:ext>
            </a:extLst>
          </p:cNvPr>
          <p:cNvSpPr txBox="1">
            <a:spLocks noChangeArrowheads="1"/>
          </p:cNvSpPr>
          <p:nvPr/>
        </p:nvSpPr>
        <p:spPr bwMode="auto">
          <a:xfrm>
            <a:off x="1944359" y="3086580"/>
            <a:ext cx="1535315"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98" name="Rectangle 97">
            <a:extLst>
              <a:ext uri="{FF2B5EF4-FFF2-40B4-BE49-F238E27FC236}">
                <a16:creationId xmlns:a16="http://schemas.microsoft.com/office/drawing/2014/main" id="{EB709716-FAB0-AB45-BCAE-75F8CF2AEC09}"/>
              </a:ext>
            </a:extLst>
          </p:cNvPr>
          <p:cNvSpPr/>
          <p:nvPr/>
        </p:nvSpPr>
        <p:spPr>
          <a:xfrm>
            <a:off x="270781" y="1644192"/>
            <a:ext cx="3715697" cy="405207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06" name="Group 105">
            <a:extLst>
              <a:ext uri="{FF2B5EF4-FFF2-40B4-BE49-F238E27FC236}">
                <a16:creationId xmlns:a16="http://schemas.microsoft.com/office/drawing/2014/main" id="{73FB16D4-A4BA-C046-940D-43D50465EB6F}"/>
              </a:ext>
            </a:extLst>
          </p:cNvPr>
          <p:cNvGrpSpPr/>
          <p:nvPr/>
        </p:nvGrpSpPr>
        <p:grpSpPr>
          <a:xfrm>
            <a:off x="8473556" y="2992506"/>
            <a:ext cx="1259074" cy="338554"/>
            <a:chOff x="8964789" y="2639236"/>
            <a:chExt cx="1259074" cy="338554"/>
          </a:xfrm>
        </p:grpSpPr>
        <p:sp>
          <p:nvSpPr>
            <p:cNvPr id="125" name="Rectangle 124">
              <a:extLst>
                <a:ext uri="{FF2B5EF4-FFF2-40B4-BE49-F238E27FC236}">
                  <a16:creationId xmlns:a16="http://schemas.microsoft.com/office/drawing/2014/main" id="{CA58A03E-5455-0E40-8FB9-71E1E5E2CADE}"/>
                </a:ext>
              </a:extLst>
            </p:cNvPr>
            <p:cNvSpPr/>
            <p:nvPr/>
          </p:nvSpPr>
          <p:spPr>
            <a:xfrm>
              <a:off x="9032744" y="2707400"/>
              <a:ext cx="543189"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6" name="TextBox 125">
              <a:extLst>
                <a:ext uri="{FF2B5EF4-FFF2-40B4-BE49-F238E27FC236}">
                  <a16:creationId xmlns:a16="http://schemas.microsoft.com/office/drawing/2014/main" id="{97A208B0-D27E-5D40-B156-11CB7075B098}"/>
                </a:ext>
              </a:extLst>
            </p:cNvPr>
            <p:cNvSpPr txBox="1"/>
            <p:nvPr/>
          </p:nvSpPr>
          <p:spPr>
            <a:xfrm>
              <a:off x="8964789" y="2639236"/>
              <a:ext cx="125907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   T</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5" name="Group 4">
            <a:extLst>
              <a:ext uri="{FF2B5EF4-FFF2-40B4-BE49-F238E27FC236}">
                <a16:creationId xmlns:a16="http://schemas.microsoft.com/office/drawing/2014/main" id="{E73E5E98-A439-0647-8DF1-844937CD72A0}"/>
              </a:ext>
            </a:extLst>
          </p:cNvPr>
          <p:cNvGrpSpPr/>
          <p:nvPr/>
        </p:nvGrpSpPr>
        <p:grpSpPr>
          <a:xfrm>
            <a:off x="8549491" y="2999047"/>
            <a:ext cx="1818022" cy="369332"/>
            <a:chOff x="7863122" y="5632673"/>
            <a:chExt cx="1818022" cy="369332"/>
          </a:xfrm>
        </p:grpSpPr>
        <p:grpSp>
          <p:nvGrpSpPr>
            <p:cNvPr id="99" name="Group 98">
              <a:extLst>
                <a:ext uri="{FF2B5EF4-FFF2-40B4-BE49-F238E27FC236}">
                  <a16:creationId xmlns:a16="http://schemas.microsoft.com/office/drawing/2014/main" id="{39CCB6B2-1F81-ED45-AF48-A3187F0215CC}"/>
                </a:ext>
              </a:extLst>
            </p:cNvPr>
            <p:cNvGrpSpPr/>
            <p:nvPr/>
          </p:nvGrpSpPr>
          <p:grpSpPr>
            <a:xfrm>
              <a:off x="7863122" y="5638955"/>
              <a:ext cx="1259074" cy="338554"/>
              <a:chOff x="8964789" y="2648929"/>
              <a:chExt cx="1259074" cy="338554"/>
            </a:xfrm>
          </p:grpSpPr>
          <p:sp>
            <p:nvSpPr>
              <p:cNvPr id="100" name="Rectangle 99">
                <a:extLst>
                  <a:ext uri="{FF2B5EF4-FFF2-40B4-BE49-F238E27FC236}">
                    <a16:creationId xmlns:a16="http://schemas.microsoft.com/office/drawing/2014/main" id="{B77AF83C-DA1E-A642-9E78-5EEE36A0AD7E}"/>
                  </a:ext>
                </a:extLst>
              </p:cNvPr>
              <p:cNvSpPr/>
              <p:nvPr/>
            </p:nvSpPr>
            <p:spPr>
              <a:xfrm>
                <a:off x="9032744" y="2707400"/>
                <a:ext cx="543189"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TextBox 100">
                <a:extLst>
                  <a:ext uri="{FF2B5EF4-FFF2-40B4-BE49-F238E27FC236}">
                    <a16:creationId xmlns:a16="http://schemas.microsoft.com/office/drawing/2014/main" id="{AB8C9E1E-8C93-DA4B-813F-B38E4305D2BE}"/>
                  </a:ext>
                </a:extLst>
              </p:cNvPr>
              <p:cNvSpPr txBox="1"/>
              <p:nvPr/>
            </p:nvSpPr>
            <p:spPr>
              <a:xfrm>
                <a:off x="8964789" y="2648929"/>
                <a:ext cx="125907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   T</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103" name="Group 102">
              <a:extLst>
                <a:ext uri="{FF2B5EF4-FFF2-40B4-BE49-F238E27FC236}">
                  <a16:creationId xmlns:a16="http://schemas.microsoft.com/office/drawing/2014/main" id="{8B56BF3A-3903-6343-9BD8-2E85489C092E}"/>
                </a:ext>
              </a:extLst>
            </p:cNvPr>
            <p:cNvGrpSpPr/>
            <p:nvPr/>
          </p:nvGrpSpPr>
          <p:grpSpPr>
            <a:xfrm>
              <a:off x="8422070" y="5632673"/>
              <a:ext cx="1259074" cy="369332"/>
              <a:chOff x="8934916" y="2778923"/>
              <a:chExt cx="1259074" cy="369332"/>
            </a:xfrm>
          </p:grpSpPr>
          <p:sp>
            <p:nvSpPr>
              <p:cNvPr id="104" name="Rectangle 103">
                <a:extLst>
                  <a:ext uri="{FF2B5EF4-FFF2-40B4-BE49-F238E27FC236}">
                    <a16:creationId xmlns:a16="http://schemas.microsoft.com/office/drawing/2014/main" id="{C0632306-DF2A-5145-82E2-F627C1E9171F}"/>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E104975E-6986-5E45-89F2-36AAE86B3B12}"/>
                  </a:ext>
                </a:extLst>
              </p:cNvPr>
              <p:cNvSpPr txBox="1"/>
              <p:nvPr/>
            </p:nvSpPr>
            <p:spPr>
              <a:xfrm>
                <a:off x="8934916" y="2778923"/>
                <a:ext cx="12590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app. msg</a:t>
                </a:r>
              </a:p>
            </p:txBody>
          </p:sp>
        </p:grpSp>
      </p:grpSp>
      <p:sp>
        <p:nvSpPr>
          <p:cNvPr id="130" name="Slide Number Placeholder 2">
            <a:extLst>
              <a:ext uri="{FF2B5EF4-FFF2-40B4-BE49-F238E27FC236}">
                <a16:creationId xmlns:a16="http://schemas.microsoft.com/office/drawing/2014/main" id="{684D6C37-F877-7142-9DC9-7032BA75668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38383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dissolve">
                                      <p:cBhvr>
                                        <p:cTn id="7" dur="5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dissolve">
                                      <p:cBhvr>
                                        <p:cTn id="12" dur="500"/>
                                        <p:tgtEl>
                                          <p:spTgt spid="88"/>
                                        </p:tgtEl>
                                      </p:cBhvr>
                                    </p:animEffect>
                                  </p:childTnLst>
                                </p:cTn>
                              </p:par>
                              <p:par>
                                <p:cTn id="13" presetID="0" presetClass="path" presetSubtype="0" accel="50000" decel="50000" fill="hold" nodeType="withEffect">
                                  <p:stCondLst>
                                    <p:cond delay="0"/>
                                  </p:stCondLst>
                                  <p:childTnLst>
                                    <p:animMotion origin="layout" path="M -6.25E-7 -1.48148E-6 L 0.00065 0.10139 " pathEditMode="relative" rAng="0" ptsTypes="AA">
                                      <p:cBhvr>
                                        <p:cTn id="14" dur="2000" fill="hold"/>
                                        <p:tgtEl>
                                          <p:spTgt spid="88"/>
                                        </p:tgtEl>
                                        <p:attrNameLst>
                                          <p:attrName>ppt_x</p:attrName>
                                          <p:attrName>ppt_y</p:attrName>
                                        </p:attrNameLst>
                                      </p:cBhvr>
                                      <p:rCtr x="26" y="5069"/>
                                    </p:animMotion>
                                  </p:childTnLst>
                                </p:cTn>
                              </p:par>
                              <p:par>
                                <p:cTn id="15" presetID="9" presetClass="entr" presetSubtype="0" fill="hold" grpId="0" nodeType="with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dissolve">
                                      <p:cBhvr>
                                        <p:cTn id="17" dur="500"/>
                                        <p:tgtEl>
                                          <p:spTgt spid="9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dissolve">
                                      <p:cBhvr>
                                        <p:cTn id="22" dur="500"/>
                                        <p:tgtEl>
                                          <p:spTgt spid="10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dissolve">
                                      <p:cBhvr>
                                        <p:cTn id="25" dur="500"/>
                                        <p:tgtEl>
                                          <p:spTgt spid="9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106"/>
                                        </p:tgtEl>
                                      </p:cBhvr>
                                    </p:animEffect>
                                    <p:set>
                                      <p:cBhvr>
                                        <p:cTn id="30" dur="1" fill="hold">
                                          <p:stCondLst>
                                            <p:cond delay="499"/>
                                          </p:stCondLst>
                                        </p:cTn>
                                        <p:tgtEl>
                                          <p:spTgt spid="106"/>
                                        </p:tgtEl>
                                        <p:attrNameLst>
                                          <p:attrName>style.visibility</p:attrName>
                                        </p:attrNameLst>
                                      </p:cBhvr>
                                      <p:to>
                                        <p:strVal val="hidden"/>
                                      </p:to>
                                    </p:set>
                                  </p:childTnLst>
                                </p:cTn>
                              </p:par>
                              <p:par>
                                <p:cTn id="31" presetID="9" presetClass="exit" presetSubtype="0" fill="hold" nodeType="withEffect">
                                  <p:stCondLst>
                                    <p:cond delay="0"/>
                                  </p:stCondLst>
                                  <p:childTnLst>
                                    <p:animEffect transition="out" filter="dissolve">
                                      <p:cBhvr>
                                        <p:cTn id="32" dur="500"/>
                                        <p:tgtEl>
                                          <p:spTgt spid="88"/>
                                        </p:tgtEl>
                                      </p:cBhvr>
                                    </p:animEffect>
                                    <p:set>
                                      <p:cBhvr>
                                        <p:cTn id="33" dur="1" fill="hold">
                                          <p:stCondLst>
                                            <p:cond delay="499"/>
                                          </p:stCondLst>
                                        </p:cTn>
                                        <p:tgtEl>
                                          <p:spTgt spid="88"/>
                                        </p:tgtEl>
                                        <p:attrNameLst>
                                          <p:attrName>style.visibility</p:attrName>
                                        </p:attrNameLst>
                                      </p:cBhvr>
                                      <p:to>
                                        <p:strVal val="hidden"/>
                                      </p:to>
                                    </p:se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dissolve">
                                      <p:cBhvr>
                                        <p:cTn id="37" dur="500"/>
                                        <p:tgtEl>
                                          <p:spTgt spid="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95"/>
                                        </p:tgtEl>
                                        <p:attrNameLst>
                                          <p:attrName>style.visibility</p:attrName>
                                        </p:attrNameLst>
                                      </p:cBhvr>
                                      <p:to>
                                        <p:strVal val="visible"/>
                                      </p:to>
                                    </p:set>
                                    <p:animEffect transition="in" filter="dissolve">
                                      <p:cBhvr>
                                        <p:cTn id="40" dur="500"/>
                                        <p:tgtEl>
                                          <p:spTgt spid="95"/>
                                        </p:tgtEl>
                                      </p:cBhvr>
                                    </p:animEffec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nodeType="clickEffect">
                                  <p:stCondLst>
                                    <p:cond delay="0"/>
                                  </p:stCondLst>
                                  <p:childTnLst>
                                    <p:animMotion origin="layout" path="M -1.25E-6 -3.7037E-7 L 0.00052 0.09306 " pathEditMode="relative" rAng="0" ptsTypes="AA">
                                      <p:cBhvr>
                                        <p:cTn id="44" dur="2000" fill="hold"/>
                                        <p:tgtEl>
                                          <p:spTgt spid="5"/>
                                        </p:tgtEl>
                                        <p:attrNameLst>
                                          <p:attrName>ppt_x</p:attrName>
                                          <p:attrName>ppt_y</p:attrName>
                                        </p:attrNameLst>
                                      </p:cBhvr>
                                      <p:rCtr x="26" y="4653"/>
                                    </p:animMotion>
                                  </p:childTnLst>
                                </p:cTn>
                              </p:par>
                              <p:par>
                                <p:cTn id="45" presetID="9" presetClass="entr" presetSubtype="0"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animEffect transition="in" filter="dissolve">
                                      <p:cBhvr>
                                        <p:cTn id="47" dur="500"/>
                                        <p:tgtEl>
                                          <p:spTgt spid="97"/>
                                        </p:tgtEl>
                                      </p:cBhvr>
                                    </p:animEffec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nodeType="clickEffect">
                                  <p:stCondLst>
                                    <p:cond delay="0"/>
                                  </p:stCondLst>
                                  <p:childTnLst>
                                    <p:animMotion origin="layout" path="M 0.00052 0.09306 C -0.00013 0.14931 -0.00091 0.20347 -0.00169 0.26181 L -0.11432 0.32593 L -0.43333 0.31991 C -0.47513 0.3044 -0.51719 0.27778 -0.55846 0.26366 " pathEditMode="relative" rAng="0" ptsTypes="AAAAA">
                                      <p:cBhvr>
                                        <p:cTn id="51" dur="2000" fill="hold"/>
                                        <p:tgtEl>
                                          <p:spTgt spid="5"/>
                                        </p:tgtEl>
                                        <p:attrNameLst>
                                          <p:attrName>ppt_x</p:attrName>
                                          <p:attrName>ppt_y</p:attrName>
                                        </p:attrNameLst>
                                      </p:cBhvr>
                                      <p:rCtr x="-27943" y="1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91" grpId="0"/>
      <p:bldP spid="94" grpId="0"/>
      <p:bldP spid="95" grpId="0"/>
      <p:bldP spid="9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902B4EA-0158-774A-877D-888807F574B5}"/>
              </a:ext>
            </a:extLst>
          </p:cNvPr>
          <p:cNvGrpSpPr/>
          <p:nvPr/>
        </p:nvGrpSpPr>
        <p:grpSpPr>
          <a:xfrm>
            <a:off x="2578811" y="4965666"/>
            <a:ext cx="6866725" cy="1028731"/>
            <a:chOff x="2578811" y="4965666"/>
            <a:chExt cx="6866725" cy="1028731"/>
          </a:xfrm>
        </p:grpSpPr>
        <p:cxnSp>
          <p:nvCxnSpPr>
            <p:cNvPr id="128" name="Straight Connector 127">
              <a:extLst>
                <a:ext uri="{FF2B5EF4-FFF2-40B4-BE49-F238E27FC236}">
                  <a16:creationId xmlns:a16="http://schemas.microsoft.com/office/drawing/2014/main" id="{0763EEB6-87F6-D847-AD1E-3BFDCE6A9543}"/>
                </a:ext>
              </a:extLst>
            </p:cNvPr>
            <p:cNvCxnSpPr>
              <a:cxnSpLocks/>
            </p:cNvCxnSpPr>
            <p:nvPr/>
          </p:nvCxnSpPr>
          <p:spPr>
            <a:xfrm>
              <a:off x="2578811" y="5062556"/>
              <a:ext cx="1582832" cy="302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09891B45-180E-B341-A7C6-D10A683BB102}"/>
                </a:ext>
              </a:extLst>
            </p:cNvPr>
            <p:cNvGrpSpPr/>
            <p:nvPr/>
          </p:nvGrpSpPr>
          <p:grpSpPr>
            <a:xfrm>
              <a:off x="4062521" y="4965666"/>
              <a:ext cx="5383015" cy="1028731"/>
              <a:chOff x="4062521" y="4965666"/>
              <a:chExt cx="5383015" cy="1028731"/>
            </a:xfrm>
          </p:grpSpPr>
          <p:cxnSp>
            <p:nvCxnSpPr>
              <p:cNvPr id="127" name="Straight Connector 126">
                <a:extLst>
                  <a:ext uri="{FF2B5EF4-FFF2-40B4-BE49-F238E27FC236}">
                    <a16:creationId xmlns:a16="http://schemas.microsoft.com/office/drawing/2014/main" id="{16BE7B71-3412-8546-BD1A-8BF76DC47254}"/>
                  </a:ext>
                </a:extLst>
              </p:cNvPr>
              <p:cNvCxnSpPr>
                <a:cxnSpLocks/>
              </p:cNvCxnSpPr>
              <p:nvPr/>
            </p:nvCxnSpPr>
            <p:spPr>
              <a:xfrm flipH="1">
                <a:off x="7972023" y="4973372"/>
                <a:ext cx="1473513" cy="474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1" name="Freeform 296">
                <a:extLst>
                  <a:ext uri="{FF2B5EF4-FFF2-40B4-BE49-F238E27FC236}">
                    <a16:creationId xmlns:a16="http://schemas.microsoft.com/office/drawing/2014/main" id="{06DFDE96-5B04-984C-B72D-22D074DF3E82}"/>
                  </a:ext>
                </a:extLst>
              </p:cNvPr>
              <p:cNvSpPr>
                <a:spLocks/>
              </p:cNvSpPr>
              <p:nvPr/>
            </p:nvSpPr>
            <p:spPr bwMode="auto">
              <a:xfrm>
                <a:off x="4062521" y="4965666"/>
                <a:ext cx="4036903" cy="1028731"/>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ＭＳ Ｐゴシック" panose="020B0600070205080204" pitchFamily="34" charset="-128"/>
                    <a:cs typeface="Arial"/>
                  </a:rPr>
                  <a:t>             </a:t>
                </a:r>
              </a:p>
            </p:txBody>
          </p:sp>
        </p:grpSp>
      </p:grpSp>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10295012" y="2167472"/>
            <a:ext cx="890436" cy="291255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Freeform 70">
            <a:extLst>
              <a:ext uri="{FF2B5EF4-FFF2-40B4-BE49-F238E27FC236}">
                <a16:creationId xmlns:a16="http://schemas.microsoft.com/office/drawing/2014/main" id="{4A88383C-61F9-1949-9D88-EC83EDA3F2B6}"/>
              </a:ext>
            </a:extLst>
          </p:cNvPr>
          <p:cNvSpPr>
            <a:spLocks/>
          </p:cNvSpPr>
          <p:nvPr/>
        </p:nvSpPr>
        <p:spPr bwMode="auto">
          <a:xfrm>
            <a:off x="854349" y="2256655"/>
            <a:ext cx="846644" cy="2922199"/>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10955688" y="4246759"/>
            <a:ext cx="549832" cy="1070215"/>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 name="Group 2">
            <a:extLst>
              <a:ext uri="{FF2B5EF4-FFF2-40B4-BE49-F238E27FC236}">
                <a16:creationId xmlns:a16="http://schemas.microsoft.com/office/drawing/2014/main" id="{64AFD9EC-1CA1-D34D-965E-2E8D95748C38}"/>
              </a:ext>
            </a:extLst>
          </p:cNvPr>
          <p:cNvGrpSpPr/>
          <p:nvPr/>
        </p:nvGrpSpPr>
        <p:grpSpPr>
          <a:xfrm>
            <a:off x="8510352" y="2078288"/>
            <a:ext cx="1946338" cy="2912558"/>
            <a:chOff x="8091785" y="2078288"/>
            <a:chExt cx="2364905" cy="2912558"/>
          </a:xfrm>
        </p:grpSpPr>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8108201" y="3602458"/>
              <a:ext cx="2233387"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8218436" y="3646079"/>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26">
              <a:extLst>
                <a:ext uri="{FF2B5EF4-FFF2-40B4-BE49-F238E27FC236}">
                  <a16:creationId xmlns:a16="http://schemas.microsoft.com/office/drawing/2014/main" id="{D8A757BB-1762-8B47-A046-060F718CBC6B}"/>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grpSp>
        <p:nvGrpSpPr>
          <p:cNvPr id="76" name="Group 75">
            <a:extLst>
              <a:ext uri="{FF2B5EF4-FFF2-40B4-BE49-F238E27FC236}">
                <a16:creationId xmlns:a16="http://schemas.microsoft.com/office/drawing/2014/main" id="{EA5C4C69-3F64-BA46-87DE-D8D9E085DAC9}"/>
              </a:ext>
            </a:extLst>
          </p:cNvPr>
          <p:cNvGrpSpPr/>
          <p:nvPr/>
        </p:nvGrpSpPr>
        <p:grpSpPr>
          <a:xfrm>
            <a:off x="1687770" y="2167472"/>
            <a:ext cx="2131701" cy="2912558"/>
            <a:chOff x="8091785" y="2078288"/>
            <a:chExt cx="2364905" cy="2912558"/>
          </a:xfrm>
        </p:grpSpPr>
        <p:sp>
          <p:nvSpPr>
            <p:cNvPr id="77" name="Rectangle 23">
              <a:extLst>
                <a:ext uri="{FF2B5EF4-FFF2-40B4-BE49-F238E27FC236}">
                  <a16:creationId xmlns:a16="http://schemas.microsoft.com/office/drawing/2014/main" id="{12A4D2D3-BB7A-1141-97E1-1746F6AB4244}"/>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Rectangle 24">
              <a:extLst>
                <a:ext uri="{FF2B5EF4-FFF2-40B4-BE49-F238E27FC236}">
                  <a16:creationId xmlns:a16="http://schemas.microsoft.com/office/drawing/2014/main" id="{CC2D939F-B2EB-B142-B2EB-F35198972B0C}"/>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Line 25">
              <a:extLst>
                <a:ext uri="{FF2B5EF4-FFF2-40B4-BE49-F238E27FC236}">
                  <a16:creationId xmlns:a16="http://schemas.microsoft.com/office/drawing/2014/main" id="{29206320-7227-5C45-BF48-477A94FE149F}"/>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Line 27">
              <a:extLst>
                <a:ext uri="{FF2B5EF4-FFF2-40B4-BE49-F238E27FC236}">
                  <a16:creationId xmlns:a16="http://schemas.microsoft.com/office/drawing/2014/main" id="{7462DAE7-AE3D-CD41-8750-E700715A5202}"/>
                </a:ext>
              </a:extLst>
            </p:cNvPr>
            <p:cNvSpPr>
              <a:spLocks noChangeShapeType="1"/>
            </p:cNvSpPr>
            <p:nvPr/>
          </p:nvSpPr>
          <p:spPr bwMode="auto">
            <a:xfrm>
              <a:off x="8121121" y="3602458"/>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2" name="Text Box 26">
              <a:extLst>
                <a:ext uri="{FF2B5EF4-FFF2-40B4-BE49-F238E27FC236}">
                  <a16:creationId xmlns:a16="http://schemas.microsoft.com/office/drawing/2014/main" id="{B868290D-DE89-8749-A32C-C5FCE36D7556}"/>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83" name="Text Box 26">
              <a:extLst>
                <a:ext uri="{FF2B5EF4-FFF2-40B4-BE49-F238E27FC236}">
                  <a16:creationId xmlns:a16="http://schemas.microsoft.com/office/drawing/2014/main" id="{18546DEE-76AB-C744-936A-7F4DF63895D8}"/>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84" name="Text Box 26">
              <a:extLst>
                <a:ext uri="{FF2B5EF4-FFF2-40B4-BE49-F238E27FC236}">
                  <a16:creationId xmlns:a16="http://schemas.microsoft.com/office/drawing/2014/main" id="{9DE3AC7C-D9B1-ED4C-B925-37B31767739C}"/>
                </a:ext>
              </a:extLst>
            </p:cNvPr>
            <p:cNvSpPr txBox="1">
              <a:spLocks noChangeArrowheads="1"/>
            </p:cNvSpPr>
            <p:nvPr/>
          </p:nvSpPr>
          <p:spPr bwMode="auto">
            <a:xfrm>
              <a:off x="8218436" y="3646079"/>
              <a:ext cx="2019294" cy="737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85" name="Line 27">
              <a:extLst>
                <a:ext uri="{FF2B5EF4-FFF2-40B4-BE49-F238E27FC236}">
                  <a16:creationId xmlns:a16="http://schemas.microsoft.com/office/drawing/2014/main" id="{266E1BE0-4561-9344-ACBD-29F42E90D9F3}"/>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6" name="Line 27">
              <a:extLst>
                <a:ext uri="{FF2B5EF4-FFF2-40B4-BE49-F238E27FC236}">
                  <a16:creationId xmlns:a16="http://schemas.microsoft.com/office/drawing/2014/main" id="{3ED696C7-AECF-C14F-8CD8-7153D36CBC69}"/>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26">
              <a:extLst>
                <a:ext uri="{FF2B5EF4-FFF2-40B4-BE49-F238E27FC236}">
                  <a16:creationId xmlns:a16="http://schemas.microsoft.com/office/drawing/2014/main" id="{42139D70-AB44-E047-B37E-AABECE12201B}"/>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sp>
        <p:nvSpPr>
          <p:cNvPr id="129" name="Text Box 26">
            <a:extLst>
              <a:ext uri="{FF2B5EF4-FFF2-40B4-BE49-F238E27FC236}">
                <a16:creationId xmlns:a16="http://schemas.microsoft.com/office/drawing/2014/main" id="{BF5BF946-F5E7-1544-AF56-E534E43CF495}"/>
              </a:ext>
            </a:extLst>
          </p:cNvPr>
          <p:cNvSpPr txBox="1">
            <a:spLocks noChangeArrowheads="1"/>
          </p:cNvSpPr>
          <p:nvPr/>
        </p:nvSpPr>
        <p:spPr bwMode="auto">
          <a:xfrm>
            <a:off x="8732527" y="2993828"/>
            <a:ext cx="1401811"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grpSp>
        <p:nvGrpSpPr>
          <p:cNvPr id="93" name="Group 92">
            <a:extLst>
              <a:ext uri="{FF2B5EF4-FFF2-40B4-BE49-F238E27FC236}">
                <a16:creationId xmlns:a16="http://schemas.microsoft.com/office/drawing/2014/main" id="{EFA7BEBF-82FA-3440-93DD-AFB07D2DDF8D}"/>
              </a:ext>
            </a:extLst>
          </p:cNvPr>
          <p:cNvGrpSpPr/>
          <p:nvPr/>
        </p:nvGrpSpPr>
        <p:grpSpPr>
          <a:xfrm>
            <a:off x="500734" y="4943580"/>
            <a:ext cx="1026523" cy="597153"/>
            <a:chOff x="7493876" y="2774731"/>
            <a:chExt cx="1481958" cy="894622"/>
          </a:xfrm>
        </p:grpSpPr>
        <p:sp>
          <p:nvSpPr>
            <p:cNvPr id="107" name="Freeform 106">
              <a:extLst>
                <a:ext uri="{FF2B5EF4-FFF2-40B4-BE49-F238E27FC236}">
                  <a16:creationId xmlns:a16="http://schemas.microsoft.com/office/drawing/2014/main" id="{FD49C136-01B9-DB45-BCCD-F4E48238714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sp>
          <p:nvSpPr>
            <p:cNvPr id="108" name="Oval 107">
              <a:extLst>
                <a:ext uri="{FF2B5EF4-FFF2-40B4-BE49-F238E27FC236}">
                  <a16:creationId xmlns:a16="http://schemas.microsoft.com/office/drawing/2014/main" id="{3DF9189A-C970-C34D-8402-F20083341C9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grpSp>
          <p:nvGrpSpPr>
            <p:cNvPr id="109" name="Group 108">
              <a:extLst>
                <a:ext uri="{FF2B5EF4-FFF2-40B4-BE49-F238E27FC236}">
                  <a16:creationId xmlns:a16="http://schemas.microsoft.com/office/drawing/2014/main" id="{51F5139E-A5EB-E64B-B1E6-C3669AE818C6}"/>
                </a:ext>
              </a:extLst>
            </p:cNvPr>
            <p:cNvGrpSpPr/>
            <p:nvPr/>
          </p:nvGrpSpPr>
          <p:grpSpPr>
            <a:xfrm>
              <a:off x="7713663" y="2848339"/>
              <a:ext cx="1042107" cy="425543"/>
              <a:chOff x="7786941" y="2884917"/>
              <a:chExt cx="897649" cy="353919"/>
            </a:xfrm>
          </p:grpSpPr>
          <p:sp>
            <p:nvSpPr>
              <p:cNvPr id="110" name="Freeform 109">
                <a:extLst>
                  <a:ext uri="{FF2B5EF4-FFF2-40B4-BE49-F238E27FC236}">
                    <a16:creationId xmlns:a16="http://schemas.microsoft.com/office/drawing/2014/main" id="{7F7CB1D2-0FD2-A14F-A399-1C2D3650F2E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1" name="Freeform 110">
                <a:extLst>
                  <a:ext uri="{FF2B5EF4-FFF2-40B4-BE49-F238E27FC236}">
                    <a16:creationId xmlns:a16="http://schemas.microsoft.com/office/drawing/2014/main" id="{688C61D0-9947-2E41-89C2-D2B4591C1F3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2" name="Freeform 111">
                <a:extLst>
                  <a:ext uri="{FF2B5EF4-FFF2-40B4-BE49-F238E27FC236}">
                    <a16:creationId xmlns:a16="http://schemas.microsoft.com/office/drawing/2014/main" id="{ADE46CF5-DF22-8F48-87EF-A46F29E0F1A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3" name="Freeform 112">
                <a:extLst>
                  <a:ext uri="{FF2B5EF4-FFF2-40B4-BE49-F238E27FC236}">
                    <a16:creationId xmlns:a16="http://schemas.microsoft.com/office/drawing/2014/main" id="{CEACF782-B549-1D4E-B840-69A6AFFE6A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sp>
        <p:nvSpPr>
          <p:cNvPr id="114" name="Title 1">
            <a:extLst>
              <a:ext uri="{FF2B5EF4-FFF2-40B4-BE49-F238E27FC236}">
                <a16:creationId xmlns:a16="http://schemas.microsoft.com/office/drawing/2014/main" id="{1464CB5C-96D6-3645-94B5-DB9FA70972D2}"/>
              </a:ext>
            </a:extLst>
          </p:cNvPr>
          <p:cNvSpPr>
            <a:spLocks noGrp="1"/>
          </p:cNvSpPr>
          <p:nvPr>
            <p:ph type="title"/>
          </p:nvPr>
        </p:nvSpPr>
        <p:spPr>
          <a:xfrm>
            <a:off x="798690" y="289325"/>
            <a:ext cx="11100625" cy="894622"/>
          </a:xfrm>
        </p:spPr>
        <p:txBody>
          <a:bodyPr>
            <a:normAutofit/>
          </a:bodyPr>
          <a:lstStyle/>
          <a:p>
            <a:r>
              <a:rPr lang="en-US" sz="4400" dirty="0"/>
              <a:t>Transport Layer Actions</a:t>
            </a:r>
          </a:p>
        </p:txBody>
      </p:sp>
      <p:grpSp>
        <p:nvGrpSpPr>
          <p:cNvPr id="115" name="Group 149">
            <a:extLst>
              <a:ext uri="{FF2B5EF4-FFF2-40B4-BE49-F238E27FC236}">
                <a16:creationId xmlns:a16="http://schemas.microsoft.com/office/drawing/2014/main" id="{D80894D4-838A-2B47-82E9-ED060F8608E9}"/>
              </a:ext>
            </a:extLst>
          </p:cNvPr>
          <p:cNvGrpSpPr>
            <a:grpSpLocks/>
          </p:cNvGrpSpPr>
          <p:nvPr/>
        </p:nvGrpSpPr>
        <p:grpSpPr bwMode="auto">
          <a:xfrm>
            <a:off x="2462207" y="2756023"/>
            <a:ext cx="412750" cy="158750"/>
            <a:chOff x="1287" y="2524"/>
            <a:chExt cx="260" cy="100"/>
          </a:xfrm>
        </p:grpSpPr>
        <p:sp>
          <p:nvSpPr>
            <p:cNvPr id="116" name="Rectangle 73">
              <a:extLst>
                <a:ext uri="{FF2B5EF4-FFF2-40B4-BE49-F238E27FC236}">
                  <a16:creationId xmlns:a16="http://schemas.microsoft.com/office/drawing/2014/main" id="{4F7EB976-F7A9-464D-96B7-3FE5D6F41C71}"/>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7" name="Rectangle 74">
              <a:extLst>
                <a:ext uri="{FF2B5EF4-FFF2-40B4-BE49-F238E27FC236}">
                  <a16:creationId xmlns:a16="http://schemas.microsoft.com/office/drawing/2014/main" id="{4368CF72-2B59-FB4B-92FA-68E13D10F3E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8" name="Rectangle 75">
              <a:extLst>
                <a:ext uri="{FF2B5EF4-FFF2-40B4-BE49-F238E27FC236}">
                  <a16:creationId xmlns:a16="http://schemas.microsoft.com/office/drawing/2014/main" id="{0D0AC942-AA10-F747-BEAC-52DAFF24DAB3}"/>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Rectangle 129">
              <a:extLst>
                <a:ext uri="{FF2B5EF4-FFF2-40B4-BE49-F238E27FC236}">
                  <a16:creationId xmlns:a16="http://schemas.microsoft.com/office/drawing/2014/main" id="{C51B66A9-7495-DF44-B4DE-37BC9E90E09B}"/>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20" name="Group 149">
            <a:extLst>
              <a:ext uri="{FF2B5EF4-FFF2-40B4-BE49-F238E27FC236}">
                <a16:creationId xmlns:a16="http://schemas.microsoft.com/office/drawing/2014/main" id="{B5F38E94-4EF7-1F4B-AAC4-BF50DC083CD9}"/>
              </a:ext>
            </a:extLst>
          </p:cNvPr>
          <p:cNvGrpSpPr>
            <a:grpSpLocks/>
          </p:cNvGrpSpPr>
          <p:nvPr/>
        </p:nvGrpSpPr>
        <p:grpSpPr bwMode="auto">
          <a:xfrm>
            <a:off x="9681144" y="2673610"/>
            <a:ext cx="412750" cy="158750"/>
            <a:chOff x="1287" y="2524"/>
            <a:chExt cx="260" cy="100"/>
          </a:xfrm>
        </p:grpSpPr>
        <p:sp>
          <p:nvSpPr>
            <p:cNvPr id="121" name="Rectangle 73">
              <a:extLst>
                <a:ext uri="{FF2B5EF4-FFF2-40B4-BE49-F238E27FC236}">
                  <a16:creationId xmlns:a16="http://schemas.microsoft.com/office/drawing/2014/main" id="{71D7BEDA-E8D6-9F4F-8EE3-D5290D9AF39D}"/>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2" name="Rectangle 74">
              <a:extLst>
                <a:ext uri="{FF2B5EF4-FFF2-40B4-BE49-F238E27FC236}">
                  <a16:creationId xmlns:a16="http://schemas.microsoft.com/office/drawing/2014/main" id="{D93A8064-E5FB-2844-9B3D-C598CCB67BD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3" name="Rectangle 75">
              <a:extLst>
                <a:ext uri="{FF2B5EF4-FFF2-40B4-BE49-F238E27FC236}">
                  <a16:creationId xmlns:a16="http://schemas.microsoft.com/office/drawing/2014/main" id="{DF7AA994-9DC7-8349-BB16-6DED06C89AC0}"/>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4" name="Rectangle 129">
              <a:extLst>
                <a:ext uri="{FF2B5EF4-FFF2-40B4-BE49-F238E27FC236}">
                  <a16:creationId xmlns:a16="http://schemas.microsoft.com/office/drawing/2014/main" id="{06FC6EA9-9071-D843-8C39-AFF854F3BEFC}"/>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02" name="Rectangle 101">
            <a:extLst>
              <a:ext uri="{FF2B5EF4-FFF2-40B4-BE49-F238E27FC236}">
                <a16:creationId xmlns:a16="http://schemas.microsoft.com/office/drawing/2014/main" id="{6480FBEB-6DAE-6343-96A8-03D66CDE01DB}"/>
              </a:ext>
            </a:extLst>
          </p:cNvPr>
          <p:cNvSpPr/>
          <p:nvPr/>
        </p:nvSpPr>
        <p:spPr>
          <a:xfrm>
            <a:off x="8043548" y="2078287"/>
            <a:ext cx="2443011" cy="3369475"/>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1" name="Text Box 26">
            <a:extLst>
              <a:ext uri="{FF2B5EF4-FFF2-40B4-BE49-F238E27FC236}">
                <a16:creationId xmlns:a16="http://schemas.microsoft.com/office/drawing/2014/main" id="{82B22EF0-AE16-E34A-9DFF-15D46D5130BC}"/>
              </a:ext>
            </a:extLst>
          </p:cNvPr>
          <p:cNvSpPr txBox="1">
            <a:spLocks noChangeArrowheads="1"/>
          </p:cNvSpPr>
          <p:nvPr/>
        </p:nvSpPr>
        <p:spPr bwMode="auto">
          <a:xfrm>
            <a:off x="1944359" y="3086580"/>
            <a:ext cx="1535315"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98" name="Rectangle 97">
            <a:extLst>
              <a:ext uri="{FF2B5EF4-FFF2-40B4-BE49-F238E27FC236}">
                <a16:creationId xmlns:a16="http://schemas.microsoft.com/office/drawing/2014/main" id="{EB709716-FAB0-AB45-BCAE-75F8CF2AEC09}"/>
              </a:ext>
            </a:extLst>
          </p:cNvPr>
          <p:cNvSpPr/>
          <p:nvPr/>
        </p:nvSpPr>
        <p:spPr>
          <a:xfrm>
            <a:off x="425009" y="1191386"/>
            <a:ext cx="3666301" cy="4459905"/>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84" name="Group 149">
            <a:extLst>
              <a:ext uri="{FF2B5EF4-FFF2-40B4-BE49-F238E27FC236}">
                <a16:creationId xmlns:a16="http://schemas.microsoft.com/office/drawing/2014/main" id="{63E54651-4A95-3749-9095-CA7015203D88}"/>
              </a:ext>
            </a:extLst>
          </p:cNvPr>
          <p:cNvGrpSpPr>
            <a:grpSpLocks/>
          </p:cNvGrpSpPr>
          <p:nvPr/>
        </p:nvGrpSpPr>
        <p:grpSpPr bwMode="auto">
          <a:xfrm>
            <a:off x="2462207" y="2756023"/>
            <a:ext cx="412750" cy="158750"/>
            <a:chOff x="1287" y="2524"/>
            <a:chExt cx="260" cy="100"/>
          </a:xfrm>
        </p:grpSpPr>
        <p:sp>
          <p:nvSpPr>
            <p:cNvPr id="185" name="Rectangle 73">
              <a:extLst>
                <a:ext uri="{FF2B5EF4-FFF2-40B4-BE49-F238E27FC236}">
                  <a16:creationId xmlns:a16="http://schemas.microsoft.com/office/drawing/2014/main" id="{280DAB38-0E9E-F34F-8F9A-9367D3F327F8}"/>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6" name="Rectangle 74">
              <a:extLst>
                <a:ext uri="{FF2B5EF4-FFF2-40B4-BE49-F238E27FC236}">
                  <a16:creationId xmlns:a16="http://schemas.microsoft.com/office/drawing/2014/main" id="{B4B3D106-96DD-1043-A6B0-160355FE6132}"/>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7" name="Rectangle 75">
              <a:extLst>
                <a:ext uri="{FF2B5EF4-FFF2-40B4-BE49-F238E27FC236}">
                  <a16:creationId xmlns:a16="http://schemas.microsoft.com/office/drawing/2014/main" id="{C5BB7FFA-9E81-524A-AFF4-0278B5CB8669}"/>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8" name="Rectangle 129">
              <a:extLst>
                <a:ext uri="{FF2B5EF4-FFF2-40B4-BE49-F238E27FC236}">
                  <a16:creationId xmlns:a16="http://schemas.microsoft.com/office/drawing/2014/main" id="{25DAD60B-59D9-D343-8677-62E63FE488CE}"/>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9" name="TextBox 188">
            <a:extLst>
              <a:ext uri="{FF2B5EF4-FFF2-40B4-BE49-F238E27FC236}">
                <a16:creationId xmlns:a16="http://schemas.microsoft.com/office/drawing/2014/main" id="{5F1D59D2-8EB3-004A-9300-4BC4758C645B}"/>
              </a:ext>
            </a:extLst>
          </p:cNvPr>
          <p:cNvSpPr txBox="1"/>
          <p:nvPr/>
        </p:nvSpPr>
        <p:spPr>
          <a:xfrm>
            <a:off x="4212477" y="1830701"/>
            <a:ext cx="389834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Receiver:</a:t>
            </a:r>
          </a:p>
          <a:p>
            <a:pPr marL="285750" marR="0" lvl="0" indent="-219075" algn="l" defTabSz="914400" rtl="0" eaLnBrk="1" fontAlgn="auto" latinLnBrk="0" hangingPunct="1">
              <a:lnSpc>
                <a:spcPct val="100000"/>
              </a:lnSpc>
              <a:spcBef>
                <a:spcPts val="0"/>
              </a:spcBef>
              <a:spcAft>
                <a:spcPts val="0"/>
              </a:spcAft>
              <a:buClr>
                <a:srgbClr val="0200A3"/>
              </a:buClr>
              <a:buSzTx/>
              <a:buFont typeface="Wingdings"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190" name="Group 189">
            <a:extLst>
              <a:ext uri="{FF2B5EF4-FFF2-40B4-BE49-F238E27FC236}">
                <a16:creationId xmlns:a16="http://schemas.microsoft.com/office/drawing/2014/main" id="{0695A34D-8B86-1543-9A29-0310FB2B9383}"/>
              </a:ext>
            </a:extLst>
          </p:cNvPr>
          <p:cNvGrpSpPr/>
          <p:nvPr/>
        </p:nvGrpSpPr>
        <p:grpSpPr>
          <a:xfrm>
            <a:off x="2355694" y="3088859"/>
            <a:ext cx="1259074" cy="369332"/>
            <a:chOff x="8934916" y="2775692"/>
            <a:chExt cx="1259074" cy="369332"/>
          </a:xfrm>
        </p:grpSpPr>
        <p:sp>
          <p:nvSpPr>
            <p:cNvPr id="191" name="Rectangle 190">
              <a:extLst>
                <a:ext uri="{FF2B5EF4-FFF2-40B4-BE49-F238E27FC236}">
                  <a16:creationId xmlns:a16="http://schemas.microsoft.com/office/drawing/2014/main" id="{91656D58-2006-444D-9DF3-929C2C3A9462}"/>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2" name="TextBox 191">
              <a:extLst>
                <a:ext uri="{FF2B5EF4-FFF2-40B4-BE49-F238E27FC236}">
                  <a16:creationId xmlns:a16="http://schemas.microsoft.com/office/drawing/2014/main" id="{EEC242EC-76E3-8842-966A-909D1964B0B8}"/>
                </a:ext>
              </a:extLst>
            </p:cNvPr>
            <p:cNvSpPr txBox="1"/>
            <p:nvPr/>
          </p:nvSpPr>
          <p:spPr>
            <a:xfrm>
              <a:off x="8934916" y="2775692"/>
              <a:ext cx="12590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app.  msg</a:t>
              </a:r>
            </a:p>
          </p:txBody>
        </p:sp>
      </p:grpSp>
      <p:sp>
        <p:nvSpPr>
          <p:cNvPr id="193" name="TextBox 192">
            <a:extLst>
              <a:ext uri="{FF2B5EF4-FFF2-40B4-BE49-F238E27FC236}">
                <a16:creationId xmlns:a16="http://schemas.microsoft.com/office/drawing/2014/main" id="{146FAE95-BF64-744E-B6D7-85AE3120C980}"/>
              </a:ext>
            </a:extLst>
          </p:cNvPr>
          <p:cNvSpPr txBox="1"/>
          <p:nvPr/>
        </p:nvSpPr>
        <p:spPr>
          <a:xfrm>
            <a:off x="4391041" y="3125909"/>
            <a:ext cx="3825456" cy="722955"/>
          </a:xfrm>
          <a:prstGeom prst="rect">
            <a:avLst/>
          </a:prstGeom>
          <a:noFill/>
        </p:spPr>
        <p:txBody>
          <a:bodyPr wrap="square" rtlCol="0">
            <a:spAutoFit/>
          </a:bodyPr>
          <a:lstStyle/>
          <a:p>
            <a:pPr marL="285750" marR="0" lvl="0" indent="-219075" algn="l" defTabSz="914400" rtl="0" eaLnBrk="1" fontAlgn="auto" latinLnBrk="0" hangingPunct="1">
              <a:lnSpc>
                <a:spcPct val="85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extracts application-layer message</a:t>
            </a:r>
          </a:p>
        </p:txBody>
      </p:sp>
      <p:sp>
        <p:nvSpPr>
          <p:cNvPr id="194" name="TextBox 193">
            <a:extLst>
              <a:ext uri="{FF2B5EF4-FFF2-40B4-BE49-F238E27FC236}">
                <a16:creationId xmlns:a16="http://schemas.microsoft.com/office/drawing/2014/main" id="{1845376D-0F8D-7E40-9089-6FAE4370FEA0}"/>
              </a:ext>
            </a:extLst>
          </p:cNvPr>
          <p:cNvSpPr txBox="1"/>
          <p:nvPr/>
        </p:nvSpPr>
        <p:spPr>
          <a:xfrm>
            <a:off x="4389103" y="2734423"/>
            <a:ext cx="3825456" cy="409023"/>
          </a:xfrm>
          <a:prstGeom prst="rect">
            <a:avLst/>
          </a:prstGeom>
          <a:noFill/>
        </p:spPr>
        <p:txBody>
          <a:bodyPr wrap="square" rtlCol="0">
            <a:spAutoFit/>
          </a:bodyPr>
          <a:lstStyle/>
          <a:p>
            <a:pPr marL="285750" marR="0" lvl="0" indent="-219075" algn="l" defTabSz="914400" rtl="0" eaLnBrk="1" fontAlgn="auto" latinLnBrk="0" hangingPunct="1">
              <a:lnSpc>
                <a:spcPct val="85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checks header values</a:t>
            </a:r>
          </a:p>
        </p:txBody>
      </p:sp>
      <p:sp>
        <p:nvSpPr>
          <p:cNvPr id="195" name="TextBox 194">
            <a:extLst>
              <a:ext uri="{FF2B5EF4-FFF2-40B4-BE49-F238E27FC236}">
                <a16:creationId xmlns:a16="http://schemas.microsoft.com/office/drawing/2014/main" id="{9BFC24B6-C127-6F4C-BCDC-A8E792032914}"/>
              </a:ext>
            </a:extLst>
          </p:cNvPr>
          <p:cNvSpPr txBox="1"/>
          <p:nvPr/>
        </p:nvSpPr>
        <p:spPr>
          <a:xfrm>
            <a:off x="4388103" y="2278130"/>
            <a:ext cx="3825456" cy="461665"/>
          </a:xfrm>
          <a:prstGeom prst="rect">
            <a:avLst/>
          </a:prstGeom>
          <a:noFill/>
        </p:spPr>
        <p:txBody>
          <a:bodyPr wrap="square" rtlCol="0">
            <a:spAutoFit/>
          </a:bodyPr>
          <a:lstStyle/>
          <a:p>
            <a:pPr marL="285750" marR="0" lvl="0" indent="-219075" algn="l" defTabSz="914400" rtl="0" eaLnBrk="1" fontAlgn="auto" latinLnBrk="0" hangingPunct="1">
              <a:lnSpc>
                <a:spcPct val="100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receives segment from IP</a:t>
            </a:r>
          </a:p>
        </p:txBody>
      </p:sp>
      <p:grpSp>
        <p:nvGrpSpPr>
          <p:cNvPr id="196" name="Group 195">
            <a:extLst>
              <a:ext uri="{FF2B5EF4-FFF2-40B4-BE49-F238E27FC236}">
                <a16:creationId xmlns:a16="http://schemas.microsoft.com/office/drawing/2014/main" id="{48B83E4F-9A85-E449-9928-9D59A14EC074}"/>
              </a:ext>
            </a:extLst>
          </p:cNvPr>
          <p:cNvGrpSpPr/>
          <p:nvPr/>
        </p:nvGrpSpPr>
        <p:grpSpPr>
          <a:xfrm>
            <a:off x="1745737" y="4814948"/>
            <a:ext cx="1818022" cy="369332"/>
            <a:chOff x="7863122" y="5632673"/>
            <a:chExt cx="1818022" cy="369332"/>
          </a:xfrm>
        </p:grpSpPr>
        <p:grpSp>
          <p:nvGrpSpPr>
            <p:cNvPr id="197" name="Group 196">
              <a:extLst>
                <a:ext uri="{FF2B5EF4-FFF2-40B4-BE49-F238E27FC236}">
                  <a16:creationId xmlns:a16="http://schemas.microsoft.com/office/drawing/2014/main" id="{FD92661A-D54F-D249-95ED-0FF27E685E68}"/>
                </a:ext>
              </a:extLst>
            </p:cNvPr>
            <p:cNvGrpSpPr/>
            <p:nvPr/>
          </p:nvGrpSpPr>
          <p:grpSpPr>
            <a:xfrm>
              <a:off x="7863122" y="5638955"/>
              <a:ext cx="1259074" cy="338554"/>
              <a:chOff x="8964789" y="2648929"/>
              <a:chExt cx="1259074" cy="338554"/>
            </a:xfrm>
          </p:grpSpPr>
          <p:sp>
            <p:nvSpPr>
              <p:cNvPr id="201" name="Rectangle 200">
                <a:extLst>
                  <a:ext uri="{FF2B5EF4-FFF2-40B4-BE49-F238E27FC236}">
                    <a16:creationId xmlns:a16="http://schemas.microsoft.com/office/drawing/2014/main" id="{9FB9B2F8-7A2C-4D4A-9815-0AC06BE1D516}"/>
                  </a:ext>
                </a:extLst>
              </p:cNvPr>
              <p:cNvSpPr/>
              <p:nvPr/>
            </p:nvSpPr>
            <p:spPr>
              <a:xfrm>
                <a:off x="9032744" y="2707400"/>
                <a:ext cx="543189"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2" name="TextBox 201">
                <a:extLst>
                  <a:ext uri="{FF2B5EF4-FFF2-40B4-BE49-F238E27FC236}">
                    <a16:creationId xmlns:a16="http://schemas.microsoft.com/office/drawing/2014/main" id="{1C19CB13-59AD-3E40-AC4C-CF25CFC27E46}"/>
                  </a:ext>
                </a:extLst>
              </p:cNvPr>
              <p:cNvSpPr txBox="1"/>
              <p:nvPr/>
            </p:nvSpPr>
            <p:spPr>
              <a:xfrm>
                <a:off x="8964789" y="2648929"/>
                <a:ext cx="125907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   T</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198" name="Group 197">
              <a:extLst>
                <a:ext uri="{FF2B5EF4-FFF2-40B4-BE49-F238E27FC236}">
                  <a16:creationId xmlns:a16="http://schemas.microsoft.com/office/drawing/2014/main" id="{69964EF5-DAF4-5A49-B8EB-E8A5D01CEAE7}"/>
                </a:ext>
              </a:extLst>
            </p:cNvPr>
            <p:cNvGrpSpPr/>
            <p:nvPr/>
          </p:nvGrpSpPr>
          <p:grpSpPr>
            <a:xfrm>
              <a:off x="8422070" y="5632673"/>
              <a:ext cx="1259074" cy="369332"/>
              <a:chOff x="8934916" y="2778923"/>
              <a:chExt cx="1259074" cy="369332"/>
            </a:xfrm>
          </p:grpSpPr>
          <p:sp>
            <p:nvSpPr>
              <p:cNvPr id="199" name="Rectangle 198">
                <a:extLst>
                  <a:ext uri="{FF2B5EF4-FFF2-40B4-BE49-F238E27FC236}">
                    <a16:creationId xmlns:a16="http://schemas.microsoft.com/office/drawing/2014/main" id="{1663F7BA-0DF3-D94B-9C74-3E86A6732DD0}"/>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0" name="TextBox 199">
                <a:extLst>
                  <a:ext uri="{FF2B5EF4-FFF2-40B4-BE49-F238E27FC236}">
                    <a16:creationId xmlns:a16="http://schemas.microsoft.com/office/drawing/2014/main" id="{9FB939F0-C8E1-9645-8997-AFBC0BF0005F}"/>
                  </a:ext>
                </a:extLst>
              </p:cNvPr>
              <p:cNvSpPr txBox="1"/>
              <p:nvPr/>
            </p:nvSpPr>
            <p:spPr>
              <a:xfrm>
                <a:off x="8934916" y="2778923"/>
                <a:ext cx="12590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app. msg</a:t>
                </a:r>
              </a:p>
            </p:txBody>
          </p:sp>
        </p:grpSp>
      </p:grpSp>
      <p:sp>
        <p:nvSpPr>
          <p:cNvPr id="203" name="TextBox 202">
            <a:extLst>
              <a:ext uri="{FF2B5EF4-FFF2-40B4-BE49-F238E27FC236}">
                <a16:creationId xmlns:a16="http://schemas.microsoft.com/office/drawing/2014/main" id="{192B5ECF-BCF6-FB4F-96CB-B48F1BD83E0B}"/>
              </a:ext>
            </a:extLst>
          </p:cNvPr>
          <p:cNvSpPr txBox="1"/>
          <p:nvPr/>
        </p:nvSpPr>
        <p:spPr>
          <a:xfrm>
            <a:off x="4395862" y="3809729"/>
            <a:ext cx="3825456" cy="722955"/>
          </a:xfrm>
          <a:prstGeom prst="rect">
            <a:avLst/>
          </a:prstGeom>
          <a:noFill/>
        </p:spPr>
        <p:txBody>
          <a:bodyPr wrap="square" rtlCol="0">
            <a:spAutoFit/>
          </a:bodyPr>
          <a:lstStyle/>
          <a:p>
            <a:pPr marL="285750" marR="0" lvl="0" indent="-219075" algn="l" defTabSz="914400" rtl="0" eaLnBrk="1" fontAlgn="auto" latinLnBrk="0" hangingPunct="1">
              <a:lnSpc>
                <a:spcPct val="85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demultiplexes message up to application via socket</a:t>
            </a:r>
          </a:p>
        </p:txBody>
      </p:sp>
      <p:sp>
        <p:nvSpPr>
          <p:cNvPr id="204" name="Oval 203">
            <a:extLst>
              <a:ext uri="{FF2B5EF4-FFF2-40B4-BE49-F238E27FC236}">
                <a16:creationId xmlns:a16="http://schemas.microsoft.com/office/drawing/2014/main" id="{6282913C-E44E-4C40-ADB1-A9BB2BFBFFD7}"/>
              </a:ext>
            </a:extLst>
          </p:cNvPr>
          <p:cNvSpPr/>
          <p:nvPr/>
        </p:nvSpPr>
        <p:spPr>
          <a:xfrm>
            <a:off x="1741367" y="2989161"/>
            <a:ext cx="763166" cy="541031"/>
          </a:xfrm>
          <a:prstGeom prst="ellipse">
            <a:avLst/>
          </a:prstGeom>
          <a:noFill/>
          <a:ln w="2540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5" name="Slide Number Placeholder 2">
            <a:extLst>
              <a:ext uri="{FF2B5EF4-FFF2-40B4-BE49-F238E27FC236}">
                <a16:creationId xmlns:a16="http://schemas.microsoft.com/office/drawing/2014/main" id="{00325223-4816-0640-A30C-AB4803E0CEA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337050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79167E-6 2.96296E-6 L 0.00039 -0.24931 " pathEditMode="relative" rAng="0" ptsTypes="AA">
                                      <p:cBhvr>
                                        <p:cTn id="6" dur="2000" fill="hold"/>
                                        <p:tgtEl>
                                          <p:spTgt spid="196"/>
                                        </p:tgtEl>
                                        <p:attrNameLst>
                                          <p:attrName>ppt_x</p:attrName>
                                          <p:attrName>ppt_y</p:attrName>
                                        </p:attrNameLst>
                                      </p:cBhvr>
                                      <p:rCtr x="443" y="-12870"/>
                                    </p:animMotion>
                                  </p:childTnLst>
                                </p:cTn>
                              </p:par>
                              <p:par>
                                <p:cTn id="7" presetID="9" presetClass="entr" presetSubtype="0" fill="hold" grpId="0" nodeType="withEffect">
                                  <p:stCondLst>
                                    <p:cond delay="0"/>
                                  </p:stCondLst>
                                  <p:childTnLst>
                                    <p:set>
                                      <p:cBhvr>
                                        <p:cTn id="8" dur="1" fill="hold">
                                          <p:stCondLst>
                                            <p:cond delay="0"/>
                                          </p:stCondLst>
                                        </p:cTn>
                                        <p:tgtEl>
                                          <p:spTgt spid="195"/>
                                        </p:tgtEl>
                                        <p:attrNameLst>
                                          <p:attrName>style.visibility</p:attrName>
                                        </p:attrNameLst>
                                      </p:cBhvr>
                                      <p:to>
                                        <p:strVal val="visible"/>
                                      </p:to>
                                    </p:set>
                                    <p:animEffect transition="in" filter="dissolve">
                                      <p:cBhvr>
                                        <p:cTn id="9" dur="500"/>
                                        <p:tgtEl>
                                          <p:spTgt spid="195"/>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204"/>
                                        </p:tgtEl>
                                        <p:attrNameLst>
                                          <p:attrName>style.visibility</p:attrName>
                                        </p:attrNameLst>
                                      </p:cBhvr>
                                      <p:to>
                                        <p:strVal val="visible"/>
                                      </p:to>
                                    </p:set>
                                    <p:animEffect transition="in" filter="dissolve">
                                      <p:cBhvr>
                                        <p:cTn id="14" dur="500"/>
                                        <p:tgtEl>
                                          <p:spTgt spid="204"/>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94"/>
                                        </p:tgtEl>
                                        <p:attrNameLst>
                                          <p:attrName>style.visibility</p:attrName>
                                        </p:attrNameLst>
                                      </p:cBhvr>
                                      <p:to>
                                        <p:strVal val="visible"/>
                                      </p:to>
                                    </p:set>
                                    <p:animEffect transition="in" filter="dissolve">
                                      <p:cBhvr>
                                        <p:cTn id="17" dur="500"/>
                                        <p:tgtEl>
                                          <p:spTgt spid="19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196"/>
                                        </p:tgtEl>
                                      </p:cBhvr>
                                    </p:animEffect>
                                    <p:set>
                                      <p:cBhvr>
                                        <p:cTn id="22" dur="1" fill="hold">
                                          <p:stCondLst>
                                            <p:cond delay="499"/>
                                          </p:stCondLst>
                                        </p:cTn>
                                        <p:tgtEl>
                                          <p:spTgt spid="196"/>
                                        </p:tgtEl>
                                        <p:attrNameLst>
                                          <p:attrName>style.visibility</p:attrName>
                                        </p:attrNameLst>
                                      </p:cBhvr>
                                      <p:to>
                                        <p:strVal val="hidden"/>
                                      </p:to>
                                    </p:set>
                                  </p:childTnLst>
                                </p:cTn>
                              </p:par>
                              <p:par>
                                <p:cTn id="23" presetID="9" presetClass="exit" presetSubtype="0" fill="hold" grpId="1" nodeType="withEffect">
                                  <p:stCondLst>
                                    <p:cond delay="0"/>
                                  </p:stCondLst>
                                  <p:childTnLst>
                                    <p:animEffect transition="out" filter="dissolve">
                                      <p:cBhvr>
                                        <p:cTn id="24" dur="500"/>
                                        <p:tgtEl>
                                          <p:spTgt spid="204"/>
                                        </p:tgtEl>
                                      </p:cBhvr>
                                    </p:animEffect>
                                    <p:set>
                                      <p:cBhvr>
                                        <p:cTn id="25" dur="1" fill="hold">
                                          <p:stCondLst>
                                            <p:cond delay="499"/>
                                          </p:stCondLst>
                                        </p:cTn>
                                        <p:tgtEl>
                                          <p:spTgt spid="204"/>
                                        </p:tgtEl>
                                        <p:attrNameLst>
                                          <p:attrName>style.visibility</p:attrName>
                                        </p:attrNameLst>
                                      </p:cBhvr>
                                      <p:to>
                                        <p:strVal val="hidden"/>
                                      </p:to>
                                    </p:set>
                                  </p:childTnLst>
                                </p:cTn>
                              </p:par>
                              <p:par>
                                <p:cTn id="26" presetID="9" presetClass="entr" presetSubtype="0" fill="hold" nodeType="withEffect">
                                  <p:stCondLst>
                                    <p:cond delay="0"/>
                                  </p:stCondLst>
                                  <p:childTnLst>
                                    <p:set>
                                      <p:cBhvr>
                                        <p:cTn id="27" dur="1" fill="hold">
                                          <p:stCondLst>
                                            <p:cond delay="0"/>
                                          </p:stCondLst>
                                        </p:cTn>
                                        <p:tgtEl>
                                          <p:spTgt spid="190"/>
                                        </p:tgtEl>
                                        <p:attrNameLst>
                                          <p:attrName>style.visibility</p:attrName>
                                        </p:attrNameLst>
                                      </p:cBhvr>
                                      <p:to>
                                        <p:strVal val="visible"/>
                                      </p:to>
                                    </p:set>
                                    <p:animEffect transition="in" filter="dissolve">
                                      <p:cBhvr>
                                        <p:cTn id="28" dur="500"/>
                                        <p:tgtEl>
                                          <p:spTgt spid="19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93"/>
                                        </p:tgtEl>
                                        <p:attrNameLst>
                                          <p:attrName>style.visibility</p:attrName>
                                        </p:attrNameLst>
                                      </p:cBhvr>
                                      <p:to>
                                        <p:strVal val="visible"/>
                                      </p:to>
                                    </p:set>
                                    <p:animEffect transition="in" filter="dissolve">
                                      <p:cBhvr>
                                        <p:cTn id="31" dur="500"/>
                                        <p:tgtEl>
                                          <p:spTgt spid="193"/>
                                        </p:tgtEl>
                                      </p:cBhvr>
                                    </p:animEffect>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nodeType="clickEffect">
                                  <p:stCondLst>
                                    <p:cond delay="0"/>
                                  </p:stCondLst>
                                  <p:childTnLst>
                                    <p:animMotion origin="layout" path="M -1.66667E-6 -4.81481E-6 L 0.00013 -0.10763 " pathEditMode="relative" rAng="0" ptsTypes="AA">
                                      <p:cBhvr>
                                        <p:cTn id="35" dur="2000" fill="hold"/>
                                        <p:tgtEl>
                                          <p:spTgt spid="190"/>
                                        </p:tgtEl>
                                        <p:attrNameLst>
                                          <p:attrName>ppt_x</p:attrName>
                                          <p:attrName>ppt_y</p:attrName>
                                        </p:attrNameLst>
                                      </p:cBhvr>
                                      <p:rCtr x="0" y="-5394"/>
                                    </p:animMotion>
                                  </p:childTnLst>
                                </p:cTn>
                              </p:par>
                              <p:par>
                                <p:cTn id="36" presetID="9" presetClass="entr" presetSubtype="0" fill="hold" grpId="0" nodeType="withEffect">
                                  <p:stCondLst>
                                    <p:cond delay="0"/>
                                  </p:stCondLst>
                                  <p:childTnLst>
                                    <p:set>
                                      <p:cBhvr>
                                        <p:cTn id="37" dur="1" fill="hold">
                                          <p:stCondLst>
                                            <p:cond delay="0"/>
                                          </p:stCondLst>
                                        </p:cTn>
                                        <p:tgtEl>
                                          <p:spTgt spid="203"/>
                                        </p:tgtEl>
                                        <p:attrNameLst>
                                          <p:attrName>style.visibility</p:attrName>
                                        </p:attrNameLst>
                                      </p:cBhvr>
                                      <p:to>
                                        <p:strVal val="visible"/>
                                      </p:to>
                                    </p:set>
                                    <p:animEffect transition="in" filter="dissolve">
                                      <p:cBhvr>
                                        <p:cTn id="38"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p:bldP spid="194" grpId="0"/>
      <p:bldP spid="195" grpId="0"/>
      <p:bldP spid="203" grpId="0"/>
      <p:bldP spid="204" grpId="0" animBg="1"/>
      <p:bldP spid="204"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9834</TotalTime>
  <Words>5383</Words>
  <Application>Microsoft Office PowerPoint</Application>
  <PresentationFormat>Widescreen</PresentationFormat>
  <Paragraphs>1367</Paragraphs>
  <Slides>63</Slides>
  <Notes>63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63</vt:i4>
      </vt:variant>
    </vt:vector>
  </HeadingPairs>
  <TitlesOfParts>
    <vt:vector size="78" baseType="lpstr">
      <vt:lpstr>Arial</vt:lpstr>
      <vt:lpstr>Calibri</vt:lpstr>
      <vt:lpstr>Calibri Light</vt:lpstr>
      <vt:lpstr>Comic Sans MS</vt:lpstr>
      <vt:lpstr>Courier</vt:lpstr>
      <vt:lpstr>Courier New</vt:lpstr>
      <vt:lpstr>Gill Sans MT</vt:lpstr>
      <vt:lpstr>MS PGothic</vt:lpstr>
      <vt:lpstr>MS PGothic</vt:lpstr>
      <vt:lpstr>Symbol</vt:lpstr>
      <vt:lpstr>Tahoma</vt:lpstr>
      <vt:lpstr>Times</vt:lpstr>
      <vt:lpstr>Times New Roman</vt:lpstr>
      <vt:lpstr>Wingdings</vt:lpstr>
      <vt:lpstr>Office Theme</vt:lpstr>
      <vt:lpstr>PowerPoint Presentation</vt:lpstr>
      <vt:lpstr>Transport layer: overview</vt:lpstr>
      <vt:lpstr>PowerPoint Presentation</vt:lpstr>
      <vt:lpstr>Transport layer: roadmap</vt:lpstr>
      <vt:lpstr>Transport services and protocols</vt:lpstr>
      <vt:lpstr>Transport vs. network layer services and protocols</vt:lpstr>
      <vt:lpstr>Transport vs. network layer services and protocols</vt:lpstr>
      <vt:lpstr>Transport Layer Actions</vt:lpstr>
      <vt:lpstr>Transport Layer Actions</vt:lpstr>
      <vt:lpstr>Two principal Internet transport protocols</vt:lpstr>
      <vt:lpstr>Chapter 3: roadmap</vt:lpstr>
      <vt:lpstr>PowerPoint Presentation</vt:lpstr>
      <vt:lpstr>PowerPoint Presentation</vt:lpstr>
      <vt:lpstr>PowerPoint Presentation</vt:lpstr>
      <vt:lpstr>PowerPoint Presentation</vt:lpstr>
      <vt:lpstr>PowerPoint Presentation</vt:lpstr>
      <vt:lpstr>Multiplexing/demultiplexing</vt:lpstr>
      <vt:lpstr>How demultiplexing works</vt:lpstr>
      <vt:lpstr>Connectionless demultiplexing</vt:lpstr>
      <vt:lpstr>Connectionless demultiplexing: an example</vt:lpstr>
      <vt:lpstr>Connection-oriented demultiplexing</vt:lpstr>
      <vt:lpstr>Connection-oriented demultiplexing: example</vt:lpstr>
      <vt:lpstr>PowerPoint Presentation</vt:lpstr>
      <vt:lpstr>Summary</vt:lpstr>
      <vt:lpstr>Chapter 3: roadmap</vt:lpstr>
      <vt:lpstr>UDP: User Datagram Protocol</vt:lpstr>
      <vt:lpstr>UDP: User Datagram Protocol</vt:lpstr>
      <vt:lpstr>UDP: User Datagram Protocol [RFC 768]</vt:lpstr>
      <vt:lpstr>UDP: Transport Layer Actions</vt:lpstr>
      <vt:lpstr>UDP: Transport Layer Actions</vt:lpstr>
      <vt:lpstr>UDP: Transport Layer Actions</vt:lpstr>
      <vt:lpstr>UDP segment header</vt:lpstr>
      <vt:lpstr>UDP checksum</vt:lpstr>
      <vt:lpstr>UDP checksum</vt:lpstr>
      <vt:lpstr>Internet checksum: an example</vt:lpstr>
      <vt:lpstr>Internet checksum: weak protection!</vt:lpstr>
      <vt:lpstr>Summary: UDP</vt:lpstr>
      <vt:lpstr>Chapter 3: roadmap</vt:lpstr>
      <vt:lpstr>Principles of reliable data transfer </vt:lpstr>
      <vt:lpstr>Principles of reliable data transfer </vt:lpstr>
      <vt:lpstr>Principles of reliable data transfer </vt:lpstr>
      <vt:lpstr>Principles of reliable data transfer </vt:lpstr>
      <vt:lpstr>Reliable data transfer protocol (rdt): interfaces</vt:lpstr>
      <vt:lpstr>Reliable data transfer: getting started</vt:lpstr>
      <vt:lpstr>rdt1.0: reliable transfer over a reliable channel</vt:lpstr>
      <vt:lpstr>rdt2.0: channel with bit errors</vt:lpstr>
      <vt:lpstr>rdt2.0: channel with bit errors</vt:lpstr>
      <vt:lpstr>rdt2.0: FSM specifications</vt:lpstr>
      <vt:lpstr>rdt2.0: FSM specification</vt:lpstr>
      <vt:lpstr>rdt2.0: operation with no errors</vt:lpstr>
      <vt:lpstr>rdt2.0: corrupted packet scenario</vt:lpstr>
      <vt:lpstr>rdt2.0 has a fatal flaw!</vt:lpstr>
      <vt:lpstr>rdt2.1: sender, handling garbled ACK/NAKs</vt:lpstr>
      <vt:lpstr>rdt2.1: receiver, handling garbled ACK/NAKs</vt:lpstr>
      <vt:lpstr>rdt2.1: discussion</vt:lpstr>
      <vt:lpstr>rdt2.2: a NAK-free protocol</vt:lpstr>
      <vt:lpstr>rdt2.2: sender, receiver fragments</vt:lpstr>
      <vt:lpstr>rdt3.0: channels with errors and loss</vt:lpstr>
      <vt:lpstr>rdt3.0: channels with errors and loss</vt:lpstr>
      <vt:lpstr>rdt3.0 sender</vt:lpstr>
      <vt:lpstr>rdt3.0 sender</vt:lpstr>
      <vt:lpstr>rdt3.0 in action</vt:lpstr>
      <vt:lpstr>rdt3.0 in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Abdullah Bin Zarshaid</cp:lastModifiedBy>
  <cp:revision>400</cp:revision>
  <dcterms:created xsi:type="dcterms:W3CDTF">2020-01-18T07:24:59Z</dcterms:created>
  <dcterms:modified xsi:type="dcterms:W3CDTF">2021-03-26T10:07:55Z</dcterms:modified>
</cp:coreProperties>
</file>