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59" r:id="rId6"/>
    <p:sldId id="262" r:id="rId7"/>
    <p:sldId id="261" r:id="rId8"/>
    <p:sldId id="263" r:id="rId9"/>
    <p:sldId id="277"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280" r:id="rId23"/>
    <p:sldId id="279" r:id="rId24"/>
    <p:sldId id="281" r:id="rId25"/>
    <p:sldId id="282" r:id="rId26"/>
    <p:sldId id="287" r:id="rId27"/>
    <p:sldId id="285" r:id="rId28"/>
    <p:sldId id="288" r:id="rId29"/>
    <p:sldId id="289" r:id="rId30"/>
    <p:sldId id="290" r:id="rId31"/>
    <p:sldId id="286" r:id="rId32"/>
    <p:sldId id="291" r:id="rId33"/>
    <p:sldId id="293" r:id="rId34"/>
    <p:sldId id="294" r:id="rId35"/>
    <p:sldId id="295" r:id="rId36"/>
    <p:sldId id="296" r:id="rId37"/>
    <p:sldId id="297" r:id="rId38"/>
    <p:sldId id="298" r:id="rId39"/>
    <p:sldId id="299"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12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5.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svg"/><Relationship Id="rId1" Type="http://schemas.openxmlformats.org/officeDocument/2006/relationships/image" Target="../media/image31.png"/><Relationship Id="rId6" Type="http://schemas.openxmlformats.org/officeDocument/2006/relationships/image" Target="../media/image40.svg"/><Relationship Id="rId5" Type="http://schemas.openxmlformats.org/officeDocument/2006/relationships/image" Target="../media/image33.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5.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svg"/><Relationship Id="rId1" Type="http://schemas.openxmlformats.org/officeDocument/2006/relationships/image" Target="../media/image31.png"/><Relationship Id="rId6" Type="http://schemas.openxmlformats.org/officeDocument/2006/relationships/image" Target="../media/image40.svg"/><Relationship Id="rId5" Type="http://schemas.openxmlformats.org/officeDocument/2006/relationships/image" Target="../media/image33.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67AC59-BCFB-4EF0-92EF-CAC0D1C2025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8D4EF2-89DB-4F63-A58B-DBE541856135}">
      <dgm:prSet custT="1"/>
      <dgm:spPr/>
      <dgm:t>
        <a:bodyPr/>
        <a:lstStyle/>
        <a:p>
          <a:r>
            <a:rPr lang="en-GB" sz="1800" dirty="0"/>
            <a:t>The system shall be available to deliver insulin when required. </a:t>
          </a:r>
          <a:endParaRPr lang="en-US" sz="1800" dirty="0"/>
        </a:p>
      </dgm:t>
    </dgm:pt>
    <dgm:pt modelId="{011FB0AF-063E-4DF7-AA8D-685698DC5FAA}" type="parTrans" cxnId="{1850CB0F-1B76-422F-BCD6-8598EFA42636}">
      <dgm:prSet/>
      <dgm:spPr/>
      <dgm:t>
        <a:bodyPr/>
        <a:lstStyle/>
        <a:p>
          <a:endParaRPr lang="en-US"/>
        </a:p>
      </dgm:t>
    </dgm:pt>
    <dgm:pt modelId="{C5D011B6-0CA2-4A75-9D6B-7C74C5D2DC98}" type="sibTrans" cxnId="{1850CB0F-1B76-422F-BCD6-8598EFA42636}">
      <dgm:prSet/>
      <dgm:spPr/>
      <dgm:t>
        <a:bodyPr/>
        <a:lstStyle/>
        <a:p>
          <a:endParaRPr lang="en-US"/>
        </a:p>
      </dgm:t>
    </dgm:pt>
    <dgm:pt modelId="{6CF58215-D38D-4E8C-B11B-82DCB93D1694}">
      <dgm:prSet custT="1"/>
      <dgm:spPr/>
      <dgm:t>
        <a:bodyPr/>
        <a:lstStyle/>
        <a:p>
          <a:r>
            <a:rPr lang="en-GB" sz="1800" dirty="0"/>
            <a:t>The system shall perform reliably and deliver the correct amount of insulin to counteract the current level of blood sugar.</a:t>
          </a:r>
          <a:endParaRPr lang="en-US" sz="1800" dirty="0"/>
        </a:p>
      </dgm:t>
    </dgm:pt>
    <dgm:pt modelId="{ABB93BD8-B716-469A-9438-845045587C2D}" type="parTrans" cxnId="{BCCE9201-5FAD-4126-ACFD-7F0730A3B352}">
      <dgm:prSet/>
      <dgm:spPr/>
      <dgm:t>
        <a:bodyPr/>
        <a:lstStyle/>
        <a:p>
          <a:endParaRPr lang="en-US"/>
        </a:p>
      </dgm:t>
    </dgm:pt>
    <dgm:pt modelId="{B0101493-E139-4B08-9A23-C699327D0E97}" type="sibTrans" cxnId="{BCCE9201-5FAD-4126-ACFD-7F0730A3B352}">
      <dgm:prSet/>
      <dgm:spPr/>
      <dgm:t>
        <a:bodyPr/>
        <a:lstStyle/>
        <a:p>
          <a:endParaRPr lang="en-US"/>
        </a:p>
      </dgm:t>
    </dgm:pt>
    <dgm:pt modelId="{48E8BD34-94EA-4744-ADD7-0F7A2A5F5711}">
      <dgm:prSet/>
      <dgm:spPr/>
      <dgm:t>
        <a:bodyPr/>
        <a:lstStyle/>
        <a:p>
          <a:r>
            <a:rPr lang="en-GB" dirty="0"/>
            <a:t>The system must therefore be designed and implemented to ensure that the system always meets these requirements. </a:t>
          </a:r>
          <a:endParaRPr lang="en-US" dirty="0"/>
        </a:p>
      </dgm:t>
    </dgm:pt>
    <dgm:pt modelId="{BD1940B5-FFAE-4F59-A347-23A404C834E3}" type="parTrans" cxnId="{DD21B8C7-7E30-4F73-A9A3-A35A21901245}">
      <dgm:prSet/>
      <dgm:spPr/>
      <dgm:t>
        <a:bodyPr/>
        <a:lstStyle/>
        <a:p>
          <a:endParaRPr lang="en-US"/>
        </a:p>
      </dgm:t>
    </dgm:pt>
    <dgm:pt modelId="{44AB8F57-9E26-4D0D-928B-A948A1E167D3}" type="sibTrans" cxnId="{DD21B8C7-7E30-4F73-A9A3-A35A21901245}">
      <dgm:prSet/>
      <dgm:spPr/>
      <dgm:t>
        <a:bodyPr/>
        <a:lstStyle/>
        <a:p>
          <a:endParaRPr lang="en-US"/>
        </a:p>
      </dgm:t>
    </dgm:pt>
    <dgm:pt modelId="{FCA0CD39-E428-4F7C-B82B-347B9D92F823}" type="pres">
      <dgm:prSet presAssocID="{DE67AC59-BCFB-4EF0-92EF-CAC0D1C2025B}" presName="root" presStyleCnt="0">
        <dgm:presLayoutVars>
          <dgm:dir/>
          <dgm:resizeHandles val="exact"/>
        </dgm:presLayoutVars>
      </dgm:prSet>
      <dgm:spPr/>
      <dgm:t>
        <a:bodyPr/>
        <a:lstStyle/>
        <a:p>
          <a:endParaRPr lang="en-US"/>
        </a:p>
      </dgm:t>
    </dgm:pt>
    <dgm:pt modelId="{40CA6F88-AF01-43CB-B2FB-3CB665CAA4EC}" type="pres">
      <dgm:prSet presAssocID="{FA8D4EF2-89DB-4F63-A58B-DBE541856135}" presName="compNode" presStyleCnt="0"/>
      <dgm:spPr/>
    </dgm:pt>
    <dgm:pt modelId="{0263D742-A362-49AF-A814-8477DC60E4A7}" type="pres">
      <dgm:prSet presAssocID="{FA8D4EF2-89DB-4F63-A58B-DBE5418561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E661746E-D26E-4E09-BCF4-EBF259B9E063}" type="pres">
      <dgm:prSet presAssocID="{FA8D4EF2-89DB-4F63-A58B-DBE541856135}" presName="spaceRect" presStyleCnt="0"/>
      <dgm:spPr/>
    </dgm:pt>
    <dgm:pt modelId="{925359A5-69FD-44E2-B57C-00C782D46365}" type="pres">
      <dgm:prSet presAssocID="{FA8D4EF2-89DB-4F63-A58B-DBE541856135}" presName="textRect" presStyleLbl="revTx" presStyleIdx="0" presStyleCnt="3">
        <dgm:presLayoutVars>
          <dgm:chMax val="1"/>
          <dgm:chPref val="1"/>
        </dgm:presLayoutVars>
      </dgm:prSet>
      <dgm:spPr/>
      <dgm:t>
        <a:bodyPr/>
        <a:lstStyle/>
        <a:p>
          <a:endParaRPr lang="en-US"/>
        </a:p>
      </dgm:t>
    </dgm:pt>
    <dgm:pt modelId="{4F18BBB9-71B3-4B05-990D-813F469B3B69}" type="pres">
      <dgm:prSet presAssocID="{C5D011B6-0CA2-4A75-9D6B-7C74C5D2DC98}" presName="sibTrans" presStyleCnt="0"/>
      <dgm:spPr/>
    </dgm:pt>
    <dgm:pt modelId="{C01FAF91-9483-4982-98A3-58CAF223CCC4}" type="pres">
      <dgm:prSet presAssocID="{6CF58215-D38D-4E8C-B11B-82DCB93D1694}" presName="compNode" presStyleCnt="0"/>
      <dgm:spPr/>
    </dgm:pt>
    <dgm:pt modelId="{4D3DDD63-89C6-40AE-B32E-AB05DC55B660}" type="pres">
      <dgm:prSet presAssocID="{6CF58215-D38D-4E8C-B11B-82DCB93D16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90598FD3-12CF-48EE-8839-F0E6ADAE8DB8}" type="pres">
      <dgm:prSet presAssocID="{6CF58215-D38D-4E8C-B11B-82DCB93D1694}" presName="spaceRect" presStyleCnt="0"/>
      <dgm:spPr/>
    </dgm:pt>
    <dgm:pt modelId="{2A2AD0FA-39E2-455C-97B7-1405AD841A41}" type="pres">
      <dgm:prSet presAssocID="{6CF58215-D38D-4E8C-B11B-82DCB93D1694}" presName="textRect" presStyleLbl="revTx" presStyleIdx="1" presStyleCnt="3">
        <dgm:presLayoutVars>
          <dgm:chMax val="1"/>
          <dgm:chPref val="1"/>
        </dgm:presLayoutVars>
      </dgm:prSet>
      <dgm:spPr/>
      <dgm:t>
        <a:bodyPr/>
        <a:lstStyle/>
        <a:p>
          <a:endParaRPr lang="en-US"/>
        </a:p>
      </dgm:t>
    </dgm:pt>
    <dgm:pt modelId="{851B9D8F-E72D-4DBB-A413-7BAE3D0363BE}" type="pres">
      <dgm:prSet presAssocID="{B0101493-E139-4B08-9A23-C699327D0E97}" presName="sibTrans" presStyleCnt="0"/>
      <dgm:spPr/>
    </dgm:pt>
    <dgm:pt modelId="{C5860CFF-4745-4A53-A70E-93E58511F91F}" type="pres">
      <dgm:prSet presAssocID="{48E8BD34-94EA-4744-ADD7-0F7A2A5F5711}" presName="compNode" presStyleCnt="0"/>
      <dgm:spPr/>
    </dgm:pt>
    <dgm:pt modelId="{D07C0A96-49EC-4877-B483-3A82F66C66C7}" type="pres">
      <dgm:prSet presAssocID="{48E8BD34-94EA-4744-ADD7-0F7A2A5F57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5091B30-09F8-4B01-9AB4-148CFC2F66B0}" type="pres">
      <dgm:prSet presAssocID="{48E8BD34-94EA-4744-ADD7-0F7A2A5F5711}" presName="spaceRect" presStyleCnt="0"/>
      <dgm:spPr/>
    </dgm:pt>
    <dgm:pt modelId="{4CF0487B-6861-431B-9EBE-A9E9ED0B7102}" type="pres">
      <dgm:prSet presAssocID="{48E8BD34-94EA-4744-ADD7-0F7A2A5F5711}" presName="textRect" presStyleLbl="revTx" presStyleIdx="2" presStyleCnt="3">
        <dgm:presLayoutVars>
          <dgm:chMax val="1"/>
          <dgm:chPref val="1"/>
        </dgm:presLayoutVars>
      </dgm:prSet>
      <dgm:spPr/>
      <dgm:t>
        <a:bodyPr/>
        <a:lstStyle/>
        <a:p>
          <a:endParaRPr lang="en-US"/>
        </a:p>
      </dgm:t>
    </dgm:pt>
  </dgm:ptLst>
  <dgm:cxnLst>
    <dgm:cxn modelId="{DD21B8C7-7E30-4F73-A9A3-A35A21901245}" srcId="{DE67AC59-BCFB-4EF0-92EF-CAC0D1C2025B}" destId="{48E8BD34-94EA-4744-ADD7-0F7A2A5F5711}" srcOrd="2" destOrd="0" parTransId="{BD1940B5-FFAE-4F59-A347-23A404C834E3}" sibTransId="{44AB8F57-9E26-4D0D-928B-A948A1E167D3}"/>
    <dgm:cxn modelId="{93D38FC3-EA29-498F-96D7-403C7DCD7396}" type="presOf" srcId="{48E8BD34-94EA-4744-ADD7-0F7A2A5F5711}" destId="{4CF0487B-6861-431B-9EBE-A9E9ED0B7102}" srcOrd="0" destOrd="0" presId="urn:microsoft.com/office/officeart/2018/2/layout/IconLabelList"/>
    <dgm:cxn modelId="{D3718C6D-9B25-42FE-BB2C-7A7CCD61133B}" type="presOf" srcId="{FA8D4EF2-89DB-4F63-A58B-DBE541856135}" destId="{925359A5-69FD-44E2-B57C-00C782D46365}" srcOrd="0" destOrd="0" presId="urn:microsoft.com/office/officeart/2018/2/layout/IconLabelList"/>
    <dgm:cxn modelId="{BCCE9201-5FAD-4126-ACFD-7F0730A3B352}" srcId="{DE67AC59-BCFB-4EF0-92EF-CAC0D1C2025B}" destId="{6CF58215-D38D-4E8C-B11B-82DCB93D1694}" srcOrd="1" destOrd="0" parTransId="{ABB93BD8-B716-469A-9438-845045587C2D}" sibTransId="{B0101493-E139-4B08-9A23-C699327D0E97}"/>
    <dgm:cxn modelId="{FD625187-7800-441D-8BFB-41FBDB9E4ED0}" type="presOf" srcId="{DE67AC59-BCFB-4EF0-92EF-CAC0D1C2025B}" destId="{FCA0CD39-E428-4F7C-B82B-347B9D92F823}" srcOrd="0" destOrd="0" presId="urn:microsoft.com/office/officeart/2018/2/layout/IconLabelList"/>
    <dgm:cxn modelId="{CDB94A50-D96C-40D4-A54B-205B49B02045}" type="presOf" srcId="{6CF58215-D38D-4E8C-B11B-82DCB93D1694}" destId="{2A2AD0FA-39E2-455C-97B7-1405AD841A41}" srcOrd="0" destOrd="0" presId="urn:microsoft.com/office/officeart/2018/2/layout/IconLabelList"/>
    <dgm:cxn modelId="{1850CB0F-1B76-422F-BCD6-8598EFA42636}" srcId="{DE67AC59-BCFB-4EF0-92EF-CAC0D1C2025B}" destId="{FA8D4EF2-89DB-4F63-A58B-DBE541856135}" srcOrd="0" destOrd="0" parTransId="{011FB0AF-063E-4DF7-AA8D-685698DC5FAA}" sibTransId="{C5D011B6-0CA2-4A75-9D6B-7C74C5D2DC98}"/>
    <dgm:cxn modelId="{418088CA-177E-47E3-9E3F-BF266F1F2AB9}" type="presParOf" srcId="{FCA0CD39-E428-4F7C-B82B-347B9D92F823}" destId="{40CA6F88-AF01-43CB-B2FB-3CB665CAA4EC}" srcOrd="0" destOrd="0" presId="urn:microsoft.com/office/officeart/2018/2/layout/IconLabelList"/>
    <dgm:cxn modelId="{61E3651A-5C7A-43FC-B258-EE364BB9F79B}" type="presParOf" srcId="{40CA6F88-AF01-43CB-B2FB-3CB665CAA4EC}" destId="{0263D742-A362-49AF-A814-8477DC60E4A7}" srcOrd="0" destOrd="0" presId="urn:microsoft.com/office/officeart/2018/2/layout/IconLabelList"/>
    <dgm:cxn modelId="{900CCDA6-65E4-4C08-B346-BF59A4B4AF2E}" type="presParOf" srcId="{40CA6F88-AF01-43CB-B2FB-3CB665CAA4EC}" destId="{E661746E-D26E-4E09-BCF4-EBF259B9E063}" srcOrd="1" destOrd="0" presId="urn:microsoft.com/office/officeart/2018/2/layout/IconLabelList"/>
    <dgm:cxn modelId="{4D065E13-64BE-4C21-B265-6AB27FE9B7CB}" type="presParOf" srcId="{40CA6F88-AF01-43CB-B2FB-3CB665CAA4EC}" destId="{925359A5-69FD-44E2-B57C-00C782D46365}" srcOrd="2" destOrd="0" presId="urn:microsoft.com/office/officeart/2018/2/layout/IconLabelList"/>
    <dgm:cxn modelId="{17BCD47C-89CC-41C1-A154-5E26DC60A216}" type="presParOf" srcId="{FCA0CD39-E428-4F7C-B82B-347B9D92F823}" destId="{4F18BBB9-71B3-4B05-990D-813F469B3B69}" srcOrd="1" destOrd="0" presId="urn:microsoft.com/office/officeart/2018/2/layout/IconLabelList"/>
    <dgm:cxn modelId="{18FBF855-E5FC-4A61-868E-66DA89736AB3}" type="presParOf" srcId="{FCA0CD39-E428-4F7C-B82B-347B9D92F823}" destId="{C01FAF91-9483-4982-98A3-58CAF223CCC4}" srcOrd="2" destOrd="0" presId="urn:microsoft.com/office/officeart/2018/2/layout/IconLabelList"/>
    <dgm:cxn modelId="{AACDF556-4196-4B9A-889F-0E18161C339F}" type="presParOf" srcId="{C01FAF91-9483-4982-98A3-58CAF223CCC4}" destId="{4D3DDD63-89C6-40AE-B32E-AB05DC55B660}" srcOrd="0" destOrd="0" presId="urn:microsoft.com/office/officeart/2018/2/layout/IconLabelList"/>
    <dgm:cxn modelId="{455FAE47-7EB5-45B2-B4D3-BBDD3100C249}" type="presParOf" srcId="{C01FAF91-9483-4982-98A3-58CAF223CCC4}" destId="{90598FD3-12CF-48EE-8839-F0E6ADAE8DB8}" srcOrd="1" destOrd="0" presId="urn:microsoft.com/office/officeart/2018/2/layout/IconLabelList"/>
    <dgm:cxn modelId="{F9CA1ACE-281F-45A5-9F53-0455B51E8957}" type="presParOf" srcId="{C01FAF91-9483-4982-98A3-58CAF223CCC4}" destId="{2A2AD0FA-39E2-455C-97B7-1405AD841A41}" srcOrd="2" destOrd="0" presId="urn:microsoft.com/office/officeart/2018/2/layout/IconLabelList"/>
    <dgm:cxn modelId="{724ED045-1C95-40A1-8277-3366C5FB756D}" type="presParOf" srcId="{FCA0CD39-E428-4F7C-B82B-347B9D92F823}" destId="{851B9D8F-E72D-4DBB-A413-7BAE3D0363BE}" srcOrd="3" destOrd="0" presId="urn:microsoft.com/office/officeart/2018/2/layout/IconLabelList"/>
    <dgm:cxn modelId="{ACE8FD6D-EE36-4681-8831-8119C504F564}" type="presParOf" srcId="{FCA0CD39-E428-4F7C-B82B-347B9D92F823}" destId="{C5860CFF-4745-4A53-A70E-93E58511F91F}" srcOrd="4" destOrd="0" presId="urn:microsoft.com/office/officeart/2018/2/layout/IconLabelList"/>
    <dgm:cxn modelId="{D4A07730-AC6F-4CBC-A023-98EB466CE1A7}" type="presParOf" srcId="{C5860CFF-4745-4A53-A70E-93E58511F91F}" destId="{D07C0A96-49EC-4877-B483-3A82F66C66C7}" srcOrd="0" destOrd="0" presId="urn:microsoft.com/office/officeart/2018/2/layout/IconLabelList"/>
    <dgm:cxn modelId="{C02E4422-5F01-4801-8437-604EB55108ED}" type="presParOf" srcId="{C5860CFF-4745-4A53-A70E-93E58511F91F}" destId="{E5091B30-09F8-4B01-9AB4-148CFC2F66B0}" srcOrd="1" destOrd="0" presId="urn:microsoft.com/office/officeart/2018/2/layout/IconLabelList"/>
    <dgm:cxn modelId="{B786EA6E-8C5F-4898-BE52-84D9FAC1F22D}" type="presParOf" srcId="{C5860CFF-4745-4A53-A70E-93E58511F91F}" destId="{4CF0487B-6861-431B-9EBE-A9E9ED0B71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F10A93-8706-4246-9A4B-78073CA678D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559CD2-7D05-4E7B-A370-5935F387B16F}">
      <dgm:prSet/>
      <dgm:spPr/>
      <dgm:t>
        <a:bodyPr/>
        <a:lstStyle/>
        <a:p>
          <a:r>
            <a:rPr lang="en-US" dirty="0"/>
            <a:t>Physical size</a:t>
          </a:r>
        </a:p>
      </dgm:t>
    </dgm:pt>
    <dgm:pt modelId="{962AD907-8DCB-4440-A8F4-59CFF5ABF5E6}" type="parTrans" cxnId="{97E3BB48-F949-426F-BA63-01D408024BC7}">
      <dgm:prSet/>
      <dgm:spPr/>
      <dgm:t>
        <a:bodyPr/>
        <a:lstStyle/>
        <a:p>
          <a:endParaRPr lang="en-US"/>
        </a:p>
      </dgm:t>
    </dgm:pt>
    <dgm:pt modelId="{309C0142-FAB6-45F4-B90C-5F94C9858002}" type="sibTrans" cxnId="{97E3BB48-F949-426F-BA63-01D408024BC7}">
      <dgm:prSet/>
      <dgm:spPr/>
      <dgm:t>
        <a:bodyPr/>
        <a:lstStyle/>
        <a:p>
          <a:endParaRPr lang="en-US"/>
        </a:p>
      </dgm:t>
    </dgm:pt>
    <dgm:pt modelId="{7F37D184-2EC8-40B6-AC71-E5D8E0BC5519}">
      <dgm:prSet/>
      <dgm:spPr/>
      <dgm:t>
        <a:bodyPr/>
        <a:lstStyle/>
        <a:p>
          <a:r>
            <a:rPr lang="en-US" dirty="0"/>
            <a:t>Responsiveness</a:t>
          </a:r>
        </a:p>
      </dgm:t>
    </dgm:pt>
    <dgm:pt modelId="{480C3F53-F21F-40A5-93DE-94532727C2F6}" type="parTrans" cxnId="{EABC155F-8261-4FA7-9914-88CC8A6ECBA6}">
      <dgm:prSet/>
      <dgm:spPr/>
      <dgm:t>
        <a:bodyPr/>
        <a:lstStyle/>
        <a:p>
          <a:endParaRPr lang="en-US"/>
        </a:p>
      </dgm:t>
    </dgm:pt>
    <dgm:pt modelId="{830CFCD3-B29E-4C21-927C-5CA9E0BF0887}" type="sibTrans" cxnId="{EABC155F-8261-4FA7-9914-88CC8A6ECBA6}">
      <dgm:prSet/>
      <dgm:spPr/>
      <dgm:t>
        <a:bodyPr/>
        <a:lstStyle/>
        <a:p>
          <a:endParaRPr lang="en-US"/>
        </a:p>
      </dgm:t>
    </dgm:pt>
    <dgm:pt modelId="{E9B582DF-E26D-4F69-B89E-E54982F11A2B}">
      <dgm:prSet/>
      <dgm:spPr/>
      <dgm:t>
        <a:bodyPr/>
        <a:lstStyle/>
        <a:p>
          <a:r>
            <a:rPr lang="en-US" dirty="0"/>
            <a:t>Power Management</a:t>
          </a:r>
        </a:p>
      </dgm:t>
    </dgm:pt>
    <dgm:pt modelId="{780FB367-872F-4672-A2DB-569C8411C964}" type="parTrans" cxnId="{9F10DD16-4AC6-44DB-A5D1-E17A6C0023A4}">
      <dgm:prSet/>
      <dgm:spPr/>
      <dgm:t>
        <a:bodyPr/>
        <a:lstStyle/>
        <a:p>
          <a:endParaRPr lang="en-US"/>
        </a:p>
      </dgm:t>
    </dgm:pt>
    <dgm:pt modelId="{43435D2F-375C-4BF8-99CC-181AC5D66E92}" type="sibTrans" cxnId="{9F10DD16-4AC6-44DB-A5D1-E17A6C0023A4}">
      <dgm:prSet/>
      <dgm:spPr/>
      <dgm:t>
        <a:bodyPr/>
        <a:lstStyle/>
        <a:p>
          <a:endParaRPr lang="en-US"/>
        </a:p>
      </dgm:t>
    </dgm:pt>
    <dgm:pt modelId="{108AC551-5F74-47F8-B8DD-3B8A98A83E4C}" type="pres">
      <dgm:prSet presAssocID="{D9F10A93-8706-4246-9A4B-78073CA678D6}" presName="linear" presStyleCnt="0">
        <dgm:presLayoutVars>
          <dgm:animLvl val="lvl"/>
          <dgm:resizeHandles val="exact"/>
        </dgm:presLayoutVars>
      </dgm:prSet>
      <dgm:spPr/>
      <dgm:t>
        <a:bodyPr/>
        <a:lstStyle/>
        <a:p>
          <a:endParaRPr lang="en-US"/>
        </a:p>
      </dgm:t>
    </dgm:pt>
    <dgm:pt modelId="{B8A643FF-95FE-4D2C-8074-B1E42876C36D}" type="pres">
      <dgm:prSet presAssocID="{6F559CD2-7D05-4E7B-A370-5935F387B16F}" presName="parentText" presStyleLbl="node1" presStyleIdx="0" presStyleCnt="3">
        <dgm:presLayoutVars>
          <dgm:chMax val="0"/>
          <dgm:bulletEnabled val="1"/>
        </dgm:presLayoutVars>
      </dgm:prSet>
      <dgm:spPr/>
      <dgm:t>
        <a:bodyPr/>
        <a:lstStyle/>
        <a:p>
          <a:endParaRPr lang="en-US"/>
        </a:p>
      </dgm:t>
    </dgm:pt>
    <dgm:pt modelId="{93A3FE23-7520-47E4-87B4-D3358FD62FC8}" type="pres">
      <dgm:prSet presAssocID="{309C0142-FAB6-45F4-B90C-5F94C9858002}" presName="spacer" presStyleCnt="0"/>
      <dgm:spPr/>
    </dgm:pt>
    <dgm:pt modelId="{3064A2F1-D38C-471C-A652-04242B33D463}" type="pres">
      <dgm:prSet presAssocID="{7F37D184-2EC8-40B6-AC71-E5D8E0BC5519}" presName="parentText" presStyleLbl="node1" presStyleIdx="1" presStyleCnt="3">
        <dgm:presLayoutVars>
          <dgm:chMax val="0"/>
          <dgm:bulletEnabled val="1"/>
        </dgm:presLayoutVars>
      </dgm:prSet>
      <dgm:spPr/>
      <dgm:t>
        <a:bodyPr/>
        <a:lstStyle/>
        <a:p>
          <a:endParaRPr lang="en-US"/>
        </a:p>
      </dgm:t>
    </dgm:pt>
    <dgm:pt modelId="{F89C64C9-49C5-4A25-87D2-FE5E153EDBE2}" type="pres">
      <dgm:prSet presAssocID="{830CFCD3-B29E-4C21-927C-5CA9E0BF0887}" presName="spacer" presStyleCnt="0"/>
      <dgm:spPr/>
    </dgm:pt>
    <dgm:pt modelId="{AD3C796C-1249-497F-9C7C-50A5131498B9}" type="pres">
      <dgm:prSet presAssocID="{E9B582DF-E26D-4F69-B89E-E54982F11A2B}" presName="parentText" presStyleLbl="node1" presStyleIdx="2" presStyleCnt="3">
        <dgm:presLayoutVars>
          <dgm:chMax val="0"/>
          <dgm:bulletEnabled val="1"/>
        </dgm:presLayoutVars>
      </dgm:prSet>
      <dgm:spPr/>
      <dgm:t>
        <a:bodyPr/>
        <a:lstStyle/>
        <a:p>
          <a:endParaRPr lang="en-US"/>
        </a:p>
      </dgm:t>
    </dgm:pt>
  </dgm:ptLst>
  <dgm:cxnLst>
    <dgm:cxn modelId="{97E3BB48-F949-426F-BA63-01D408024BC7}" srcId="{D9F10A93-8706-4246-9A4B-78073CA678D6}" destId="{6F559CD2-7D05-4E7B-A370-5935F387B16F}" srcOrd="0" destOrd="0" parTransId="{962AD907-8DCB-4440-A8F4-59CFF5ABF5E6}" sibTransId="{309C0142-FAB6-45F4-B90C-5F94C9858002}"/>
    <dgm:cxn modelId="{9F10DD16-4AC6-44DB-A5D1-E17A6C0023A4}" srcId="{D9F10A93-8706-4246-9A4B-78073CA678D6}" destId="{E9B582DF-E26D-4F69-B89E-E54982F11A2B}" srcOrd="2" destOrd="0" parTransId="{780FB367-872F-4672-A2DB-569C8411C964}" sibTransId="{43435D2F-375C-4BF8-99CC-181AC5D66E92}"/>
    <dgm:cxn modelId="{EABC155F-8261-4FA7-9914-88CC8A6ECBA6}" srcId="{D9F10A93-8706-4246-9A4B-78073CA678D6}" destId="{7F37D184-2EC8-40B6-AC71-E5D8E0BC5519}" srcOrd="1" destOrd="0" parTransId="{480C3F53-F21F-40A5-93DE-94532727C2F6}" sibTransId="{830CFCD3-B29E-4C21-927C-5CA9E0BF0887}"/>
    <dgm:cxn modelId="{43662299-9D6B-410B-BAB8-9FDE165DADA6}" type="presOf" srcId="{6F559CD2-7D05-4E7B-A370-5935F387B16F}" destId="{B8A643FF-95FE-4D2C-8074-B1E42876C36D}" srcOrd="0" destOrd="0" presId="urn:microsoft.com/office/officeart/2005/8/layout/vList2"/>
    <dgm:cxn modelId="{B3F3A886-1F70-4FF2-BB2A-62F652DE8A3B}" type="presOf" srcId="{7F37D184-2EC8-40B6-AC71-E5D8E0BC5519}" destId="{3064A2F1-D38C-471C-A652-04242B33D463}" srcOrd="0" destOrd="0" presId="urn:microsoft.com/office/officeart/2005/8/layout/vList2"/>
    <dgm:cxn modelId="{2265FEAA-ABBC-4A5E-973C-EBF0C22E989F}" type="presOf" srcId="{D9F10A93-8706-4246-9A4B-78073CA678D6}" destId="{108AC551-5F74-47F8-B8DD-3B8A98A83E4C}" srcOrd="0" destOrd="0" presId="urn:microsoft.com/office/officeart/2005/8/layout/vList2"/>
    <dgm:cxn modelId="{42B7F23D-6552-4BB3-A102-2D99D0797D3B}" type="presOf" srcId="{E9B582DF-E26D-4F69-B89E-E54982F11A2B}" destId="{AD3C796C-1249-497F-9C7C-50A5131498B9}" srcOrd="0" destOrd="0" presId="urn:microsoft.com/office/officeart/2005/8/layout/vList2"/>
    <dgm:cxn modelId="{1D46BC53-7D1A-47F5-895C-109361A215B0}" type="presParOf" srcId="{108AC551-5F74-47F8-B8DD-3B8A98A83E4C}" destId="{B8A643FF-95FE-4D2C-8074-B1E42876C36D}" srcOrd="0" destOrd="0" presId="urn:microsoft.com/office/officeart/2005/8/layout/vList2"/>
    <dgm:cxn modelId="{BC0942AD-6E5E-4730-BEB6-5C465A0B7D9A}" type="presParOf" srcId="{108AC551-5F74-47F8-B8DD-3B8A98A83E4C}" destId="{93A3FE23-7520-47E4-87B4-D3358FD62FC8}" srcOrd="1" destOrd="0" presId="urn:microsoft.com/office/officeart/2005/8/layout/vList2"/>
    <dgm:cxn modelId="{92F327B5-FE13-4181-BBCE-0E77FB3A6ADC}" type="presParOf" srcId="{108AC551-5F74-47F8-B8DD-3B8A98A83E4C}" destId="{3064A2F1-D38C-471C-A652-04242B33D463}" srcOrd="2" destOrd="0" presId="urn:microsoft.com/office/officeart/2005/8/layout/vList2"/>
    <dgm:cxn modelId="{5B209280-54EE-4F7B-9818-6ADD06738F92}" type="presParOf" srcId="{108AC551-5F74-47F8-B8DD-3B8A98A83E4C}" destId="{F89C64C9-49C5-4A25-87D2-FE5E153EDBE2}" srcOrd="3" destOrd="0" presId="urn:microsoft.com/office/officeart/2005/8/layout/vList2"/>
    <dgm:cxn modelId="{58651E92-CF84-498C-8E07-4BD21A0E18A4}" type="presParOf" srcId="{108AC551-5F74-47F8-B8DD-3B8A98A83E4C}" destId="{AD3C796C-1249-497F-9C7C-50A5131498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6B53FB-67F0-4DEA-81AD-00F728F88663}"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2D39ABAD-7A0A-45D1-BC77-6E14E728669F}">
      <dgm:prSet/>
      <dgm:spPr/>
      <dgm:t>
        <a:bodyPr/>
        <a:lstStyle/>
        <a:p>
          <a:r>
            <a:rPr lang="en-GB"/>
            <a:t>Individual care management </a:t>
          </a:r>
          <a:endParaRPr lang="en-US"/>
        </a:p>
      </dgm:t>
    </dgm:pt>
    <dgm:pt modelId="{AAAFDF80-A3AB-4DF5-BE1B-9A8029AC90B5}" type="parTrans" cxnId="{4EA36FB1-ECA1-46EB-B726-526D37268E76}">
      <dgm:prSet/>
      <dgm:spPr/>
      <dgm:t>
        <a:bodyPr/>
        <a:lstStyle/>
        <a:p>
          <a:endParaRPr lang="en-US"/>
        </a:p>
      </dgm:t>
    </dgm:pt>
    <dgm:pt modelId="{E545C93F-8C43-43D2-A25A-E6334C150214}" type="sibTrans" cxnId="{4EA36FB1-ECA1-46EB-B726-526D37268E76}">
      <dgm:prSet/>
      <dgm:spPr/>
      <dgm:t>
        <a:bodyPr/>
        <a:lstStyle/>
        <a:p>
          <a:endParaRPr lang="en-US"/>
        </a:p>
      </dgm:t>
    </dgm:pt>
    <dgm:pt modelId="{EACC7258-6127-40A6-96F4-D26B2E100367}">
      <dgm:prSet/>
      <dgm:spPr/>
      <dgm:t>
        <a:bodyPr/>
        <a:lstStyle/>
        <a:p>
          <a:r>
            <a:rPr lang="en-GB"/>
            <a:t>Patient monitoring </a:t>
          </a:r>
          <a:endParaRPr lang="en-US"/>
        </a:p>
      </dgm:t>
    </dgm:pt>
    <dgm:pt modelId="{5646AFCA-AECC-4310-97FC-898D35D39D29}" type="parTrans" cxnId="{9655E5AC-5EE0-495E-A8D9-CE8CF0111E13}">
      <dgm:prSet/>
      <dgm:spPr/>
      <dgm:t>
        <a:bodyPr/>
        <a:lstStyle/>
        <a:p>
          <a:endParaRPr lang="en-US"/>
        </a:p>
      </dgm:t>
    </dgm:pt>
    <dgm:pt modelId="{0291327E-DCFF-4E52-BBAB-024D0676CFA8}" type="sibTrans" cxnId="{9655E5AC-5EE0-495E-A8D9-CE8CF0111E13}">
      <dgm:prSet/>
      <dgm:spPr/>
      <dgm:t>
        <a:bodyPr/>
        <a:lstStyle/>
        <a:p>
          <a:endParaRPr lang="en-US"/>
        </a:p>
      </dgm:t>
    </dgm:pt>
    <dgm:pt modelId="{9B8B5F57-F141-460B-B98A-0E4C3C1EB75A}">
      <dgm:prSet/>
      <dgm:spPr/>
      <dgm:t>
        <a:bodyPr/>
        <a:lstStyle/>
        <a:p>
          <a:r>
            <a:rPr lang="en-GB"/>
            <a:t>Administrative reporting </a:t>
          </a:r>
          <a:endParaRPr lang="en-US"/>
        </a:p>
      </dgm:t>
    </dgm:pt>
    <dgm:pt modelId="{2CD779C9-BA89-4D45-8EBE-146504CBA0D8}" type="parTrans" cxnId="{9CCFC3C5-22F9-48D8-9D38-FE17F2628021}">
      <dgm:prSet/>
      <dgm:spPr/>
      <dgm:t>
        <a:bodyPr/>
        <a:lstStyle/>
        <a:p>
          <a:endParaRPr lang="en-US"/>
        </a:p>
      </dgm:t>
    </dgm:pt>
    <dgm:pt modelId="{A7DB41FA-CF46-4762-9FE2-6638E3425E96}" type="sibTrans" cxnId="{9CCFC3C5-22F9-48D8-9D38-FE17F2628021}">
      <dgm:prSet/>
      <dgm:spPr/>
      <dgm:t>
        <a:bodyPr/>
        <a:lstStyle/>
        <a:p>
          <a:endParaRPr lang="en-US"/>
        </a:p>
      </dgm:t>
    </dgm:pt>
    <dgm:pt modelId="{AF0AB9A5-C725-4AA5-8135-A49812923402}" type="pres">
      <dgm:prSet presAssocID="{126B53FB-67F0-4DEA-81AD-00F728F88663}" presName="hierChild1" presStyleCnt="0">
        <dgm:presLayoutVars>
          <dgm:chPref val="1"/>
          <dgm:dir/>
          <dgm:animOne val="branch"/>
          <dgm:animLvl val="lvl"/>
          <dgm:resizeHandles/>
        </dgm:presLayoutVars>
      </dgm:prSet>
      <dgm:spPr/>
      <dgm:t>
        <a:bodyPr/>
        <a:lstStyle/>
        <a:p>
          <a:endParaRPr lang="en-US"/>
        </a:p>
      </dgm:t>
    </dgm:pt>
    <dgm:pt modelId="{A0B91A7D-C581-4A12-A96D-F98645EFC960}" type="pres">
      <dgm:prSet presAssocID="{2D39ABAD-7A0A-45D1-BC77-6E14E728669F}" presName="hierRoot1" presStyleCnt="0"/>
      <dgm:spPr/>
    </dgm:pt>
    <dgm:pt modelId="{0AB1BB9C-F9A7-4E9B-90B6-7D5083E1303D}" type="pres">
      <dgm:prSet presAssocID="{2D39ABAD-7A0A-45D1-BC77-6E14E728669F}" presName="composite" presStyleCnt="0"/>
      <dgm:spPr/>
    </dgm:pt>
    <dgm:pt modelId="{1691FB6C-4258-4BED-8864-5C7FAB71EFC6}" type="pres">
      <dgm:prSet presAssocID="{2D39ABAD-7A0A-45D1-BC77-6E14E728669F}" presName="background" presStyleLbl="node0" presStyleIdx="0" presStyleCnt="3"/>
      <dgm:spPr/>
    </dgm:pt>
    <dgm:pt modelId="{A608027A-C3B2-4EF9-9789-E66FB8E214F5}" type="pres">
      <dgm:prSet presAssocID="{2D39ABAD-7A0A-45D1-BC77-6E14E728669F}" presName="text" presStyleLbl="fgAcc0" presStyleIdx="0" presStyleCnt="3">
        <dgm:presLayoutVars>
          <dgm:chPref val="3"/>
        </dgm:presLayoutVars>
      </dgm:prSet>
      <dgm:spPr/>
      <dgm:t>
        <a:bodyPr/>
        <a:lstStyle/>
        <a:p>
          <a:endParaRPr lang="en-US"/>
        </a:p>
      </dgm:t>
    </dgm:pt>
    <dgm:pt modelId="{02CBAAFA-0708-422E-8E66-22B478DF8783}" type="pres">
      <dgm:prSet presAssocID="{2D39ABAD-7A0A-45D1-BC77-6E14E728669F}" presName="hierChild2" presStyleCnt="0"/>
      <dgm:spPr/>
    </dgm:pt>
    <dgm:pt modelId="{FFE1241E-5352-47E9-9BBA-48FBA1B5937D}" type="pres">
      <dgm:prSet presAssocID="{EACC7258-6127-40A6-96F4-D26B2E100367}" presName="hierRoot1" presStyleCnt="0"/>
      <dgm:spPr/>
    </dgm:pt>
    <dgm:pt modelId="{4DBB02AC-B5FE-402B-980B-D9A60E2F205F}" type="pres">
      <dgm:prSet presAssocID="{EACC7258-6127-40A6-96F4-D26B2E100367}" presName="composite" presStyleCnt="0"/>
      <dgm:spPr/>
    </dgm:pt>
    <dgm:pt modelId="{8263982E-6060-40F2-874A-72A28DF99BA1}" type="pres">
      <dgm:prSet presAssocID="{EACC7258-6127-40A6-96F4-D26B2E100367}" presName="background" presStyleLbl="node0" presStyleIdx="1" presStyleCnt="3"/>
      <dgm:spPr/>
    </dgm:pt>
    <dgm:pt modelId="{EECBD65D-8471-4906-A2FB-9B1A5D215ABA}" type="pres">
      <dgm:prSet presAssocID="{EACC7258-6127-40A6-96F4-D26B2E100367}" presName="text" presStyleLbl="fgAcc0" presStyleIdx="1" presStyleCnt="3">
        <dgm:presLayoutVars>
          <dgm:chPref val="3"/>
        </dgm:presLayoutVars>
      </dgm:prSet>
      <dgm:spPr/>
      <dgm:t>
        <a:bodyPr/>
        <a:lstStyle/>
        <a:p>
          <a:endParaRPr lang="en-US"/>
        </a:p>
      </dgm:t>
    </dgm:pt>
    <dgm:pt modelId="{1D88646B-E507-498F-9649-FBF1B4A81B97}" type="pres">
      <dgm:prSet presAssocID="{EACC7258-6127-40A6-96F4-D26B2E100367}" presName="hierChild2" presStyleCnt="0"/>
      <dgm:spPr/>
    </dgm:pt>
    <dgm:pt modelId="{EE7F7316-6B6E-481E-81DC-B87EF21223F1}" type="pres">
      <dgm:prSet presAssocID="{9B8B5F57-F141-460B-B98A-0E4C3C1EB75A}" presName="hierRoot1" presStyleCnt="0"/>
      <dgm:spPr/>
    </dgm:pt>
    <dgm:pt modelId="{C65DB1B2-ED9B-452E-BD08-78D2A1433BED}" type="pres">
      <dgm:prSet presAssocID="{9B8B5F57-F141-460B-B98A-0E4C3C1EB75A}" presName="composite" presStyleCnt="0"/>
      <dgm:spPr/>
    </dgm:pt>
    <dgm:pt modelId="{CCB1AD8C-CFAA-4F8F-8D12-94E332CD2772}" type="pres">
      <dgm:prSet presAssocID="{9B8B5F57-F141-460B-B98A-0E4C3C1EB75A}" presName="background" presStyleLbl="node0" presStyleIdx="2" presStyleCnt="3"/>
      <dgm:spPr/>
    </dgm:pt>
    <dgm:pt modelId="{B1757FC5-6DFD-4BE6-BB86-37C7F5544E33}" type="pres">
      <dgm:prSet presAssocID="{9B8B5F57-F141-460B-B98A-0E4C3C1EB75A}" presName="text" presStyleLbl="fgAcc0" presStyleIdx="2" presStyleCnt="3">
        <dgm:presLayoutVars>
          <dgm:chPref val="3"/>
        </dgm:presLayoutVars>
      </dgm:prSet>
      <dgm:spPr/>
      <dgm:t>
        <a:bodyPr/>
        <a:lstStyle/>
        <a:p>
          <a:endParaRPr lang="en-US"/>
        </a:p>
      </dgm:t>
    </dgm:pt>
    <dgm:pt modelId="{582C5DE6-D1D4-41DE-997C-D520FCE15F48}" type="pres">
      <dgm:prSet presAssocID="{9B8B5F57-F141-460B-B98A-0E4C3C1EB75A}" presName="hierChild2" presStyleCnt="0"/>
      <dgm:spPr/>
    </dgm:pt>
  </dgm:ptLst>
  <dgm:cxnLst>
    <dgm:cxn modelId="{9FFE2A52-0D24-4739-9026-1CDFF99BD55D}" type="presOf" srcId="{EACC7258-6127-40A6-96F4-D26B2E100367}" destId="{EECBD65D-8471-4906-A2FB-9B1A5D215ABA}" srcOrd="0" destOrd="0" presId="urn:microsoft.com/office/officeart/2005/8/layout/hierarchy1"/>
    <dgm:cxn modelId="{1A36297E-6C70-4A88-A10B-92FA80F1C59D}" type="presOf" srcId="{2D39ABAD-7A0A-45D1-BC77-6E14E728669F}" destId="{A608027A-C3B2-4EF9-9789-E66FB8E214F5}" srcOrd="0" destOrd="0" presId="urn:microsoft.com/office/officeart/2005/8/layout/hierarchy1"/>
    <dgm:cxn modelId="{44C69AC9-3F53-4C1D-AA82-7DB046C584A2}" type="presOf" srcId="{9B8B5F57-F141-460B-B98A-0E4C3C1EB75A}" destId="{B1757FC5-6DFD-4BE6-BB86-37C7F5544E33}" srcOrd="0" destOrd="0" presId="urn:microsoft.com/office/officeart/2005/8/layout/hierarchy1"/>
    <dgm:cxn modelId="{9655E5AC-5EE0-495E-A8D9-CE8CF0111E13}" srcId="{126B53FB-67F0-4DEA-81AD-00F728F88663}" destId="{EACC7258-6127-40A6-96F4-D26B2E100367}" srcOrd="1" destOrd="0" parTransId="{5646AFCA-AECC-4310-97FC-898D35D39D29}" sibTransId="{0291327E-DCFF-4E52-BBAB-024D0676CFA8}"/>
    <dgm:cxn modelId="{B8D80E11-425D-4892-B162-7D8564D86FF6}" type="presOf" srcId="{126B53FB-67F0-4DEA-81AD-00F728F88663}" destId="{AF0AB9A5-C725-4AA5-8135-A49812923402}" srcOrd="0" destOrd="0" presId="urn:microsoft.com/office/officeart/2005/8/layout/hierarchy1"/>
    <dgm:cxn modelId="{4EA36FB1-ECA1-46EB-B726-526D37268E76}" srcId="{126B53FB-67F0-4DEA-81AD-00F728F88663}" destId="{2D39ABAD-7A0A-45D1-BC77-6E14E728669F}" srcOrd="0" destOrd="0" parTransId="{AAAFDF80-A3AB-4DF5-BE1B-9A8029AC90B5}" sibTransId="{E545C93F-8C43-43D2-A25A-E6334C150214}"/>
    <dgm:cxn modelId="{9CCFC3C5-22F9-48D8-9D38-FE17F2628021}" srcId="{126B53FB-67F0-4DEA-81AD-00F728F88663}" destId="{9B8B5F57-F141-460B-B98A-0E4C3C1EB75A}" srcOrd="2" destOrd="0" parTransId="{2CD779C9-BA89-4D45-8EBE-146504CBA0D8}" sibTransId="{A7DB41FA-CF46-4762-9FE2-6638E3425E96}"/>
    <dgm:cxn modelId="{9BFF4ED7-F56D-4DC0-B7FB-90FDCA2FBF5F}" type="presParOf" srcId="{AF0AB9A5-C725-4AA5-8135-A49812923402}" destId="{A0B91A7D-C581-4A12-A96D-F98645EFC960}" srcOrd="0" destOrd="0" presId="urn:microsoft.com/office/officeart/2005/8/layout/hierarchy1"/>
    <dgm:cxn modelId="{FB5A37B1-F731-4E31-A210-BDB205480955}" type="presParOf" srcId="{A0B91A7D-C581-4A12-A96D-F98645EFC960}" destId="{0AB1BB9C-F9A7-4E9B-90B6-7D5083E1303D}" srcOrd="0" destOrd="0" presId="urn:microsoft.com/office/officeart/2005/8/layout/hierarchy1"/>
    <dgm:cxn modelId="{7CB93F46-5896-42AB-BE8E-774A0AA941C3}" type="presParOf" srcId="{0AB1BB9C-F9A7-4E9B-90B6-7D5083E1303D}" destId="{1691FB6C-4258-4BED-8864-5C7FAB71EFC6}" srcOrd="0" destOrd="0" presId="urn:microsoft.com/office/officeart/2005/8/layout/hierarchy1"/>
    <dgm:cxn modelId="{459BCEDE-8793-440D-82BA-672EA2BE51C4}" type="presParOf" srcId="{0AB1BB9C-F9A7-4E9B-90B6-7D5083E1303D}" destId="{A608027A-C3B2-4EF9-9789-E66FB8E214F5}" srcOrd="1" destOrd="0" presId="urn:microsoft.com/office/officeart/2005/8/layout/hierarchy1"/>
    <dgm:cxn modelId="{D6D86374-2A91-46F7-AE03-6ED51F791C18}" type="presParOf" srcId="{A0B91A7D-C581-4A12-A96D-F98645EFC960}" destId="{02CBAAFA-0708-422E-8E66-22B478DF8783}" srcOrd="1" destOrd="0" presId="urn:microsoft.com/office/officeart/2005/8/layout/hierarchy1"/>
    <dgm:cxn modelId="{00A18FCD-BCD1-45B5-AFD4-D7534449E7EA}" type="presParOf" srcId="{AF0AB9A5-C725-4AA5-8135-A49812923402}" destId="{FFE1241E-5352-47E9-9BBA-48FBA1B5937D}" srcOrd="1" destOrd="0" presId="urn:microsoft.com/office/officeart/2005/8/layout/hierarchy1"/>
    <dgm:cxn modelId="{52853A10-58FD-4456-90EE-C6005A516F17}" type="presParOf" srcId="{FFE1241E-5352-47E9-9BBA-48FBA1B5937D}" destId="{4DBB02AC-B5FE-402B-980B-D9A60E2F205F}" srcOrd="0" destOrd="0" presId="urn:microsoft.com/office/officeart/2005/8/layout/hierarchy1"/>
    <dgm:cxn modelId="{84DB43FF-2B36-4D02-8D72-EA84AA9AFFCF}" type="presParOf" srcId="{4DBB02AC-B5FE-402B-980B-D9A60E2F205F}" destId="{8263982E-6060-40F2-874A-72A28DF99BA1}" srcOrd="0" destOrd="0" presId="urn:microsoft.com/office/officeart/2005/8/layout/hierarchy1"/>
    <dgm:cxn modelId="{622B9A61-BF66-493A-A616-C86DC1C0DC70}" type="presParOf" srcId="{4DBB02AC-B5FE-402B-980B-D9A60E2F205F}" destId="{EECBD65D-8471-4906-A2FB-9B1A5D215ABA}" srcOrd="1" destOrd="0" presId="urn:microsoft.com/office/officeart/2005/8/layout/hierarchy1"/>
    <dgm:cxn modelId="{AEA85F82-F351-4495-8D35-372193440345}" type="presParOf" srcId="{FFE1241E-5352-47E9-9BBA-48FBA1B5937D}" destId="{1D88646B-E507-498F-9649-FBF1B4A81B97}" srcOrd="1" destOrd="0" presId="urn:microsoft.com/office/officeart/2005/8/layout/hierarchy1"/>
    <dgm:cxn modelId="{D4953234-44E9-4FA3-892C-C83DC0368910}" type="presParOf" srcId="{AF0AB9A5-C725-4AA5-8135-A49812923402}" destId="{EE7F7316-6B6E-481E-81DC-B87EF21223F1}" srcOrd="2" destOrd="0" presId="urn:microsoft.com/office/officeart/2005/8/layout/hierarchy1"/>
    <dgm:cxn modelId="{A7A85682-930D-4E67-B295-BB0E3247F267}" type="presParOf" srcId="{EE7F7316-6B6E-481E-81DC-B87EF21223F1}" destId="{C65DB1B2-ED9B-452E-BD08-78D2A1433BED}" srcOrd="0" destOrd="0" presId="urn:microsoft.com/office/officeart/2005/8/layout/hierarchy1"/>
    <dgm:cxn modelId="{0CA5EC34-442A-43C5-88C2-FC0DEB47BD02}" type="presParOf" srcId="{C65DB1B2-ED9B-452E-BD08-78D2A1433BED}" destId="{CCB1AD8C-CFAA-4F8F-8D12-94E332CD2772}" srcOrd="0" destOrd="0" presId="urn:microsoft.com/office/officeart/2005/8/layout/hierarchy1"/>
    <dgm:cxn modelId="{813E8BFA-8472-4B21-92B6-79C8539B5E83}" type="presParOf" srcId="{C65DB1B2-ED9B-452E-BD08-78D2A1433BED}" destId="{B1757FC5-6DFD-4BE6-BB86-37C7F5544E33}" srcOrd="1" destOrd="0" presId="urn:microsoft.com/office/officeart/2005/8/layout/hierarchy1"/>
    <dgm:cxn modelId="{D514503C-F1F7-4737-9BE6-3B457E958097}" type="presParOf" srcId="{EE7F7316-6B6E-481E-81DC-B87EF21223F1}" destId="{582C5DE6-D1D4-41DE-997C-D520FCE15F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F3DFDE-D418-4574-BEC1-1C752D75C9E3}"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B70ACD9-D0B9-47A9-ABFB-4C6ABCBAE2A0}">
      <dgm:prSet/>
      <dgm:spPr/>
      <dgm:t>
        <a:bodyPr/>
        <a:lstStyle/>
        <a:p>
          <a:r>
            <a:rPr lang="en-GB"/>
            <a:t>The weather station system </a:t>
          </a:r>
          <a:endParaRPr lang="en-US"/>
        </a:p>
      </dgm:t>
    </dgm:pt>
    <dgm:pt modelId="{06E3BA4F-42EB-4D8C-AAA6-AE77D09D7397}" type="parTrans" cxnId="{AFCD4EEC-B5E0-43B7-850E-D119A40E2F37}">
      <dgm:prSet/>
      <dgm:spPr/>
      <dgm:t>
        <a:bodyPr/>
        <a:lstStyle/>
        <a:p>
          <a:endParaRPr lang="en-US"/>
        </a:p>
      </dgm:t>
    </dgm:pt>
    <dgm:pt modelId="{DC2B672C-D0D1-46BD-BFB8-BEC635BEF7E2}" type="sibTrans" cxnId="{AFCD4EEC-B5E0-43B7-850E-D119A40E2F37}">
      <dgm:prSet/>
      <dgm:spPr/>
      <dgm:t>
        <a:bodyPr/>
        <a:lstStyle/>
        <a:p>
          <a:endParaRPr lang="en-US"/>
        </a:p>
      </dgm:t>
    </dgm:pt>
    <dgm:pt modelId="{3F7AFA7D-8B10-4956-B850-0D47724DA809}">
      <dgm:prSet custT="1"/>
      <dgm:spPr/>
      <dgm:t>
        <a:bodyPr/>
        <a:lstStyle/>
        <a:p>
          <a:r>
            <a:rPr lang="en-GB" sz="1800" dirty="0"/>
            <a:t>This is responsible for collecting weather data, carrying out some initial data processing and transmitting it to the data management system.</a:t>
          </a:r>
          <a:endParaRPr lang="en-US" sz="1800" dirty="0"/>
        </a:p>
      </dgm:t>
    </dgm:pt>
    <dgm:pt modelId="{A319D10A-7383-4102-88B6-0EF48A02B41C}" type="parTrans" cxnId="{DF539ADE-F12C-4A65-9C41-BD538832E440}">
      <dgm:prSet/>
      <dgm:spPr/>
      <dgm:t>
        <a:bodyPr/>
        <a:lstStyle/>
        <a:p>
          <a:endParaRPr lang="en-US"/>
        </a:p>
      </dgm:t>
    </dgm:pt>
    <dgm:pt modelId="{3D6DD6A2-5029-43BD-A12F-1E208B95CFE6}" type="sibTrans" cxnId="{DF539ADE-F12C-4A65-9C41-BD538832E440}">
      <dgm:prSet/>
      <dgm:spPr/>
      <dgm:t>
        <a:bodyPr/>
        <a:lstStyle/>
        <a:p>
          <a:endParaRPr lang="en-US"/>
        </a:p>
      </dgm:t>
    </dgm:pt>
    <dgm:pt modelId="{48E3FF43-9514-4B28-AE6D-20BAC828F6B0}">
      <dgm:prSet/>
      <dgm:spPr/>
      <dgm:t>
        <a:bodyPr/>
        <a:lstStyle/>
        <a:p>
          <a:r>
            <a:rPr lang="en-GB"/>
            <a:t>The data management and archiving system </a:t>
          </a:r>
          <a:endParaRPr lang="en-US"/>
        </a:p>
      </dgm:t>
    </dgm:pt>
    <dgm:pt modelId="{3743184A-9EA2-49C2-ABF2-F45627181D27}" type="parTrans" cxnId="{DB79F80D-3EB2-44B7-B9BE-89A77E1727C4}">
      <dgm:prSet/>
      <dgm:spPr/>
      <dgm:t>
        <a:bodyPr/>
        <a:lstStyle/>
        <a:p>
          <a:endParaRPr lang="en-US"/>
        </a:p>
      </dgm:t>
    </dgm:pt>
    <dgm:pt modelId="{2E3F0A0F-C6AD-4F0A-A37C-47B5E0750BD7}" type="sibTrans" cxnId="{DB79F80D-3EB2-44B7-B9BE-89A77E1727C4}">
      <dgm:prSet/>
      <dgm:spPr/>
      <dgm:t>
        <a:bodyPr/>
        <a:lstStyle/>
        <a:p>
          <a:endParaRPr lang="en-US"/>
        </a:p>
      </dgm:t>
    </dgm:pt>
    <dgm:pt modelId="{26D29248-5524-4771-BE0E-6E4F6716E474}">
      <dgm:prSet custT="1"/>
      <dgm:spPr/>
      <dgm:t>
        <a:bodyPr/>
        <a:lstStyle/>
        <a:p>
          <a:r>
            <a:rPr lang="en-GB" sz="1800" dirty="0"/>
            <a:t>This system collects the data from all the wilderness weather stations, carries out data processing and analysis and archives the data.</a:t>
          </a:r>
          <a:endParaRPr lang="en-US" sz="1800" dirty="0"/>
        </a:p>
      </dgm:t>
    </dgm:pt>
    <dgm:pt modelId="{1E5938E5-97CA-4493-B0A8-9CEA28907060}" type="parTrans" cxnId="{7D841A62-093A-42B9-A024-5E6618B1200E}">
      <dgm:prSet/>
      <dgm:spPr/>
      <dgm:t>
        <a:bodyPr/>
        <a:lstStyle/>
        <a:p>
          <a:endParaRPr lang="en-US"/>
        </a:p>
      </dgm:t>
    </dgm:pt>
    <dgm:pt modelId="{4E517219-2D0A-4E3B-B31D-0271494197F6}" type="sibTrans" cxnId="{7D841A62-093A-42B9-A024-5E6618B1200E}">
      <dgm:prSet/>
      <dgm:spPr/>
      <dgm:t>
        <a:bodyPr/>
        <a:lstStyle/>
        <a:p>
          <a:endParaRPr lang="en-US"/>
        </a:p>
      </dgm:t>
    </dgm:pt>
    <dgm:pt modelId="{EE506F31-A17C-4D42-98F4-6064889897A8}">
      <dgm:prSet/>
      <dgm:spPr/>
      <dgm:t>
        <a:bodyPr/>
        <a:lstStyle/>
        <a:p>
          <a:r>
            <a:rPr lang="en-GB"/>
            <a:t>The station maintenance system </a:t>
          </a:r>
          <a:endParaRPr lang="en-US"/>
        </a:p>
      </dgm:t>
    </dgm:pt>
    <dgm:pt modelId="{1368CAA3-C2C8-41B1-AF11-9CFD24E819E2}" type="parTrans" cxnId="{04892772-5D04-4003-88F2-A3476E392D11}">
      <dgm:prSet/>
      <dgm:spPr/>
      <dgm:t>
        <a:bodyPr/>
        <a:lstStyle/>
        <a:p>
          <a:endParaRPr lang="en-US"/>
        </a:p>
      </dgm:t>
    </dgm:pt>
    <dgm:pt modelId="{D329A7CD-A4A8-4648-8399-136D3ADB2A1A}" type="sibTrans" cxnId="{04892772-5D04-4003-88F2-A3476E392D11}">
      <dgm:prSet/>
      <dgm:spPr/>
      <dgm:t>
        <a:bodyPr/>
        <a:lstStyle/>
        <a:p>
          <a:endParaRPr lang="en-US"/>
        </a:p>
      </dgm:t>
    </dgm:pt>
    <dgm:pt modelId="{3A28611F-FD33-49D6-8427-215A2AE24B31}">
      <dgm:prSet custT="1"/>
      <dgm:spPr/>
      <dgm:t>
        <a:bodyPr/>
        <a:lstStyle/>
        <a:p>
          <a:r>
            <a:rPr lang="en-GB" sz="1800" dirty="0"/>
            <a:t>This system can communicate by satellite with all wilderness weather stations to monitor the health of these systems and provide reports of problems. </a:t>
          </a:r>
          <a:endParaRPr lang="en-US" sz="1800" dirty="0"/>
        </a:p>
      </dgm:t>
    </dgm:pt>
    <dgm:pt modelId="{518049A2-1A4D-4C16-9A30-F2F0E6F2B3DC}" type="parTrans" cxnId="{2B1E7700-E1F9-494B-AFCB-4BFBC3B0477D}">
      <dgm:prSet/>
      <dgm:spPr/>
      <dgm:t>
        <a:bodyPr/>
        <a:lstStyle/>
        <a:p>
          <a:endParaRPr lang="en-US"/>
        </a:p>
      </dgm:t>
    </dgm:pt>
    <dgm:pt modelId="{66A4DA64-C097-4066-BCCD-D8D26437A1CE}" type="sibTrans" cxnId="{2B1E7700-E1F9-494B-AFCB-4BFBC3B0477D}">
      <dgm:prSet/>
      <dgm:spPr/>
      <dgm:t>
        <a:bodyPr/>
        <a:lstStyle/>
        <a:p>
          <a:endParaRPr lang="en-US"/>
        </a:p>
      </dgm:t>
    </dgm:pt>
    <dgm:pt modelId="{A859474B-3E59-4D87-AA9B-94C2A26AB047}" type="pres">
      <dgm:prSet presAssocID="{42F3DFDE-D418-4574-BEC1-1C752D75C9E3}" presName="root" presStyleCnt="0">
        <dgm:presLayoutVars>
          <dgm:dir/>
          <dgm:resizeHandles val="exact"/>
        </dgm:presLayoutVars>
      </dgm:prSet>
      <dgm:spPr/>
      <dgm:t>
        <a:bodyPr/>
        <a:lstStyle/>
        <a:p>
          <a:endParaRPr lang="en-US"/>
        </a:p>
      </dgm:t>
    </dgm:pt>
    <dgm:pt modelId="{AE999B06-15A4-43D4-AB91-D3E514F7C6A0}" type="pres">
      <dgm:prSet presAssocID="{8B70ACD9-D0B9-47A9-ABFB-4C6ABCBAE2A0}" presName="compNode" presStyleCnt="0"/>
      <dgm:spPr/>
    </dgm:pt>
    <dgm:pt modelId="{4780DD2A-9C9C-4A51-A8E2-ED51E5F34B0A}" type="pres">
      <dgm:prSet presAssocID="{8B70ACD9-D0B9-47A9-ABFB-4C6ABCBAE2A0}" presName="bgRect" presStyleLbl="bgShp" presStyleIdx="0" presStyleCnt="3"/>
      <dgm:spPr/>
    </dgm:pt>
    <dgm:pt modelId="{46515E8A-8556-4D3B-A352-81988FAAA5D3}" type="pres">
      <dgm:prSet presAssocID="{8B70ACD9-D0B9-47A9-ABFB-4C6ABCBAE2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ireless router"/>
        </a:ext>
      </dgm:extLst>
    </dgm:pt>
    <dgm:pt modelId="{901B1E38-6DD2-4BCC-BE76-DDB5BCCD7333}" type="pres">
      <dgm:prSet presAssocID="{8B70ACD9-D0B9-47A9-ABFB-4C6ABCBAE2A0}" presName="spaceRect" presStyleCnt="0"/>
      <dgm:spPr/>
    </dgm:pt>
    <dgm:pt modelId="{3A673B92-58C7-416D-B86C-EF96C01802EB}" type="pres">
      <dgm:prSet presAssocID="{8B70ACD9-D0B9-47A9-ABFB-4C6ABCBAE2A0}" presName="parTx" presStyleLbl="revTx" presStyleIdx="0" presStyleCnt="6">
        <dgm:presLayoutVars>
          <dgm:chMax val="0"/>
          <dgm:chPref val="0"/>
        </dgm:presLayoutVars>
      </dgm:prSet>
      <dgm:spPr/>
      <dgm:t>
        <a:bodyPr/>
        <a:lstStyle/>
        <a:p>
          <a:endParaRPr lang="en-US"/>
        </a:p>
      </dgm:t>
    </dgm:pt>
    <dgm:pt modelId="{4746C73C-1A82-432A-B2F8-C9CB0EFB9FCF}" type="pres">
      <dgm:prSet presAssocID="{8B70ACD9-D0B9-47A9-ABFB-4C6ABCBAE2A0}" presName="desTx" presStyleLbl="revTx" presStyleIdx="1" presStyleCnt="6">
        <dgm:presLayoutVars/>
      </dgm:prSet>
      <dgm:spPr/>
      <dgm:t>
        <a:bodyPr/>
        <a:lstStyle/>
        <a:p>
          <a:endParaRPr lang="en-US"/>
        </a:p>
      </dgm:t>
    </dgm:pt>
    <dgm:pt modelId="{B3095353-4162-4190-B89F-9D048051349B}" type="pres">
      <dgm:prSet presAssocID="{DC2B672C-D0D1-46BD-BFB8-BEC635BEF7E2}" presName="sibTrans" presStyleCnt="0"/>
      <dgm:spPr/>
    </dgm:pt>
    <dgm:pt modelId="{ED05894D-8317-44FF-B33B-372D1882503A}" type="pres">
      <dgm:prSet presAssocID="{48E3FF43-9514-4B28-AE6D-20BAC828F6B0}" presName="compNode" presStyleCnt="0"/>
      <dgm:spPr/>
    </dgm:pt>
    <dgm:pt modelId="{022EE703-A723-4033-ACBB-0E5C17B50ADB}" type="pres">
      <dgm:prSet presAssocID="{48E3FF43-9514-4B28-AE6D-20BAC828F6B0}" presName="bgRect" presStyleLbl="bgShp" presStyleIdx="1" presStyleCnt="3"/>
      <dgm:spPr/>
    </dgm:pt>
    <dgm:pt modelId="{07049DA5-9B78-4EFC-95E4-D8F362CEF175}" type="pres">
      <dgm:prSet presAssocID="{48E3FF43-9514-4B28-AE6D-20BAC828F6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DF6DB976-2D08-4B8D-A82D-981FFC3B0265}" type="pres">
      <dgm:prSet presAssocID="{48E3FF43-9514-4B28-AE6D-20BAC828F6B0}" presName="spaceRect" presStyleCnt="0"/>
      <dgm:spPr/>
    </dgm:pt>
    <dgm:pt modelId="{5680C96B-CB5D-4289-BCD2-9E39E9DFE5AD}" type="pres">
      <dgm:prSet presAssocID="{48E3FF43-9514-4B28-AE6D-20BAC828F6B0}" presName="parTx" presStyleLbl="revTx" presStyleIdx="2" presStyleCnt="6">
        <dgm:presLayoutVars>
          <dgm:chMax val="0"/>
          <dgm:chPref val="0"/>
        </dgm:presLayoutVars>
      </dgm:prSet>
      <dgm:spPr/>
      <dgm:t>
        <a:bodyPr/>
        <a:lstStyle/>
        <a:p>
          <a:endParaRPr lang="en-US"/>
        </a:p>
      </dgm:t>
    </dgm:pt>
    <dgm:pt modelId="{CAA7C59D-ED45-4F76-A8DB-6962D598E780}" type="pres">
      <dgm:prSet presAssocID="{48E3FF43-9514-4B28-AE6D-20BAC828F6B0}" presName="desTx" presStyleLbl="revTx" presStyleIdx="3" presStyleCnt="6">
        <dgm:presLayoutVars/>
      </dgm:prSet>
      <dgm:spPr/>
      <dgm:t>
        <a:bodyPr/>
        <a:lstStyle/>
        <a:p>
          <a:endParaRPr lang="en-US"/>
        </a:p>
      </dgm:t>
    </dgm:pt>
    <dgm:pt modelId="{C3E00F2E-C4D8-4D28-B7C4-3539B1E508B3}" type="pres">
      <dgm:prSet presAssocID="{2E3F0A0F-C6AD-4F0A-A37C-47B5E0750BD7}" presName="sibTrans" presStyleCnt="0"/>
      <dgm:spPr/>
    </dgm:pt>
    <dgm:pt modelId="{0704DC86-7E3D-4EAF-9882-C109B2D78DBA}" type="pres">
      <dgm:prSet presAssocID="{EE506F31-A17C-4D42-98F4-6064889897A8}" presName="compNode" presStyleCnt="0"/>
      <dgm:spPr/>
    </dgm:pt>
    <dgm:pt modelId="{64306994-BBA8-423A-8988-44F22EF6C1DF}" type="pres">
      <dgm:prSet presAssocID="{EE506F31-A17C-4D42-98F4-6064889897A8}" presName="bgRect" presStyleLbl="bgShp" presStyleIdx="2" presStyleCnt="3"/>
      <dgm:spPr/>
    </dgm:pt>
    <dgm:pt modelId="{3D7D856C-F706-42E8-B182-C808F636CC7D}" type="pres">
      <dgm:prSet presAssocID="{EE506F31-A17C-4D42-98F4-606488989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atellite"/>
        </a:ext>
      </dgm:extLst>
    </dgm:pt>
    <dgm:pt modelId="{93538E7D-C27B-4279-9788-2DD9EEC0CB2C}" type="pres">
      <dgm:prSet presAssocID="{EE506F31-A17C-4D42-98F4-6064889897A8}" presName="spaceRect" presStyleCnt="0"/>
      <dgm:spPr/>
    </dgm:pt>
    <dgm:pt modelId="{826BF043-E8E0-4059-811A-E529F6E2293A}" type="pres">
      <dgm:prSet presAssocID="{EE506F31-A17C-4D42-98F4-6064889897A8}" presName="parTx" presStyleLbl="revTx" presStyleIdx="4" presStyleCnt="6">
        <dgm:presLayoutVars>
          <dgm:chMax val="0"/>
          <dgm:chPref val="0"/>
        </dgm:presLayoutVars>
      </dgm:prSet>
      <dgm:spPr/>
      <dgm:t>
        <a:bodyPr/>
        <a:lstStyle/>
        <a:p>
          <a:endParaRPr lang="en-US"/>
        </a:p>
      </dgm:t>
    </dgm:pt>
    <dgm:pt modelId="{19AF36C2-B5B8-4E50-80D2-791DC3DC2A17}" type="pres">
      <dgm:prSet presAssocID="{EE506F31-A17C-4D42-98F4-6064889897A8}" presName="desTx" presStyleLbl="revTx" presStyleIdx="5" presStyleCnt="6">
        <dgm:presLayoutVars/>
      </dgm:prSet>
      <dgm:spPr/>
      <dgm:t>
        <a:bodyPr/>
        <a:lstStyle/>
        <a:p>
          <a:endParaRPr lang="en-US"/>
        </a:p>
      </dgm:t>
    </dgm:pt>
  </dgm:ptLst>
  <dgm:cxnLst>
    <dgm:cxn modelId="{7D841A62-093A-42B9-A024-5E6618B1200E}" srcId="{48E3FF43-9514-4B28-AE6D-20BAC828F6B0}" destId="{26D29248-5524-4771-BE0E-6E4F6716E474}" srcOrd="0" destOrd="0" parTransId="{1E5938E5-97CA-4493-B0A8-9CEA28907060}" sibTransId="{4E517219-2D0A-4E3B-B31D-0271494197F6}"/>
    <dgm:cxn modelId="{371A206A-8424-4524-ADBE-2FDEA75A0220}" type="presOf" srcId="{48E3FF43-9514-4B28-AE6D-20BAC828F6B0}" destId="{5680C96B-CB5D-4289-BCD2-9E39E9DFE5AD}" srcOrd="0" destOrd="0" presId="urn:microsoft.com/office/officeart/2018/2/layout/IconVerticalSolidList"/>
    <dgm:cxn modelId="{DF539ADE-F12C-4A65-9C41-BD538832E440}" srcId="{8B70ACD9-D0B9-47A9-ABFB-4C6ABCBAE2A0}" destId="{3F7AFA7D-8B10-4956-B850-0D47724DA809}" srcOrd="0" destOrd="0" parTransId="{A319D10A-7383-4102-88B6-0EF48A02B41C}" sibTransId="{3D6DD6A2-5029-43BD-A12F-1E208B95CFE6}"/>
    <dgm:cxn modelId="{2B1E7700-E1F9-494B-AFCB-4BFBC3B0477D}" srcId="{EE506F31-A17C-4D42-98F4-6064889897A8}" destId="{3A28611F-FD33-49D6-8427-215A2AE24B31}" srcOrd="0" destOrd="0" parTransId="{518049A2-1A4D-4C16-9A30-F2F0E6F2B3DC}" sibTransId="{66A4DA64-C097-4066-BCCD-D8D26437A1CE}"/>
    <dgm:cxn modelId="{DB79F80D-3EB2-44B7-B9BE-89A77E1727C4}" srcId="{42F3DFDE-D418-4574-BEC1-1C752D75C9E3}" destId="{48E3FF43-9514-4B28-AE6D-20BAC828F6B0}" srcOrd="1" destOrd="0" parTransId="{3743184A-9EA2-49C2-ABF2-F45627181D27}" sibTransId="{2E3F0A0F-C6AD-4F0A-A37C-47B5E0750BD7}"/>
    <dgm:cxn modelId="{AFCD4EEC-B5E0-43B7-850E-D119A40E2F37}" srcId="{42F3DFDE-D418-4574-BEC1-1C752D75C9E3}" destId="{8B70ACD9-D0B9-47A9-ABFB-4C6ABCBAE2A0}" srcOrd="0" destOrd="0" parTransId="{06E3BA4F-42EB-4D8C-AAA6-AE77D09D7397}" sibTransId="{DC2B672C-D0D1-46BD-BFB8-BEC635BEF7E2}"/>
    <dgm:cxn modelId="{B512EC3C-18EE-4CCC-A95A-9377DD9FE8C2}" type="presOf" srcId="{26D29248-5524-4771-BE0E-6E4F6716E474}" destId="{CAA7C59D-ED45-4F76-A8DB-6962D598E780}" srcOrd="0" destOrd="0" presId="urn:microsoft.com/office/officeart/2018/2/layout/IconVerticalSolidList"/>
    <dgm:cxn modelId="{6F454FEB-B2E6-4FFB-9E87-8EC9B9BBAEB1}" type="presOf" srcId="{EE506F31-A17C-4D42-98F4-6064889897A8}" destId="{826BF043-E8E0-4059-811A-E529F6E2293A}" srcOrd="0" destOrd="0" presId="urn:microsoft.com/office/officeart/2018/2/layout/IconVerticalSolidList"/>
    <dgm:cxn modelId="{76A020B3-849D-4635-9169-6B37804ECBCC}" type="presOf" srcId="{3A28611F-FD33-49D6-8427-215A2AE24B31}" destId="{19AF36C2-B5B8-4E50-80D2-791DC3DC2A17}" srcOrd="0" destOrd="0" presId="urn:microsoft.com/office/officeart/2018/2/layout/IconVerticalSolidList"/>
    <dgm:cxn modelId="{E8345685-A799-4DCC-9FCB-EAB158409161}" type="presOf" srcId="{42F3DFDE-D418-4574-BEC1-1C752D75C9E3}" destId="{A859474B-3E59-4D87-AA9B-94C2A26AB047}" srcOrd="0" destOrd="0" presId="urn:microsoft.com/office/officeart/2018/2/layout/IconVerticalSolidList"/>
    <dgm:cxn modelId="{04892772-5D04-4003-88F2-A3476E392D11}" srcId="{42F3DFDE-D418-4574-BEC1-1C752D75C9E3}" destId="{EE506F31-A17C-4D42-98F4-6064889897A8}" srcOrd="2" destOrd="0" parTransId="{1368CAA3-C2C8-41B1-AF11-9CFD24E819E2}" sibTransId="{D329A7CD-A4A8-4648-8399-136D3ADB2A1A}"/>
    <dgm:cxn modelId="{EDA1E720-0DE2-4D98-AE46-11AD184DDE61}" type="presOf" srcId="{8B70ACD9-D0B9-47A9-ABFB-4C6ABCBAE2A0}" destId="{3A673B92-58C7-416D-B86C-EF96C01802EB}" srcOrd="0" destOrd="0" presId="urn:microsoft.com/office/officeart/2018/2/layout/IconVerticalSolidList"/>
    <dgm:cxn modelId="{146BBB90-1B19-4865-BCB4-F9BC27751C01}" type="presOf" srcId="{3F7AFA7D-8B10-4956-B850-0D47724DA809}" destId="{4746C73C-1A82-432A-B2F8-C9CB0EFB9FCF}" srcOrd="0" destOrd="0" presId="urn:microsoft.com/office/officeart/2018/2/layout/IconVerticalSolidList"/>
    <dgm:cxn modelId="{A59EB2A0-9C2F-4154-8225-E4955FD45CC8}" type="presParOf" srcId="{A859474B-3E59-4D87-AA9B-94C2A26AB047}" destId="{AE999B06-15A4-43D4-AB91-D3E514F7C6A0}" srcOrd="0" destOrd="0" presId="urn:microsoft.com/office/officeart/2018/2/layout/IconVerticalSolidList"/>
    <dgm:cxn modelId="{A6FA5592-1193-4C18-A77C-DB3F42C162A0}" type="presParOf" srcId="{AE999B06-15A4-43D4-AB91-D3E514F7C6A0}" destId="{4780DD2A-9C9C-4A51-A8E2-ED51E5F34B0A}" srcOrd="0" destOrd="0" presId="urn:microsoft.com/office/officeart/2018/2/layout/IconVerticalSolidList"/>
    <dgm:cxn modelId="{11CE282A-2B74-4CF5-945A-562034229B9A}" type="presParOf" srcId="{AE999B06-15A4-43D4-AB91-D3E514F7C6A0}" destId="{46515E8A-8556-4D3B-A352-81988FAAA5D3}" srcOrd="1" destOrd="0" presId="urn:microsoft.com/office/officeart/2018/2/layout/IconVerticalSolidList"/>
    <dgm:cxn modelId="{DCDA357D-CE0A-4AF8-AC44-8269A872AF9E}" type="presParOf" srcId="{AE999B06-15A4-43D4-AB91-D3E514F7C6A0}" destId="{901B1E38-6DD2-4BCC-BE76-DDB5BCCD7333}" srcOrd="2" destOrd="0" presId="urn:microsoft.com/office/officeart/2018/2/layout/IconVerticalSolidList"/>
    <dgm:cxn modelId="{F2D541F0-A802-4CEB-BA01-9EB0D7D63840}" type="presParOf" srcId="{AE999B06-15A4-43D4-AB91-D3E514F7C6A0}" destId="{3A673B92-58C7-416D-B86C-EF96C01802EB}" srcOrd="3" destOrd="0" presId="urn:microsoft.com/office/officeart/2018/2/layout/IconVerticalSolidList"/>
    <dgm:cxn modelId="{D9E84C22-699D-41C6-B042-638E0FAA19DC}" type="presParOf" srcId="{AE999B06-15A4-43D4-AB91-D3E514F7C6A0}" destId="{4746C73C-1A82-432A-B2F8-C9CB0EFB9FCF}" srcOrd="4" destOrd="0" presId="urn:microsoft.com/office/officeart/2018/2/layout/IconVerticalSolidList"/>
    <dgm:cxn modelId="{72E2C00D-B754-4C81-ADB2-268CF11C3F27}" type="presParOf" srcId="{A859474B-3E59-4D87-AA9B-94C2A26AB047}" destId="{B3095353-4162-4190-B89F-9D048051349B}" srcOrd="1" destOrd="0" presId="urn:microsoft.com/office/officeart/2018/2/layout/IconVerticalSolidList"/>
    <dgm:cxn modelId="{4CE4035F-C4A2-4236-AF3E-D2656274F5F1}" type="presParOf" srcId="{A859474B-3E59-4D87-AA9B-94C2A26AB047}" destId="{ED05894D-8317-44FF-B33B-372D1882503A}" srcOrd="2" destOrd="0" presId="urn:microsoft.com/office/officeart/2018/2/layout/IconVerticalSolidList"/>
    <dgm:cxn modelId="{200D61D6-A7EF-400F-98AE-168F185AA75D}" type="presParOf" srcId="{ED05894D-8317-44FF-B33B-372D1882503A}" destId="{022EE703-A723-4033-ACBB-0E5C17B50ADB}" srcOrd="0" destOrd="0" presId="urn:microsoft.com/office/officeart/2018/2/layout/IconVerticalSolidList"/>
    <dgm:cxn modelId="{1114F2C5-7B36-4444-AF6B-95147F1858DD}" type="presParOf" srcId="{ED05894D-8317-44FF-B33B-372D1882503A}" destId="{07049DA5-9B78-4EFC-95E4-D8F362CEF175}" srcOrd="1" destOrd="0" presId="urn:microsoft.com/office/officeart/2018/2/layout/IconVerticalSolidList"/>
    <dgm:cxn modelId="{A0471A3D-F07C-4EC5-8A25-4749BF23CD67}" type="presParOf" srcId="{ED05894D-8317-44FF-B33B-372D1882503A}" destId="{DF6DB976-2D08-4B8D-A82D-981FFC3B0265}" srcOrd="2" destOrd="0" presId="urn:microsoft.com/office/officeart/2018/2/layout/IconVerticalSolidList"/>
    <dgm:cxn modelId="{A08B4949-D99E-4F41-89A7-43AEF92200D0}" type="presParOf" srcId="{ED05894D-8317-44FF-B33B-372D1882503A}" destId="{5680C96B-CB5D-4289-BCD2-9E39E9DFE5AD}" srcOrd="3" destOrd="0" presId="urn:microsoft.com/office/officeart/2018/2/layout/IconVerticalSolidList"/>
    <dgm:cxn modelId="{F5225CBC-4D55-4FC7-9D52-F8C8585D34D1}" type="presParOf" srcId="{ED05894D-8317-44FF-B33B-372D1882503A}" destId="{CAA7C59D-ED45-4F76-A8DB-6962D598E780}" srcOrd="4" destOrd="0" presId="urn:microsoft.com/office/officeart/2018/2/layout/IconVerticalSolidList"/>
    <dgm:cxn modelId="{B1751C3A-BC3C-4B0C-B976-EE4D419E3DAB}" type="presParOf" srcId="{A859474B-3E59-4D87-AA9B-94C2A26AB047}" destId="{C3E00F2E-C4D8-4D28-B7C4-3539B1E508B3}" srcOrd="3" destOrd="0" presId="urn:microsoft.com/office/officeart/2018/2/layout/IconVerticalSolidList"/>
    <dgm:cxn modelId="{673C06D9-F224-4DE2-AB6F-A02F277760C4}" type="presParOf" srcId="{A859474B-3E59-4D87-AA9B-94C2A26AB047}" destId="{0704DC86-7E3D-4EAF-9882-C109B2D78DBA}" srcOrd="4" destOrd="0" presId="urn:microsoft.com/office/officeart/2018/2/layout/IconVerticalSolidList"/>
    <dgm:cxn modelId="{2A2AFD38-AF4F-4233-94CA-B8DF16CA8D6C}" type="presParOf" srcId="{0704DC86-7E3D-4EAF-9882-C109B2D78DBA}" destId="{64306994-BBA8-423A-8988-44F22EF6C1DF}" srcOrd="0" destOrd="0" presId="urn:microsoft.com/office/officeart/2018/2/layout/IconVerticalSolidList"/>
    <dgm:cxn modelId="{7C5660D1-DC1A-4BCA-8E3A-E29A79D7D841}" type="presParOf" srcId="{0704DC86-7E3D-4EAF-9882-C109B2D78DBA}" destId="{3D7D856C-F706-42E8-B182-C808F636CC7D}" srcOrd="1" destOrd="0" presId="urn:microsoft.com/office/officeart/2018/2/layout/IconVerticalSolidList"/>
    <dgm:cxn modelId="{8EAAD55F-3A2A-4D19-9CA6-75B2EB727CA9}" type="presParOf" srcId="{0704DC86-7E3D-4EAF-9882-C109B2D78DBA}" destId="{93538E7D-C27B-4279-9788-2DD9EEC0CB2C}" srcOrd="2" destOrd="0" presId="urn:microsoft.com/office/officeart/2018/2/layout/IconVerticalSolidList"/>
    <dgm:cxn modelId="{88A13D34-AC40-46B1-9A08-43D60414D0E1}" type="presParOf" srcId="{0704DC86-7E3D-4EAF-9882-C109B2D78DBA}" destId="{826BF043-E8E0-4059-811A-E529F6E2293A}" srcOrd="3" destOrd="0" presId="urn:microsoft.com/office/officeart/2018/2/layout/IconVerticalSolidList"/>
    <dgm:cxn modelId="{07AC9163-0354-4D95-8BEC-E5D726A11F53}" type="presParOf" srcId="{0704DC86-7E3D-4EAF-9882-C109B2D78DBA}" destId="{19AF36C2-B5B8-4E50-80D2-791DC3DC2A1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3D742-A362-49AF-A814-8477DC60E4A7}">
      <dsp:nvSpPr>
        <dsp:cNvPr id="0" name=""/>
        <dsp:cNvSpPr/>
      </dsp:nvSpPr>
      <dsp:spPr>
        <a:xfrm>
          <a:off x="1082105" y="706216"/>
          <a:ext cx="1485526" cy="1485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359A5-69FD-44E2-B57C-00C782D46365}">
      <dsp:nvSpPr>
        <dsp:cNvPr id="0" name=""/>
        <dsp:cNvSpPr/>
      </dsp:nvSpPr>
      <dsp:spPr>
        <a:xfrm>
          <a:off x="174284" y="2632621"/>
          <a:ext cx="3301169"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GB" sz="1800" kern="1200" dirty="0"/>
            <a:t>The system shall be available to deliver insulin when required. </a:t>
          </a:r>
          <a:endParaRPr lang="en-US" sz="1800" kern="1200" dirty="0"/>
        </a:p>
      </dsp:txBody>
      <dsp:txXfrm>
        <a:off x="174284" y="2632621"/>
        <a:ext cx="3301169" cy="1012500"/>
      </dsp:txXfrm>
    </dsp:sp>
    <dsp:sp modelId="{4D3DDD63-89C6-40AE-B32E-AB05DC55B660}">
      <dsp:nvSpPr>
        <dsp:cNvPr id="0" name=""/>
        <dsp:cNvSpPr/>
      </dsp:nvSpPr>
      <dsp:spPr>
        <a:xfrm>
          <a:off x="4960980" y="706216"/>
          <a:ext cx="1485526" cy="1485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AD0FA-39E2-455C-97B7-1405AD841A41}">
      <dsp:nvSpPr>
        <dsp:cNvPr id="0" name=""/>
        <dsp:cNvSpPr/>
      </dsp:nvSpPr>
      <dsp:spPr>
        <a:xfrm>
          <a:off x="4053158" y="2632621"/>
          <a:ext cx="3301169"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GB" sz="1800" kern="1200" dirty="0"/>
            <a:t>The system shall perform reliably and deliver the correct amount of insulin to counteract the current level of blood sugar.</a:t>
          </a:r>
          <a:endParaRPr lang="en-US" sz="1800" kern="1200" dirty="0"/>
        </a:p>
      </dsp:txBody>
      <dsp:txXfrm>
        <a:off x="4053158" y="2632621"/>
        <a:ext cx="3301169" cy="1012500"/>
      </dsp:txXfrm>
    </dsp:sp>
    <dsp:sp modelId="{D07C0A96-49EC-4877-B483-3A82F66C66C7}">
      <dsp:nvSpPr>
        <dsp:cNvPr id="0" name=""/>
        <dsp:cNvSpPr/>
      </dsp:nvSpPr>
      <dsp:spPr>
        <a:xfrm>
          <a:off x="8839854" y="706216"/>
          <a:ext cx="1485526" cy="1485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F0487B-6861-431B-9EBE-A9E9ED0B7102}">
      <dsp:nvSpPr>
        <dsp:cNvPr id="0" name=""/>
        <dsp:cNvSpPr/>
      </dsp:nvSpPr>
      <dsp:spPr>
        <a:xfrm>
          <a:off x="7932033" y="2632621"/>
          <a:ext cx="3301169"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GB" sz="1800" kern="1200" dirty="0"/>
            <a:t>The system must therefore be designed and implemented to ensure that the system always meets these requirements. </a:t>
          </a:r>
          <a:endParaRPr lang="en-US" sz="1800" kern="1200" dirty="0"/>
        </a:p>
      </dsp:txBody>
      <dsp:txXfrm>
        <a:off x="7932033" y="2632621"/>
        <a:ext cx="3301169" cy="101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643FF-95FE-4D2C-8074-B1E42876C36D}">
      <dsp:nvSpPr>
        <dsp:cNvPr id="0" name=""/>
        <dsp:cNvSpPr/>
      </dsp:nvSpPr>
      <dsp:spPr>
        <a:xfrm>
          <a:off x="0" y="654038"/>
          <a:ext cx="6263640" cy="12951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a:t>Physical size</a:t>
          </a:r>
        </a:p>
      </dsp:txBody>
      <dsp:txXfrm>
        <a:off x="63226" y="717264"/>
        <a:ext cx="6137188" cy="1168738"/>
      </dsp:txXfrm>
    </dsp:sp>
    <dsp:sp modelId="{3064A2F1-D38C-471C-A652-04242B33D463}">
      <dsp:nvSpPr>
        <dsp:cNvPr id="0" name=""/>
        <dsp:cNvSpPr/>
      </dsp:nvSpPr>
      <dsp:spPr>
        <a:xfrm>
          <a:off x="0" y="2104748"/>
          <a:ext cx="6263640" cy="129519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a:t>Responsiveness</a:t>
          </a:r>
        </a:p>
      </dsp:txBody>
      <dsp:txXfrm>
        <a:off x="63226" y="2167974"/>
        <a:ext cx="6137188" cy="1168738"/>
      </dsp:txXfrm>
    </dsp:sp>
    <dsp:sp modelId="{AD3C796C-1249-497F-9C7C-50A5131498B9}">
      <dsp:nvSpPr>
        <dsp:cNvPr id="0" name=""/>
        <dsp:cNvSpPr/>
      </dsp:nvSpPr>
      <dsp:spPr>
        <a:xfrm>
          <a:off x="0" y="3555459"/>
          <a:ext cx="6263640" cy="12951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a:t>Power Management</a:t>
          </a:r>
        </a:p>
      </dsp:txBody>
      <dsp:txXfrm>
        <a:off x="63226" y="3618685"/>
        <a:ext cx="6137188" cy="1168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1FB6C-4258-4BED-8864-5C7FAB71EFC6}">
      <dsp:nvSpPr>
        <dsp:cNvPr id="0" name=""/>
        <dsp:cNvSpPr/>
      </dsp:nvSpPr>
      <dsp:spPr>
        <a:xfrm>
          <a:off x="0"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08027A-C3B2-4EF9-9789-E66FB8E214F5}">
      <dsp:nvSpPr>
        <dsp:cNvPr id="0" name=""/>
        <dsp:cNvSpPr/>
      </dsp:nvSpPr>
      <dsp:spPr>
        <a:xfrm>
          <a:off x="331192"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GB" sz="3400" kern="1200"/>
            <a:t>Individual care management </a:t>
          </a:r>
          <a:endParaRPr lang="en-US" sz="3400" kern="1200"/>
        </a:p>
      </dsp:txBody>
      <dsp:txXfrm>
        <a:off x="386629" y="907846"/>
        <a:ext cx="2869855" cy="1781889"/>
      </dsp:txXfrm>
    </dsp:sp>
    <dsp:sp modelId="{8263982E-6060-40F2-874A-72A28DF99BA1}">
      <dsp:nvSpPr>
        <dsp:cNvPr id="0" name=""/>
        <dsp:cNvSpPr/>
      </dsp:nvSpPr>
      <dsp:spPr>
        <a:xfrm>
          <a:off x="3643114"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CBD65D-8471-4906-A2FB-9B1A5D215ABA}">
      <dsp:nvSpPr>
        <dsp:cNvPr id="0" name=""/>
        <dsp:cNvSpPr/>
      </dsp:nvSpPr>
      <dsp:spPr>
        <a:xfrm>
          <a:off x="3974306"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GB" sz="3400" kern="1200"/>
            <a:t>Patient monitoring </a:t>
          </a:r>
          <a:endParaRPr lang="en-US" sz="3400" kern="1200"/>
        </a:p>
      </dsp:txBody>
      <dsp:txXfrm>
        <a:off x="4029743" y="907846"/>
        <a:ext cx="2869855" cy="1781889"/>
      </dsp:txXfrm>
    </dsp:sp>
    <dsp:sp modelId="{CCB1AD8C-CFAA-4F8F-8D12-94E332CD2772}">
      <dsp:nvSpPr>
        <dsp:cNvPr id="0" name=""/>
        <dsp:cNvSpPr/>
      </dsp:nvSpPr>
      <dsp:spPr>
        <a:xfrm>
          <a:off x="7286228"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57FC5-6DFD-4BE6-BB86-37C7F5544E33}">
      <dsp:nvSpPr>
        <dsp:cNvPr id="0" name=""/>
        <dsp:cNvSpPr/>
      </dsp:nvSpPr>
      <dsp:spPr>
        <a:xfrm>
          <a:off x="7617420"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GB" sz="3400" kern="1200"/>
            <a:t>Administrative reporting </a:t>
          </a:r>
          <a:endParaRPr lang="en-US" sz="3400" kern="1200"/>
        </a:p>
      </dsp:txBody>
      <dsp:txXfrm>
        <a:off x="7672857" y="907846"/>
        <a:ext cx="2869855" cy="1781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0DD2A-9C9C-4A51-A8E2-ED51E5F34B0A}">
      <dsp:nvSpPr>
        <dsp:cNvPr id="0" name=""/>
        <dsp:cNvSpPr/>
      </dsp:nvSpPr>
      <dsp:spPr>
        <a:xfrm>
          <a:off x="0" y="2655"/>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15E8A-8556-4D3B-A352-81988FAAA5D3}">
      <dsp:nvSpPr>
        <dsp:cNvPr id="0" name=""/>
        <dsp:cNvSpPr/>
      </dsp:nvSpPr>
      <dsp:spPr>
        <a:xfrm>
          <a:off x="375620" y="282042"/>
          <a:ext cx="682947" cy="682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73B92-58C7-416D-B86C-EF96C01802EB}">
      <dsp:nvSpPr>
        <dsp:cNvPr id="0" name=""/>
        <dsp:cNvSpPr/>
      </dsp:nvSpPr>
      <dsp:spPr>
        <a:xfrm>
          <a:off x="1434189" y="2655"/>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1111250">
            <a:lnSpc>
              <a:spcPct val="90000"/>
            </a:lnSpc>
            <a:spcBef>
              <a:spcPct val="0"/>
            </a:spcBef>
            <a:spcAft>
              <a:spcPct val="35000"/>
            </a:spcAft>
          </a:pPr>
          <a:r>
            <a:rPr lang="en-GB" sz="2500" kern="1200"/>
            <a:t>The weather station system </a:t>
          </a:r>
          <a:endParaRPr lang="en-US" sz="2500" kern="1200"/>
        </a:p>
      </dsp:txBody>
      <dsp:txXfrm>
        <a:off x="1434189" y="2655"/>
        <a:ext cx="4732020" cy="1241722"/>
      </dsp:txXfrm>
    </dsp:sp>
    <dsp:sp modelId="{4746C73C-1A82-432A-B2F8-C9CB0EFB9FCF}">
      <dsp:nvSpPr>
        <dsp:cNvPr id="0" name=""/>
        <dsp:cNvSpPr/>
      </dsp:nvSpPr>
      <dsp:spPr>
        <a:xfrm>
          <a:off x="6166209" y="2655"/>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800100">
            <a:lnSpc>
              <a:spcPct val="90000"/>
            </a:lnSpc>
            <a:spcBef>
              <a:spcPct val="0"/>
            </a:spcBef>
            <a:spcAft>
              <a:spcPct val="35000"/>
            </a:spcAft>
          </a:pPr>
          <a:r>
            <a:rPr lang="en-GB" sz="1800" kern="1200" dirty="0"/>
            <a:t>This is responsible for collecting weather data, carrying out some initial data processing and transmitting it to the data management system.</a:t>
          </a:r>
          <a:endParaRPr lang="en-US" sz="1800" kern="1200" dirty="0"/>
        </a:p>
      </dsp:txBody>
      <dsp:txXfrm>
        <a:off x="6166209" y="2655"/>
        <a:ext cx="4347989" cy="1241722"/>
      </dsp:txXfrm>
    </dsp:sp>
    <dsp:sp modelId="{022EE703-A723-4033-ACBB-0E5C17B50ADB}">
      <dsp:nvSpPr>
        <dsp:cNvPr id="0" name=""/>
        <dsp:cNvSpPr/>
      </dsp:nvSpPr>
      <dsp:spPr>
        <a:xfrm>
          <a:off x="0" y="1554807"/>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49DA5-9B78-4EFC-95E4-D8F362CEF175}">
      <dsp:nvSpPr>
        <dsp:cNvPr id="0" name=""/>
        <dsp:cNvSpPr/>
      </dsp:nvSpPr>
      <dsp:spPr>
        <a:xfrm>
          <a:off x="375620" y="1834195"/>
          <a:ext cx="682947" cy="682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0C96B-CB5D-4289-BCD2-9E39E9DFE5AD}">
      <dsp:nvSpPr>
        <dsp:cNvPr id="0" name=""/>
        <dsp:cNvSpPr/>
      </dsp:nvSpPr>
      <dsp:spPr>
        <a:xfrm>
          <a:off x="1434189" y="1554807"/>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1111250">
            <a:lnSpc>
              <a:spcPct val="90000"/>
            </a:lnSpc>
            <a:spcBef>
              <a:spcPct val="0"/>
            </a:spcBef>
            <a:spcAft>
              <a:spcPct val="35000"/>
            </a:spcAft>
          </a:pPr>
          <a:r>
            <a:rPr lang="en-GB" sz="2500" kern="1200"/>
            <a:t>The data management and archiving system </a:t>
          </a:r>
          <a:endParaRPr lang="en-US" sz="2500" kern="1200"/>
        </a:p>
      </dsp:txBody>
      <dsp:txXfrm>
        <a:off x="1434189" y="1554807"/>
        <a:ext cx="4732020" cy="1241722"/>
      </dsp:txXfrm>
    </dsp:sp>
    <dsp:sp modelId="{CAA7C59D-ED45-4F76-A8DB-6962D598E780}">
      <dsp:nvSpPr>
        <dsp:cNvPr id="0" name=""/>
        <dsp:cNvSpPr/>
      </dsp:nvSpPr>
      <dsp:spPr>
        <a:xfrm>
          <a:off x="6166209" y="1554807"/>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800100">
            <a:lnSpc>
              <a:spcPct val="90000"/>
            </a:lnSpc>
            <a:spcBef>
              <a:spcPct val="0"/>
            </a:spcBef>
            <a:spcAft>
              <a:spcPct val="35000"/>
            </a:spcAft>
          </a:pPr>
          <a:r>
            <a:rPr lang="en-GB" sz="1800" kern="1200" dirty="0"/>
            <a:t>This system collects the data from all the wilderness weather stations, carries out data processing and analysis and archives the data.</a:t>
          </a:r>
          <a:endParaRPr lang="en-US" sz="1800" kern="1200" dirty="0"/>
        </a:p>
      </dsp:txBody>
      <dsp:txXfrm>
        <a:off x="6166209" y="1554807"/>
        <a:ext cx="4347989" cy="1241722"/>
      </dsp:txXfrm>
    </dsp:sp>
    <dsp:sp modelId="{64306994-BBA8-423A-8988-44F22EF6C1DF}">
      <dsp:nvSpPr>
        <dsp:cNvPr id="0" name=""/>
        <dsp:cNvSpPr/>
      </dsp:nvSpPr>
      <dsp:spPr>
        <a:xfrm>
          <a:off x="0" y="3106960"/>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D856C-F706-42E8-B182-C808F636CC7D}">
      <dsp:nvSpPr>
        <dsp:cNvPr id="0" name=""/>
        <dsp:cNvSpPr/>
      </dsp:nvSpPr>
      <dsp:spPr>
        <a:xfrm>
          <a:off x="375620" y="3386348"/>
          <a:ext cx="682947" cy="682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BF043-E8E0-4059-811A-E529F6E2293A}">
      <dsp:nvSpPr>
        <dsp:cNvPr id="0" name=""/>
        <dsp:cNvSpPr/>
      </dsp:nvSpPr>
      <dsp:spPr>
        <a:xfrm>
          <a:off x="1434189" y="3106960"/>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1111250">
            <a:lnSpc>
              <a:spcPct val="90000"/>
            </a:lnSpc>
            <a:spcBef>
              <a:spcPct val="0"/>
            </a:spcBef>
            <a:spcAft>
              <a:spcPct val="35000"/>
            </a:spcAft>
          </a:pPr>
          <a:r>
            <a:rPr lang="en-GB" sz="2500" kern="1200"/>
            <a:t>The station maintenance system </a:t>
          </a:r>
          <a:endParaRPr lang="en-US" sz="2500" kern="1200"/>
        </a:p>
      </dsp:txBody>
      <dsp:txXfrm>
        <a:off x="1434189" y="3106960"/>
        <a:ext cx="4732020" cy="1241722"/>
      </dsp:txXfrm>
    </dsp:sp>
    <dsp:sp modelId="{19AF36C2-B5B8-4E50-80D2-791DC3DC2A17}">
      <dsp:nvSpPr>
        <dsp:cNvPr id="0" name=""/>
        <dsp:cNvSpPr/>
      </dsp:nvSpPr>
      <dsp:spPr>
        <a:xfrm>
          <a:off x="6166209" y="3106960"/>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lvl="0" algn="l" defTabSz="800100">
            <a:lnSpc>
              <a:spcPct val="90000"/>
            </a:lnSpc>
            <a:spcBef>
              <a:spcPct val="0"/>
            </a:spcBef>
            <a:spcAft>
              <a:spcPct val="35000"/>
            </a:spcAft>
          </a:pPr>
          <a:r>
            <a:rPr lang="en-GB" sz="1800" kern="1200" dirty="0"/>
            <a:t>This system can communicate by satellite with all wilderness weather stations to monitor the health of these systems and provide reports of problems. </a:t>
          </a:r>
          <a:endParaRPr lang="en-US" sz="1800" kern="1200" dirty="0"/>
        </a:p>
      </dsp:txBody>
      <dsp:txXfrm>
        <a:off x="6166209" y="3106960"/>
        <a:ext cx="4347989" cy="124172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89FEA-3052-4089-A4A0-8B54C75BE785}"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8D6C6-C3C6-49E4-8A4D-611158290066}" type="slidenum">
              <a:rPr lang="en-US" smtClean="0"/>
              <a:t>‹#›</a:t>
            </a:fld>
            <a:endParaRPr lang="en-US"/>
          </a:p>
        </p:txBody>
      </p:sp>
    </p:spTree>
    <p:extLst>
      <p:ext uri="{BB962C8B-B14F-4D97-AF65-F5344CB8AC3E}">
        <p14:creationId xmlns:p14="http://schemas.microsoft.com/office/powerpoint/2010/main" val="113087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E58F-2355-48E1-9F36-F92A08310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C5A2C-27CF-44A6-9532-9EC82B2E6E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2F255-8DCA-43B7-951E-6309B828BBBA}"/>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E84A00A8-A1B9-48EB-B10F-DAB7FBD9C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76AFB-7E4C-4500-B5D7-A1F594965B4D}"/>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377098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509F-7979-4394-9C1B-DF4170587C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240C5-FCDF-427D-BA6E-AC666FEFA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742E9-6FAC-4E3F-B796-83DC43EF8105}"/>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7E3FA908-DFEC-4A9E-9730-726DAF149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842E-F17E-4D8F-A6FF-0B89BEF8E099}"/>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90447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92D7A-D1CA-4ACE-8364-1DCA0272A1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47934-F9F5-4184-A43E-90E8A0048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B5857-3EE3-4927-BA4C-1A99E813F1FC}"/>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8C15F387-DE13-4AA3-9A38-67EB71AD5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2FEFB-C19B-4F4C-B816-8871F7914DA2}"/>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174101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73C0-CDEF-4D3B-9F89-325396B52F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982CD-3CDB-4AE4-9DB6-151D1D120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4E368-E23F-4935-8118-D68D9EBA42DB}"/>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A073B73F-354C-4DA4-B71B-7E996B134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C063B-00A7-4BC8-B106-09C55A648142}"/>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28150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4E83-7AEB-4F59-BA2E-037FE79B99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5F304-0F08-4C11-8A8C-50F735DA7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F3574-D4CB-4100-A27D-24E24C8C7CDC}"/>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3ED34E4E-D200-4734-9C0E-ECF285B6C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D4225-C838-401B-81F9-A1A85D6D9E5F}"/>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231875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65C-B549-47D6-88BA-DF2772B14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73F17-0199-481D-8308-A317524F9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DC62B-7A1F-4776-97A6-546516E3E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018C04-48C2-4BF6-9C50-EF3E7C49F3B6}"/>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6" name="Footer Placeholder 5">
            <a:extLst>
              <a:ext uri="{FF2B5EF4-FFF2-40B4-BE49-F238E27FC236}">
                <a16:creationId xmlns:a16="http://schemas.microsoft.com/office/drawing/2014/main" id="{6C0BA096-5446-4F48-9FF1-F3DC5AFA2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F01DC-91F8-488C-A45D-B882AFF1E855}"/>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122476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26E3-23E5-4AD0-9B83-F48B6799E6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DA9AF-C181-437F-BCC0-42E6BD893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3883B-4FB5-4359-84C7-DBFF481EA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E6C738-3E5F-4DFB-ABBD-B268EB7C6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06DF9-AFD2-4A8D-910C-72A5783A9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2E923-1840-47F7-A12C-1E053127BE7C}"/>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8" name="Footer Placeholder 7">
            <a:extLst>
              <a:ext uri="{FF2B5EF4-FFF2-40B4-BE49-F238E27FC236}">
                <a16:creationId xmlns:a16="http://schemas.microsoft.com/office/drawing/2014/main" id="{129B8D92-B54C-462B-9BD7-15ACB0AF24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DEA4C-27FA-4F4F-A2B6-4B0164D2C3B9}"/>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285917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F782-F431-40C2-9472-BB4292BE9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24A35-C3CB-4962-88EE-F7A2ADECFAB3}"/>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4" name="Footer Placeholder 3">
            <a:extLst>
              <a:ext uri="{FF2B5EF4-FFF2-40B4-BE49-F238E27FC236}">
                <a16:creationId xmlns:a16="http://schemas.microsoft.com/office/drawing/2014/main" id="{0AFD5645-BBD2-43C5-8F6D-D37062220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ACF7E-2604-40F3-8474-516AC88726A1}"/>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328601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A9634-8913-427C-91E5-526AB915739A}"/>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3" name="Footer Placeholder 2">
            <a:extLst>
              <a:ext uri="{FF2B5EF4-FFF2-40B4-BE49-F238E27FC236}">
                <a16:creationId xmlns:a16="http://schemas.microsoft.com/office/drawing/2014/main" id="{B858AF21-1C4F-4ED9-8880-49C23F385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CEC84-2393-4478-87EA-104A61AC9DAC}"/>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371983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6696-EA89-4378-924E-452D9F276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DD9798-E44B-493A-8953-4C49D34F6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147C8-9F1E-4B5F-ACE4-968689A71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B083F-7C1B-4DD8-B524-2445DE2ADAC5}"/>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6" name="Footer Placeholder 5">
            <a:extLst>
              <a:ext uri="{FF2B5EF4-FFF2-40B4-BE49-F238E27FC236}">
                <a16:creationId xmlns:a16="http://schemas.microsoft.com/office/drawing/2014/main" id="{F42FA1DB-4CCD-4432-B7DB-2C7CC500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DA7CC-3A96-48DE-A599-42AED7D51C97}"/>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268534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71F9-23DC-4315-8D61-D9BCEF661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8028D-1B2A-4063-A577-401768EF9E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9B53DD-6EAF-4EF7-ADD6-700A81C0A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5AA9B-FCFA-45E8-AA70-D70E2CEBF837}"/>
              </a:ext>
            </a:extLst>
          </p:cNvPr>
          <p:cNvSpPr>
            <a:spLocks noGrp="1"/>
          </p:cNvSpPr>
          <p:nvPr>
            <p:ph type="dt" sz="half" idx="10"/>
          </p:nvPr>
        </p:nvSpPr>
        <p:spPr/>
        <p:txBody>
          <a:bodyPr/>
          <a:lstStyle/>
          <a:p>
            <a:fld id="{D01A89D2-7D03-4366-A38E-4C3A5AAC58AC}" type="datetimeFigureOut">
              <a:rPr lang="en-US" smtClean="0"/>
              <a:t>2/15/2021</a:t>
            </a:fld>
            <a:endParaRPr lang="en-US"/>
          </a:p>
        </p:txBody>
      </p:sp>
      <p:sp>
        <p:nvSpPr>
          <p:cNvPr id="6" name="Footer Placeholder 5">
            <a:extLst>
              <a:ext uri="{FF2B5EF4-FFF2-40B4-BE49-F238E27FC236}">
                <a16:creationId xmlns:a16="http://schemas.microsoft.com/office/drawing/2014/main" id="{3DA71CE8-FB43-4333-B1E8-5445FD88B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7C619-0743-40F6-9CD9-FD47DC5072B6}"/>
              </a:ext>
            </a:extLst>
          </p:cNvPr>
          <p:cNvSpPr>
            <a:spLocks noGrp="1"/>
          </p:cNvSpPr>
          <p:nvPr>
            <p:ph type="sldNum" sz="quarter" idx="12"/>
          </p:nvPr>
        </p:nvSpPr>
        <p:spPr/>
        <p:txBody>
          <a:bodyPr/>
          <a:lstStyle/>
          <a:p>
            <a:fld id="{19619A80-A5FC-45F3-A332-F272478CECFA}" type="slidenum">
              <a:rPr lang="en-US" smtClean="0"/>
              <a:t>‹#›</a:t>
            </a:fld>
            <a:endParaRPr lang="en-US"/>
          </a:p>
        </p:txBody>
      </p:sp>
    </p:spTree>
    <p:extLst>
      <p:ext uri="{BB962C8B-B14F-4D97-AF65-F5344CB8AC3E}">
        <p14:creationId xmlns:p14="http://schemas.microsoft.com/office/powerpoint/2010/main" val="21131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B6C05-7275-4C7D-9448-2D4601F05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6801A-8A72-4699-9313-3F22BDC10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460AA-C594-468B-B473-884F88B8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A89D2-7D03-4366-A38E-4C3A5AAC58AC}" type="datetimeFigureOut">
              <a:rPr lang="en-US" smtClean="0"/>
              <a:t>2/15/2021</a:t>
            </a:fld>
            <a:endParaRPr lang="en-US"/>
          </a:p>
        </p:txBody>
      </p:sp>
      <p:sp>
        <p:nvSpPr>
          <p:cNvPr id="5" name="Footer Placeholder 4">
            <a:extLst>
              <a:ext uri="{FF2B5EF4-FFF2-40B4-BE49-F238E27FC236}">
                <a16:creationId xmlns:a16="http://schemas.microsoft.com/office/drawing/2014/main" id="{2E5218E5-766E-44E9-9E85-B916FE643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D4BE82-EB57-4C88-9920-9778EFBDE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19A80-A5FC-45F3-A332-F272478CECFA}" type="slidenum">
              <a:rPr lang="en-US" smtClean="0"/>
              <a:t>‹#›</a:t>
            </a:fld>
            <a:endParaRPr lang="en-US"/>
          </a:p>
        </p:txBody>
      </p:sp>
    </p:spTree>
    <p:extLst>
      <p:ext uri="{BB962C8B-B14F-4D97-AF65-F5344CB8AC3E}">
        <p14:creationId xmlns:p14="http://schemas.microsoft.com/office/powerpoint/2010/main" val="27124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74426AB7-D619-4515-962A-BC83909EC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0">
            <a:extLst>
              <a:ext uri="{FF2B5EF4-FFF2-40B4-BE49-F238E27FC236}">
                <a16:creationId xmlns:a16="http://schemas.microsoft.com/office/drawing/2014/main" id="{DE47DF98-723F-4AAC-ABCF-CACBC438F7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12">
            <a:extLst>
              <a:ext uri="{FF2B5EF4-FFF2-40B4-BE49-F238E27FC236}">
                <a16:creationId xmlns:a16="http://schemas.microsoft.com/office/drawing/2014/main" id="{EA29FC7C-9308-4FDE-8DCA-405668055B0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AA39959-7ABF-488F-866D-CF0DB2E2B12A}"/>
              </a:ext>
            </a:extLst>
          </p:cNvPr>
          <p:cNvSpPr>
            <a:spLocks noGrp="1"/>
          </p:cNvSpPr>
          <p:nvPr>
            <p:ph type="subTitle" idx="1"/>
          </p:nvPr>
        </p:nvSpPr>
        <p:spPr>
          <a:xfrm>
            <a:off x="1709530" y="4628272"/>
            <a:ext cx="8767860" cy="1612040"/>
          </a:xfrm>
        </p:spPr>
        <p:txBody>
          <a:bodyPr>
            <a:normAutofit/>
          </a:bodyPr>
          <a:lstStyle/>
          <a:p>
            <a:r>
              <a:rPr lang="en-US" sz="2800" b="1" dirty="0"/>
              <a:t>Instructor </a:t>
            </a:r>
            <a:r>
              <a:rPr lang="en-US" sz="2800" b="1"/>
              <a:t>Romasha Khurshid</a:t>
            </a:r>
          </a:p>
          <a:p>
            <a:r>
              <a:rPr lang="en-US" sz="2800" b="1" dirty="0"/>
              <a:t>Welcome To My Software Engineering Class</a:t>
            </a:r>
          </a:p>
        </p:txBody>
      </p:sp>
      <p:pic>
        <p:nvPicPr>
          <p:cNvPr id="4" name="Picture 4" descr="Image result for welcome to the course">
            <a:extLst>
              <a:ext uri="{FF2B5EF4-FFF2-40B4-BE49-F238E27FC236}">
                <a16:creationId xmlns:a16="http://schemas.microsoft.com/office/drawing/2014/main" id="{57557F2E-4B03-443C-BCE8-83787BAE56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06" r="1" b="14696"/>
          <a:stretch/>
        </p:blipFill>
        <p:spPr bwMode="auto">
          <a:xfrm>
            <a:off x="243840" y="243288"/>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52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4825-FE23-4FF6-93BD-3F9CEC1F32F3}"/>
              </a:ext>
            </a:extLst>
          </p:cNvPr>
          <p:cNvSpPr>
            <a:spLocks noGrp="1"/>
          </p:cNvSpPr>
          <p:nvPr>
            <p:ph type="title"/>
          </p:nvPr>
        </p:nvSpPr>
        <p:spPr/>
        <p:txBody>
          <a:bodyPr/>
          <a:lstStyle/>
          <a:p>
            <a:r>
              <a:rPr lang="en-US" dirty="0"/>
              <a:t>Software project failure</a:t>
            </a:r>
          </a:p>
        </p:txBody>
      </p:sp>
      <p:sp>
        <p:nvSpPr>
          <p:cNvPr id="3" name="Content Placeholder 2">
            <a:extLst>
              <a:ext uri="{FF2B5EF4-FFF2-40B4-BE49-F238E27FC236}">
                <a16:creationId xmlns:a16="http://schemas.microsoft.com/office/drawing/2014/main" id="{5FEA07B2-78A4-4DCC-985D-7D45886DD88F}"/>
              </a:ext>
            </a:extLst>
          </p:cNvPr>
          <p:cNvSpPr>
            <a:spLocks noGrp="1"/>
          </p:cNvSpPr>
          <p:nvPr>
            <p:ph idx="1"/>
          </p:nvPr>
        </p:nvSpPr>
        <p:spPr/>
        <p:txBody>
          <a:bodyPr>
            <a:normAutofit/>
          </a:bodyPr>
          <a:lstStyle/>
          <a:p>
            <a:r>
              <a:rPr lang="en-GB" i="1" dirty="0"/>
              <a:t>Increasing system complexity</a:t>
            </a:r>
            <a:r>
              <a:rPr lang="en-GB" dirty="0"/>
              <a:t> </a:t>
            </a:r>
          </a:p>
          <a:p>
            <a:pPr lvl="1"/>
            <a:r>
              <a:rPr lang="en-GB" dirty="0"/>
              <a:t>As new software engineering techniques help us to build larger, more complex systems, the demands change. Systems must be built and delivered more quickly; larger, even more complex systems are required; systems must have new capabilities that were previously thought to be impossible. </a:t>
            </a:r>
          </a:p>
          <a:p>
            <a:r>
              <a:rPr lang="en-GB" i="1" dirty="0"/>
              <a:t>Failure to use software engineering methods</a:t>
            </a:r>
            <a:r>
              <a:rPr lang="en-GB" dirty="0"/>
              <a:t> </a:t>
            </a:r>
          </a:p>
          <a:p>
            <a:pPr lvl="1"/>
            <a:r>
              <a:rPr lang="en-GB" dirty="0"/>
              <a:t>It is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a:p>
            <a:pPr marL="0" indent="0">
              <a:buNone/>
            </a:pPr>
            <a:endParaRPr lang="en-US" dirty="0"/>
          </a:p>
        </p:txBody>
      </p:sp>
    </p:spTree>
    <p:extLst>
      <p:ext uri="{BB962C8B-B14F-4D97-AF65-F5344CB8AC3E}">
        <p14:creationId xmlns:p14="http://schemas.microsoft.com/office/powerpoint/2010/main" val="3387530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BA91-B644-44DF-BFF2-F3888B6FF83F}"/>
              </a:ext>
            </a:extLst>
          </p:cNvPr>
          <p:cNvSpPr>
            <a:spLocks noGrp="1"/>
          </p:cNvSpPr>
          <p:nvPr>
            <p:ph type="title"/>
          </p:nvPr>
        </p:nvSpPr>
        <p:spPr>
          <a:xfrm>
            <a:off x="838200" y="365125"/>
            <a:ext cx="10192789" cy="915035"/>
          </a:xfrm>
        </p:spPr>
        <p:txBody>
          <a:bodyPr/>
          <a:lstStyle/>
          <a:p>
            <a:r>
              <a:rPr lang="en-US" dirty="0"/>
              <a:t>Professional software development:</a:t>
            </a:r>
          </a:p>
        </p:txBody>
      </p:sp>
      <p:pic>
        <p:nvPicPr>
          <p:cNvPr id="4" name="Content Placeholder 3"/>
          <p:cNvPicPr>
            <a:picLocks noGrp="1" noChangeAspect="1"/>
          </p:cNvPicPr>
          <p:nvPr>
            <p:ph idx="1"/>
          </p:nvPr>
        </p:nvPicPr>
        <p:blipFill>
          <a:blip r:embed="rId2"/>
          <a:stretch>
            <a:fillRect/>
          </a:stretch>
        </p:blipFill>
        <p:spPr>
          <a:xfrm>
            <a:off x="723207" y="1825625"/>
            <a:ext cx="9459883" cy="4351338"/>
          </a:xfrm>
          <a:prstGeom prst="rect">
            <a:avLst/>
          </a:prstGeom>
        </p:spPr>
      </p:pic>
      <p:sp>
        <p:nvSpPr>
          <p:cNvPr id="5" name="TextBox 4"/>
          <p:cNvSpPr txBox="1"/>
          <p:nvPr/>
        </p:nvSpPr>
        <p:spPr>
          <a:xfrm>
            <a:off x="2086495" y="1280160"/>
            <a:ext cx="6533803" cy="400110"/>
          </a:xfrm>
          <a:prstGeom prst="rect">
            <a:avLst/>
          </a:prstGeom>
          <a:noFill/>
        </p:spPr>
        <p:txBody>
          <a:bodyPr wrap="square" rtlCol="0">
            <a:spAutoFit/>
          </a:bodyPr>
          <a:lstStyle/>
          <a:p>
            <a:r>
              <a:rPr lang="en-GB" sz="2000" b="1" dirty="0"/>
              <a:t>Frequently asked questions about software engineering</a:t>
            </a:r>
            <a:endParaRPr lang="en-US" sz="2000" b="1" dirty="0"/>
          </a:p>
        </p:txBody>
      </p:sp>
    </p:spTree>
    <p:extLst>
      <p:ext uri="{BB962C8B-B14F-4D97-AF65-F5344CB8AC3E}">
        <p14:creationId xmlns:p14="http://schemas.microsoft.com/office/powerpoint/2010/main" val="1454232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3E4E2-5F01-41A8-A5D1-5CEEF6EB33B3}"/>
              </a:ext>
            </a:extLst>
          </p:cNvPr>
          <p:cNvPicPr>
            <a:picLocks noGrp="1" noChangeAspect="1"/>
          </p:cNvPicPr>
          <p:nvPr>
            <p:ph idx="1"/>
          </p:nvPr>
        </p:nvPicPr>
        <p:blipFill>
          <a:blip r:embed="rId2"/>
          <a:stretch>
            <a:fillRect/>
          </a:stretch>
        </p:blipFill>
        <p:spPr>
          <a:xfrm>
            <a:off x="792332" y="956745"/>
            <a:ext cx="10081937" cy="5527606"/>
          </a:xfrm>
          <a:prstGeom prst="rect">
            <a:avLst/>
          </a:prstGeom>
        </p:spPr>
      </p:pic>
      <p:sp>
        <p:nvSpPr>
          <p:cNvPr id="6" name="Rectangle 5">
            <a:extLst>
              <a:ext uri="{FF2B5EF4-FFF2-40B4-BE49-F238E27FC236}">
                <a16:creationId xmlns:a16="http://schemas.microsoft.com/office/drawing/2014/main" id="{BA107C14-859C-4593-A96E-60790E36DABE}"/>
              </a:ext>
            </a:extLst>
          </p:cNvPr>
          <p:cNvSpPr/>
          <p:nvPr/>
        </p:nvSpPr>
        <p:spPr>
          <a:xfrm>
            <a:off x="2011906" y="373649"/>
            <a:ext cx="7286610" cy="461665"/>
          </a:xfrm>
          <a:prstGeom prst="rect">
            <a:avLst/>
          </a:prstGeom>
        </p:spPr>
        <p:txBody>
          <a:bodyPr wrap="none">
            <a:spAutoFit/>
          </a:bodyPr>
          <a:lstStyle/>
          <a:p>
            <a:pPr algn="just"/>
            <a:r>
              <a:rPr lang="en-GB" sz="2400" b="1" dirty="0"/>
              <a:t>Frequently asked questions about software engineering</a:t>
            </a:r>
            <a:endParaRPr lang="en-US" sz="2400" b="1" dirty="0"/>
          </a:p>
        </p:txBody>
      </p:sp>
    </p:spTree>
    <p:extLst>
      <p:ext uri="{BB962C8B-B14F-4D97-AF65-F5344CB8AC3E}">
        <p14:creationId xmlns:p14="http://schemas.microsoft.com/office/powerpoint/2010/main" val="4135242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8" name="Rectangle 134">
            <a:extLst>
              <a:ext uri="{FF2B5EF4-FFF2-40B4-BE49-F238E27FC236}">
                <a16:creationId xmlns:a16="http://schemas.microsoft.com/office/drawing/2014/main" id="{F4F2FC05-7D27-410F-BDA9-ADF4831368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9" name="Rectangle 136">
            <a:extLst>
              <a:ext uri="{FF2B5EF4-FFF2-40B4-BE49-F238E27FC236}">
                <a16:creationId xmlns:a16="http://schemas.microsoft.com/office/drawing/2014/main" id="{9080D120-BD54-46E1-BA37-82F5E8089E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82671-4F6E-4A25-8D7C-B5BB4004D3D7}"/>
              </a:ext>
            </a:extLst>
          </p:cNvPr>
          <p:cNvSpPr>
            <a:spLocks noGrp="1"/>
          </p:cNvSpPr>
          <p:nvPr>
            <p:ph type="title"/>
          </p:nvPr>
        </p:nvSpPr>
        <p:spPr>
          <a:xfrm>
            <a:off x="838198" y="978408"/>
            <a:ext cx="4607052" cy="1106424"/>
          </a:xfrm>
        </p:spPr>
        <p:txBody>
          <a:bodyPr>
            <a:normAutofit/>
          </a:bodyPr>
          <a:lstStyle/>
          <a:p>
            <a:r>
              <a:rPr lang="en-US" sz="3600" dirty="0"/>
              <a:t>Software products</a:t>
            </a:r>
          </a:p>
        </p:txBody>
      </p:sp>
      <p:sp>
        <p:nvSpPr>
          <p:cNvPr id="139" name="Rectangle 138">
            <a:extLst>
              <a:ext uri="{FF2B5EF4-FFF2-40B4-BE49-F238E27FC236}">
                <a16:creationId xmlns:a16="http://schemas.microsoft.com/office/drawing/2014/main" id="{81D83946-74FA-498A-AC80-9926F041B5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5060D983-8B52-443A-8183-2A1DE05618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0" name="Content Placeholder 2">
            <a:extLst>
              <a:ext uri="{FF2B5EF4-FFF2-40B4-BE49-F238E27FC236}">
                <a16:creationId xmlns:a16="http://schemas.microsoft.com/office/drawing/2014/main" id="{6B75F19C-D6B2-4ADC-95D1-D0FD463706D9}"/>
              </a:ext>
            </a:extLst>
          </p:cNvPr>
          <p:cNvSpPr>
            <a:spLocks noGrp="1"/>
          </p:cNvSpPr>
          <p:nvPr>
            <p:ph idx="1"/>
          </p:nvPr>
        </p:nvSpPr>
        <p:spPr>
          <a:xfrm>
            <a:off x="841246" y="2368296"/>
            <a:ext cx="4607052" cy="3502152"/>
          </a:xfrm>
        </p:spPr>
        <p:txBody>
          <a:bodyPr>
            <a:normAutofit lnSpcReduction="10000"/>
          </a:bodyPr>
          <a:lstStyle/>
          <a:p>
            <a:pPr marL="0" indent="0">
              <a:buNone/>
            </a:pPr>
            <a:r>
              <a:rPr lang="en-US" sz="2400" b="1" dirty="0"/>
              <a:t>Generic products:</a:t>
            </a:r>
          </a:p>
          <a:p>
            <a:pPr marL="0" indent="0">
              <a:buNone/>
            </a:pPr>
            <a:r>
              <a:rPr lang="en-US" sz="2400" dirty="0"/>
              <a:t>Stand-alone systems that are marketed and sold to any customer who wishes to buy them.</a:t>
            </a:r>
          </a:p>
          <a:p>
            <a:pPr marL="0" indent="0">
              <a:buNone/>
            </a:pPr>
            <a:r>
              <a:rPr lang="en-US" sz="2400" b="1" dirty="0"/>
              <a:t>Customized products:</a:t>
            </a:r>
          </a:p>
          <a:p>
            <a:pPr marL="0" indent="0">
              <a:buNone/>
            </a:pPr>
            <a:r>
              <a:rPr lang="en-US" dirty="0"/>
              <a:t> Software that is commissioned by a specific customer to meet their own needs. </a:t>
            </a:r>
          </a:p>
        </p:txBody>
      </p:sp>
      <p:pic>
        <p:nvPicPr>
          <p:cNvPr id="1026" name="Picture 2" descr="Image result for generic software">
            <a:extLst>
              <a:ext uri="{FF2B5EF4-FFF2-40B4-BE49-F238E27FC236}">
                <a16:creationId xmlns:a16="http://schemas.microsoft.com/office/drawing/2014/main" id="{66442F51-C281-47CF-B790-16DF5111E3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6" t="1" r="2393" b="9012"/>
          <a:stretch/>
        </p:blipFill>
        <p:spPr bwMode="auto">
          <a:xfrm>
            <a:off x="6096001" y="1298111"/>
            <a:ext cx="5750434" cy="333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246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10;&#10;Description automatically generated">
            <a:extLst>
              <a:ext uri="{FF2B5EF4-FFF2-40B4-BE49-F238E27FC236}">
                <a16:creationId xmlns:a16="http://schemas.microsoft.com/office/drawing/2014/main" id="{38ABE4D0-2616-49F0-B285-F620427619E1}"/>
              </a:ext>
            </a:extLst>
          </p:cNvPr>
          <p:cNvPicPr>
            <a:picLocks noGrp="1" noChangeAspect="1"/>
          </p:cNvPicPr>
          <p:nvPr>
            <p:ph idx="1"/>
          </p:nvPr>
        </p:nvPicPr>
        <p:blipFill rotWithShape="1">
          <a:blip r:embed="rId2"/>
          <a:srcRect t="6739" r="3" b="11728"/>
          <a:stretch/>
        </p:blipFill>
        <p:spPr>
          <a:xfrm>
            <a:off x="46382" y="113381"/>
            <a:ext cx="12099235" cy="6327658"/>
          </a:xfrm>
          <a:prstGeom prst="rect">
            <a:avLst/>
          </a:prstGeom>
        </p:spPr>
      </p:pic>
    </p:spTree>
    <p:extLst>
      <p:ext uri="{BB962C8B-B14F-4D97-AF65-F5344CB8AC3E}">
        <p14:creationId xmlns:p14="http://schemas.microsoft.com/office/powerpoint/2010/main" val="3748630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result for customize software">
            <a:extLst>
              <a:ext uri="{FF2B5EF4-FFF2-40B4-BE49-F238E27FC236}">
                <a16:creationId xmlns:a16="http://schemas.microsoft.com/office/drawing/2014/main" id="{A6A7B4A7-EC1F-4EA0-967D-6BC492F0DE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r="-1" b="-1"/>
          <a:stretch/>
        </p:blipFill>
        <p:spPr bwMode="auto">
          <a:xfrm>
            <a:off x="20" y="-154734"/>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2B1D4F77-A17C-43D7-B7FA-545148E4E9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E066C-C0C4-4C08-A939-5202C990A10F}"/>
              </a:ext>
            </a:extLst>
          </p:cNvPr>
          <p:cNvSpPr>
            <a:spLocks noGrp="1"/>
          </p:cNvSpPr>
          <p:nvPr>
            <p:ph type="title"/>
          </p:nvPr>
        </p:nvSpPr>
        <p:spPr>
          <a:xfrm>
            <a:off x="594805" y="640263"/>
            <a:ext cx="3759240" cy="1344975"/>
          </a:xfrm>
        </p:spPr>
        <p:txBody>
          <a:bodyPr>
            <a:normAutofit/>
          </a:bodyPr>
          <a:lstStyle/>
          <a:p>
            <a:r>
              <a:rPr lang="en-US" sz="4000" b="1"/>
              <a:t>Product specification:</a:t>
            </a:r>
          </a:p>
        </p:txBody>
      </p:sp>
      <p:sp>
        <p:nvSpPr>
          <p:cNvPr id="3" name="Content Placeholder 2">
            <a:extLst>
              <a:ext uri="{FF2B5EF4-FFF2-40B4-BE49-F238E27FC236}">
                <a16:creationId xmlns:a16="http://schemas.microsoft.com/office/drawing/2014/main" id="{3B2440B7-6C5E-4BBB-ACFE-1AA2C890A30B}"/>
              </a:ext>
            </a:extLst>
          </p:cNvPr>
          <p:cNvSpPr>
            <a:spLocks noGrp="1"/>
          </p:cNvSpPr>
          <p:nvPr>
            <p:ph idx="1"/>
          </p:nvPr>
        </p:nvSpPr>
        <p:spPr>
          <a:xfrm>
            <a:off x="594109" y="2121763"/>
            <a:ext cx="4075081" cy="4095974"/>
          </a:xfrm>
        </p:spPr>
        <p:txBody>
          <a:bodyPr>
            <a:normAutofit lnSpcReduction="10000"/>
          </a:bodyPr>
          <a:lstStyle/>
          <a:p>
            <a:r>
              <a:rPr lang="en-US" sz="2000" b="1" dirty="0"/>
              <a:t>Generic products</a:t>
            </a:r>
          </a:p>
          <a:p>
            <a:pPr lvl="1"/>
            <a:r>
              <a:rPr lang="en-US" sz="2000" b="1" dirty="0"/>
              <a:t>The specification of what the software should do is owned by the software developer and decisions on software change are made by the developer.</a:t>
            </a:r>
          </a:p>
          <a:p>
            <a:r>
              <a:rPr lang="en-US" sz="2000" b="1" dirty="0"/>
              <a:t>Customized products</a:t>
            </a:r>
          </a:p>
          <a:p>
            <a:pPr lvl="1"/>
            <a:r>
              <a:rPr lang="en-US" sz="2000" b="1" dirty="0"/>
              <a:t>The specification of what the software should do is owned by the customer for the software and they make decisions on software changes that are required.</a:t>
            </a:r>
          </a:p>
          <a:p>
            <a:endParaRPr lang="en-US" sz="2000" b="1" dirty="0"/>
          </a:p>
        </p:txBody>
      </p:sp>
    </p:spTree>
    <p:extLst>
      <p:ext uri="{BB962C8B-B14F-4D97-AF65-F5344CB8AC3E}">
        <p14:creationId xmlns:p14="http://schemas.microsoft.com/office/powerpoint/2010/main" val="4011533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4CE4-E660-4DF3-B78A-478A29AD7B55}"/>
              </a:ext>
            </a:extLst>
          </p:cNvPr>
          <p:cNvSpPr>
            <a:spLocks noGrp="1"/>
          </p:cNvSpPr>
          <p:nvPr>
            <p:ph type="title"/>
          </p:nvPr>
        </p:nvSpPr>
        <p:spPr/>
        <p:txBody>
          <a:bodyPr/>
          <a:lstStyle/>
          <a:p>
            <a:r>
              <a:rPr lang="en-GB" dirty="0"/>
              <a:t>Essential attributes of good software:</a:t>
            </a:r>
            <a:endParaRPr lang="en-US" dirty="0"/>
          </a:p>
        </p:txBody>
      </p:sp>
      <p:pic>
        <p:nvPicPr>
          <p:cNvPr id="4" name="Content Placeholder 3"/>
          <p:cNvPicPr>
            <a:picLocks noGrp="1" noChangeAspect="1"/>
          </p:cNvPicPr>
          <p:nvPr>
            <p:ph idx="1"/>
          </p:nvPr>
        </p:nvPicPr>
        <p:blipFill>
          <a:blip r:embed="rId2"/>
          <a:stretch>
            <a:fillRect/>
          </a:stretch>
        </p:blipFill>
        <p:spPr>
          <a:xfrm>
            <a:off x="1022465" y="1891894"/>
            <a:ext cx="10158153" cy="4819069"/>
          </a:xfrm>
          <a:prstGeom prst="rect">
            <a:avLst/>
          </a:prstGeom>
        </p:spPr>
      </p:pic>
    </p:spTree>
    <p:extLst>
      <p:ext uri="{BB962C8B-B14F-4D97-AF65-F5344CB8AC3E}">
        <p14:creationId xmlns:p14="http://schemas.microsoft.com/office/powerpoint/2010/main" val="1096895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C48D-A764-4377-A601-AED515C70BBA}"/>
              </a:ext>
            </a:extLst>
          </p:cNvPr>
          <p:cNvSpPr>
            <a:spLocks noGrp="1"/>
          </p:cNvSpPr>
          <p:nvPr>
            <p:ph type="title"/>
          </p:nvPr>
        </p:nvSpPr>
        <p:spPr/>
        <p:txBody>
          <a:bodyPr/>
          <a:lstStyle/>
          <a:p>
            <a:r>
              <a:rPr lang="en-US" dirty="0"/>
              <a:t>Importance of software engineering</a:t>
            </a:r>
          </a:p>
        </p:txBody>
      </p:sp>
      <p:sp>
        <p:nvSpPr>
          <p:cNvPr id="3" name="Content Placeholder 2">
            <a:extLst>
              <a:ext uri="{FF2B5EF4-FFF2-40B4-BE49-F238E27FC236}">
                <a16:creationId xmlns:a16="http://schemas.microsoft.com/office/drawing/2014/main" id="{D7D9DD20-C755-4721-90DA-49EB9D112E3D}"/>
              </a:ext>
            </a:extLst>
          </p:cNvPr>
          <p:cNvSpPr>
            <a:spLocks noGrp="1"/>
          </p:cNvSpPr>
          <p:nvPr>
            <p:ph idx="1"/>
          </p:nvPr>
        </p:nvSpPr>
        <p:spPr>
          <a:ln>
            <a:solidFill>
              <a:schemeClr val="accent1"/>
            </a:solidFill>
          </a:ln>
          <a:effectLst>
            <a:glow rad="101600">
              <a:schemeClr val="accent1">
                <a:satMod val="175000"/>
                <a:alpha val="40000"/>
              </a:schemeClr>
            </a:glow>
          </a:effectLst>
        </p:spPr>
        <p:txBody>
          <a:bodyPr/>
          <a:lstStyle/>
          <a:p>
            <a:r>
              <a:rPr lang="en-GB" dirty="0"/>
              <a:t>Individuals and society rely on advanced software systems. </a:t>
            </a:r>
          </a:p>
          <a:p>
            <a:r>
              <a:rPr lang="en-GB" dirty="0"/>
              <a:t>We need to be able to produce reliable and trustworthy systems economically and quickly.</a:t>
            </a:r>
          </a:p>
          <a:p>
            <a:r>
              <a:rPr lang="en-GB" dirty="0"/>
              <a:t>It is usually cheaper, in the long run, to use software engineering methods and techniques for software systems.</a:t>
            </a:r>
          </a:p>
          <a:p>
            <a:r>
              <a:rPr lang="en-GB" dirty="0"/>
              <a:t>For most types of system, the majority of costs are the costs of changing the software after it has gone into use.</a:t>
            </a:r>
          </a:p>
          <a:p>
            <a:endParaRPr lang="en-US" dirty="0"/>
          </a:p>
        </p:txBody>
      </p:sp>
    </p:spTree>
    <p:extLst>
      <p:ext uri="{BB962C8B-B14F-4D97-AF65-F5344CB8AC3E}">
        <p14:creationId xmlns:p14="http://schemas.microsoft.com/office/powerpoint/2010/main" val="331559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5E56-D9A0-4A67-8B5B-4CEC3652B369}"/>
              </a:ext>
            </a:extLst>
          </p:cNvPr>
          <p:cNvSpPr>
            <a:spLocks noGrp="1"/>
          </p:cNvSpPr>
          <p:nvPr>
            <p:ph type="title"/>
          </p:nvPr>
        </p:nvSpPr>
        <p:spPr/>
        <p:txBody>
          <a:bodyPr/>
          <a:lstStyle/>
          <a:p>
            <a:r>
              <a:rPr lang="en-US" dirty="0"/>
              <a:t>Software process activities:</a:t>
            </a:r>
          </a:p>
        </p:txBody>
      </p:sp>
      <p:sp>
        <p:nvSpPr>
          <p:cNvPr id="3" name="Content Placeholder 2">
            <a:extLst>
              <a:ext uri="{FF2B5EF4-FFF2-40B4-BE49-F238E27FC236}">
                <a16:creationId xmlns:a16="http://schemas.microsoft.com/office/drawing/2014/main" id="{9CE3C4E8-6C73-4228-91F1-60279FDD47D2}"/>
              </a:ext>
            </a:extLst>
          </p:cNvPr>
          <p:cNvSpPr>
            <a:spLocks noGrp="1"/>
          </p:cNvSpPr>
          <p:nvPr>
            <p:ph idx="1"/>
          </p:nvPr>
        </p:nvSpPr>
        <p:spPr>
          <a:xfrm>
            <a:off x="838200" y="1825625"/>
            <a:ext cx="5404658" cy="1917036"/>
          </a:xfrm>
        </p:spPr>
        <p:txBody>
          <a:bodyPr>
            <a:normAutofit lnSpcReduction="10000"/>
          </a:bodyPr>
          <a:lstStyle/>
          <a:p>
            <a:pPr marL="514350" indent="-514350">
              <a:buFont typeface="+mj-lt"/>
              <a:buAutoNum type="arabicPeriod"/>
            </a:pPr>
            <a:r>
              <a:rPr lang="en-GB" b="1" dirty="0"/>
              <a:t>Software specification</a:t>
            </a:r>
            <a:r>
              <a:rPr lang="en-GB" dirty="0"/>
              <a:t>, where customers and engineers define the software that is to be produced and the constraints on its operation.</a:t>
            </a:r>
          </a:p>
          <a:p>
            <a:pPr marL="0" indent="0">
              <a:buNone/>
            </a:pPr>
            <a:endParaRPr lang="en-GB" dirty="0"/>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365769" y="3742661"/>
            <a:ext cx="4428201" cy="2721110"/>
          </a:xfrm>
          <a:prstGeom prst="rect">
            <a:avLst/>
          </a:prstGeom>
        </p:spPr>
      </p:pic>
      <p:pic>
        <p:nvPicPr>
          <p:cNvPr id="5" name="Picture 4"/>
          <p:cNvPicPr>
            <a:picLocks noChangeAspect="1"/>
          </p:cNvPicPr>
          <p:nvPr/>
        </p:nvPicPr>
        <p:blipFill>
          <a:blip r:embed="rId3"/>
          <a:stretch>
            <a:fillRect/>
          </a:stretch>
        </p:blipFill>
        <p:spPr>
          <a:xfrm>
            <a:off x="7345523" y="3742661"/>
            <a:ext cx="4233501" cy="2591637"/>
          </a:xfrm>
          <a:prstGeom prst="rect">
            <a:avLst/>
          </a:prstGeom>
        </p:spPr>
      </p:pic>
      <p:sp>
        <p:nvSpPr>
          <p:cNvPr id="6" name="Rectangle 5"/>
          <p:cNvSpPr/>
          <p:nvPr/>
        </p:nvSpPr>
        <p:spPr>
          <a:xfrm>
            <a:off x="6561513" y="1825625"/>
            <a:ext cx="5257800" cy="1255728"/>
          </a:xfrm>
          <a:prstGeom prst="rect">
            <a:avLst/>
          </a:prstGeom>
        </p:spPr>
        <p:txBody>
          <a:bodyPr wrap="square">
            <a:spAutoFit/>
          </a:bodyPr>
          <a:lstStyle/>
          <a:p>
            <a:pPr lvl="0">
              <a:lnSpc>
                <a:spcPct val="90000"/>
              </a:lnSpc>
              <a:spcBef>
                <a:spcPts val="1000"/>
              </a:spcBef>
            </a:pPr>
            <a:r>
              <a:rPr lang="en-GB" sz="2800" dirty="0">
                <a:solidFill>
                  <a:prstClr val="black"/>
                </a:solidFill>
              </a:rPr>
              <a:t>2. </a:t>
            </a:r>
            <a:r>
              <a:rPr lang="en-GB" sz="2800" b="1" dirty="0">
                <a:solidFill>
                  <a:prstClr val="black"/>
                </a:solidFill>
              </a:rPr>
              <a:t>Software development</a:t>
            </a:r>
            <a:r>
              <a:rPr lang="en-GB" sz="2800" dirty="0">
                <a:solidFill>
                  <a:prstClr val="black"/>
                </a:solidFill>
              </a:rPr>
              <a:t>, where the software is designed and programmed.</a:t>
            </a:r>
          </a:p>
        </p:txBody>
      </p:sp>
    </p:spTree>
    <p:extLst>
      <p:ext uri="{BB962C8B-B14F-4D97-AF65-F5344CB8AC3E}">
        <p14:creationId xmlns:p14="http://schemas.microsoft.com/office/powerpoint/2010/main" val="10707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724A-DF09-4EFC-81DE-84491DCE2FEA}"/>
              </a:ext>
            </a:extLst>
          </p:cNvPr>
          <p:cNvSpPr>
            <a:spLocks noGrp="1"/>
          </p:cNvSpPr>
          <p:nvPr>
            <p:ph type="title"/>
          </p:nvPr>
        </p:nvSpPr>
        <p:spPr/>
        <p:txBody>
          <a:bodyPr/>
          <a:lstStyle/>
          <a:p>
            <a:r>
              <a:rPr lang="en-US" dirty="0"/>
              <a:t>Software process activities:</a:t>
            </a:r>
          </a:p>
        </p:txBody>
      </p:sp>
      <p:sp>
        <p:nvSpPr>
          <p:cNvPr id="3" name="Content Placeholder 2">
            <a:extLst>
              <a:ext uri="{FF2B5EF4-FFF2-40B4-BE49-F238E27FC236}">
                <a16:creationId xmlns:a16="http://schemas.microsoft.com/office/drawing/2014/main" id="{E59F34E2-4229-4A45-AB35-DB3697F17AEB}"/>
              </a:ext>
            </a:extLst>
          </p:cNvPr>
          <p:cNvSpPr>
            <a:spLocks noGrp="1"/>
          </p:cNvSpPr>
          <p:nvPr>
            <p:ph idx="1"/>
          </p:nvPr>
        </p:nvSpPr>
        <p:spPr>
          <a:xfrm>
            <a:off x="838200" y="1825625"/>
            <a:ext cx="4332316" cy="1765473"/>
          </a:xfrm>
        </p:spPr>
        <p:txBody>
          <a:bodyPr/>
          <a:lstStyle/>
          <a:p>
            <a:pPr marL="0" indent="0">
              <a:buNone/>
            </a:pPr>
            <a:r>
              <a:rPr lang="en-GB" dirty="0"/>
              <a:t>3. </a:t>
            </a:r>
            <a:r>
              <a:rPr lang="en-GB" b="1" dirty="0"/>
              <a:t>Software validation</a:t>
            </a:r>
            <a:r>
              <a:rPr lang="en-GB" dirty="0"/>
              <a:t>, where the software is checked to ensure that it is what the customer requires.</a:t>
            </a:r>
          </a:p>
          <a:p>
            <a:pPr marL="0" indent="0">
              <a:buNone/>
            </a:pPr>
            <a:endParaRPr lang="en-GB" dirty="0"/>
          </a:p>
          <a:p>
            <a:endParaRPr lang="en-US" dirty="0"/>
          </a:p>
          <a:p>
            <a:endParaRPr lang="en-US" dirty="0"/>
          </a:p>
        </p:txBody>
      </p:sp>
      <p:pic>
        <p:nvPicPr>
          <p:cNvPr id="4" name="Picture 3"/>
          <p:cNvPicPr>
            <a:picLocks noChangeAspect="1"/>
          </p:cNvPicPr>
          <p:nvPr/>
        </p:nvPicPr>
        <p:blipFill>
          <a:blip r:embed="rId2"/>
          <a:stretch>
            <a:fillRect/>
          </a:stretch>
        </p:blipFill>
        <p:spPr>
          <a:xfrm>
            <a:off x="1016923" y="3948545"/>
            <a:ext cx="4439000" cy="2219500"/>
          </a:xfrm>
          <a:prstGeom prst="rect">
            <a:avLst/>
          </a:prstGeom>
        </p:spPr>
      </p:pic>
      <p:sp>
        <p:nvSpPr>
          <p:cNvPr id="5" name="Rectangle 4"/>
          <p:cNvSpPr/>
          <p:nvPr/>
        </p:nvSpPr>
        <p:spPr>
          <a:xfrm>
            <a:off x="5949142" y="1825625"/>
            <a:ext cx="5539047" cy="1815882"/>
          </a:xfrm>
          <a:prstGeom prst="rect">
            <a:avLst/>
          </a:prstGeom>
        </p:spPr>
        <p:txBody>
          <a:bodyPr wrap="square">
            <a:spAutoFit/>
          </a:bodyPr>
          <a:lstStyle/>
          <a:p>
            <a:r>
              <a:rPr lang="en-GB" sz="2800" dirty="0">
                <a:solidFill>
                  <a:prstClr val="black"/>
                </a:solidFill>
              </a:rPr>
              <a:t>4. </a:t>
            </a:r>
            <a:r>
              <a:rPr lang="en-GB" sz="2800" b="1" dirty="0">
                <a:solidFill>
                  <a:prstClr val="black"/>
                </a:solidFill>
              </a:rPr>
              <a:t>Software evolution</a:t>
            </a:r>
            <a:r>
              <a:rPr lang="en-GB" sz="2800" dirty="0">
                <a:solidFill>
                  <a:prstClr val="black"/>
                </a:solidFill>
              </a:rPr>
              <a:t>, where the software is modified to reflect changing customer and market requirements.</a:t>
            </a:r>
            <a:endParaRPr lang="en-US" dirty="0"/>
          </a:p>
        </p:txBody>
      </p:sp>
      <p:pic>
        <p:nvPicPr>
          <p:cNvPr id="6" name="Picture 5"/>
          <p:cNvPicPr>
            <a:picLocks noChangeAspect="1"/>
          </p:cNvPicPr>
          <p:nvPr/>
        </p:nvPicPr>
        <p:blipFill>
          <a:blip r:embed="rId3"/>
          <a:stretch>
            <a:fillRect/>
          </a:stretch>
        </p:blipFill>
        <p:spPr>
          <a:xfrm>
            <a:off x="6508864" y="3948545"/>
            <a:ext cx="4420849" cy="2219500"/>
          </a:xfrm>
          <a:prstGeom prst="rect">
            <a:avLst/>
          </a:prstGeom>
        </p:spPr>
      </p:pic>
    </p:spTree>
    <p:extLst>
      <p:ext uri="{BB962C8B-B14F-4D97-AF65-F5344CB8AC3E}">
        <p14:creationId xmlns:p14="http://schemas.microsoft.com/office/powerpoint/2010/main" val="22208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D7B6173-1D58-48E2-83CF-37350F315F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4CBDBB-4FBD-4B9E-BD01-054A81D431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B01A6F03-171F-40B2-8B2C-A061B89241F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1" name="Rectangle 20">
            <a:extLst>
              <a:ext uri="{FF2B5EF4-FFF2-40B4-BE49-F238E27FC236}">
                <a16:creationId xmlns:a16="http://schemas.microsoft.com/office/drawing/2014/main" id="{72C4834C-B602-4125-8264-BD0D55A588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3172EE5-132F-4DD4-8855-4DBBD9C346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77E0B6B-7D56-46F1-AD44-739379BEA9C7}"/>
              </a:ext>
            </a:extLst>
          </p:cNvPr>
          <p:cNvSpPr>
            <a:spLocks noGrp="1"/>
          </p:cNvSpPr>
          <p:nvPr>
            <p:ph type="title"/>
          </p:nvPr>
        </p:nvSpPr>
        <p:spPr>
          <a:xfrm>
            <a:off x="1993641" y="1538160"/>
            <a:ext cx="8188026" cy="1335841"/>
          </a:xfrm>
        </p:spPr>
        <p:txBody>
          <a:bodyPr anchor="b">
            <a:normAutofit/>
          </a:bodyPr>
          <a:lstStyle/>
          <a:p>
            <a:pPr algn="ctr"/>
            <a:r>
              <a:rPr lang="en-US" sz="4800" dirty="0"/>
              <a:t>Tentative </a:t>
            </a:r>
            <a:r>
              <a:rPr lang="en-US" sz="4800" dirty="0" smtClean="0"/>
              <a:t>Marks Distribution</a:t>
            </a:r>
            <a:endParaRPr lang="en-US" sz="4800" dirty="0"/>
          </a:p>
        </p:txBody>
      </p:sp>
      <p:sp>
        <p:nvSpPr>
          <p:cNvPr id="3" name="Content Placeholder 2">
            <a:extLst>
              <a:ext uri="{FF2B5EF4-FFF2-40B4-BE49-F238E27FC236}">
                <a16:creationId xmlns:a16="http://schemas.microsoft.com/office/drawing/2014/main" id="{E23B6C1D-D4E1-4419-9F33-802938717D13}"/>
              </a:ext>
            </a:extLst>
          </p:cNvPr>
          <p:cNvSpPr>
            <a:spLocks noGrp="1"/>
          </p:cNvSpPr>
          <p:nvPr>
            <p:ph idx="1"/>
          </p:nvPr>
        </p:nvSpPr>
        <p:spPr>
          <a:xfrm>
            <a:off x="1988824" y="2975463"/>
            <a:ext cx="8192843" cy="2662310"/>
          </a:xfrm>
        </p:spPr>
        <p:txBody>
          <a:bodyPr anchor="t">
            <a:normAutofit/>
          </a:bodyPr>
          <a:lstStyle/>
          <a:p>
            <a:pPr algn="ctr"/>
            <a:r>
              <a:rPr lang="en-US" sz="2400" dirty="0"/>
              <a:t>Assignment+ Class Participation --------- 10 Marks</a:t>
            </a:r>
          </a:p>
          <a:p>
            <a:pPr algn="ctr"/>
            <a:r>
              <a:rPr lang="en-US" sz="2400" dirty="0"/>
              <a:t>Sessional------------------ 15+15 Marks</a:t>
            </a:r>
          </a:p>
          <a:p>
            <a:pPr algn="ctr"/>
            <a:r>
              <a:rPr lang="en-US" sz="2400" dirty="0"/>
              <a:t>Final------------------------- 50 Marks</a:t>
            </a:r>
          </a:p>
          <a:p>
            <a:pPr algn="ctr"/>
            <a:r>
              <a:rPr lang="en-US" sz="2400" dirty="0"/>
              <a:t>Project---------------------- 10 Marks</a:t>
            </a:r>
          </a:p>
          <a:p>
            <a:pPr algn="ctr"/>
            <a:endParaRPr lang="en-US" sz="1800" dirty="0"/>
          </a:p>
          <a:p>
            <a:pPr algn="ctr"/>
            <a:endParaRPr lang="en-US" sz="1800" dirty="0"/>
          </a:p>
          <a:p>
            <a:pPr algn="ctr"/>
            <a:endParaRPr lang="en-US" sz="1800" dirty="0"/>
          </a:p>
          <a:p>
            <a:pPr algn="ctr"/>
            <a:endParaRPr lang="en-US" sz="1800" dirty="0"/>
          </a:p>
        </p:txBody>
      </p:sp>
    </p:spTree>
    <p:extLst>
      <p:ext uri="{BB962C8B-B14F-4D97-AF65-F5344CB8AC3E}">
        <p14:creationId xmlns:p14="http://schemas.microsoft.com/office/powerpoint/2010/main" val="2177807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27DE-9335-4870-A274-1BD0A6AA96B9}"/>
              </a:ext>
            </a:extLst>
          </p:cNvPr>
          <p:cNvSpPr>
            <a:spLocks noGrp="1"/>
          </p:cNvSpPr>
          <p:nvPr>
            <p:ph type="title"/>
          </p:nvPr>
        </p:nvSpPr>
        <p:spPr>
          <a:xfrm>
            <a:off x="808638" y="386930"/>
            <a:ext cx="9236700" cy="1188950"/>
          </a:xfrm>
        </p:spPr>
        <p:txBody>
          <a:bodyPr anchor="b">
            <a:normAutofit/>
          </a:bodyPr>
          <a:lstStyle/>
          <a:p>
            <a:r>
              <a:rPr lang="en-US" sz="5400"/>
              <a:t>Software engineering diversity: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E072F2-6E6D-45CD-B681-9BBCBA71698F}"/>
              </a:ext>
            </a:extLst>
          </p:cNvPr>
          <p:cNvSpPr>
            <a:spLocks noGrp="1"/>
          </p:cNvSpPr>
          <p:nvPr>
            <p:ph idx="1"/>
          </p:nvPr>
        </p:nvSpPr>
        <p:spPr>
          <a:xfrm>
            <a:off x="793660" y="2599509"/>
            <a:ext cx="10143668" cy="3435531"/>
          </a:xfrm>
        </p:spPr>
        <p:txBody>
          <a:bodyPr anchor="ctr">
            <a:normAutofit/>
          </a:bodyPr>
          <a:lstStyle/>
          <a:p>
            <a:r>
              <a:rPr lang="en-US" sz="2400"/>
              <a:t>There are many different types of software system and there is no universal set of software techniques that is applicable to all of these.</a:t>
            </a:r>
          </a:p>
          <a:p>
            <a:r>
              <a:rPr lang="en-US" sz="2400"/>
              <a:t>The software engineering methods and tools used depend on the type of application being developed, the requirements of the customer and the background of the development team.</a:t>
            </a:r>
          </a:p>
          <a:p>
            <a:pPr marL="0" indent="0">
              <a:buNone/>
            </a:pPr>
            <a:endParaRPr lang="en-US" sz="2400"/>
          </a:p>
        </p:txBody>
      </p:sp>
    </p:spTree>
    <p:extLst>
      <p:ext uri="{BB962C8B-B14F-4D97-AF65-F5344CB8AC3E}">
        <p14:creationId xmlns:p14="http://schemas.microsoft.com/office/powerpoint/2010/main" val="428795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6387C-C9E2-4965-B2DE-E063E35000B0}"/>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t>Application types:</a:t>
            </a:r>
          </a:p>
        </p:txBody>
      </p:sp>
      <p:grpSp>
        <p:nvGrpSpPr>
          <p:cNvPr id="15" name="Group 11">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90719" y="2330505"/>
            <a:ext cx="4559425" cy="3979585"/>
          </a:xfrm>
          <a:prstGeom prst="rect">
            <a:avLst/>
          </a:prstGeom>
        </p:spPr>
        <p:txBody>
          <a:bodyPr vert="horz" lIns="91440" tIns="45720" rIns="91440" bIns="45720" rtlCol="0" anchor="ctr">
            <a:normAutofit fontScale="92500" lnSpcReduction="20000"/>
          </a:bodyPr>
          <a:lstStyle/>
          <a:p>
            <a:pPr marL="342900" indent="-228600">
              <a:lnSpc>
                <a:spcPct val="90000"/>
              </a:lnSpc>
              <a:spcAft>
                <a:spcPts val="600"/>
              </a:spcAft>
              <a:buFont typeface="Arial" panose="020B0604020202020204" pitchFamily="34" charset="0"/>
              <a:buChar char="•"/>
            </a:pPr>
            <a:r>
              <a:rPr lang="en-US" b="1" dirty="0"/>
              <a:t>Stand-alone applications:</a:t>
            </a:r>
          </a:p>
          <a:p>
            <a:pPr lvl="1" indent="-228600">
              <a:lnSpc>
                <a:spcPct val="90000"/>
              </a:lnSpc>
              <a:spcAft>
                <a:spcPts val="600"/>
              </a:spcAft>
              <a:buFont typeface="Arial" panose="020B0604020202020204" pitchFamily="34" charset="0"/>
              <a:buChar char="•"/>
            </a:pPr>
            <a:r>
              <a:rPr lang="en-US" dirty="0"/>
              <a:t>These are application systems that run on a local computer, such as a PC. They include all necessary functionality and do not need to be connected to a network. </a:t>
            </a:r>
          </a:p>
          <a:p>
            <a:pPr marL="342900" indent="-228600">
              <a:lnSpc>
                <a:spcPct val="90000"/>
              </a:lnSpc>
              <a:spcAft>
                <a:spcPts val="600"/>
              </a:spcAft>
              <a:buFont typeface="Arial" panose="020B0604020202020204" pitchFamily="34" charset="0"/>
              <a:buChar char="•"/>
            </a:pPr>
            <a:r>
              <a:rPr lang="en-US" b="1" dirty="0"/>
              <a:t>Interactive transaction-based applications:</a:t>
            </a:r>
            <a:r>
              <a:rPr lang="en-US" b="1" i="1" dirty="0"/>
              <a:t> </a:t>
            </a:r>
          </a:p>
          <a:p>
            <a:pPr lvl="1" indent="-228600">
              <a:lnSpc>
                <a:spcPct val="90000"/>
              </a:lnSpc>
              <a:spcAft>
                <a:spcPts val="600"/>
              </a:spcAft>
              <a:buFont typeface="Arial" panose="020B0604020202020204" pitchFamily="34" charset="0"/>
              <a:buChar char="•"/>
            </a:pPr>
            <a:r>
              <a:rPr lang="en-US" dirty="0"/>
              <a:t>Applications that execute on a remote computer and are accessed by users from their own PCs or terminals. These include web applications such as e-commerce applications. </a:t>
            </a:r>
          </a:p>
          <a:p>
            <a:pPr marL="342900" indent="-228600">
              <a:lnSpc>
                <a:spcPct val="90000"/>
              </a:lnSpc>
              <a:spcAft>
                <a:spcPts val="600"/>
              </a:spcAft>
              <a:buFont typeface="Arial" panose="020B0604020202020204" pitchFamily="34" charset="0"/>
              <a:buChar char="•"/>
            </a:pPr>
            <a:r>
              <a:rPr lang="en-US" b="1" dirty="0"/>
              <a:t>Embedded control systems:</a:t>
            </a:r>
          </a:p>
          <a:p>
            <a:pPr lvl="1" indent="-228600">
              <a:lnSpc>
                <a:spcPct val="90000"/>
              </a:lnSpc>
              <a:spcAft>
                <a:spcPts val="600"/>
              </a:spcAft>
              <a:buFont typeface="Arial" panose="020B0604020202020204" pitchFamily="34" charset="0"/>
              <a:buChar char="•"/>
            </a:pPr>
            <a:r>
              <a:rPr lang="en-US" dirty="0"/>
              <a:t>These are software control systems that control and manage hardware devices. Numerically, there are probably more embedded systems than any other type of system.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15C682-07EA-4B05-A9A2-24502613DEEA}"/>
              </a:ext>
            </a:extLst>
          </p:cNvPr>
          <p:cNvPicPr>
            <a:picLocks noChangeAspect="1"/>
          </p:cNvPicPr>
          <p:nvPr/>
        </p:nvPicPr>
        <p:blipFill rotWithShape="1">
          <a:blip r:embed="rId2"/>
          <a:srcRect l="7981" r="14650"/>
          <a:stretch/>
        </p:blipFill>
        <p:spPr>
          <a:xfrm>
            <a:off x="5685809" y="799352"/>
            <a:ext cx="5717389" cy="5259296"/>
          </a:xfrm>
          <a:prstGeom prst="rect">
            <a:avLst/>
          </a:prstGeom>
        </p:spPr>
      </p:pic>
    </p:spTree>
    <p:extLst>
      <p:ext uri="{BB962C8B-B14F-4D97-AF65-F5344CB8AC3E}">
        <p14:creationId xmlns:p14="http://schemas.microsoft.com/office/powerpoint/2010/main" val="374394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sz="5400"/>
              <a:t>Continue…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GB" sz="2200" b="1"/>
              <a:t>Batch processing systems :</a:t>
            </a:r>
          </a:p>
          <a:p>
            <a:pPr marL="457200" lvl="1" indent="0">
              <a:buNone/>
            </a:pPr>
            <a:r>
              <a:rPr lang="en-GB" sz="2200"/>
              <a:t>These are business systems that are designed to process data in large batches. They process large numbers of individual inputs to create corresponding outputs. </a:t>
            </a:r>
          </a:p>
          <a:p>
            <a:r>
              <a:rPr lang="en-GB" sz="2200" b="1"/>
              <a:t>Entertainment systems :</a:t>
            </a:r>
          </a:p>
          <a:p>
            <a:pPr marL="457200" lvl="1" indent="0">
              <a:buNone/>
            </a:pPr>
            <a:r>
              <a:rPr lang="en-GB" sz="2200"/>
              <a:t>These are systems that are primarily for personal use and which are intended to entertain the user. </a:t>
            </a:r>
          </a:p>
          <a:p>
            <a:r>
              <a:rPr lang="en-GB" sz="2200" b="1"/>
              <a:t>Systems for modelling and simulation:</a:t>
            </a:r>
          </a:p>
          <a:p>
            <a:pPr marL="457200" lvl="1" indent="0">
              <a:buNone/>
            </a:pPr>
            <a:r>
              <a:rPr lang="en-GB" sz="2200"/>
              <a:t>These are systems that are developed by scientists and engineers to model physical processes or situations, which include many, separate, interacting objects. </a:t>
            </a:r>
            <a:endParaRPr lang="en-US" sz="2200"/>
          </a:p>
          <a:p>
            <a:endParaRPr lang="en-US" sz="2200"/>
          </a:p>
        </p:txBody>
      </p:sp>
    </p:spTree>
    <p:extLst>
      <p:ext uri="{BB962C8B-B14F-4D97-AF65-F5344CB8AC3E}">
        <p14:creationId xmlns:p14="http://schemas.microsoft.com/office/powerpoint/2010/main" val="2891126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73678"/>
            <a:ext cx="9236700" cy="1188950"/>
          </a:xfrm>
        </p:spPr>
        <p:txBody>
          <a:bodyPr anchor="b">
            <a:normAutofit/>
          </a:bodyPr>
          <a:lstStyle/>
          <a:p>
            <a:r>
              <a:rPr lang="en-US" sz="5400" dirty="0"/>
              <a:t>Continue…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GB" sz="2400" b="1" dirty="0"/>
              <a:t>Data collection systems: </a:t>
            </a:r>
            <a:r>
              <a:rPr lang="en-GB" sz="2400" i="1" dirty="0"/>
              <a:t>	</a:t>
            </a:r>
          </a:p>
          <a:p>
            <a:pPr marL="457200" lvl="1" indent="0">
              <a:buNone/>
            </a:pPr>
            <a:r>
              <a:rPr lang="en-GB" dirty="0"/>
              <a:t>These are systems that collect data from their environment using a set of sensors and send that data to other systems for processing. </a:t>
            </a:r>
          </a:p>
          <a:p>
            <a:r>
              <a:rPr lang="en-GB" sz="2400" b="1" dirty="0"/>
              <a:t>Systems of systems:</a:t>
            </a:r>
          </a:p>
          <a:p>
            <a:pPr marL="457200" lvl="1" indent="0">
              <a:buNone/>
            </a:pPr>
            <a:r>
              <a:rPr lang="en-GB" dirty="0"/>
              <a:t>These are systems that are composed of a number of other software systems. </a:t>
            </a:r>
            <a:endParaRPr lang="en-US" dirty="0"/>
          </a:p>
          <a:p>
            <a:endParaRPr lang="en-US" sz="2400" dirty="0"/>
          </a:p>
        </p:txBody>
      </p:sp>
    </p:spTree>
    <p:extLst>
      <p:ext uri="{BB962C8B-B14F-4D97-AF65-F5344CB8AC3E}">
        <p14:creationId xmlns:p14="http://schemas.microsoft.com/office/powerpoint/2010/main" val="526427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software engineering:</a:t>
            </a:r>
            <a:endParaRPr lang="en-US" dirty="0"/>
          </a:p>
        </p:txBody>
      </p:sp>
      <p:sp>
        <p:nvSpPr>
          <p:cNvPr id="3" name="Content Placeholder 2"/>
          <p:cNvSpPr>
            <a:spLocks noGrp="1"/>
          </p:cNvSpPr>
          <p:nvPr>
            <p:ph idx="1"/>
          </p:nvPr>
        </p:nvSpPr>
        <p:spPr>
          <a:xfrm>
            <a:off x="838200" y="1825624"/>
            <a:ext cx="5520397" cy="4667251"/>
          </a:xfrm>
        </p:spPr>
        <p:txBody>
          <a:bodyPr>
            <a:noAutofit/>
          </a:bodyPr>
          <a:lstStyle/>
          <a:p>
            <a:r>
              <a:rPr lang="en-US" sz="2400" dirty="0"/>
              <a:t>The Web is now a platform for running application and organizations are increasingly developing web-based systems rather than local systems.</a:t>
            </a:r>
          </a:p>
          <a:p>
            <a:r>
              <a:rPr lang="en-US" sz="2400" dirty="0"/>
              <a:t>Cloud computing is an approach to the provision of computer services where applications run remotely on the ‘cloud’. </a:t>
            </a:r>
          </a:p>
          <a:p>
            <a:pPr marL="457200" lvl="1" indent="0">
              <a:buNone/>
            </a:pPr>
            <a:r>
              <a:rPr lang="en-US" b="1" dirty="0"/>
              <a:t>Users do not buy software </a:t>
            </a:r>
            <a:r>
              <a:rPr lang="en-US" b="1" dirty="0" smtClean="0"/>
              <a:t>but pay </a:t>
            </a:r>
            <a:r>
              <a:rPr lang="en-US" b="1" dirty="0"/>
              <a:t>according to use.</a:t>
            </a:r>
          </a:p>
          <a:p>
            <a:r>
              <a:rPr lang="en-GB" sz="2400" dirty="0"/>
              <a:t>The fundamental ideas of software engineering apply to web-based software in the same way that they apply to other types of software system</a:t>
            </a:r>
            <a:endParaRPr lang="en-US" sz="2400" dirty="0"/>
          </a:p>
        </p:txBody>
      </p:sp>
      <p:pic>
        <p:nvPicPr>
          <p:cNvPr id="4" name="Picture 3">
            <a:extLst>
              <a:ext uri="{FF2B5EF4-FFF2-40B4-BE49-F238E27FC236}">
                <a16:creationId xmlns:a16="http://schemas.microsoft.com/office/drawing/2014/main" id="{04753C52-2CB8-4C89-A061-A089D02B09B1}"/>
              </a:ext>
            </a:extLst>
          </p:cNvPr>
          <p:cNvPicPr>
            <a:picLocks noChangeAspect="1"/>
          </p:cNvPicPr>
          <p:nvPr/>
        </p:nvPicPr>
        <p:blipFill>
          <a:blip r:embed="rId2"/>
          <a:stretch>
            <a:fillRect/>
          </a:stretch>
        </p:blipFill>
        <p:spPr>
          <a:xfrm>
            <a:off x="6358597" y="1575683"/>
            <a:ext cx="5636455" cy="4280388"/>
          </a:xfrm>
          <a:prstGeom prst="rect">
            <a:avLst/>
          </a:prstGeom>
        </p:spPr>
      </p:pic>
    </p:spTree>
    <p:extLst>
      <p:ext uri="{BB962C8B-B14F-4D97-AF65-F5344CB8AC3E}">
        <p14:creationId xmlns:p14="http://schemas.microsoft.com/office/powerpoint/2010/main" val="3947063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Software engineering ethics</a:t>
            </a:r>
            <a:endParaRPr lang="en-US" dirty="0"/>
          </a:p>
        </p:txBody>
      </p:sp>
      <p:sp>
        <p:nvSpPr>
          <p:cNvPr id="3" name="Content Placeholder 2"/>
          <p:cNvSpPr>
            <a:spLocks noGrp="1"/>
          </p:cNvSpPr>
          <p:nvPr>
            <p:ph idx="1"/>
          </p:nvPr>
        </p:nvSpPr>
        <p:spPr>
          <a:xfrm>
            <a:off x="639417" y="2282276"/>
            <a:ext cx="4661452" cy="1845227"/>
          </a:xfrm>
        </p:spPr>
        <p:txBody>
          <a:bodyPr>
            <a:normAutofit/>
          </a:bodyPr>
          <a:lstStyle/>
          <a:p>
            <a:pPr marL="0" indent="0">
              <a:buNone/>
            </a:pPr>
            <a:r>
              <a:rPr lang="en-GB" dirty="0"/>
              <a:t>Software engineers must be honest and ethically responsible about his job.</a:t>
            </a:r>
          </a:p>
          <a:p>
            <a:pPr marL="0" indent="0">
              <a:buNone/>
            </a:pPr>
            <a:endParaRPr lang="en-US" dirty="0"/>
          </a:p>
        </p:txBody>
      </p:sp>
      <p:pic>
        <p:nvPicPr>
          <p:cNvPr id="4" name="Content Placeholder 3">
            <a:extLst>
              <a:ext uri="{FF2B5EF4-FFF2-40B4-BE49-F238E27FC236}">
                <a16:creationId xmlns:a16="http://schemas.microsoft.com/office/drawing/2014/main" id="{EAAA7E24-E6D5-4926-91A5-61F2249E5637}"/>
              </a:ext>
            </a:extLst>
          </p:cNvPr>
          <p:cNvPicPr>
            <a:picLocks noChangeAspect="1"/>
          </p:cNvPicPr>
          <p:nvPr/>
        </p:nvPicPr>
        <p:blipFill rotWithShape="1">
          <a:blip r:embed="rId2"/>
          <a:srcRect b="16258"/>
          <a:stretch/>
        </p:blipFill>
        <p:spPr>
          <a:xfrm>
            <a:off x="5663096" y="1632920"/>
            <a:ext cx="6436136" cy="4446233"/>
          </a:xfrm>
          <a:prstGeom prst="rect">
            <a:avLst/>
          </a:prstGeom>
        </p:spPr>
      </p:pic>
      <p:sp>
        <p:nvSpPr>
          <p:cNvPr id="5" name="TextBox 4">
            <a:extLst>
              <a:ext uri="{FF2B5EF4-FFF2-40B4-BE49-F238E27FC236}">
                <a16:creationId xmlns:a16="http://schemas.microsoft.com/office/drawing/2014/main" id="{FAFB6FB8-E9D4-4B31-ABFA-4BD3EA7EC9D3}"/>
              </a:ext>
            </a:extLst>
          </p:cNvPr>
          <p:cNvSpPr txBox="1"/>
          <p:nvPr/>
        </p:nvSpPr>
        <p:spPr>
          <a:xfrm>
            <a:off x="6523383" y="6185098"/>
            <a:ext cx="3998844" cy="307777"/>
          </a:xfrm>
          <a:prstGeom prst="rect">
            <a:avLst/>
          </a:prstGeom>
          <a:noFill/>
        </p:spPr>
        <p:txBody>
          <a:bodyPr wrap="square" rtlCol="0">
            <a:spAutoFit/>
          </a:bodyPr>
          <a:lstStyle/>
          <a:p>
            <a:r>
              <a:rPr lang="en-US" sz="1400" dirty="0">
                <a:solidFill>
                  <a:srgbClr val="FF0000"/>
                </a:solidFill>
              </a:rPr>
              <a:t>Read Ian Somerville's chap 01 for further details</a:t>
            </a:r>
          </a:p>
        </p:txBody>
      </p:sp>
    </p:spTree>
    <p:extLst>
      <p:ext uri="{BB962C8B-B14F-4D97-AF65-F5344CB8AC3E}">
        <p14:creationId xmlns:p14="http://schemas.microsoft.com/office/powerpoint/2010/main" val="861885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0F89-CC84-407E-B434-B050E171E880}"/>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a:solidFill>
                  <a:schemeClr val="tx1"/>
                </a:solidFill>
                <a:latin typeface="+mj-lt"/>
                <a:ea typeface="+mj-ea"/>
                <a:cs typeface="+mj-cs"/>
              </a:rPr>
              <a:t>Case Studies</a:t>
            </a:r>
            <a:br>
              <a:rPr lang="en-US" sz="4800" b="1" kern="1200">
                <a:solidFill>
                  <a:schemeClr val="tx1"/>
                </a:solidFill>
                <a:latin typeface="+mj-lt"/>
                <a:ea typeface="+mj-ea"/>
                <a:cs typeface="+mj-cs"/>
              </a:rPr>
            </a:br>
            <a:endParaRPr lang="en-US" sz="4800" b="1" kern="1200">
              <a:solidFill>
                <a:schemeClr val="tx1"/>
              </a:solidFill>
              <a:latin typeface="+mj-lt"/>
              <a:ea typeface="+mj-ea"/>
              <a:cs typeface="+mj-cs"/>
            </a:endParaRPr>
          </a:p>
        </p:txBody>
      </p:sp>
      <p:sp>
        <p:nvSpPr>
          <p:cNvPr id="20" name="Freeform 14">
            <a:extLst>
              <a:ext uri="{FF2B5EF4-FFF2-40B4-BE49-F238E27FC236}">
                <a16:creationId xmlns:a16="http://schemas.microsoft.com/office/drawing/2014/main" id="{C66F2F30-5DC0-44A0-BFA6-E12F46ED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1">
            <a:extLst>
              <a:ext uri="{FF2B5EF4-FFF2-40B4-BE49-F238E27FC236}">
                <a16:creationId xmlns:a16="http://schemas.microsoft.com/office/drawing/2014/main" id="{85872F57-7F42-4F97-8391-DDC8D0054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0">
            <a:extLst>
              <a:ext uri="{FF2B5EF4-FFF2-40B4-BE49-F238E27FC236}">
                <a16:creationId xmlns:a16="http://schemas.microsoft.com/office/drawing/2014/main" id="{04DC2037-48A0-4F22-B9D4-8EAEBC780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5">
            <a:extLst>
              <a:ext uri="{FF2B5EF4-FFF2-40B4-BE49-F238E27FC236}">
                <a16:creationId xmlns:a16="http://schemas.microsoft.com/office/drawing/2014/main" id="{2B931666-F28F-45F3-A074-66D2272D5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301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E3A1-4E98-4690-9A64-0ECCB8D3EABB}"/>
              </a:ext>
            </a:extLst>
          </p:cNvPr>
          <p:cNvSpPr>
            <a:spLocks noGrp="1"/>
          </p:cNvSpPr>
          <p:nvPr>
            <p:ph type="title"/>
          </p:nvPr>
        </p:nvSpPr>
        <p:spPr/>
        <p:txBody>
          <a:bodyPr/>
          <a:lstStyle/>
          <a:p>
            <a:r>
              <a:rPr lang="en-US"/>
              <a:t>1. Insulin Pump Control System</a:t>
            </a:r>
            <a:endParaRPr lang="en-US" dirty="0"/>
          </a:p>
        </p:txBody>
      </p:sp>
      <p:sp>
        <p:nvSpPr>
          <p:cNvPr id="3" name="Content Placeholder 2">
            <a:extLst>
              <a:ext uri="{FF2B5EF4-FFF2-40B4-BE49-F238E27FC236}">
                <a16:creationId xmlns:a16="http://schemas.microsoft.com/office/drawing/2014/main" id="{912CB24B-40D4-4FE6-B8C4-55C1953E9098}"/>
              </a:ext>
            </a:extLst>
          </p:cNvPr>
          <p:cNvSpPr>
            <a:spLocks noGrp="1"/>
          </p:cNvSpPr>
          <p:nvPr>
            <p:ph idx="1"/>
          </p:nvPr>
        </p:nvSpPr>
        <p:spPr>
          <a:xfrm>
            <a:off x="838201" y="1825625"/>
            <a:ext cx="6561406" cy="3978827"/>
          </a:xfrm>
        </p:spPr>
        <p:txBody>
          <a:bodyPr>
            <a:normAutofit fontScale="92500" lnSpcReduction="20000"/>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b="1" dirty="0"/>
              <a:t>Safety-critical system as </a:t>
            </a:r>
            <a:r>
              <a:rPr lang="en-US" dirty="0"/>
              <a:t>low blood sugars can lead to brain malfunctioning, coma and death; high-blood sugar levels have long-term consequences such as eye and kidney damage.</a:t>
            </a:r>
          </a:p>
          <a:p>
            <a:pPr marL="0" indent="0">
              <a:buNone/>
            </a:pPr>
            <a:endParaRPr lang="en-US" dirty="0"/>
          </a:p>
        </p:txBody>
      </p:sp>
      <p:pic>
        <p:nvPicPr>
          <p:cNvPr id="1026" name="Picture 2" descr="Image result for insulin pump">
            <a:extLst>
              <a:ext uri="{FF2B5EF4-FFF2-40B4-BE49-F238E27FC236}">
                <a16:creationId xmlns:a16="http://schemas.microsoft.com/office/drawing/2014/main" id="{09938A21-16F0-4CDA-B7AA-E8714A62D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618" y="1924099"/>
            <a:ext cx="4618382" cy="350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05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AE84-C654-4169-BA52-C65EBFA34C5F}"/>
              </a:ext>
            </a:extLst>
          </p:cNvPr>
          <p:cNvSpPr>
            <a:spLocks noGrp="1"/>
          </p:cNvSpPr>
          <p:nvPr>
            <p:ph type="title"/>
          </p:nvPr>
        </p:nvSpPr>
        <p:spPr>
          <a:xfrm>
            <a:off x="396573" y="320675"/>
            <a:ext cx="11407487" cy="1325563"/>
          </a:xfrm>
        </p:spPr>
        <p:txBody>
          <a:bodyPr>
            <a:normAutofit/>
          </a:bodyPr>
          <a:lstStyle/>
          <a:p>
            <a:r>
              <a:rPr lang="en-US" sz="5400"/>
              <a:t>Essential high-level requirements</a:t>
            </a:r>
          </a:p>
        </p:txBody>
      </p:sp>
      <p:sp>
        <p:nvSpPr>
          <p:cNvPr id="9" name="Rectangle 8">
            <a:extLst>
              <a:ext uri="{FF2B5EF4-FFF2-40B4-BE49-F238E27FC236}">
                <a16:creationId xmlns:a16="http://schemas.microsoft.com/office/drawing/2014/main" id="{37E32B78-23DD-4E77-8B9C-7779E3BF20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B1C6D6B-3B23-4AFA-B091-F884F2DB45DF}"/>
              </a:ext>
            </a:extLst>
          </p:cNvPr>
          <p:cNvGraphicFramePr>
            <a:graphicFrameLocks noGrp="1"/>
          </p:cNvGraphicFramePr>
          <p:nvPr>
            <p:ph idx="1"/>
            <p:extLst>
              <p:ext uri="{D42A27DB-BD31-4B8C-83A1-F6EECF244321}">
                <p14:modId xmlns:p14="http://schemas.microsoft.com/office/powerpoint/2010/main" val="1597966979"/>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399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4D977-16AE-4571-8374-DAD3530B6F9E}"/>
              </a:ext>
            </a:extLst>
          </p:cNvPr>
          <p:cNvSpPr>
            <a:spLocks noGrp="1"/>
          </p:cNvSpPr>
          <p:nvPr>
            <p:ph type="title"/>
          </p:nvPr>
        </p:nvSpPr>
        <p:spPr>
          <a:xfrm>
            <a:off x="1008184" y="174032"/>
            <a:ext cx="10175631" cy="1111843"/>
          </a:xfrm>
        </p:spPr>
        <p:txBody>
          <a:bodyPr anchor="ctr">
            <a:normAutofit/>
          </a:bodyPr>
          <a:lstStyle/>
          <a:p>
            <a:pPr algn="ctr"/>
            <a:r>
              <a:rPr lang="en-GB" sz="4000"/>
              <a:t>Insulin pump hardware architecture</a:t>
            </a:r>
            <a:endParaRPr lang="en-US" sz="4000"/>
          </a:p>
        </p:txBody>
      </p:sp>
      <p:pic>
        <p:nvPicPr>
          <p:cNvPr id="4" name="Content Placeholder 3" descr="1.4 InsulinPumpHW.eps">
            <a:extLst>
              <a:ext uri="{FF2B5EF4-FFF2-40B4-BE49-F238E27FC236}">
                <a16:creationId xmlns:a16="http://schemas.microsoft.com/office/drawing/2014/main" id="{0FC8BD5B-BEEA-4362-8802-5D8796E46E38}"/>
              </a:ext>
            </a:extLst>
          </p:cNvPr>
          <p:cNvPicPr>
            <a:picLocks noChangeAspect="1"/>
          </p:cNvPicPr>
          <p:nvPr/>
        </p:nvPicPr>
        <p:blipFill>
          <a:blip r:embed="rId2"/>
          <a:stretch>
            <a:fillRect/>
          </a:stretch>
        </p:blipFill>
        <p:spPr>
          <a:xfrm>
            <a:off x="3030338" y="1814733"/>
            <a:ext cx="7052662" cy="4489810"/>
          </a:xfrm>
          <a:prstGeom prst="rect">
            <a:avLst/>
          </a:prstGeom>
        </p:spPr>
      </p:pic>
    </p:spTree>
    <p:extLst>
      <p:ext uri="{BB962C8B-B14F-4D97-AF65-F5344CB8AC3E}">
        <p14:creationId xmlns:p14="http://schemas.microsoft.com/office/powerpoint/2010/main" val="1370409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20CC-C337-4385-8DEE-123CAADCA293}"/>
              </a:ext>
            </a:extLst>
          </p:cNvPr>
          <p:cNvSpPr>
            <a:spLocks noGrp="1"/>
          </p:cNvSpPr>
          <p:nvPr>
            <p:ph type="title"/>
          </p:nvPr>
        </p:nvSpPr>
        <p:spPr/>
        <p:txBody>
          <a:bodyPr/>
          <a:lstStyle/>
          <a:p>
            <a:r>
              <a:rPr lang="en-US" dirty="0"/>
              <a:t>Course Material:</a:t>
            </a:r>
          </a:p>
        </p:txBody>
      </p:sp>
      <p:sp>
        <p:nvSpPr>
          <p:cNvPr id="3" name="Content Placeholder 2">
            <a:extLst>
              <a:ext uri="{FF2B5EF4-FFF2-40B4-BE49-F238E27FC236}">
                <a16:creationId xmlns:a16="http://schemas.microsoft.com/office/drawing/2014/main" id="{8FEAEA23-5D43-4548-8886-253322FFDA9C}"/>
              </a:ext>
            </a:extLst>
          </p:cNvPr>
          <p:cNvSpPr>
            <a:spLocks noGrp="1"/>
          </p:cNvSpPr>
          <p:nvPr>
            <p:ph idx="1"/>
          </p:nvPr>
        </p:nvSpPr>
        <p:spPr/>
        <p:txBody>
          <a:bodyPr/>
          <a:lstStyle/>
          <a:p>
            <a:pPr marL="0" indent="0">
              <a:buNone/>
            </a:pPr>
            <a:r>
              <a:rPr lang="en-US" dirty="0"/>
              <a:t> </a:t>
            </a:r>
            <a:r>
              <a:rPr lang="en-US" b="1" u="sng" dirty="0"/>
              <a:t>Books:</a:t>
            </a:r>
          </a:p>
          <a:p>
            <a:r>
              <a:rPr lang="en-US" dirty="0"/>
              <a:t>Software Engineering by Ian Sommerville (10 edition)</a:t>
            </a:r>
          </a:p>
          <a:p>
            <a:r>
              <a:rPr lang="en-US" dirty="0"/>
              <a:t>Software Engineering Practitioner’s Approach by Roger S. Pressman (Seventh Edition)</a:t>
            </a:r>
          </a:p>
          <a:p>
            <a:pPr marL="0" indent="0">
              <a:buNone/>
            </a:pPr>
            <a:r>
              <a:rPr lang="en-US" dirty="0"/>
              <a:t> </a:t>
            </a:r>
            <a:r>
              <a:rPr lang="en-US" b="1" u="sng" dirty="0"/>
              <a:t>Reading Material:</a:t>
            </a:r>
          </a:p>
          <a:p>
            <a:r>
              <a:rPr lang="en-US" dirty="0"/>
              <a:t>Articles Readings.</a:t>
            </a:r>
          </a:p>
        </p:txBody>
      </p:sp>
    </p:spTree>
    <p:extLst>
      <p:ext uri="{BB962C8B-B14F-4D97-AF65-F5344CB8AC3E}">
        <p14:creationId xmlns:p14="http://schemas.microsoft.com/office/powerpoint/2010/main" val="2623311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BFA2A-A532-4141-8977-5FA0D57B92DB}"/>
              </a:ext>
            </a:extLst>
          </p:cNvPr>
          <p:cNvSpPr>
            <a:spLocks noGrp="1"/>
          </p:cNvSpPr>
          <p:nvPr>
            <p:ph type="title"/>
          </p:nvPr>
        </p:nvSpPr>
        <p:spPr>
          <a:xfrm>
            <a:off x="1008184" y="174032"/>
            <a:ext cx="10175631" cy="1111843"/>
          </a:xfrm>
        </p:spPr>
        <p:txBody>
          <a:bodyPr anchor="ctr">
            <a:normAutofit/>
          </a:bodyPr>
          <a:lstStyle/>
          <a:p>
            <a:pPr algn="ctr"/>
            <a:r>
              <a:rPr lang="en-GB" sz="4000"/>
              <a:t>Activity model of the insulin pump</a:t>
            </a:r>
            <a:endParaRPr lang="en-US" sz="4000"/>
          </a:p>
        </p:txBody>
      </p:sp>
      <p:pic>
        <p:nvPicPr>
          <p:cNvPr id="4" name="Content Placeholder 3" descr="1.5 InsulinPumpActDiag.eps">
            <a:extLst>
              <a:ext uri="{FF2B5EF4-FFF2-40B4-BE49-F238E27FC236}">
                <a16:creationId xmlns:a16="http://schemas.microsoft.com/office/drawing/2014/main" id="{0226C70F-AD98-4995-A144-FB4E8EBE9198}"/>
              </a:ext>
            </a:extLst>
          </p:cNvPr>
          <p:cNvPicPr>
            <a:picLocks noChangeAspect="1"/>
          </p:cNvPicPr>
          <p:nvPr/>
        </p:nvPicPr>
        <p:blipFill>
          <a:blip r:embed="rId2"/>
          <a:stretch>
            <a:fillRect/>
          </a:stretch>
        </p:blipFill>
        <p:spPr>
          <a:xfrm>
            <a:off x="835154" y="2560765"/>
            <a:ext cx="10515595" cy="3588161"/>
          </a:xfrm>
          <a:prstGeom prst="rect">
            <a:avLst/>
          </a:prstGeom>
        </p:spPr>
      </p:pic>
    </p:spTree>
    <p:extLst>
      <p:ext uri="{BB962C8B-B14F-4D97-AF65-F5344CB8AC3E}">
        <p14:creationId xmlns:p14="http://schemas.microsoft.com/office/powerpoint/2010/main" val="2187112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99FE-9BBD-402E-A63C-8CF308EF0541}"/>
              </a:ext>
            </a:extLst>
          </p:cNvPr>
          <p:cNvSpPr>
            <a:spLocks noGrp="1"/>
          </p:cNvSpPr>
          <p:nvPr>
            <p:ph type="title"/>
          </p:nvPr>
        </p:nvSpPr>
        <p:spPr>
          <a:xfrm>
            <a:off x="524741" y="620392"/>
            <a:ext cx="3808268" cy="5504688"/>
          </a:xfrm>
        </p:spPr>
        <p:txBody>
          <a:bodyPr>
            <a:normAutofit/>
          </a:bodyPr>
          <a:lstStyle/>
          <a:p>
            <a:r>
              <a:rPr lang="en-US" sz="6000" dirty="0" smtClean="0"/>
              <a:t>Issues with </a:t>
            </a:r>
            <a:r>
              <a:rPr lang="en-US" sz="6000" dirty="0"/>
              <a:t>embedded </a:t>
            </a:r>
            <a:r>
              <a:rPr lang="en-US" sz="6000" dirty="0" smtClean="0"/>
              <a:t>systems</a:t>
            </a:r>
            <a:endParaRPr lang="en-US" sz="6000" dirty="0"/>
          </a:p>
        </p:txBody>
      </p:sp>
      <p:sp>
        <p:nvSpPr>
          <p:cNvPr id="9" name="Rectangle 8">
            <a:extLst>
              <a:ext uri="{FF2B5EF4-FFF2-40B4-BE49-F238E27FC236}">
                <a16:creationId xmlns:a16="http://schemas.microsoft.com/office/drawing/2014/main" id="{5D84EFE8-C53A-44C4-B289-D1B42CF690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F85150E-BCFA-41E6-B0BE-3A11FFE19BDB}"/>
              </a:ext>
            </a:extLst>
          </p:cNvPr>
          <p:cNvGraphicFramePr>
            <a:graphicFrameLocks noGrp="1"/>
          </p:cNvGraphicFramePr>
          <p:nvPr>
            <p:ph idx="1"/>
            <p:extLst>
              <p:ext uri="{D42A27DB-BD31-4B8C-83A1-F6EECF244321}">
                <p14:modId xmlns:p14="http://schemas.microsoft.com/office/powerpoint/2010/main" val="11030430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03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E70-8AD1-4613-9E13-2EAA39557D97}"/>
              </a:ext>
            </a:extLst>
          </p:cNvPr>
          <p:cNvSpPr>
            <a:spLocks noGrp="1"/>
          </p:cNvSpPr>
          <p:nvPr>
            <p:ph type="title"/>
          </p:nvPr>
        </p:nvSpPr>
        <p:spPr/>
        <p:txBody>
          <a:bodyPr>
            <a:normAutofit fontScale="90000"/>
          </a:bodyPr>
          <a:lstStyle/>
          <a:p>
            <a:pPr algn="ctr"/>
            <a:r>
              <a:rPr lang="en-US" b="1" dirty="0" err="1" smtClean="0"/>
              <a:t>Mentcare</a:t>
            </a:r>
            <a:r>
              <a:rPr lang="en-US" dirty="0" smtClean="0"/>
              <a:t/>
            </a:r>
            <a:br>
              <a:rPr lang="en-US" dirty="0" smtClean="0"/>
            </a:br>
            <a:r>
              <a:rPr lang="en-US" dirty="0" smtClean="0"/>
              <a:t>A </a:t>
            </a:r>
            <a:r>
              <a:rPr lang="en-US" dirty="0"/>
              <a:t>patient information system for mental health </a:t>
            </a:r>
            <a:r>
              <a:rPr lang="en-US" dirty="0" smtClean="0"/>
              <a:t>care:</a:t>
            </a:r>
            <a:endParaRPr lang="en-US" dirty="0"/>
          </a:p>
        </p:txBody>
      </p:sp>
      <p:sp>
        <p:nvSpPr>
          <p:cNvPr id="3" name="Content Placeholder 2">
            <a:extLst>
              <a:ext uri="{FF2B5EF4-FFF2-40B4-BE49-F238E27FC236}">
                <a16:creationId xmlns:a16="http://schemas.microsoft.com/office/drawing/2014/main" id="{8B36F632-3D4E-4155-84C0-8D7EA7434CB4}"/>
              </a:ext>
            </a:extLst>
          </p:cNvPr>
          <p:cNvSpPr>
            <a:spLocks noGrp="1"/>
          </p:cNvSpPr>
          <p:nvPr>
            <p:ph idx="1"/>
          </p:nvPr>
        </p:nvSpPr>
        <p:spPr>
          <a:xfrm>
            <a:off x="2043546" y="1908752"/>
            <a:ext cx="8330738" cy="4351338"/>
          </a:xfrm>
        </p:spPr>
        <p:txBody>
          <a:bodyPr>
            <a:normAutofit/>
          </a:bodyPr>
          <a:lstStyle/>
          <a:p>
            <a:pPr algn="just"/>
            <a:r>
              <a:rPr lang="en-GB" dirty="0" err="1"/>
              <a:t>Mentcare</a:t>
            </a:r>
            <a:r>
              <a:rPr lang="en-GB" dirty="0"/>
              <a:t> is an information system that is intended for use in clinics. </a:t>
            </a:r>
          </a:p>
          <a:p>
            <a:pPr algn="just"/>
            <a:r>
              <a:rPr lang="en-GB" dirty="0"/>
              <a:t>Maintains information about patients suffering from mental health</a:t>
            </a:r>
          </a:p>
          <a:p>
            <a:pPr algn="just"/>
            <a:r>
              <a:rPr lang="en-GB" dirty="0"/>
              <a:t>Maintains treatments records that they have received.</a:t>
            </a:r>
          </a:p>
          <a:p>
            <a:pPr algn="just"/>
            <a:r>
              <a:rPr lang="en-GB" dirty="0"/>
              <a:t>Centralized database of patient information but also been designed to run on a PC. </a:t>
            </a:r>
          </a:p>
          <a:p>
            <a:pPr marL="0" indent="0" algn="just">
              <a:buNone/>
            </a:pPr>
            <a:endParaRPr lang="en-US" dirty="0"/>
          </a:p>
        </p:txBody>
      </p:sp>
    </p:spTree>
    <p:extLst>
      <p:ext uri="{BB962C8B-B14F-4D97-AF65-F5344CB8AC3E}">
        <p14:creationId xmlns:p14="http://schemas.microsoft.com/office/powerpoint/2010/main" val="2894715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C4F9-1895-4A07-9FCF-F9EA61024C15}"/>
              </a:ext>
            </a:extLst>
          </p:cNvPr>
          <p:cNvSpPr>
            <a:spLocks noGrp="1"/>
          </p:cNvSpPr>
          <p:nvPr>
            <p:ph type="title"/>
          </p:nvPr>
        </p:nvSpPr>
        <p:spPr/>
        <p:txBody>
          <a:bodyPr/>
          <a:lstStyle/>
          <a:p>
            <a:r>
              <a:rPr lang="en-US" dirty="0"/>
              <a:t>Critical Requirements:</a:t>
            </a:r>
          </a:p>
        </p:txBody>
      </p:sp>
      <p:sp>
        <p:nvSpPr>
          <p:cNvPr id="3" name="Content Placeholder 2">
            <a:extLst>
              <a:ext uri="{FF2B5EF4-FFF2-40B4-BE49-F238E27FC236}">
                <a16:creationId xmlns:a16="http://schemas.microsoft.com/office/drawing/2014/main" id="{57AD674A-6980-44A1-ABD2-3EFA737EE05C}"/>
              </a:ext>
            </a:extLst>
          </p:cNvPr>
          <p:cNvSpPr>
            <a:spLocks noGrp="1"/>
          </p:cNvSpPr>
          <p:nvPr>
            <p:ph idx="1"/>
          </p:nvPr>
        </p:nvSpPr>
        <p:spPr/>
        <p:txBody>
          <a:bodyPr>
            <a:normAutofit/>
          </a:bodyPr>
          <a:lstStyle/>
          <a:p>
            <a:r>
              <a:rPr lang="en-US" b="1" dirty="0"/>
              <a:t>Safety and Privacy are the critical requirement of the given system.</a:t>
            </a:r>
            <a:endParaRPr lang="en-US" dirty="0"/>
          </a:p>
          <a:p>
            <a:r>
              <a:rPr lang="en-US" dirty="0"/>
              <a:t>The system must be available when needed otherwise </a:t>
            </a:r>
            <a:r>
              <a:rPr lang="en-US" b="1" dirty="0"/>
              <a:t>safety</a:t>
            </a:r>
            <a:r>
              <a:rPr lang="en-US" dirty="0"/>
              <a:t> may be compromised and it may be impossible to prescribe the correct medication to patients.</a:t>
            </a:r>
          </a:p>
          <a:p>
            <a:r>
              <a:rPr lang="en-US" b="1" dirty="0"/>
              <a:t>Privacy </a:t>
            </a:r>
            <a:r>
              <a:rPr lang="en-US" dirty="0"/>
              <a:t>is easiest to maintain with single copy of record.</a:t>
            </a:r>
          </a:p>
          <a:p>
            <a:r>
              <a:rPr lang="en-US" dirty="0"/>
              <a:t> However, to ensure availability, multiple copies of the data should be</a:t>
            </a:r>
          </a:p>
          <a:p>
            <a:pPr marL="0" indent="0">
              <a:buNone/>
            </a:pPr>
            <a:r>
              <a:rPr lang="en-US" dirty="0"/>
              <a:t>    maintained. </a:t>
            </a:r>
          </a:p>
          <a:p>
            <a:r>
              <a:rPr lang="en-US" dirty="0">
                <a:solidFill>
                  <a:srgbClr val="FF0000"/>
                </a:solidFill>
              </a:rPr>
              <a:t>I discuss the trade-offs between these requirements in later chapters</a:t>
            </a:r>
          </a:p>
        </p:txBody>
      </p:sp>
    </p:spTree>
    <p:extLst>
      <p:ext uri="{BB962C8B-B14F-4D97-AF65-F5344CB8AC3E}">
        <p14:creationId xmlns:p14="http://schemas.microsoft.com/office/powerpoint/2010/main" val="3825307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570BA-46F7-4A2F-848D-62269DB431A4}"/>
              </a:ext>
            </a:extLst>
          </p:cNvPr>
          <p:cNvSpPr>
            <a:spLocks noGrp="1"/>
          </p:cNvSpPr>
          <p:nvPr>
            <p:ph type="title"/>
          </p:nvPr>
        </p:nvSpPr>
        <p:spPr>
          <a:xfrm>
            <a:off x="1008184" y="174032"/>
            <a:ext cx="10175631" cy="1111843"/>
          </a:xfrm>
        </p:spPr>
        <p:txBody>
          <a:bodyPr anchor="ctr">
            <a:normAutofit/>
          </a:bodyPr>
          <a:lstStyle/>
          <a:p>
            <a:pPr algn="ctr"/>
            <a:r>
              <a:rPr lang="en-GB" sz="4000" dirty="0"/>
              <a:t>The organization of the </a:t>
            </a:r>
            <a:r>
              <a:rPr lang="en-GB" sz="4000" dirty="0" err="1"/>
              <a:t>Mentcare</a:t>
            </a:r>
            <a:r>
              <a:rPr lang="en-GB" sz="4000" dirty="0"/>
              <a:t> system</a:t>
            </a:r>
            <a:endParaRPr lang="en-US" sz="4000" dirty="0"/>
          </a:p>
        </p:txBody>
      </p:sp>
      <p:pic>
        <p:nvPicPr>
          <p:cNvPr id="4" name="Content Placeholder 3" descr="1.6 MHC-PMS.eps">
            <a:extLst>
              <a:ext uri="{FF2B5EF4-FFF2-40B4-BE49-F238E27FC236}">
                <a16:creationId xmlns:a16="http://schemas.microsoft.com/office/drawing/2014/main" id="{303831D7-0697-4860-96DD-16D7DC5D7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362" y="1616765"/>
            <a:ext cx="5593964" cy="4687777"/>
          </a:xfrm>
          <a:prstGeom prst="rect">
            <a:avLst/>
          </a:prstGeom>
        </p:spPr>
      </p:pic>
    </p:spTree>
    <p:extLst>
      <p:ext uri="{BB962C8B-B14F-4D97-AF65-F5344CB8AC3E}">
        <p14:creationId xmlns:p14="http://schemas.microsoft.com/office/powerpoint/2010/main" val="2738139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8C5E4F-448A-4722-A753-2EFCBC6B85F3}"/>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rPr>
              <a:t>Key features of the Mentcare system</a:t>
            </a:r>
          </a:p>
        </p:txBody>
      </p:sp>
      <p:sp>
        <p:nvSpPr>
          <p:cNvPr id="13" name="Rectangle 12">
            <a:extLst>
              <a:ext uri="{FF2B5EF4-FFF2-40B4-BE49-F238E27FC236}">
                <a16:creationId xmlns:a16="http://schemas.microsoft.com/office/drawing/2014/main" id="{E186B68C-84BC-4A6E-99D1-EE87483C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0B3890B-B2F0-4370-AD3C-E46559C30930}"/>
              </a:ext>
            </a:extLst>
          </p:cNvPr>
          <p:cNvGraphicFramePr>
            <a:graphicFrameLocks noGrp="1"/>
          </p:cNvGraphicFramePr>
          <p:nvPr>
            <p:ph idx="1"/>
            <p:extLst>
              <p:ext uri="{D42A27DB-BD31-4B8C-83A1-F6EECF244321}">
                <p14:modId xmlns:p14="http://schemas.microsoft.com/office/powerpoint/2010/main" val="2580154785"/>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901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D8F76-95D4-4C6D-99CD-0864830EE308}"/>
              </a:ext>
            </a:extLst>
          </p:cNvPr>
          <p:cNvSpPr>
            <a:spLocks noGrp="1"/>
          </p:cNvSpPr>
          <p:nvPr>
            <p:ph type="title"/>
          </p:nvPr>
        </p:nvSpPr>
        <p:spPr>
          <a:xfrm>
            <a:off x="1008184" y="174032"/>
            <a:ext cx="10175631" cy="1111843"/>
          </a:xfrm>
        </p:spPr>
        <p:txBody>
          <a:bodyPr anchor="ctr">
            <a:normAutofit/>
          </a:bodyPr>
          <a:lstStyle/>
          <a:p>
            <a:pPr algn="ctr"/>
            <a:r>
              <a:rPr lang="en-US" sz="4000" dirty="0"/>
              <a:t>Wilderness weather station:</a:t>
            </a:r>
          </a:p>
        </p:txBody>
      </p:sp>
      <p:sp>
        <p:nvSpPr>
          <p:cNvPr id="3" name="Content Placeholder 2">
            <a:extLst>
              <a:ext uri="{FF2B5EF4-FFF2-40B4-BE49-F238E27FC236}">
                <a16:creationId xmlns:a16="http://schemas.microsoft.com/office/drawing/2014/main" id="{5A28DF62-1228-4CE7-891B-DC67603410F6}"/>
              </a:ext>
            </a:extLst>
          </p:cNvPr>
          <p:cNvSpPr>
            <a:spLocks noGrp="1"/>
          </p:cNvSpPr>
          <p:nvPr>
            <p:ph idx="1"/>
          </p:nvPr>
        </p:nvSpPr>
        <p:spPr>
          <a:xfrm>
            <a:off x="1008184" y="1459907"/>
            <a:ext cx="7817764" cy="4874632"/>
          </a:xfrm>
        </p:spPr>
        <p:txBody>
          <a:bodyPr anchor="ctr">
            <a:normAutofit/>
          </a:bodyPr>
          <a:lstStyle/>
          <a:p>
            <a:pPr marL="0" indent="0">
              <a:buNone/>
            </a:pPr>
            <a:endParaRPr lang="en-GB" dirty="0"/>
          </a:p>
          <a:p>
            <a:r>
              <a:rPr lang="en-GB" sz="2400" dirty="0"/>
              <a:t>Weather stations collect data from a set of instruments that measure temperature and pressure, sunshine, rainfall, wind speed and wind direction</a:t>
            </a:r>
          </a:p>
          <a:p>
            <a:r>
              <a:rPr lang="en-GB" sz="2400" dirty="0"/>
              <a:t>Each of these instruments is controlled by a software system that takes parameter readings periodically and manages the data collected from the instruments.  </a:t>
            </a:r>
          </a:p>
          <a:p>
            <a:pPr marL="0" indent="0">
              <a:buNone/>
            </a:pPr>
            <a:r>
              <a:rPr lang="en-GB" sz="2400" dirty="0"/>
              <a:t> </a:t>
            </a:r>
          </a:p>
          <a:p>
            <a:endParaRPr lang="en-US" dirty="0"/>
          </a:p>
          <a:p>
            <a:pPr algn="ctr"/>
            <a:endParaRPr lang="en-US" sz="2000" dirty="0"/>
          </a:p>
        </p:txBody>
      </p:sp>
      <p:pic>
        <p:nvPicPr>
          <p:cNvPr id="7" name="Graphic 6" descr="Network Tower">
            <a:extLst>
              <a:ext uri="{FF2B5EF4-FFF2-40B4-BE49-F238E27FC236}">
                <a16:creationId xmlns:a16="http://schemas.microsoft.com/office/drawing/2014/main" id="{A345DA8D-920A-4C58-BEE6-0FFB646565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825947" y="1498700"/>
            <a:ext cx="3246783" cy="3899393"/>
          </a:xfrm>
          <a:prstGeom prst="rect">
            <a:avLst/>
          </a:prstGeom>
        </p:spPr>
      </p:pic>
    </p:spTree>
    <p:extLst>
      <p:ext uri="{BB962C8B-B14F-4D97-AF65-F5344CB8AC3E}">
        <p14:creationId xmlns:p14="http://schemas.microsoft.com/office/powerpoint/2010/main" val="1441864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808BA-664F-4017-AB07-9CA00B406D7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The weather station’s environment </a:t>
            </a:r>
          </a:p>
        </p:txBody>
      </p:sp>
      <p:pic>
        <p:nvPicPr>
          <p:cNvPr id="4" name="Content Placeholder 3" descr="1.7 WeatherStationEnv.eps">
            <a:extLst>
              <a:ext uri="{FF2B5EF4-FFF2-40B4-BE49-F238E27FC236}">
                <a16:creationId xmlns:a16="http://schemas.microsoft.com/office/drawing/2014/main" id="{A9A0B56B-5129-4A27-AB04-D10F0D9272D4}"/>
              </a:ext>
            </a:extLst>
          </p:cNvPr>
          <p:cNvPicPr>
            <a:picLocks noChangeAspect="1"/>
          </p:cNvPicPr>
          <p:nvPr/>
        </p:nvPicPr>
        <p:blipFill>
          <a:blip r:embed="rId2"/>
          <a:stretch>
            <a:fillRect/>
          </a:stretch>
        </p:blipFill>
        <p:spPr>
          <a:xfrm>
            <a:off x="1540250" y="1675227"/>
            <a:ext cx="9111500" cy="4394199"/>
          </a:xfrm>
          <a:prstGeom prst="rect">
            <a:avLst/>
          </a:prstGeom>
        </p:spPr>
      </p:pic>
    </p:spTree>
    <p:extLst>
      <p:ext uri="{BB962C8B-B14F-4D97-AF65-F5344CB8AC3E}">
        <p14:creationId xmlns:p14="http://schemas.microsoft.com/office/powerpoint/2010/main" val="2744306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F5241-658A-4A7B-BFB6-85D77214351F}"/>
              </a:ext>
            </a:extLst>
          </p:cNvPr>
          <p:cNvSpPr>
            <a:spLocks noGrp="1"/>
          </p:cNvSpPr>
          <p:nvPr>
            <p:ph type="title"/>
          </p:nvPr>
        </p:nvSpPr>
        <p:spPr>
          <a:xfrm>
            <a:off x="838200" y="556995"/>
            <a:ext cx="10515600" cy="1133693"/>
          </a:xfrm>
        </p:spPr>
        <p:txBody>
          <a:bodyPr>
            <a:normAutofit/>
          </a:bodyPr>
          <a:lstStyle/>
          <a:p>
            <a:r>
              <a:rPr lang="en-US" sz="5200"/>
              <a:t>Weather information system</a:t>
            </a:r>
          </a:p>
        </p:txBody>
      </p:sp>
      <p:graphicFrame>
        <p:nvGraphicFramePr>
          <p:cNvPr id="7" name="Content Placeholder 2">
            <a:extLst>
              <a:ext uri="{FF2B5EF4-FFF2-40B4-BE49-F238E27FC236}">
                <a16:creationId xmlns:a16="http://schemas.microsoft.com/office/drawing/2014/main" id="{E686D554-D746-4F68-8E28-83941A0B1A6E}"/>
              </a:ext>
            </a:extLst>
          </p:cNvPr>
          <p:cNvGraphicFramePr>
            <a:graphicFrameLocks noGrp="1"/>
          </p:cNvGraphicFramePr>
          <p:nvPr>
            <p:ph idx="1"/>
            <p:extLst>
              <p:ext uri="{D42A27DB-BD31-4B8C-83A1-F6EECF244321}">
                <p14:modId xmlns:p14="http://schemas.microsoft.com/office/powerpoint/2010/main" val="19673547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540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03893B-BF67-4F31-A52B-CD8FC088B42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A Fifteen minutes activity</a:t>
            </a:r>
          </a:p>
        </p:txBody>
      </p:sp>
    </p:spTree>
    <p:extLst>
      <p:ext uri="{BB962C8B-B14F-4D97-AF65-F5344CB8AC3E}">
        <p14:creationId xmlns:p14="http://schemas.microsoft.com/office/powerpoint/2010/main" val="228294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72">
            <a:extLst>
              <a:ext uri="{FF2B5EF4-FFF2-40B4-BE49-F238E27FC236}">
                <a16:creationId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95710-6DEC-4E24-A47F-6A971F46E01D}"/>
              </a:ext>
            </a:extLst>
          </p:cNvPr>
          <p:cNvSpPr>
            <a:spLocks noGrp="1"/>
          </p:cNvSpPr>
          <p:nvPr>
            <p:ph type="title"/>
          </p:nvPr>
        </p:nvSpPr>
        <p:spPr>
          <a:xfrm>
            <a:off x="6094105" y="802955"/>
            <a:ext cx="4977976" cy="1454051"/>
          </a:xfrm>
        </p:spPr>
        <p:txBody>
          <a:bodyPr>
            <a:normAutofit/>
          </a:bodyPr>
          <a:lstStyle/>
          <a:p>
            <a:r>
              <a:rPr lang="en-US">
                <a:solidFill>
                  <a:srgbClr val="000000"/>
                </a:solidFill>
              </a:rPr>
              <a:t>Course Learning Outcomes:</a:t>
            </a:r>
          </a:p>
        </p:txBody>
      </p:sp>
      <p:sp>
        <p:nvSpPr>
          <p:cNvPr id="2054" name="Freeform 62">
            <a:extLst>
              <a:ext uri="{FF2B5EF4-FFF2-40B4-BE49-F238E27FC236}">
                <a16:creationId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Image result for outcomes">
            <a:extLst>
              <a:ext uri="{FF2B5EF4-FFF2-40B4-BE49-F238E27FC236}">
                <a16:creationId xmlns:a16="http://schemas.microsoft.com/office/drawing/2014/main" id="{7AD7627E-DA10-43A6-A923-9230D9F8F312}"/>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3931" r="6023" b="-1"/>
          <a:stretch/>
        </p:blipFill>
        <p:spPr bwMode="auto">
          <a:xfrm>
            <a:off x="-14048" y="1111347"/>
            <a:ext cx="4643003" cy="4859621"/>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56DDBE2-6DA6-4F75-A4C7-F8049FCBFCC5}"/>
              </a:ext>
            </a:extLst>
          </p:cNvPr>
          <p:cNvSpPr>
            <a:spLocks noGrp="1"/>
          </p:cNvSpPr>
          <p:nvPr>
            <p:ph idx="1"/>
          </p:nvPr>
        </p:nvSpPr>
        <p:spPr>
          <a:xfrm>
            <a:off x="6090573" y="2421682"/>
            <a:ext cx="5107309" cy="3950983"/>
          </a:xfrm>
        </p:spPr>
        <p:txBody>
          <a:bodyPr anchor="ctr">
            <a:normAutofit fontScale="92500" lnSpcReduction="10000"/>
          </a:bodyPr>
          <a:lstStyle/>
          <a:p>
            <a:pPr fontAlgn="base"/>
            <a:r>
              <a:rPr lang="en-US" sz="2400" dirty="0">
                <a:solidFill>
                  <a:srgbClr val="000000"/>
                </a:solidFill>
              </a:rPr>
              <a:t>Have a sound understanding of the fundamental concepts of the software engineering paradigm.</a:t>
            </a:r>
          </a:p>
          <a:p>
            <a:pPr fontAlgn="base"/>
            <a:r>
              <a:rPr lang="en-US" sz="2400" dirty="0">
                <a:solidFill>
                  <a:srgbClr val="000000"/>
                </a:solidFill>
              </a:rPr>
              <a:t>Understand and apply the different common practices used in software industry for the analysis, design and production of software.</a:t>
            </a:r>
          </a:p>
          <a:p>
            <a:pPr fontAlgn="base"/>
            <a:r>
              <a:rPr lang="en-US" sz="2400" dirty="0">
                <a:solidFill>
                  <a:srgbClr val="000000"/>
                </a:solidFill>
              </a:rPr>
              <a:t>Analyze, design and implement practical systems of up to average complexity within a team.</a:t>
            </a:r>
          </a:p>
          <a:p>
            <a:pPr fontAlgn="base"/>
            <a:r>
              <a:rPr lang="en-US" sz="2400" dirty="0">
                <a:solidFill>
                  <a:srgbClr val="000000"/>
                </a:solidFill>
              </a:rPr>
              <a:t>Familiarity with concepts of software quality and testing.</a:t>
            </a:r>
          </a:p>
          <a:p>
            <a:endParaRPr lang="en-US" sz="2400" dirty="0">
              <a:solidFill>
                <a:srgbClr val="000000"/>
              </a:solidFill>
            </a:endParaRPr>
          </a:p>
        </p:txBody>
      </p:sp>
    </p:spTree>
    <p:extLst>
      <p:ext uri="{BB962C8B-B14F-4D97-AF65-F5344CB8AC3E}">
        <p14:creationId xmlns:p14="http://schemas.microsoft.com/office/powerpoint/2010/main" val="1923933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79" y="325369"/>
            <a:ext cx="4670097" cy="1956841"/>
          </a:xfrm>
        </p:spPr>
        <p:txBody>
          <a:bodyPr anchor="b">
            <a:normAutofit fontScale="90000"/>
          </a:bodyPr>
          <a:lstStyle/>
          <a:p>
            <a:r>
              <a:rPr lang="en-US" sz="2800" b="1" dirty="0">
                <a:latin typeface="+mn-lt"/>
              </a:rPr>
              <a:t>Go out of the Class </a:t>
            </a:r>
            <a:br>
              <a:rPr lang="en-US" sz="2800" b="1" dirty="0">
                <a:latin typeface="+mn-lt"/>
              </a:rPr>
            </a:br>
            <a:r>
              <a:rPr lang="en-US" sz="2800" b="1" dirty="0">
                <a:latin typeface="+mn-lt"/>
              </a:rPr>
              <a:t>and visit faculties of your campus like The Director, HOD, Professors ,senior lecturer, lecturer, instructors etc.</a:t>
            </a:r>
          </a:p>
        </p:txBody>
      </p:sp>
      <p:sp>
        <p:nvSpPr>
          <p:cNvPr id="21" name="sketchy line">
            <a:extLst>
              <a:ext uri="{FF2B5EF4-FFF2-40B4-BE49-F238E27FC236}">
                <a16:creationId xmlns:a16="http://schemas.microsoft.com/office/drawing/2014/main" id="{D4974D33-8DC5-464E-8C6D-BE58F0669C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508695" cy="2395452"/>
          </a:xfrm>
        </p:spPr>
        <p:txBody>
          <a:bodyPr>
            <a:normAutofit lnSpcReduction="10000"/>
          </a:bodyPr>
          <a:lstStyle/>
          <a:p>
            <a:pPr marL="0" indent="0">
              <a:buNone/>
            </a:pPr>
            <a:r>
              <a:rPr lang="en-US" b="1" dirty="0"/>
              <a:t>Ask them the role or the importance of Software Engineering, in software projects and for software industry as well?</a:t>
            </a:r>
            <a:br>
              <a:rPr lang="en-US" b="1" dirty="0"/>
            </a:br>
            <a:endParaRPr lang="en-US" b="1" dirty="0"/>
          </a:p>
        </p:txBody>
      </p:sp>
      <p:pic>
        <p:nvPicPr>
          <p:cNvPr id="4" name="Picture 3"/>
          <p:cNvPicPr>
            <a:picLocks noChangeAspect="1"/>
          </p:cNvPicPr>
          <p:nvPr/>
        </p:nvPicPr>
        <p:blipFill rotWithShape="1">
          <a:blip r:embed="rId2"/>
          <a:srcRect r="3981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1456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EBBB-5187-4BB3-BBC1-6320B8989113}"/>
              </a:ext>
            </a:extLst>
          </p:cNvPr>
          <p:cNvSpPr>
            <a:spLocks noGrp="1"/>
          </p:cNvSpPr>
          <p:nvPr>
            <p:ph type="title"/>
          </p:nvPr>
        </p:nvSpPr>
        <p:spPr/>
        <p:txBody>
          <a:bodyPr/>
          <a:lstStyle/>
          <a:p>
            <a:r>
              <a:rPr lang="en-US" dirty="0"/>
              <a:t>Warm-Up Activity: </a:t>
            </a:r>
          </a:p>
        </p:txBody>
      </p:sp>
      <p:sp>
        <p:nvSpPr>
          <p:cNvPr id="5" name="TextBox 4">
            <a:extLst>
              <a:ext uri="{FF2B5EF4-FFF2-40B4-BE49-F238E27FC236}">
                <a16:creationId xmlns:a16="http://schemas.microsoft.com/office/drawing/2014/main" id="{25BBDED4-D47B-4328-85A5-31C548EF62E5}"/>
              </a:ext>
            </a:extLst>
          </p:cNvPr>
          <p:cNvSpPr txBox="1"/>
          <p:nvPr/>
        </p:nvSpPr>
        <p:spPr>
          <a:xfrm>
            <a:off x="357809" y="1510748"/>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6CD6E2D-D983-40C4-B7FB-EC71A725B259}"/>
              </a:ext>
            </a:extLst>
          </p:cNvPr>
          <p:cNvSpPr txBox="1"/>
          <p:nvPr/>
        </p:nvSpPr>
        <p:spPr>
          <a:xfrm>
            <a:off x="3950305" y="1391478"/>
            <a:ext cx="3651639" cy="1940957"/>
          </a:xfrm>
          <a:prstGeom prst="round2DiagRect">
            <a:avLst/>
          </a:prstGeom>
          <a:ln>
            <a:solidFill>
              <a:schemeClr val="bg1"/>
            </a:solidFill>
          </a:ln>
          <a:scene3d>
            <a:camera prst="perspectiveFront"/>
            <a:lightRig rig="threePt" dir="t"/>
          </a:scene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600" dirty="0"/>
              <a:t>What are you expecting from this course</a:t>
            </a:r>
            <a:r>
              <a:rPr lang="en-US" sz="3200" dirty="0"/>
              <a:t>?</a:t>
            </a:r>
          </a:p>
        </p:txBody>
      </p:sp>
      <p:sp>
        <p:nvSpPr>
          <p:cNvPr id="7" name="Oval 6">
            <a:extLst>
              <a:ext uri="{FF2B5EF4-FFF2-40B4-BE49-F238E27FC236}">
                <a16:creationId xmlns:a16="http://schemas.microsoft.com/office/drawing/2014/main" id="{3CAD057E-2512-44A5-846E-40392EB2D766}"/>
              </a:ext>
            </a:extLst>
          </p:cNvPr>
          <p:cNvSpPr/>
          <p:nvPr/>
        </p:nvSpPr>
        <p:spPr>
          <a:xfrm>
            <a:off x="3498574" y="3889513"/>
            <a:ext cx="45719" cy="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F971DA2-E616-4A62-8081-5931E4AD8F12}"/>
              </a:ext>
            </a:extLst>
          </p:cNvPr>
          <p:cNvSpPr txBox="1"/>
          <p:nvPr/>
        </p:nvSpPr>
        <p:spPr>
          <a:xfrm>
            <a:off x="603308" y="3714279"/>
            <a:ext cx="3651639" cy="2553891"/>
          </a:xfrm>
          <a:prstGeom prst="round2DiagRect">
            <a:avLst/>
          </a:prstGeom>
          <a:ln>
            <a:solidFill>
              <a:schemeClr val="bg1"/>
            </a:solidFill>
          </a:ln>
          <a:scene3d>
            <a:camera prst="perspectiveFront"/>
            <a:lightRig rig="threePt" dir="t"/>
          </a:scene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600" dirty="0"/>
              <a:t>Briefly describe your understanding in SDA?</a:t>
            </a:r>
          </a:p>
        </p:txBody>
      </p:sp>
      <p:sp>
        <p:nvSpPr>
          <p:cNvPr id="9" name="TextBox 8">
            <a:extLst>
              <a:ext uri="{FF2B5EF4-FFF2-40B4-BE49-F238E27FC236}">
                <a16:creationId xmlns:a16="http://schemas.microsoft.com/office/drawing/2014/main" id="{3D4EDD7B-19FE-4D63-97F5-7D4F743047CC}"/>
              </a:ext>
            </a:extLst>
          </p:cNvPr>
          <p:cNvSpPr txBox="1"/>
          <p:nvPr/>
        </p:nvSpPr>
        <p:spPr>
          <a:xfrm>
            <a:off x="8388626" y="2554492"/>
            <a:ext cx="3200066" cy="3713678"/>
          </a:xfrm>
          <a:prstGeom prst="round2DiagRect">
            <a:avLst/>
          </a:prstGeom>
          <a:ln>
            <a:solidFill>
              <a:schemeClr val="bg1"/>
            </a:solidFill>
          </a:ln>
          <a:scene3d>
            <a:camera prst="perspectiveFront"/>
            <a:lightRig rig="threePt" dir="t"/>
          </a:scene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600" dirty="0"/>
              <a:t>Briefly Describe what do you know about Software engineering?</a:t>
            </a:r>
          </a:p>
        </p:txBody>
      </p:sp>
    </p:spTree>
    <p:extLst>
      <p:ext uri="{BB962C8B-B14F-4D97-AF65-F5344CB8AC3E}">
        <p14:creationId xmlns:p14="http://schemas.microsoft.com/office/powerpoint/2010/main" val="26425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A20827-BC20-4E8A-A9A8-24DC34205394}"/>
              </a:ext>
            </a:extLst>
          </p:cNvPr>
          <p:cNvPicPr>
            <a:picLocks noChangeAspect="1"/>
          </p:cNvPicPr>
          <p:nvPr/>
        </p:nvPicPr>
        <p:blipFill>
          <a:blip r:embed="rId2"/>
          <a:stretch>
            <a:fillRect/>
          </a:stretch>
        </p:blipFill>
        <p:spPr>
          <a:xfrm>
            <a:off x="233265" y="0"/>
            <a:ext cx="10279138" cy="6793273"/>
          </a:xfrm>
          <a:prstGeom prst="rect">
            <a:avLst/>
          </a:prstGeom>
        </p:spPr>
      </p:pic>
    </p:spTree>
    <p:extLst>
      <p:ext uri="{BB962C8B-B14F-4D97-AF65-F5344CB8AC3E}">
        <p14:creationId xmlns:p14="http://schemas.microsoft.com/office/powerpoint/2010/main" val="3478249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F873965-BC61-42C9-92B9-ACD7665C56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6824" y="990757"/>
            <a:ext cx="5754383" cy="38330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0793" y="1230284"/>
            <a:ext cx="4538749"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t>software industry’s inability to provide customers with high quality products on schedule.</a:t>
            </a:r>
          </a:p>
          <a:p>
            <a:endParaRPr lang="en-US" sz="2000" dirty="0"/>
          </a:p>
          <a:p>
            <a:pPr marL="285750" indent="-285750">
              <a:buFont typeface="Arial" panose="020B0604020202020204" pitchFamily="34" charset="0"/>
              <a:buChar char="•"/>
            </a:pPr>
            <a:r>
              <a:rPr lang="en-US" sz="2000" dirty="0"/>
              <a:t>Projects ran over-budget.</a:t>
            </a:r>
          </a:p>
          <a:p>
            <a:endParaRPr lang="en-US" sz="2000" dirty="0"/>
          </a:p>
          <a:p>
            <a:pPr marL="285750" indent="-285750">
              <a:buFont typeface="Arial" panose="020B0604020202020204" pitchFamily="34" charset="0"/>
              <a:buChar char="•"/>
            </a:pPr>
            <a:r>
              <a:rPr lang="en-US" sz="2000" dirty="0"/>
              <a:t>Damage to property even to life.</a:t>
            </a:r>
          </a:p>
          <a:p>
            <a:endParaRPr lang="en-US" dirty="0"/>
          </a:p>
        </p:txBody>
      </p:sp>
    </p:spTree>
    <p:extLst>
      <p:ext uri="{BB962C8B-B14F-4D97-AF65-F5344CB8AC3E}">
        <p14:creationId xmlns:p14="http://schemas.microsoft.com/office/powerpoint/2010/main" val="3124117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0944-F213-4781-8842-D7A51721CC0F}"/>
              </a:ext>
            </a:extLst>
          </p:cNvPr>
          <p:cNvSpPr>
            <a:spLocks noGrp="1"/>
          </p:cNvSpPr>
          <p:nvPr>
            <p:ph type="title"/>
          </p:nvPr>
        </p:nvSpPr>
        <p:spPr/>
        <p:txBody>
          <a:bodyPr/>
          <a:lstStyle/>
          <a:p>
            <a:r>
              <a:rPr lang="en-US" dirty="0"/>
              <a:t>What is software Engineering:</a:t>
            </a:r>
          </a:p>
        </p:txBody>
      </p:sp>
      <p:sp>
        <p:nvSpPr>
          <p:cNvPr id="3" name="Content Placeholder 2">
            <a:extLst>
              <a:ext uri="{FF2B5EF4-FFF2-40B4-BE49-F238E27FC236}">
                <a16:creationId xmlns:a16="http://schemas.microsoft.com/office/drawing/2014/main" id="{C1547111-CFE0-4B0E-B85A-E80A5C52F2EB}"/>
              </a:ext>
            </a:extLst>
          </p:cNvPr>
          <p:cNvSpPr>
            <a:spLocks noGrp="1"/>
          </p:cNvSpPr>
          <p:nvPr>
            <p:ph idx="1"/>
          </p:nvPr>
        </p:nvSpPr>
        <p:spPr>
          <a:xfrm>
            <a:off x="838200" y="1825625"/>
            <a:ext cx="4398818" cy="4351338"/>
          </a:xfrm>
        </p:spPr>
        <p:txBody>
          <a:bodyPr/>
          <a:lstStyle/>
          <a:p>
            <a:pPr marL="0" indent="0">
              <a:buNone/>
            </a:pPr>
            <a:r>
              <a:rPr lang="en-US" sz="2000" dirty="0"/>
              <a:t>Software engineering is an engineering discipline that is concerned with all aspects of software production from the early stages of system specification through to maintaining the system after it has gone into use.</a:t>
            </a:r>
          </a:p>
          <a:p>
            <a:endParaRPr lang="en-US" dirty="0"/>
          </a:p>
        </p:txBody>
      </p:sp>
      <p:pic>
        <p:nvPicPr>
          <p:cNvPr id="4" name="Picture 3"/>
          <p:cNvPicPr>
            <a:picLocks noChangeAspect="1"/>
          </p:cNvPicPr>
          <p:nvPr/>
        </p:nvPicPr>
        <p:blipFill>
          <a:blip r:embed="rId2"/>
          <a:stretch>
            <a:fillRect/>
          </a:stretch>
        </p:blipFill>
        <p:spPr>
          <a:xfrm>
            <a:off x="5552792" y="1825624"/>
            <a:ext cx="6319572" cy="3554759"/>
          </a:xfrm>
          <a:prstGeom prst="rect">
            <a:avLst/>
          </a:prstGeom>
        </p:spPr>
      </p:pic>
    </p:spTree>
    <p:extLst>
      <p:ext uri="{BB962C8B-B14F-4D97-AF65-F5344CB8AC3E}">
        <p14:creationId xmlns:p14="http://schemas.microsoft.com/office/powerpoint/2010/main" val="369352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78CC26D3-365C-404E-BF68-85269C3B104C}"/>
              </a:ext>
            </a:extLst>
          </p:cNvPr>
          <p:cNvPicPr>
            <a:picLocks noChangeAspect="1"/>
          </p:cNvPicPr>
          <p:nvPr/>
        </p:nvPicPr>
        <p:blipFill rotWithShape="1">
          <a:blip r:embed="rId2"/>
          <a:srcRect l="3567" t="16851" r="5524"/>
          <a:stretch/>
        </p:blipFill>
        <p:spPr>
          <a:xfrm>
            <a:off x="153481" y="-492358"/>
            <a:ext cx="12191980" cy="6857990"/>
          </a:xfrm>
          <a:prstGeom prst="rect">
            <a:avLst/>
          </a:prstGeom>
        </p:spPr>
      </p:pic>
      <p:sp>
        <p:nvSpPr>
          <p:cNvPr id="14" name="Rectangle 13">
            <a:extLst>
              <a:ext uri="{FF2B5EF4-FFF2-40B4-BE49-F238E27FC236}">
                <a16:creationId xmlns:a16="http://schemas.microsoft.com/office/drawing/2014/main" id="{724CD679-7405-4CD3-A92A-9469F279A5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16A69-19D8-4412-AB65-03ED70CA2C33}"/>
              </a:ext>
            </a:extLst>
          </p:cNvPr>
          <p:cNvSpPr>
            <a:spLocks noGrp="1"/>
          </p:cNvSpPr>
          <p:nvPr>
            <p:ph type="title"/>
          </p:nvPr>
        </p:nvSpPr>
        <p:spPr>
          <a:xfrm>
            <a:off x="594805" y="640263"/>
            <a:ext cx="5221266" cy="1344975"/>
          </a:xfrm>
        </p:spPr>
        <p:txBody>
          <a:bodyPr>
            <a:normAutofit/>
          </a:bodyPr>
          <a:lstStyle/>
          <a:p>
            <a:r>
              <a:rPr lang="en-US" sz="4000">
                <a:latin typeface="+mn-lt"/>
              </a:rPr>
              <a:t>Key Phrases:</a:t>
            </a:r>
          </a:p>
        </p:txBody>
      </p:sp>
      <p:sp>
        <p:nvSpPr>
          <p:cNvPr id="3" name="Content Placeholder 2">
            <a:extLst>
              <a:ext uri="{FF2B5EF4-FFF2-40B4-BE49-F238E27FC236}">
                <a16:creationId xmlns:a16="http://schemas.microsoft.com/office/drawing/2014/main" id="{F7433C73-4DBF-449E-BF02-F690D4150F59}"/>
              </a:ext>
            </a:extLst>
          </p:cNvPr>
          <p:cNvSpPr>
            <a:spLocks noGrp="1"/>
          </p:cNvSpPr>
          <p:nvPr>
            <p:ph idx="1"/>
          </p:nvPr>
        </p:nvSpPr>
        <p:spPr>
          <a:xfrm>
            <a:off x="594110" y="2121762"/>
            <a:ext cx="5478364" cy="3983615"/>
          </a:xfrm>
        </p:spPr>
        <p:txBody>
          <a:bodyPr>
            <a:noAutofit/>
          </a:bodyPr>
          <a:lstStyle/>
          <a:p>
            <a:r>
              <a:rPr lang="en-US" sz="2400" dirty="0"/>
              <a:t>Engineering discipline</a:t>
            </a:r>
          </a:p>
          <a:p>
            <a:pPr lvl="1"/>
            <a:r>
              <a:rPr lang="en-US" dirty="0"/>
              <a:t>Using appropriate theories and methods to solve problems bearing in mind organizational and financial constraints.</a:t>
            </a:r>
          </a:p>
          <a:p>
            <a:r>
              <a:rPr lang="en-US" sz="2400" dirty="0"/>
              <a:t>All aspects of software production</a:t>
            </a:r>
          </a:p>
          <a:p>
            <a:pPr lvl="1"/>
            <a:r>
              <a:rPr lang="en-US" dirty="0"/>
              <a:t>Not just technical process of development. Also project management and the development of tools, methods etc. to support software production.</a:t>
            </a:r>
          </a:p>
          <a:p>
            <a:endParaRPr lang="en-US" sz="2400" dirty="0"/>
          </a:p>
        </p:txBody>
      </p:sp>
    </p:spTree>
    <p:extLst>
      <p:ext uri="{BB962C8B-B14F-4D97-AF65-F5344CB8AC3E}">
        <p14:creationId xmlns:p14="http://schemas.microsoft.com/office/powerpoint/2010/main" val="2767899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1485</Words>
  <Application>Microsoft Office PowerPoint</Application>
  <PresentationFormat>Widescreen</PresentationFormat>
  <Paragraphs>147</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PowerPoint Presentation</vt:lpstr>
      <vt:lpstr>Tentative Marks Distribution</vt:lpstr>
      <vt:lpstr>Course Material:</vt:lpstr>
      <vt:lpstr>Course Learning Outcomes:</vt:lpstr>
      <vt:lpstr>Warm-Up Activity: </vt:lpstr>
      <vt:lpstr>PowerPoint Presentation</vt:lpstr>
      <vt:lpstr>PowerPoint Presentation</vt:lpstr>
      <vt:lpstr>What is software Engineering:</vt:lpstr>
      <vt:lpstr>Key Phrases:</vt:lpstr>
      <vt:lpstr>Software project failure</vt:lpstr>
      <vt:lpstr>Professional software development:</vt:lpstr>
      <vt:lpstr>PowerPoint Presentation</vt:lpstr>
      <vt:lpstr>Software products</vt:lpstr>
      <vt:lpstr>PowerPoint Presentation</vt:lpstr>
      <vt:lpstr>Product specification:</vt:lpstr>
      <vt:lpstr>Essential attributes of good software:</vt:lpstr>
      <vt:lpstr>Importance of software engineering</vt:lpstr>
      <vt:lpstr>Software process activities:</vt:lpstr>
      <vt:lpstr>Software process activities:</vt:lpstr>
      <vt:lpstr>Software engineering diversity:</vt:lpstr>
      <vt:lpstr>Application types:</vt:lpstr>
      <vt:lpstr>Continue…</vt:lpstr>
      <vt:lpstr>Continue…</vt:lpstr>
      <vt:lpstr>Internet software engineering:</vt:lpstr>
      <vt:lpstr>Software engineering ethics</vt:lpstr>
      <vt:lpstr>Case Studies </vt:lpstr>
      <vt:lpstr>1. Insulin Pump Control System</vt:lpstr>
      <vt:lpstr>Essential high-level requirements</vt:lpstr>
      <vt:lpstr>Insulin pump hardware architecture</vt:lpstr>
      <vt:lpstr>Activity model of the insulin pump</vt:lpstr>
      <vt:lpstr>Issues with embedded systems</vt:lpstr>
      <vt:lpstr>Mentcare A patient information system for mental health care:</vt:lpstr>
      <vt:lpstr>Critical Requirements:</vt:lpstr>
      <vt:lpstr>The organization of the Mentcare system</vt:lpstr>
      <vt:lpstr>Key features of the Mentcare system</vt:lpstr>
      <vt:lpstr>Wilderness weather station:</vt:lpstr>
      <vt:lpstr>The weather station’s environment </vt:lpstr>
      <vt:lpstr>Weather information system</vt:lpstr>
      <vt:lpstr>A Fifteen minutes activity</vt:lpstr>
      <vt:lpstr>Go out of the Class  and visit faculties of your campus like The Director, HOD, Professors ,senior lecturer, lecturer, instructors etc.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romasha khurshid</dc:creator>
  <cp:lastModifiedBy>Administrator</cp:lastModifiedBy>
  <cp:revision>19</cp:revision>
  <dcterms:created xsi:type="dcterms:W3CDTF">2021-02-13T04:35:44Z</dcterms:created>
  <dcterms:modified xsi:type="dcterms:W3CDTF">2021-02-15T06:43:15Z</dcterms:modified>
</cp:coreProperties>
</file>