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85" r:id="rId2"/>
    <p:sldId id="257" r:id="rId3"/>
    <p:sldId id="286" r:id="rId4"/>
    <p:sldId id="305" r:id="rId5"/>
    <p:sldId id="306" r:id="rId6"/>
    <p:sldId id="307" r:id="rId7"/>
    <p:sldId id="308" r:id="rId8"/>
    <p:sldId id="309" r:id="rId9"/>
    <p:sldId id="310" r:id="rId10"/>
    <p:sldId id="312" r:id="rId11"/>
    <p:sldId id="313" r:id="rId12"/>
    <p:sldId id="314" r:id="rId13"/>
    <p:sldId id="315" r:id="rId14"/>
    <p:sldId id="317" r:id="rId15"/>
    <p:sldId id="319" r:id="rId16"/>
    <p:sldId id="316" r:id="rId17"/>
    <p:sldId id="318" r:id="rId18"/>
    <p:sldId id="322" r:id="rId19"/>
    <p:sldId id="323" r:id="rId20"/>
    <p:sldId id="324" r:id="rId21"/>
    <p:sldId id="327" r:id="rId22"/>
    <p:sldId id="326" r:id="rId23"/>
    <p:sldId id="321" r:id="rId24"/>
    <p:sldId id="328" r:id="rId25"/>
    <p:sldId id="329" r:id="rId26"/>
    <p:sldId id="330" r:id="rId27"/>
    <p:sldId id="332" r:id="rId28"/>
    <p:sldId id="333" r:id="rId29"/>
    <p:sldId id="334" r:id="rId30"/>
    <p:sldId id="303" r:id="rId31"/>
    <p:sldId id="358" r:id="rId32"/>
    <p:sldId id="270" r:id="rId33"/>
    <p:sldId id="340" r:id="rId34"/>
    <p:sldId id="336" r:id="rId35"/>
    <p:sldId id="384" r:id="rId36"/>
    <p:sldId id="387" r:id="rId37"/>
    <p:sldId id="365" r:id="rId38"/>
    <p:sldId id="366" r:id="rId39"/>
    <p:sldId id="372" r:id="rId40"/>
    <p:sldId id="391" r:id="rId41"/>
    <p:sldId id="392" r:id="rId42"/>
    <p:sldId id="393" r:id="rId43"/>
    <p:sldId id="394" r:id="rId44"/>
    <p:sldId id="356" r:id="rId45"/>
    <p:sldId id="295" r:id="rId46"/>
    <p:sldId id="296" r:id="rId47"/>
    <p:sldId id="297" r:id="rId48"/>
    <p:sldId id="298" r:id="rId49"/>
    <p:sldId id="299" r:id="rId50"/>
    <p:sldId id="355" r:id="rId51"/>
    <p:sldId id="347" r:id="rId52"/>
    <p:sldId id="274" r:id="rId53"/>
    <p:sldId id="400" r:id="rId54"/>
    <p:sldId id="350" r:id="rId55"/>
    <p:sldId id="275" r:id="rId56"/>
    <p:sldId id="30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706" autoAdjust="0"/>
  </p:normalViewPr>
  <p:slideViewPr>
    <p:cSldViewPr>
      <p:cViewPr varScale="1">
        <p:scale>
          <a:sx n="68" d="100"/>
          <a:sy n="68" d="100"/>
        </p:scale>
        <p:origin x="780" y="6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12</a:t>
            </a:fld>
            <a:endParaRPr lang="en-US"/>
          </a:p>
        </p:txBody>
      </p:sp>
    </p:spTree>
    <p:extLst>
      <p:ext uri="{BB962C8B-B14F-4D97-AF65-F5344CB8AC3E}">
        <p14:creationId xmlns:p14="http://schemas.microsoft.com/office/powerpoint/2010/main" val="302790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nurses and administrators may be the end-users of a medical system, but senior medical staff, hospital managers, and others, are also stakeholders in the system. It is practically impossible to involve all of these different stakeholders in the development process.</a:t>
            </a:r>
          </a:p>
        </p:txBody>
      </p:sp>
      <p:sp>
        <p:nvSpPr>
          <p:cNvPr id="4" name="Slide Number Placeholder 3"/>
          <p:cNvSpPr>
            <a:spLocks noGrp="1"/>
          </p:cNvSpPr>
          <p:nvPr>
            <p:ph type="sldNum" sz="quarter" idx="10"/>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139852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237794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18</a:t>
            </a:fld>
            <a:endParaRPr lang="en-US"/>
          </a:p>
        </p:txBody>
      </p:sp>
    </p:spTree>
    <p:extLst>
      <p:ext uri="{BB962C8B-B14F-4D97-AF65-F5344CB8AC3E}">
        <p14:creationId xmlns:p14="http://schemas.microsoft.com/office/powerpoint/2010/main" val="3719571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21</a:t>
            </a:fld>
            <a:endParaRPr lang="en-US"/>
          </a:p>
        </p:txBody>
      </p:sp>
    </p:spTree>
    <p:extLst>
      <p:ext uri="{BB962C8B-B14F-4D97-AF65-F5344CB8AC3E}">
        <p14:creationId xmlns:p14="http://schemas.microsoft.com/office/powerpoint/2010/main" val="18712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25</a:t>
            </a:fld>
            <a:endParaRPr lang="en-US"/>
          </a:p>
        </p:txBody>
      </p:sp>
    </p:spTree>
    <p:extLst>
      <p:ext uri="{BB962C8B-B14F-4D97-AF65-F5344CB8AC3E}">
        <p14:creationId xmlns:p14="http://schemas.microsoft.com/office/powerpoint/2010/main" val="1351981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4 Requirements Engineering</a:t>
            </a:r>
          </a:p>
        </p:txBody>
      </p:sp>
      <p:sp>
        <p:nvSpPr>
          <p:cNvPr id="4" name="Date Placeholder 4"/>
          <p:cNvSpPr>
            <a:spLocks noGrp="1"/>
          </p:cNvSpPr>
          <p:nvPr>
            <p:ph type="dt" sz="half" idx="10"/>
          </p:nvPr>
        </p:nvSpPr>
        <p:spPr/>
        <p:txBody>
          <a:bodyPr/>
          <a:lstStyle/>
          <a:p>
            <a:r>
              <a:rPr lang="en-US"/>
              <a:t>30/10/2014</a:t>
            </a:r>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4 Requirements Engineering</a:t>
            </a:r>
          </a:p>
        </p:txBody>
      </p:sp>
      <p:sp>
        <p:nvSpPr>
          <p:cNvPr id="4" name="Date Placeholder 4"/>
          <p:cNvSpPr>
            <a:spLocks noGrp="1"/>
          </p:cNvSpPr>
          <p:nvPr>
            <p:ph type="dt" sz="half" idx="10"/>
          </p:nvPr>
        </p:nvSpPr>
        <p:spPr/>
        <p:txBody>
          <a:bodyPr/>
          <a:lstStyle/>
          <a:p>
            <a:r>
              <a:rPr lang="en-US"/>
              <a:t>30/10/2014</a:t>
            </a:r>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4 Requirements Engineering</a:t>
            </a:r>
            <a:endParaRPr lang="en-US" dirty="0"/>
          </a:p>
        </p:txBody>
      </p:sp>
      <p:sp>
        <p:nvSpPr>
          <p:cNvPr id="4" name="Date Placeholder 4"/>
          <p:cNvSpPr>
            <a:spLocks noGrp="1"/>
          </p:cNvSpPr>
          <p:nvPr>
            <p:ph type="dt" sz="half" idx="10"/>
          </p:nvPr>
        </p:nvSpPr>
        <p:spPr/>
        <p:txBody>
          <a:bodyPr/>
          <a:lstStyle/>
          <a:p>
            <a:r>
              <a:rPr lang="en-US"/>
              <a:t>30/10/2014</a:t>
            </a:r>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r>
              <a:rPr lang="en-US"/>
              <a:t>Chapter 4 Requirements Engineering</a:t>
            </a:r>
          </a:p>
        </p:txBody>
      </p:sp>
      <p:sp>
        <p:nvSpPr>
          <p:cNvPr id="5" name="Date Placeholder 5"/>
          <p:cNvSpPr>
            <a:spLocks noGrp="1"/>
          </p:cNvSpPr>
          <p:nvPr>
            <p:ph type="dt" sz="half" idx="10"/>
          </p:nvPr>
        </p:nvSpPr>
        <p:spPr/>
        <p:txBody>
          <a:bodyPr/>
          <a:lstStyle/>
          <a:p>
            <a:r>
              <a:rPr lang="en-US"/>
              <a:t>30/10/2014</a:t>
            </a:r>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r>
              <a:rPr lang="en-US"/>
              <a:t>Chapter 4 Requirements Engineering</a:t>
            </a:r>
          </a:p>
        </p:txBody>
      </p:sp>
      <p:sp>
        <p:nvSpPr>
          <p:cNvPr id="7" name="Date Placeholder 7"/>
          <p:cNvSpPr>
            <a:spLocks noGrp="1"/>
          </p:cNvSpPr>
          <p:nvPr>
            <p:ph type="dt" sz="half" idx="10"/>
          </p:nvPr>
        </p:nvSpPr>
        <p:spPr/>
        <p:txBody>
          <a:bodyPr/>
          <a:lstStyle/>
          <a:p>
            <a:r>
              <a:rPr lang="en-US"/>
              <a:t>30/10/2014</a:t>
            </a:r>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r>
              <a:rPr lang="en-US"/>
              <a:t>Chapter 4 Requirements Engineering</a:t>
            </a:r>
          </a:p>
        </p:txBody>
      </p:sp>
      <p:sp>
        <p:nvSpPr>
          <p:cNvPr id="3" name="Date Placeholder 3"/>
          <p:cNvSpPr>
            <a:spLocks noGrp="1"/>
          </p:cNvSpPr>
          <p:nvPr>
            <p:ph type="dt" sz="half" idx="10"/>
          </p:nvPr>
        </p:nvSpPr>
        <p:spPr/>
        <p:txBody>
          <a:bodyPr/>
          <a:lstStyle/>
          <a:p>
            <a:r>
              <a:rPr lang="en-US"/>
              <a:t>30/10/2014</a:t>
            </a:r>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r>
              <a:rPr lang="en-US"/>
              <a:t>Chapter 4 Requirements Engineering</a:t>
            </a:r>
          </a:p>
        </p:txBody>
      </p:sp>
      <p:sp>
        <p:nvSpPr>
          <p:cNvPr id="2" name="Date Placeholder 2"/>
          <p:cNvSpPr>
            <a:spLocks noGrp="1"/>
          </p:cNvSpPr>
          <p:nvPr>
            <p:ph type="dt" sz="half" idx="10"/>
          </p:nvPr>
        </p:nvSpPr>
        <p:spPr/>
        <p:txBody>
          <a:bodyPr/>
          <a:lstStyle/>
          <a:p>
            <a:r>
              <a:rPr lang="en-US"/>
              <a:t>30/10/2014</a:t>
            </a:r>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4 Requirements Engineering</a:t>
            </a:r>
          </a:p>
        </p:txBody>
      </p:sp>
      <p:sp>
        <p:nvSpPr>
          <p:cNvPr id="5" name="Date Placeholder 5"/>
          <p:cNvSpPr>
            <a:spLocks noGrp="1"/>
          </p:cNvSpPr>
          <p:nvPr>
            <p:ph type="dt" sz="half" idx="10"/>
          </p:nvPr>
        </p:nvSpPr>
        <p:spPr/>
        <p:txBody>
          <a:bodyPr/>
          <a:lstStyle/>
          <a:p>
            <a:r>
              <a:rPr lang="en-US"/>
              <a:t>30/10/2014</a:t>
            </a:r>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4 Requirements Engineering</a:t>
            </a:r>
          </a:p>
        </p:txBody>
      </p:sp>
      <p:sp>
        <p:nvSpPr>
          <p:cNvPr id="5" name="Date Placeholder 5"/>
          <p:cNvSpPr>
            <a:spLocks noGrp="1"/>
          </p:cNvSpPr>
          <p:nvPr>
            <p:ph type="dt" sz="half" idx="10"/>
          </p:nvPr>
        </p:nvSpPr>
        <p:spPr/>
        <p:txBody>
          <a:bodyPr/>
          <a:lstStyle/>
          <a:p>
            <a:r>
              <a:rPr lang="en-US"/>
              <a:t>30/10/2014</a:t>
            </a:r>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r>
              <a:rPr lang="en-US"/>
              <a:t>Chapter 4 Requirements Engineering</a:t>
            </a:r>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r>
              <a:rPr lang="en-US"/>
              <a:t>30/10/2014</a:t>
            </a:r>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normAutofit fontScale="92500" lnSpcReduction="20000"/>
          </a:bodyPr>
          <a:lstStyle/>
          <a:p>
            <a:r>
              <a:rPr lang="en-US" dirty="0"/>
              <a:t>Sobia Iftikhar</a:t>
            </a:r>
          </a:p>
          <a:p>
            <a:r>
              <a:rPr lang="en-US" sz="1300" u="sng" dirty="0"/>
              <a:t>Sobia.Iftikhar@nu.edu.pk</a:t>
            </a:r>
          </a:p>
        </p:txBody>
      </p:sp>
      <p:sp>
        <p:nvSpPr>
          <p:cNvPr id="4" name="TextBox 3"/>
          <p:cNvSpPr txBox="1"/>
          <p:nvPr/>
        </p:nvSpPr>
        <p:spPr>
          <a:xfrm>
            <a:off x="5410200" y="5390922"/>
            <a:ext cx="1098378" cy="369332"/>
          </a:xfrm>
          <a:prstGeom prst="rect">
            <a:avLst/>
          </a:prstGeom>
          <a:noFill/>
        </p:spPr>
        <p:txBody>
          <a:bodyPr wrap="none" rtlCol="0">
            <a:spAutoFit/>
          </a:bodyPr>
          <a:lstStyle/>
          <a:p>
            <a:r>
              <a:rPr lang="en-US" dirty="0"/>
              <a:t>Week 04</a:t>
            </a:r>
          </a:p>
        </p:txBody>
      </p:sp>
    </p:spTree>
    <p:extLst>
      <p:ext uri="{BB962C8B-B14F-4D97-AF65-F5344CB8AC3E}">
        <p14:creationId xmlns:p14="http://schemas.microsoft.com/office/powerpoint/2010/main" val="216346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issues</a:t>
            </a:r>
          </a:p>
        </p:txBody>
      </p:sp>
      <p:sp>
        <p:nvSpPr>
          <p:cNvPr id="3" name="Content Placeholder 2"/>
          <p:cNvSpPr>
            <a:spLocks noGrp="1"/>
          </p:cNvSpPr>
          <p:nvPr>
            <p:ph idx="1"/>
          </p:nvPr>
        </p:nvSpPr>
        <p:spPr>
          <a:xfrm>
            <a:off x="1981200" y="1600201"/>
            <a:ext cx="8470900" cy="4525963"/>
          </a:xfrm>
        </p:spPr>
        <p:txBody>
          <a:bodyPr>
            <a:normAutofit lnSpcReduction="10000"/>
          </a:bodyPr>
          <a:lstStyle/>
          <a:p>
            <a:r>
              <a:rPr lang="en-GB" dirty="0">
                <a:solidFill>
                  <a:schemeClr val="bg1"/>
                </a:solidFill>
              </a:rPr>
              <a:t>How large is the system being developed?</a:t>
            </a:r>
          </a:p>
          <a:p>
            <a:pPr lvl="1"/>
            <a:r>
              <a:rPr lang="en-GB" dirty="0">
                <a:solidFill>
                  <a:schemeClr val="bg1"/>
                </a:solidFill>
              </a:rPr>
              <a:t>Agile methods are most effective a relatively small co-located team who can communicate informally. </a:t>
            </a:r>
          </a:p>
          <a:p>
            <a:r>
              <a:rPr lang="en-GB" dirty="0">
                <a:solidFill>
                  <a:schemeClr val="bg1"/>
                </a:solidFill>
              </a:rPr>
              <a:t>What type of system is being developed?</a:t>
            </a:r>
          </a:p>
          <a:p>
            <a:pPr lvl="1"/>
            <a:r>
              <a:rPr lang="en-GB" dirty="0">
                <a:solidFill>
                  <a:schemeClr val="bg1"/>
                </a:solidFill>
              </a:rPr>
              <a:t>Systems that require a lot of analysis before implementation need a fairly detailed design to carry out this analysis. </a:t>
            </a:r>
          </a:p>
          <a:p>
            <a:r>
              <a:rPr lang="en-GB" dirty="0">
                <a:solidFill>
                  <a:schemeClr val="bg1"/>
                </a:solidFill>
              </a:rPr>
              <a:t>What is the expected system lifetime?</a:t>
            </a:r>
          </a:p>
          <a:p>
            <a:pPr lvl="1"/>
            <a:r>
              <a:rPr lang="en-GB" dirty="0">
                <a:solidFill>
                  <a:schemeClr val="bg1"/>
                </a:solidFill>
              </a:rPr>
              <a:t>Long-lifetime systems require documentation to communicate the intentions of the system developers to the support team. </a:t>
            </a:r>
          </a:p>
          <a:p>
            <a:r>
              <a:rPr lang="en-GB" dirty="0">
                <a:solidFill>
                  <a:schemeClr val="bg1"/>
                </a:solidFill>
              </a:rPr>
              <a:t>Is the system subject to external regulation?</a:t>
            </a:r>
          </a:p>
          <a:p>
            <a:pPr lvl="1"/>
            <a:r>
              <a:rPr lang="en-GB" dirty="0">
                <a:solidFill>
                  <a:schemeClr val="bg1"/>
                </a:solidFill>
              </a:rPr>
              <a:t>If a system is regulated you will probably be required to produce detailed documentation as part of the system safety case. </a:t>
            </a:r>
          </a:p>
          <a:p>
            <a:pPr lvl="1">
              <a:buNone/>
            </a:pPr>
            <a:r>
              <a:rPr lang="en-GB" dirty="0">
                <a:solidFill>
                  <a:schemeClr val="bg1"/>
                </a:solidFill>
              </a:rPr>
              <a:t> </a:t>
            </a:r>
          </a:p>
          <a:p>
            <a:pPr lvl="1"/>
            <a:endParaRPr lang="en-US" dirty="0">
              <a:solidFill>
                <a:schemeClr val="bg1"/>
              </a:solidFill>
            </a:endParaRPr>
          </a:p>
        </p:txBody>
      </p:sp>
    </p:spTree>
    <p:extLst>
      <p:ext uri="{BB962C8B-B14F-4D97-AF65-F5344CB8AC3E}">
        <p14:creationId xmlns:p14="http://schemas.microsoft.com/office/powerpoint/2010/main" val="51676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People and teams</a:t>
            </a:r>
          </a:p>
        </p:txBody>
      </p:sp>
      <p:sp>
        <p:nvSpPr>
          <p:cNvPr id="3" name="Content Placeholder 2"/>
          <p:cNvSpPr>
            <a:spLocks noGrp="1"/>
          </p:cNvSpPr>
          <p:nvPr>
            <p:ph idx="1"/>
          </p:nvPr>
        </p:nvSpPr>
        <p:spPr/>
        <p:txBody>
          <a:bodyPr/>
          <a:lstStyle/>
          <a:p>
            <a:r>
              <a:rPr lang="en-GB" dirty="0">
                <a:solidFill>
                  <a:schemeClr val="bg1"/>
                </a:solidFill>
              </a:rPr>
              <a:t>How good are the designers and programmers in the development team?</a:t>
            </a:r>
          </a:p>
          <a:p>
            <a:pPr lvl="1"/>
            <a:r>
              <a:rPr lang="en-GB" dirty="0">
                <a:solidFill>
                  <a:schemeClr val="bg1"/>
                </a:solidFill>
              </a:rPr>
              <a:t> It is sometimes argued that agile methods require higher skill levels than plan-based approaches in which programmers simply translate a detailed design into code.</a:t>
            </a:r>
          </a:p>
          <a:p>
            <a:r>
              <a:rPr lang="en-GB" dirty="0">
                <a:solidFill>
                  <a:schemeClr val="bg1"/>
                </a:solidFill>
              </a:rPr>
              <a:t>How is the development team organized?</a:t>
            </a:r>
          </a:p>
          <a:p>
            <a:pPr lvl="1"/>
            <a:r>
              <a:rPr lang="en-GB" dirty="0">
                <a:solidFill>
                  <a:schemeClr val="bg1"/>
                </a:solidFill>
              </a:rPr>
              <a:t>Design documents may be required if the team is distributed.</a:t>
            </a:r>
          </a:p>
          <a:p>
            <a:r>
              <a:rPr lang="en-GB" dirty="0">
                <a:solidFill>
                  <a:schemeClr val="bg1"/>
                </a:solidFill>
              </a:rPr>
              <a:t>What support technologies are available?</a:t>
            </a:r>
          </a:p>
          <a:p>
            <a:pPr lvl="1"/>
            <a:r>
              <a:rPr lang="en-GB" dirty="0">
                <a:solidFill>
                  <a:schemeClr val="bg1"/>
                </a:solidFill>
              </a:rPr>
              <a:t>IDE support for visualisation and program analysis is essential if design documentation is not available.</a:t>
            </a:r>
          </a:p>
          <a:p>
            <a:pPr lvl="1"/>
            <a:endParaRPr lang="en-GB" dirty="0">
              <a:solidFill>
                <a:schemeClr val="bg1"/>
              </a:solidFill>
            </a:endParaRPr>
          </a:p>
        </p:txBody>
      </p:sp>
    </p:spTree>
    <p:extLst>
      <p:ext uri="{BB962C8B-B14F-4D97-AF65-F5344CB8AC3E}">
        <p14:creationId xmlns:p14="http://schemas.microsoft.com/office/powerpoint/2010/main" val="162929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Organizational issues</a:t>
            </a:r>
          </a:p>
        </p:txBody>
      </p:sp>
      <p:sp>
        <p:nvSpPr>
          <p:cNvPr id="3" name="Content Placeholder 2"/>
          <p:cNvSpPr>
            <a:spLocks noGrp="1"/>
          </p:cNvSpPr>
          <p:nvPr>
            <p:ph idx="1"/>
          </p:nvPr>
        </p:nvSpPr>
        <p:spPr/>
        <p:txBody>
          <a:bodyPr/>
          <a:lstStyle/>
          <a:p>
            <a:r>
              <a:rPr lang="en-GB" dirty="0">
                <a:solidFill>
                  <a:schemeClr val="bg1"/>
                </a:solidFill>
              </a:rPr>
              <a:t>Traditional engineering organizations have a culture of plan-based development, as this is the norm in engineering.</a:t>
            </a:r>
          </a:p>
          <a:p>
            <a:r>
              <a:rPr lang="en-GB" dirty="0">
                <a:solidFill>
                  <a:schemeClr val="bg1"/>
                </a:solidFill>
              </a:rPr>
              <a:t>Is it standard organizational practice to develop a detailed system specification?</a:t>
            </a:r>
          </a:p>
          <a:p>
            <a:r>
              <a:rPr lang="en-GB" dirty="0">
                <a:solidFill>
                  <a:schemeClr val="bg1"/>
                </a:solidFill>
              </a:rPr>
              <a:t>Will customer representatives be available to provide feedback of system increments?</a:t>
            </a:r>
          </a:p>
          <a:p>
            <a:r>
              <a:rPr lang="en-GB" dirty="0">
                <a:solidFill>
                  <a:schemeClr val="bg1"/>
                </a:solidFill>
              </a:rPr>
              <a:t>Can informal agile development fit into the organizational culture of detailed documentation?</a:t>
            </a:r>
          </a:p>
          <a:p>
            <a:endParaRPr lang="en-US" dirty="0">
              <a:solidFill>
                <a:schemeClr val="bg1"/>
              </a:solidFill>
            </a:endParaRPr>
          </a:p>
        </p:txBody>
      </p:sp>
    </p:spTree>
    <p:extLst>
      <p:ext uri="{BB962C8B-B14F-4D97-AF65-F5344CB8AC3E}">
        <p14:creationId xmlns:p14="http://schemas.microsoft.com/office/powerpoint/2010/main" val="376223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2691" y="152400"/>
            <a:ext cx="10515600" cy="1145224"/>
          </a:xfrm>
        </p:spPr>
        <p:txBody>
          <a:bodyPr/>
          <a:lstStyle/>
          <a:p>
            <a:r>
              <a:rPr lang="en-US" dirty="0">
                <a:solidFill>
                  <a:schemeClr val="bg1"/>
                </a:solidFill>
              </a:rPr>
              <a:t>Agile methods for large systems</a:t>
            </a:r>
          </a:p>
        </p:txBody>
      </p:sp>
      <p:pic>
        <p:nvPicPr>
          <p:cNvPr id="4" name="Picture 3" descr="3.13 Factors in large system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600200"/>
            <a:ext cx="7150100" cy="4495800"/>
          </a:xfrm>
          <a:prstGeom prst="rect">
            <a:avLst/>
          </a:prstGeom>
        </p:spPr>
      </p:pic>
      <p:sp>
        <p:nvSpPr>
          <p:cNvPr id="5" name="Rectangle 4"/>
          <p:cNvSpPr/>
          <p:nvPr/>
        </p:nvSpPr>
        <p:spPr>
          <a:xfrm>
            <a:off x="609600" y="1905000"/>
            <a:ext cx="2362200" cy="1323439"/>
          </a:xfrm>
          <a:prstGeom prst="rect">
            <a:avLst/>
          </a:prstGeom>
        </p:spPr>
        <p:txBody>
          <a:bodyPr wrap="square">
            <a:spAutoFit/>
          </a:bodyPr>
          <a:lstStyle/>
          <a:p>
            <a:r>
              <a:rPr lang="en-GB" sz="1600" dirty="0">
                <a:solidFill>
                  <a:schemeClr val="bg1"/>
                </a:solidFill>
              </a:rPr>
              <a:t>Large systems are usually collections of separate, communicating systems</a:t>
            </a:r>
            <a:endParaRPr lang="en-US" sz="1600" dirty="0">
              <a:solidFill>
                <a:schemeClr val="bg1"/>
              </a:solidFill>
            </a:endParaRPr>
          </a:p>
        </p:txBody>
      </p:sp>
      <p:sp>
        <p:nvSpPr>
          <p:cNvPr id="6" name="Rectangle 5"/>
          <p:cNvSpPr/>
          <p:nvPr/>
        </p:nvSpPr>
        <p:spPr>
          <a:xfrm>
            <a:off x="7467600" y="507346"/>
            <a:ext cx="3581400" cy="1200329"/>
          </a:xfrm>
          <a:prstGeom prst="rect">
            <a:avLst/>
          </a:prstGeom>
        </p:spPr>
        <p:txBody>
          <a:bodyPr wrap="square">
            <a:spAutoFit/>
          </a:bodyPr>
          <a:lstStyle/>
          <a:p>
            <a:r>
              <a:rPr lang="en-US" dirty="0">
                <a:solidFill>
                  <a:schemeClr val="bg1"/>
                </a:solidFill>
              </a:rPr>
              <a:t>Large systems are brownfield systems, that is, they include and interact with a number of existing systems.</a:t>
            </a:r>
          </a:p>
        </p:txBody>
      </p:sp>
      <p:sp>
        <p:nvSpPr>
          <p:cNvPr id="7" name="Rectangle 6"/>
          <p:cNvSpPr/>
          <p:nvPr/>
        </p:nvSpPr>
        <p:spPr>
          <a:xfrm>
            <a:off x="9144000" y="2935887"/>
            <a:ext cx="2667000" cy="954107"/>
          </a:xfrm>
          <a:prstGeom prst="rect">
            <a:avLst/>
          </a:prstGeom>
        </p:spPr>
        <p:txBody>
          <a:bodyPr wrap="square">
            <a:spAutoFit/>
          </a:bodyPr>
          <a:lstStyle/>
          <a:p>
            <a:r>
              <a:rPr lang="en-US" sz="1400" dirty="0">
                <a:solidFill>
                  <a:schemeClr val="bg1"/>
                </a:solidFill>
              </a:rPr>
              <a:t>Large systems usually have a diverse set of stakeholders with different perspectives and objectives. </a:t>
            </a:r>
          </a:p>
        </p:txBody>
      </p:sp>
      <p:sp>
        <p:nvSpPr>
          <p:cNvPr id="8" name="Rectangle 7"/>
          <p:cNvSpPr/>
          <p:nvPr/>
        </p:nvSpPr>
        <p:spPr>
          <a:xfrm>
            <a:off x="533400" y="3889994"/>
            <a:ext cx="3962400" cy="923330"/>
          </a:xfrm>
          <a:prstGeom prst="rect">
            <a:avLst/>
          </a:prstGeom>
        </p:spPr>
        <p:txBody>
          <a:bodyPr wrap="square">
            <a:spAutoFit/>
          </a:bodyPr>
          <a:lstStyle/>
          <a:p>
            <a:r>
              <a:rPr lang="en-US" dirty="0">
                <a:solidFill>
                  <a:schemeClr val="bg1"/>
                </a:solidFill>
              </a:rPr>
              <a:t>Large systems have a long procurement and development time.</a:t>
            </a:r>
          </a:p>
        </p:txBody>
      </p:sp>
      <p:sp>
        <p:nvSpPr>
          <p:cNvPr id="9" name="Rectangle 8"/>
          <p:cNvSpPr/>
          <p:nvPr/>
        </p:nvSpPr>
        <p:spPr>
          <a:xfrm>
            <a:off x="10021166" y="4371310"/>
            <a:ext cx="2254250" cy="2062103"/>
          </a:xfrm>
          <a:prstGeom prst="rect">
            <a:avLst/>
          </a:prstGeom>
        </p:spPr>
        <p:txBody>
          <a:bodyPr wrap="square">
            <a:spAutoFit/>
          </a:bodyPr>
          <a:lstStyle/>
          <a:p>
            <a:r>
              <a:rPr lang="en-US" sz="1600" dirty="0">
                <a:solidFill>
                  <a:schemeClr val="bg1"/>
                </a:solidFill>
              </a:rPr>
              <a:t>Large systems and their development processes are often constrained by external rules and regulations limiting the way that they can be developed,</a:t>
            </a:r>
          </a:p>
        </p:txBody>
      </p:sp>
      <p:sp>
        <p:nvSpPr>
          <p:cNvPr id="10" name="Rectangle 9"/>
          <p:cNvSpPr/>
          <p:nvPr/>
        </p:nvSpPr>
        <p:spPr>
          <a:xfrm>
            <a:off x="228600" y="5772834"/>
            <a:ext cx="6096000" cy="646331"/>
          </a:xfrm>
          <a:prstGeom prst="rect">
            <a:avLst/>
          </a:prstGeom>
        </p:spPr>
        <p:txBody>
          <a:bodyPr>
            <a:spAutoFit/>
          </a:bodyPr>
          <a:lstStyle/>
          <a:p>
            <a:r>
              <a:rPr lang="en-US" dirty="0">
                <a:solidFill>
                  <a:schemeClr val="bg1"/>
                </a:solidFill>
              </a:rPr>
              <a:t>This is not necessarily compatible with incremental development and frequent system integration.</a:t>
            </a:r>
          </a:p>
        </p:txBody>
      </p:sp>
      <p:pic>
        <p:nvPicPr>
          <p:cNvPr id="1028" name="Picture 4" descr="What is a System of Systems and Why Should I Care? – Heart of the Art"/>
          <p:cNvPicPr>
            <a:picLocks noChangeAspect="1" noChangeArrowheads="1"/>
          </p:cNvPicPr>
          <p:nvPr/>
        </p:nvPicPr>
        <p:blipFill rotWithShape="1">
          <a:blip r:embed="rId4">
            <a:extLst>
              <a:ext uri="{28A0092B-C50C-407E-A947-70E740481C1C}">
                <a14:useLocalDpi xmlns:a14="http://schemas.microsoft.com/office/drawing/2010/main" val="0"/>
              </a:ext>
            </a:extLst>
          </a:blip>
          <a:srcRect l="15170" t="6846" r="5188" b="11009"/>
          <a:stretch/>
        </p:blipFill>
        <p:spPr bwMode="auto">
          <a:xfrm>
            <a:off x="228600" y="3754935"/>
            <a:ext cx="3704359" cy="211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17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1028"/>
                                        </p:tgtEl>
                                        <p:attrNameLst>
                                          <p:attrName>ppt_w</p:attrName>
                                        </p:attrNameLst>
                                      </p:cBhvr>
                                      <p:tavLst>
                                        <p:tav tm="0">
                                          <p:val>
                                            <p:strVal val="ppt_w"/>
                                          </p:val>
                                        </p:tav>
                                        <p:tav tm="100000">
                                          <p:val>
                                            <p:fltVal val="0"/>
                                          </p:val>
                                        </p:tav>
                                      </p:tavLst>
                                    </p:anim>
                                    <p:anim calcmode="lin" valueType="num">
                                      <p:cBhvr>
                                        <p:cTn id="12" dur="500"/>
                                        <p:tgtEl>
                                          <p:spTgt spid="1028"/>
                                        </p:tgtEl>
                                        <p:attrNameLst>
                                          <p:attrName>ppt_h</p:attrName>
                                        </p:attrNameLst>
                                      </p:cBhvr>
                                      <p:tavLst>
                                        <p:tav tm="0">
                                          <p:val>
                                            <p:strVal val="ppt_h"/>
                                          </p:val>
                                        </p:tav>
                                        <p:tav tm="100000">
                                          <p:val>
                                            <p:fltVal val="0"/>
                                          </p:val>
                                        </p:tav>
                                      </p:tavLst>
                                    </p:anim>
                                    <p:animEffect transition="out" filter="fade">
                                      <p:cBhvr>
                                        <p:cTn id="13" dur="500"/>
                                        <p:tgtEl>
                                          <p:spTgt spid="1028"/>
                                        </p:tgtEl>
                                      </p:cBhvr>
                                    </p:animEffect>
                                    <p:set>
                                      <p:cBhvr>
                                        <p:cTn id="14" dur="1" fill="hold">
                                          <p:stCondLst>
                                            <p:cond delay="499"/>
                                          </p:stCondLst>
                                        </p:cTn>
                                        <p:tgtEl>
                                          <p:spTgt spid="10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down)">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down)">
                                      <p:cBhvr>
                                        <p:cTn id="34" dur="5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IBM’s Agility at Scale model (© IBM 2010)</a:t>
            </a:r>
          </a:p>
        </p:txBody>
      </p:sp>
      <p:sp>
        <p:nvSpPr>
          <p:cNvPr id="3" name="Content Placeholder 2"/>
          <p:cNvSpPr>
            <a:spLocks noGrp="1"/>
          </p:cNvSpPr>
          <p:nvPr>
            <p:ph idx="1"/>
          </p:nvPr>
        </p:nvSpPr>
        <p:spPr>
          <a:xfrm>
            <a:off x="838200" y="1825625"/>
            <a:ext cx="4876800" cy="4351338"/>
          </a:xfrm>
        </p:spPr>
        <p:txBody>
          <a:bodyPr>
            <a:normAutofit/>
          </a:bodyPr>
          <a:lstStyle/>
          <a:p>
            <a:r>
              <a:rPr lang="en-US" sz="1800" dirty="0">
                <a:solidFill>
                  <a:schemeClr val="bg1"/>
                </a:solidFill>
              </a:rPr>
              <a:t>Dean Leffingwell has developed the Scaled Agile Framework to support large-scale, multi-team software development.</a:t>
            </a:r>
          </a:p>
          <a:p>
            <a:r>
              <a:rPr lang="en-US" sz="1800" dirty="0">
                <a:solidFill>
                  <a:schemeClr val="bg1"/>
                </a:solidFill>
              </a:rPr>
              <a:t>IBM has also developed a framework for the large-scale use of agile methods called the Agile Scaling Model (ASM). </a:t>
            </a:r>
          </a:p>
          <a:p>
            <a:r>
              <a:rPr lang="en-US" sz="1800" dirty="0">
                <a:solidFill>
                  <a:schemeClr val="bg1"/>
                </a:solidFill>
              </a:rPr>
              <a:t>The Agile Scaling Model (ASM) is a contextual framework for effective adoption and tailoring of agile practices to meet the unique challenges faced by a system delivery team of any size.</a:t>
            </a:r>
          </a:p>
        </p:txBody>
      </p:sp>
      <p:pic>
        <p:nvPicPr>
          <p:cNvPr id="4" name="Picture 3"/>
          <p:cNvPicPr>
            <a:picLocks noChangeAspect="1"/>
          </p:cNvPicPr>
          <p:nvPr/>
        </p:nvPicPr>
        <p:blipFill>
          <a:blip r:embed="rId2"/>
          <a:stretch>
            <a:fillRect/>
          </a:stretch>
        </p:blipFill>
        <p:spPr>
          <a:xfrm>
            <a:off x="5817958" y="1825624"/>
            <a:ext cx="6083976" cy="3584575"/>
          </a:xfrm>
          <a:prstGeom prst="rect">
            <a:avLst/>
          </a:prstGeom>
        </p:spPr>
      </p:pic>
    </p:spTree>
    <p:extLst>
      <p:ext uri="{BB962C8B-B14F-4D97-AF65-F5344CB8AC3E}">
        <p14:creationId xmlns:p14="http://schemas.microsoft.com/office/powerpoint/2010/main" val="178867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Multi-team Scrum</a:t>
            </a:r>
          </a:p>
        </p:txBody>
      </p:sp>
      <p:sp>
        <p:nvSpPr>
          <p:cNvPr id="3" name="Content Placeholder 2"/>
          <p:cNvSpPr>
            <a:spLocks noGrp="1"/>
          </p:cNvSpPr>
          <p:nvPr>
            <p:ph idx="1"/>
          </p:nvPr>
        </p:nvSpPr>
        <p:spPr/>
        <p:txBody>
          <a:bodyPr/>
          <a:lstStyle/>
          <a:p>
            <a:r>
              <a:rPr lang="en-GB" i="1" dirty="0">
                <a:solidFill>
                  <a:schemeClr val="bg1"/>
                </a:solidFill>
              </a:rPr>
              <a:t>Role replication</a:t>
            </a:r>
            <a:r>
              <a:rPr lang="en-GB" dirty="0">
                <a:solidFill>
                  <a:schemeClr val="bg1"/>
                </a:solidFill>
              </a:rPr>
              <a:t> </a:t>
            </a:r>
          </a:p>
          <a:p>
            <a:pPr lvl="1"/>
            <a:r>
              <a:rPr lang="en-GB" dirty="0">
                <a:solidFill>
                  <a:schemeClr val="bg1"/>
                </a:solidFill>
              </a:rPr>
              <a:t>Each team has a Product Owner for their work component and ScrumMaster. </a:t>
            </a:r>
          </a:p>
          <a:p>
            <a:r>
              <a:rPr lang="en-GB" i="1" dirty="0">
                <a:solidFill>
                  <a:schemeClr val="bg1"/>
                </a:solidFill>
              </a:rPr>
              <a:t>Product architects</a:t>
            </a:r>
            <a:r>
              <a:rPr lang="en-GB" dirty="0">
                <a:solidFill>
                  <a:schemeClr val="bg1"/>
                </a:solidFill>
              </a:rPr>
              <a:t> </a:t>
            </a:r>
          </a:p>
          <a:p>
            <a:pPr lvl="1"/>
            <a:r>
              <a:rPr lang="en-GB" dirty="0">
                <a:solidFill>
                  <a:schemeClr val="bg1"/>
                </a:solidFill>
              </a:rPr>
              <a:t>Each team chooses a product architect and these architects collaborate to design and evolve the overall system architecture.</a:t>
            </a:r>
          </a:p>
          <a:p>
            <a:r>
              <a:rPr lang="en-GB" i="1" dirty="0">
                <a:solidFill>
                  <a:schemeClr val="bg1"/>
                </a:solidFill>
              </a:rPr>
              <a:t>Release alignment</a:t>
            </a:r>
            <a:r>
              <a:rPr lang="en-GB" dirty="0">
                <a:solidFill>
                  <a:schemeClr val="bg1"/>
                </a:solidFill>
              </a:rPr>
              <a:t> </a:t>
            </a:r>
          </a:p>
          <a:p>
            <a:pPr lvl="1"/>
            <a:r>
              <a:rPr lang="en-GB" dirty="0">
                <a:solidFill>
                  <a:schemeClr val="bg1"/>
                </a:solidFill>
              </a:rPr>
              <a:t>The dates of product releases from each team are aligned so that a demonstrable and complete system is produced.</a:t>
            </a:r>
          </a:p>
          <a:p>
            <a:r>
              <a:rPr lang="en-GB" i="1" dirty="0">
                <a:solidFill>
                  <a:schemeClr val="bg1"/>
                </a:solidFill>
              </a:rPr>
              <a:t>Scrum of Scrums</a:t>
            </a:r>
            <a:r>
              <a:rPr lang="en-GB" dirty="0">
                <a:solidFill>
                  <a:schemeClr val="bg1"/>
                </a:solidFill>
              </a:rPr>
              <a:t> </a:t>
            </a:r>
          </a:p>
          <a:p>
            <a:pPr lvl="1"/>
            <a:r>
              <a:rPr lang="en-GB" dirty="0">
                <a:solidFill>
                  <a:schemeClr val="bg1"/>
                </a:solidFill>
              </a:rPr>
              <a:t>There is a daily Scrum of Scrums where representatives from each team meet to discuss progress and plan work to be done.</a:t>
            </a:r>
          </a:p>
          <a:p>
            <a:endParaRPr lang="en-US" dirty="0">
              <a:solidFill>
                <a:schemeClr val="bg1"/>
              </a:solidFill>
            </a:endParaRPr>
          </a:p>
        </p:txBody>
      </p:sp>
    </p:spTree>
    <p:extLst>
      <p:ext uri="{BB962C8B-B14F-4D97-AF65-F5344CB8AC3E}">
        <p14:creationId xmlns:p14="http://schemas.microsoft.com/office/powerpoint/2010/main" val="35772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11</a:t>
            </a:r>
            <a:br>
              <a:rPr lang="en-US" dirty="0"/>
            </a:br>
            <a:r>
              <a:rPr lang="en-US" dirty="0"/>
              <a:t>04-March-2021</a:t>
            </a:r>
          </a:p>
        </p:txBody>
      </p:sp>
    </p:spTree>
    <p:extLst>
      <p:ext uri="{BB962C8B-B14F-4D97-AF65-F5344CB8AC3E}">
        <p14:creationId xmlns:p14="http://schemas.microsoft.com/office/powerpoint/2010/main" val="307060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Chapter 4 – Requirements Engineering</a:t>
            </a:r>
          </a:p>
        </p:txBody>
      </p:sp>
      <p:sp>
        <p:nvSpPr>
          <p:cNvPr id="4" name="Rectangle 3"/>
          <p:cNvSpPr/>
          <p:nvPr/>
        </p:nvSpPr>
        <p:spPr>
          <a:xfrm>
            <a:off x="838200" y="2362200"/>
            <a:ext cx="6096000" cy="2031325"/>
          </a:xfrm>
          <a:prstGeom prst="rect">
            <a:avLst/>
          </a:prstGeom>
        </p:spPr>
        <p:txBody>
          <a:bodyPr>
            <a:spAutoFit/>
          </a:bodyPr>
          <a:lstStyle/>
          <a:p>
            <a:pPr marL="342900" indent="-342900">
              <a:buFont typeface="+mj-lt"/>
              <a:buAutoNum type="arabicPeriod"/>
            </a:pPr>
            <a:r>
              <a:rPr lang="en-US" dirty="0">
                <a:solidFill>
                  <a:schemeClr val="bg1"/>
                </a:solidFill>
              </a:rPr>
              <a:t>Functional and non-functional requirements</a:t>
            </a:r>
            <a:endParaRPr lang="en-GB" dirty="0">
              <a:solidFill>
                <a:schemeClr val="bg1"/>
              </a:solidFill>
            </a:endParaRPr>
          </a:p>
          <a:p>
            <a:pPr marL="342900" indent="-342900">
              <a:buFont typeface="+mj-lt"/>
              <a:buAutoNum type="arabicPeriod"/>
            </a:pPr>
            <a:r>
              <a:rPr lang="en-US" dirty="0">
                <a:solidFill>
                  <a:schemeClr val="bg1"/>
                </a:solidFill>
              </a:rPr>
              <a:t>Requirements engineering processes</a:t>
            </a:r>
          </a:p>
          <a:p>
            <a:pPr marL="342900" indent="-342900">
              <a:buFont typeface="+mj-lt"/>
              <a:buAutoNum type="arabicPeriod"/>
            </a:pPr>
            <a:r>
              <a:rPr lang="en-US" dirty="0">
                <a:solidFill>
                  <a:schemeClr val="bg1"/>
                </a:solidFill>
              </a:rPr>
              <a:t>Requirements elicitation</a:t>
            </a:r>
            <a:endParaRPr lang="en-GB" dirty="0">
              <a:solidFill>
                <a:schemeClr val="bg1"/>
              </a:solidFill>
            </a:endParaRPr>
          </a:p>
          <a:p>
            <a:pPr marL="342900" indent="-342900">
              <a:buFont typeface="+mj-lt"/>
              <a:buAutoNum type="arabicPeriod"/>
            </a:pPr>
            <a:r>
              <a:rPr lang="en-US" dirty="0">
                <a:solidFill>
                  <a:schemeClr val="bg1"/>
                </a:solidFill>
              </a:rPr>
              <a:t>Requirements </a:t>
            </a:r>
            <a:r>
              <a:rPr lang="en-GB" dirty="0">
                <a:solidFill>
                  <a:schemeClr val="bg1"/>
                </a:solidFill>
              </a:rPr>
              <a:t>specification</a:t>
            </a:r>
          </a:p>
          <a:p>
            <a:pPr marL="342900" indent="-342900">
              <a:buFont typeface="+mj-lt"/>
              <a:buAutoNum type="arabicPeriod"/>
            </a:pPr>
            <a:r>
              <a:rPr lang="en-US" dirty="0">
                <a:solidFill>
                  <a:schemeClr val="bg1"/>
                </a:solidFill>
              </a:rPr>
              <a:t>Requirements validation</a:t>
            </a:r>
            <a:endParaRPr lang="en-GB" dirty="0">
              <a:solidFill>
                <a:schemeClr val="bg1"/>
              </a:solidFill>
            </a:endParaRPr>
          </a:p>
          <a:p>
            <a:pPr marL="342900" indent="-342900">
              <a:buFont typeface="+mj-lt"/>
              <a:buAutoNum type="arabicPeriod"/>
            </a:pPr>
            <a:r>
              <a:rPr lang="en-US" dirty="0">
                <a:solidFill>
                  <a:schemeClr val="bg1"/>
                </a:solidFill>
              </a:rPr>
              <a:t>Requirements change</a:t>
            </a:r>
            <a:endParaRPr lang="en-GB" dirty="0">
              <a:solidFill>
                <a:schemeClr val="bg1"/>
              </a:solidFill>
            </a:endParaRPr>
          </a:p>
          <a:p>
            <a:pPr marL="342900" indent="-342900">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203283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What is a requirement?</a:t>
            </a:r>
          </a:p>
        </p:txBody>
      </p:sp>
      <p:sp>
        <p:nvSpPr>
          <p:cNvPr id="8195" name="Rectangle 3"/>
          <p:cNvSpPr>
            <a:spLocks noGrp="1" noChangeArrowheads="1"/>
          </p:cNvSpPr>
          <p:nvPr>
            <p:ph idx="1"/>
          </p:nvPr>
        </p:nvSpPr>
        <p:spPr>
          <a:noFill/>
          <a:ln/>
        </p:spPr>
        <p:txBody>
          <a:bodyPr vert="horz" lIns="90487" tIns="44450" rIns="90487" bIns="44450" rtlCol="0">
            <a:normAutofit/>
          </a:bodyPr>
          <a:lstStyle/>
          <a:p>
            <a:r>
              <a:rPr lang="en-US" dirty="0">
                <a:solidFill>
                  <a:schemeClr val="bg2"/>
                </a:solidFill>
              </a:rPr>
              <a:t>The requirements for a system are the descriptions of the services that a system should provide.</a:t>
            </a:r>
          </a:p>
          <a:p>
            <a:r>
              <a:rPr lang="en-US" dirty="0">
                <a:solidFill>
                  <a:schemeClr val="bg2"/>
                </a:solidFill>
              </a:rPr>
              <a:t>These requirements reflect the needs of customers for a system that serves a certain purpose.</a:t>
            </a:r>
          </a:p>
          <a:p>
            <a:r>
              <a:rPr lang="en-US" dirty="0">
                <a:solidFill>
                  <a:schemeClr val="bg2"/>
                </a:solidFill>
              </a:rPr>
              <a:t>The process of finding out, analyzing, documenting and checking these services and constraints is called requirements engineering (RE).</a:t>
            </a:r>
            <a:endParaRPr lang="en-GB" dirty="0">
              <a:solidFill>
                <a:schemeClr val="bg2"/>
              </a:solidFill>
            </a:endParaRPr>
          </a:p>
        </p:txBody>
      </p:sp>
    </p:spTree>
    <p:extLst>
      <p:ext uri="{BB962C8B-B14F-4D97-AF65-F5344CB8AC3E}">
        <p14:creationId xmlns:p14="http://schemas.microsoft.com/office/powerpoint/2010/main" val="32520072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vert="horz" lIns="90487" tIns="44450" rIns="90487" bIns="44450" rtlCol="0" anchor="b">
            <a:normAutofit/>
          </a:bodyPr>
          <a:lstStyle/>
          <a:p>
            <a:r>
              <a:rPr lang="en-GB" dirty="0">
                <a:solidFill>
                  <a:schemeClr val="bg1"/>
                </a:solidFill>
              </a:rPr>
              <a:t>Types of requirement</a:t>
            </a:r>
          </a:p>
        </p:txBody>
      </p:sp>
      <p:sp>
        <p:nvSpPr>
          <p:cNvPr id="9219" name="Rectangle 3"/>
          <p:cNvSpPr>
            <a:spLocks noGrp="1" noChangeArrowheads="1"/>
          </p:cNvSpPr>
          <p:nvPr>
            <p:ph idx="1"/>
          </p:nvPr>
        </p:nvSpPr>
        <p:spPr>
          <a:noFill/>
          <a:ln/>
        </p:spPr>
        <p:txBody>
          <a:bodyPr vert="horz" lIns="90487" tIns="44450" rIns="90487" bIns="44450" rtlCol="0">
            <a:normAutofit/>
          </a:bodyPr>
          <a:lstStyle/>
          <a:p>
            <a:r>
              <a:rPr lang="en-GB" b="1" dirty="0">
                <a:solidFill>
                  <a:schemeClr val="bg1"/>
                </a:solidFill>
              </a:rPr>
              <a:t>User requirements</a:t>
            </a:r>
          </a:p>
          <a:p>
            <a:pPr lvl="1"/>
            <a:r>
              <a:rPr lang="en-GB" dirty="0">
                <a:solidFill>
                  <a:schemeClr val="bg1"/>
                </a:solidFill>
              </a:rPr>
              <a:t>Statements in natural language plus diagrams of the services the system provides and its operational constraints. Written for customers.</a:t>
            </a:r>
          </a:p>
          <a:p>
            <a:r>
              <a:rPr lang="en-GB" b="1" dirty="0">
                <a:solidFill>
                  <a:schemeClr val="bg1"/>
                </a:solidFill>
              </a:rPr>
              <a:t>System requirements</a:t>
            </a:r>
          </a:p>
          <a:p>
            <a:pPr lvl="1"/>
            <a:r>
              <a:rPr lang="en-GB" dirty="0">
                <a:solidFill>
                  <a:schemeClr val="bg1"/>
                </a:solidFill>
              </a:rPr>
              <a:t>A structured document setting out detailed descriptions of the system’s functions, services and operational constraints. Defines what should be implemented so may be part of a contract between client and contractor.</a:t>
            </a:r>
          </a:p>
        </p:txBody>
      </p:sp>
    </p:spTree>
    <p:extLst>
      <p:ext uri="{BB962C8B-B14F-4D97-AF65-F5344CB8AC3E}">
        <p14:creationId xmlns:p14="http://schemas.microsoft.com/office/powerpoint/2010/main" val="14027971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Content</a:t>
            </a:r>
          </a:p>
        </p:txBody>
      </p:sp>
      <p:sp>
        <p:nvSpPr>
          <p:cNvPr id="3" name="Content Placeholder 2"/>
          <p:cNvSpPr>
            <a:spLocks noGrp="1"/>
          </p:cNvSpPr>
          <p:nvPr>
            <p:ph idx="1"/>
          </p:nvPr>
        </p:nvSpPr>
        <p:spPr>
          <a:xfrm>
            <a:off x="838200" y="1510350"/>
            <a:ext cx="10515600" cy="4666613"/>
          </a:xfrm>
        </p:spPr>
        <p:txBody>
          <a:bodyPr>
            <a:normAutofit/>
          </a:bodyPr>
          <a:lstStyle/>
          <a:p>
            <a:r>
              <a:rPr lang="en-US" sz="3200" dirty="0">
                <a:solidFill>
                  <a:schemeClr val="bg2"/>
                </a:solidFill>
              </a:rPr>
              <a:t>Agile methods</a:t>
            </a:r>
          </a:p>
          <a:p>
            <a:r>
              <a:rPr lang="en-US" sz="3200" dirty="0">
                <a:solidFill>
                  <a:schemeClr val="bg2"/>
                </a:solidFill>
              </a:rPr>
              <a:t>Agile development techniques</a:t>
            </a:r>
          </a:p>
          <a:p>
            <a:r>
              <a:rPr lang="en-US" sz="3200" dirty="0">
                <a:solidFill>
                  <a:schemeClr val="bg2"/>
                </a:solidFill>
              </a:rPr>
              <a:t>Agile project management</a:t>
            </a:r>
          </a:p>
          <a:p>
            <a:r>
              <a:rPr lang="en-US" sz="3200" b="1" dirty="0">
                <a:solidFill>
                  <a:schemeClr val="bg2"/>
                </a:solidFill>
              </a:rPr>
              <a:t>Scaling agile methods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solidFill>
                  <a:schemeClr val="bg1"/>
                </a:solidFill>
              </a:rPr>
              <a:t>User and system requirements</a:t>
            </a:r>
            <a:r>
              <a:rPr lang="en-GB" dirty="0">
                <a:solidFill>
                  <a:schemeClr val="bg1"/>
                </a:solidFill>
              </a:rPr>
              <a:t> </a:t>
            </a:r>
            <a:endParaRPr lang="en-US" dirty="0">
              <a:solidFill>
                <a:schemeClr val="bg1"/>
              </a:solidFill>
            </a:endParaRPr>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121" y="1556792"/>
            <a:ext cx="6262207" cy="4830845"/>
          </a:xfrm>
          <a:prstGeom prst="rect">
            <a:avLst/>
          </a:prstGeom>
        </p:spPr>
      </p:pic>
    </p:spTree>
    <p:extLst>
      <p:ext uri="{BB962C8B-B14F-4D97-AF65-F5344CB8AC3E}">
        <p14:creationId xmlns:p14="http://schemas.microsoft.com/office/powerpoint/2010/main" val="106846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Stakeholders in the Mentcare system</a:t>
            </a:r>
          </a:p>
        </p:txBody>
      </p:sp>
      <p:sp>
        <p:nvSpPr>
          <p:cNvPr id="3" name="Content Placeholder 2"/>
          <p:cNvSpPr>
            <a:spLocks noGrp="1"/>
          </p:cNvSpPr>
          <p:nvPr>
            <p:ph idx="1"/>
          </p:nvPr>
        </p:nvSpPr>
        <p:spPr/>
        <p:txBody>
          <a:bodyPr/>
          <a:lstStyle/>
          <a:p>
            <a:r>
              <a:rPr lang="en-US" dirty="0">
                <a:solidFill>
                  <a:schemeClr val="bg2"/>
                </a:solidFill>
              </a:rPr>
              <a:t>Patients</a:t>
            </a:r>
            <a:r>
              <a:rPr lang="en-US" i="1" dirty="0">
                <a:solidFill>
                  <a:schemeClr val="bg2"/>
                </a:solidFill>
              </a:rPr>
              <a:t> </a:t>
            </a:r>
            <a:r>
              <a:rPr lang="en-US" dirty="0">
                <a:solidFill>
                  <a:schemeClr val="bg2"/>
                </a:solidFill>
              </a:rPr>
              <a:t>whose information is recorded in the system.</a:t>
            </a:r>
            <a:endParaRPr lang="en-GB" dirty="0">
              <a:solidFill>
                <a:schemeClr val="bg2"/>
              </a:solidFill>
            </a:endParaRPr>
          </a:p>
          <a:p>
            <a:r>
              <a:rPr lang="en-US" dirty="0">
                <a:solidFill>
                  <a:schemeClr val="bg2"/>
                </a:solidFill>
              </a:rPr>
              <a:t>Doctors</a:t>
            </a:r>
            <a:r>
              <a:rPr lang="en-US" i="1" dirty="0">
                <a:solidFill>
                  <a:schemeClr val="bg2"/>
                </a:solidFill>
              </a:rPr>
              <a:t> </a:t>
            </a:r>
            <a:r>
              <a:rPr lang="en-US" dirty="0">
                <a:solidFill>
                  <a:schemeClr val="bg2"/>
                </a:solidFill>
              </a:rPr>
              <a:t>who are responsible for assessing and treating patients.</a:t>
            </a:r>
            <a:endParaRPr lang="en-GB" dirty="0">
              <a:solidFill>
                <a:schemeClr val="bg2"/>
              </a:solidFill>
            </a:endParaRPr>
          </a:p>
          <a:p>
            <a:r>
              <a:rPr lang="en-US" dirty="0">
                <a:solidFill>
                  <a:schemeClr val="bg2"/>
                </a:solidFill>
              </a:rPr>
              <a:t>Nurses who coordinate the consultations with doctors and administer some treatments.</a:t>
            </a:r>
            <a:endParaRPr lang="en-GB" dirty="0">
              <a:solidFill>
                <a:schemeClr val="bg2"/>
              </a:solidFill>
            </a:endParaRPr>
          </a:p>
          <a:p>
            <a:r>
              <a:rPr lang="en-US" dirty="0">
                <a:solidFill>
                  <a:schemeClr val="bg2"/>
                </a:solidFill>
              </a:rPr>
              <a:t>Medical receptionists</a:t>
            </a:r>
            <a:r>
              <a:rPr lang="en-US" i="1" dirty="0">
                <a:solidFill>
                  <a:schemeClr val="bg2"/>
                </a:solidFill>
              </a:rPr>
              <a:t> </a:t>
            </a:r>
            <a:r>
              <a:rPr lang="en-US" dirty="0">
                <a:solidFill>
                  <a:schemeClr val="bg2"/>
                </a:solidFill>
              </a:rPr>
              <a:t>who manage patients’ appointments.</a:t>
            </a:r>
            <a:endParaRPr lang="en-GB" dirty="0">
              <a:solidFill>
                <a:schemeClr val="bg2"/>
              </a:solidFill>
            </a:endParaRPr>
          </a:p>
          <a:p>
            <a:r>
              <a:rPr lang="en-US" dirty="0">
                <a:solidFill>
                  <a:schemeClr val="bg2"/>
                </a:solidFill>
              </a:rPr>
              <a:t>IT staff who are responsible for installing and maintaining the system.</a:t>
            </a:r>
            <a:endParaRPr lang="en-GB" dirty="0">
              <a:solidFill>
                <a:schemeClr val="bg2"/>
              </a:solidFill>
            </a:endParaRPr>
          </a:p>
          <a:p>
            <a:pPr>
              <a:buNone/>
            </a:pPr>
            <a:r>
              <a:rPr lang="en-US" dirty="0">
                <a:solidFill>
                  <a:schemeClr val="bg2"/>
                </a:solidFill>
              </a:rPr>
              <a:t>	</a:t>
            </a:r>
          </a:p>
        </p:txBody>
      </p:sp>
    </p:spTree>
    <p:extLst>
      <p:ext uri="{BB962C8B-B14F-4D97-AF65-F5344CB8AC3E}">
        <p14:creationId xmlns:p14="http://schemas.microsoft.com/office/powerpoint/2010/main" val="279800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stakeholders</a:t>
            </a:r>
          </a:p>
        </p:txBody>
      </p:sp>
      <p:sp>
        <p:nvSpPr>
          <p:cNvPr id="3" name="Content Placeholder 2"/>
          <p:cNvSpPr>
            <a:spLocks noGrp="1"/>
          </p:cNvSpPr>
          <p:nvPr>
            <p:ph idx="1"/>
          </p:nvPr>
        </p:nvSpPr>
        <p:spPr/>
        <p:txBody>
          <a:bodyPr/>
          <a:lstStyle/>
          <a:p>
            <a:r>
              <a:rPr lang="en-US" dirty="0">
                <a:solidFill>
                  <a:schemeClr val="bg1"/>
                </a:solidFill>
              </a:rPr>
              <a:t>Any person or organization who is affected by the system in some way and so who has a legitimate interest</a:t>
            </a:r>
          </a:p>
          <a:p>
            <a:r>
              <a:rPr lang="en-US" dirty="0">
                <a:solidFill>
                  <a:schemeClr val="bg1"/>
                </a:solidFill>
              </a:rPr>
              <a:t>Stakeholder types</a:t>
            </a:r>
          </a:p>
          <a:p>
            <a:pPr lvl="1"/>
            <a:r>
              <a:rPr lang="en-US" dirty="0">
                <a:solidFill>
                  <a:schemeClr val="bg1"/>
                </a:solidFill>
              </a:rPr>
              <a:t>End users</a:t>
            </a:r>
          </a:p>
          <a:p>
            <a:pPr lvl="1"/>
            <a:r>
              <a:rPr lang="en-US" dirty="0">
                <a:solidFill>
                  <a:schemeClr val="bg1"/>
                </a:solidFill>
              </a:rPr>
              <a:t>System managers</a:t>
            </a:r>
          </a:p>
          <a:p>
            <a:pPr lvl="1"/>
            <a:r>
              <a:rPr lang="en-US" dirty="0">
                <a:solidFill>
                  <a:schemeClr val="bg1"/>
                </a:solidFill>
              </a:rPr>
              <a:t>System owners</a:t>
            </a:r>
          </a:p>
          <a:p>
            <a:pPr lvl="1"/>
            <a:r>
              <a:rPr lang="en-US" dirty="0">
                <a:solidFill>
                  <a:schemeClr val="bg1"/>
                </a:solidFill>
              </a:rPr>
              <a:t>External stakeholders</a:t>
            </a:r>
          </a:p>
        </p:txBody>
      </p:sp>
    </p:spTree>
    <p:extLst>
      <p:ext uri="{BB962C8B-B14F-4D97-AF65-F5344CB8AC3E}">
        <p14:creationId xmlns:p14="http://schemas.microsoft.com/office/powerpoint/2010/main" val="92308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Functional Requirement</a:t>
            </a:r>
          </a:p>
        </p:txBody>
      </p:sp>
      <p:pic>
        <p:nvPicPr>
          <p:cNvPr id="4" name="Content Placeholder 3"/>
          <p:cNvPicPr>
            <a:picLocks noGrp="1" noChangeAspect="1"/>
          </p:cNvPicPr>
          <p:nvPr>
            <p:ph idx="1"/>
          </p:nvPr>
        </p:nvPicPr>
        <p:blipFill>
          <a:blip r:embed="rId2"/>
          <a:stretch>
            <a:fillRect/>
          </a:stretch>
        </p:blipFill>
        <p:spPr>
          <a:xfrm>
            <a:off x="2971800" y="2895600"/>
            <a:ext cx="5557838" cy="995255"/>
          </a:xfrm>
          <a:prstGeom prst="rect">
            <a:avLst/>
          </a:prstGeom>
        </p:spPr>
      </p:pic>
      <p:sp>
        <p:nvSpPr>
          <p:cNvPr id="5" name="Rectangle 4"/>
          <p:cNvSpPr/>
          <p:nvPr/>
        </p:nvSpPr>
        <p:spPr>
          <a:xfrm>
            <a:off x="990600" y="1981200"/>
            <a:ext cx="8991600" cy="646331"/>
          </a:xfrm>
          <a:prstGeom prst="rect">
            <a:avLst/>
          </a:prstGeom>
        </p:spPr>
        <p:txBody>
          <a:bodyPr wrap="square">
            <a:spAutoFit/>
          </a:bodyPr>
          <a:lstStyle/>
          <a:p>
            <a:r>
              <a:rPr lang="en-US" b="1" dirty="0">
                <a:solidFill>
                  <a:schemeClr val="bg2"/>
                </a:solidFill>
                <a:latin typeface="Times New Roman" panose="02020603050405020304" pitchFamily="18" charset="0"/>
                <a:cs typeface="Times New Roman" panose="02020603050405020304" pitchFamily="18" charset="0"/>
              </a:rPr>
              <a:t>What</a:t>
            </a:r>
            <a:r>
              <a:rPr lang="en-US" dirty="0">
                <a:solidFill>
                  <a:schemeClr val="bg2"/>
                </a:solidFill>
                <a:latin typeface="Times New Roman" panose="02020603050405020304" pitchFamily="18" charset="0"/>
                <a:cs typeface="Times New Roman" panose="02020603050405020304" pitchFamily="18" charset="0"/>
              </a:rPr>
              <a:t> the system does or must not do, and can be thought of in terms of how the system responds to inputs</a:t>
            </a:r>
          </a:p>
        </p:txBody>
      </p:sp>
      <p:sp>
        <p:nvSpPr>
          <p:cNvPr id="6" name="Rectangle 5"/>
          <p:cNvSpPr/>
          <p:nvPr/>
        </p:nvSpPr>
        <p:spPr>
          <a:xfrm>
            <a:off x="990600" y="4158924"/>
            <a:ext cx="6096000" cy="2031325"/>
          </a:xfrm>
          <a:prstGeom prst="rect">
            <a:avLst/>
          </a:prstGeom>
        </p:spPr>
        <p:txBody>
          <a:bodyPr>
            <a:spAutoFit/>
          </a:bodyPr>
          <a:lstStyle/>
          <a:p>
            <a:pPr fontAlgn="base"/>
            <a:r>
              <a:rPr lang="en-US" dirty="0">
                <a:solidFill>
                  <a:schemeClr val="bg2"/>
                </a:solidFill>
                <a:latin typeface="Times New Roman" panose="02020603050405020304" pitchFamily="18" charset="0"/>
                <a:cs typeface="Times New Roman" panose="02020603050405020304" pitchFamily="18" charset="0"/>
              </a:rPr>
              <a:t>Functional requirements is what a system is </a:t>
            </a:r>
            <a:r>
              <a:rPr lang="en-US" b="1" dirty="0">
                <a:solidFill>
                  <a:schemeClr val="bg2"/>
                </a:solidFill>
                <a:latin typeface="Times New Roman" panose="02020603050405020304" pitchFamily="18" charset="0"/>
                <a:cs typeface="Times New Roman" panose="02020603050405020304" pitchFamily="18" charset="0"/>
              </a:rPr>
              <a:t>supposed to accomplish</a:t>
            </a:r>
            <a:r>
              <a:rPr lang="en-US" dirty="0">
                <a:solidFill>
                  <a:schemeClr val="bg2"/>
                </a:solidFill>
                <a:latin typeface="Times New Roman" panose="02020603050405020304" pitchFamily="18" charset="0"/>
                <a:cs typeface="Times New Roman" panose="02020603050405020304" pitchFamily="18" charset="0"/>
              </a:rPr>
              <a:t>. It may be</a:t>
            </a:r>
          </a:p>
          <a:p>
            <a:pPr lvl="1" fontAlgn="base">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Calculations</a:t>
            </a:r>
          </a:p>
          <a:p>
            <a:pPr lvl="1" fontAlgn="base">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Technical details</a:t>
            </a:r>
          </a:p>
          <a:p>
            <a:pPr lvl="1" fontAlgn="base">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Data manipulation</a:t>
            </a:r>
          </a:p>
          <a:p>
            <a:pPr lvl="1" fontAlgn="base">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Data processing</a:t>
            </a:r>
          </a:p>
          <a:p>
            <a:pPr lvl="1" fontAlgn="base">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Other specific functionality</a:t>
            </a:r>
            <a:endParaRPr lang="en-US" b="0" i="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27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Non-Functional Requirement</a:t>
            </a:r>
            <a:endParaRPr lang="en-US" dirty="0"/>
          </a:p>
        </p:txBody>
      </p:sp>
      <p:sp>
        <p:nvSpPr>
          <p:cNvPr id="3" name="Content Placeholder 2"/>
          <p:cNvSpPr>
            <a:spLocks noGrp="1"/>
          </p:cNvSpPr>
          <p:nvPr>
            <p:ph idx="1"/>
          </p:nvPr>
        </p:nvSpPr>
        <p:spPr/>
        <p:txBody>
          <a:bodyPr/>
          <a:lstStyle/>
          <a:p>
            <a:r>
              <a:rPr lang="en-US" dirty="0">
                <a:solidFill>
                  <a:schemeClr val="bg2"/>
                </a:solidFill>
                <a:latin typeface="Times New Roman" panose="02020603050405020304" pitchFamily="18" charset="0"/>
                <a:cs typeface="Times New Roman" panose="02020603050405020304" pitchFamily="18" charset="0"/>
              </a:rPr>
              <a:t>Non-functional requirement is a requirement that specifies criteria that can be used to judge the operation of a system in particular conditions, rather than specific behaviors</a:t>
            </a:r>
          </a:p>
          <a:p>
            <a:r>
              <a:rPr lang="en-GB" dirty="0">
                <a:solidFill>
                  <a:schemeClr val="bg2"/>
                </a:solidFill>
              </a:rPr>
              <a:t>Non-functional requirements may be more critical than functional requirements. If these are not met, the system may be useless.</a:t>
            </a:r>
          </a:p>
          <a:p>
            <a:endParaRPr lang="en-US" dirty="0">
              <a:solidFill>
                <a:schemeClr val="bg2"/>
              </a:solidFill>
            </a:endParaRPr>
          </a:p>
        </p:txBody>
      </p:sp>
      <p:pic>
        <p:nvPicPr>
          <p:cNvPr id="2050" name="Picture 2" descr="5 Key Characteristics of an API | ICT.govt.n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429000"/>
            <a:ext cx="5114925"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08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pic>
        <p:nvPicPr>
          <p:cNvPr id="4" name="Picture 3" descr="4.3 Non-functionalReq.eps"/>
          <p:cNvPicPr>
            <a:picLocks noChangeAspect="1"/>
          </p:cNvPicPr>
          <p:nvPr/>
        </p:nvPicPr>
        <p:blipFill>
          <a:blip r:embed="rId3"/>
          <a:stretch>
            <a:fillRect/>
          </a:stretch>
        </p:blipFill>
        <p:spPr>
          <a:xfrm>
            <a:off x="2514601" y="1911350"/>
            <a:ext cx="6915549" cy="3879850"/>
          </a:xfrm>
          <a:prstGeom prst="rect">
            <a:avLst/>
          </a:prstGeom>
        </p:spPr>
      </p:pic>
    </p:spTree>
    <p:extLst>
      <p:ext uri="{BB962C8B-B14F-4D97-AF65-F5344CB8AC3E}">
        <p14:creationId xmlns:p14="http://schemas.microsoft.com/office/powerpoint/2010/main" val="12425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2"/>
                </a:solidFill>
              </a:rPr>
              <a:t>Non-functional classifications</a:t>
            </a:r>
          </a:p>
        </p:txBody>
      </p:sp>
      <p:sp>
        <p:nvSpPr>
          <p:cNvPr id="36867" name="Rectangle 3"/>
          <p:cNvSpPr>
            <a:spLocks noGrp="1" noChangeArrowheads="1"/>
          </p:cNvSpPr>
          <p:nvPr>
            <p:ph idx="1"/>
          </p:nvPr>
        </p:nvSpPr>
        <p:spPr>
          <a:noFill/>
          <a:ln/>
        </p:spPr>
        <p:txBody>
          <a:bodyPr vert="horz" lIns="90487" tIns="44450" rIns="90487" bIns="44450" rtlCol="0">
            <a:normAutofit/>
          </a:bodyPr>
          <a:lstStyle/>
          <a:p>
            <a:r>
              <a:rPr lang="en-GB" sz="2400" dirty="0">
                <a:solidFill>
                  <a:schemeClr val="bg2"/>
                </a:solidFill>
              </a:rPr>
              <a:t>Product requirements</a:t>
            </a:r>
          </a:p>
          <a:p>
            <a:pPr lvl="1"/>
            <a:r>
              <a:rPr lang="en-GB" sz="2000" dirty="0">
                <a:solidFill>
                  <a:schemeClr val="bg2"/>
                </a:solidFill>
              </a:rPr>
              <a:t>Requirements which specify that the delivered product must behave in a particular way e.g. execution speed, reliability, etc.</a:t>
            </a:r>
          </a:p>
          <a:p>
            <a:r>
              <a:rPr lang="en-GB" sz="2400" dirty="0">
                <a:solidFill>
                  <a:schemeClr val="bg2"/>
                </a:solidFill>
              </a:rPr>
              <a:t>Organisational requirements</a:t>
            </a:r>
          </a:p>
          <a:p>
            <a:pPr lvl="1"/>
            <a:r>
              <a:rPr lang="en-GB" sz="2000" dirty="0">
                <a:solidFill>
                  <a:schemeClr val="bg2"/>
                </a:solidFill>
              </a:rPr>
              <a:t>Requirements which are a consequence of organisational policies and procedures e.g. process standards used, implementation requirements, etc.</a:t>
            </a:r>
          </a:p>
          <a:p>
            <a:r>
              <a:rPr lang="en-GB" sz="2400" dirty="0">
                <a:solidFill>
                  <a:schemeClr val="bg2"/>
                </a:solidFill>
              </a:rPr>
              <a:t>External requirements</a:t>
            </a:r>
          </a:p>
          <a:p>
            <a:pPr lvl="1"/>
            <a:r>
              <a:rPr lang="en-GB" sz="2000" dirty="0">
                <a:solidFill>
                  <a:schemeClr val="bg2"/>
                </a:solidFill>
              </a:rPr>
              <a:t>Requirements which arise from factors which are external to the system and its development process e.g. interoperability requirements, legislative requirements, etc.</a:t>
            </a:r>
          </a:p>
        </p:txBody>
      </p:sp>
    </p:spTree>
    <p:extLst>
      <p:ext uri="{BB962C8B-B14F-4D97-AF65-F5344CB8AC3E}">
        <p14:creationId xmlns:p14="http://schemas.microsoft.com/office/powerpoint/2010/main" val="39985118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12</a:t>
            </a:r>
            <a:br>
              <a:rPr lang="en-US" dirty="0"/>
            </a:br>
            <a:r>
              <a:rPr lang="en-US" dirty="0"/>
              <a:t>05-March-2021</a:t>
            </a:r>
          </a:p>
        </p:txBody>
      </p:sp>
    </p:spTree>
    <p:extLst>
      <p:ext uri="{BB962C8B-B14F-4D97-AF65-F5344CB8AC3E}">
        <p14:creationId xmlns:p14="http://schemas.microsoft.com/office/powerpoint/2010/main" val="143687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engineering processes </a:t>
            </a:r>
          </a:p>
        </p:txBody>
      </p:sp>
      <p:sp>
        <p:nvSpPr>
          <p:cNvPr id="3" name="Content Placeholder 2"/>
          <p:cNvSpPr>
            <a:spLocks noGrp="1"/>
          </p:cNvSpPr>
          <p:nvPr>
            <p:ph idx="1"/>
          </p:nvPr>
        </p:nvSpPr>
        <p:spPr/>
        <p:txBody>
          <a:bodyPr/>
          <a:lstStyle/>
          <a:p>
            <a:r>
              <a:rPr lang="en-US" dirty="0">
                <a:solidFill>
                  <a:schemeClr val="bg1"/>
                </a:solidFill>
              </a:rPr>
              <a:t>Requirements engineering is an iterative process in which the activities are interleaved.</a:t>
            </a:r>
          </a:p>
          <a:p>
            <a:r>
              <a:rPr lang="en-US" dirty="0">
                <a:solidFill>
                  <a:schemeClr val="bg1"/>
                </a:solidFill>
              </a:rPr>
              <a:t>The activities are organized as an iterative process around a spiral</a:t>
            </a:r>
          </a:p>
          <a:p>
            <a:r>
              <a:rPr lang="en-US" dirty="0">
                <a:solidFill>
                  <a:schemeClr val="bg1"/>
                </a:solidFill>
              </a:rPr>
              <a:t>The output of the RE process is a system requirements document.</a:t>
            </a:r>
          </a:p>
        </p:txBody>
      </p:sp>
    </p:spTree>
    <p:extLst>
      <p:ext uri="{BB962C8B-B14F-4D97-AF65-F5344CB8AC3E}">
        <p14:creationId xmlns:p14="http://schemas.microsoft.com/office/powerpoint/2010/main" val="385498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view of the requirements engineering process</a:t>
            </a:r>
          </a:p>
        </p:txBody>
      </p:sp>
      <p:pic>
        <p:nvPicPr>
          <p:cNvPr id="4" name="Picture 3"/>
          <p:cNvPicPr>
            <a:picLocks noChangeAspect="1"/>
          </p:cNvPicPr>
          <p:nvPr/>
        </p:nvPicPr>
        <p:blipFill rotWithShape="1">
          <a:blip r:embed="rId2"/>
          <a:srcRect l="14152" t="2787" r="4480" b="8068"/>
          <a:stretch/>
        </p:blipFill>
        <p:spPr>
          <a:xfrm>
            <a:off x="3048000" y="1143000"/>
            <a:ext cx="6400800" cy="5565913"/>
          </a:xfrm>
          <a:prstGeom prst="rect">
            <a:avLst/>
          </a:prstGeom>
        </p:spPr>
      </p:pic>
    </p:spTree>
    <p:extLst>
      <p:ext uri="{BB962C8B-B14F-4D97-AF65-F5344CB8AC3E}">
        <p14:creationId xmlns:p14="http://schemas.microsoft.com/office/powerpoint/2010/main" val="125915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10</a:t>
            </a:r>
            <a:br>
              <a:rPr lang="en-US" dirty="0"/>
            </a:br>
            <a:r>
              <a:rPr lang="en-US" dirty="0"/>
              <a:t>03-March-2021</a:t>
            </a:r>
          </a:p>
        </p:txBody>
      </p:sp>
    </p:spTree>
    <p:extLst>
      <p:ext uri="{BB962C8B-B14F-4D97-AF65-F5344CB8AC3E}">
        <p14:creationId xmlns:p14="http://schemas.microsoft.com/office/powerpoint/2010/main" val="151557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Requirements elicitation and analysis</a:t>
            </a:r>
          </a:p>
        </p:txBody>
      </p:sp>
      <p:sp>
        <p:nvSpPr>
          <p:cNvPr id="7171" name="Rectangle 3"/>
          <p:cNvSpPr>
            <a:spLocks noGrp="1" noChangeArrowheads="1"/>
          </p:cNvSpPr>
          <p:nvPr>
            <p:ph idx="1"/>
          </p:nvPr>
        </p:nvSpPr>
        <p:spPr>
          <a:noFill/>
          <a:ln/>
        </p:spPr>
        <p:txBody>
          <a:bodyPr vert="horz" lIns="90487" tIns="44450" rIns="90487" bIns="44450" rtlCol="0">
            <a:normAutofit/>
          </a:bodyPr>
          <a:lstStyle/>
          <a:p>
            <a:r>
              <a:rPr lang="en-GB" sz="2400" dirty="0">
                <a:solidFill>
                  <a:schemeClr val="bg1"/>
                </a:solidFill>
              </a:rPr>
              <a:t>Sometimes called requirements elicitation or requirements discovery.</a:t>
            </a:r>
          </a:p>
          <a:p>
            <a:r>
              <a:rPr lang="en-GB" sz="2400" dirty="0">
                <a:solidFill>
                  <a:schemeClr val="bg1"/>
                </a:solidFill>
              </a:rPr>
              <a:t>Involves technical staff working with customers to find out about the application domain, the services that the system should provide and the system’s operational constraints.</a:t>
            </a:r>
          </a:p>
          <a:p>
            <a:r>
              <a:rPr lang="en-GB" sz="2400" dirty="0">
                <a:solidFill>
                  <a:schemeClr val="bg1"/>
                </a:solidFill>
              </a:rPr>
              <a:t>May involve end-users, managers, engineers involved in maintenance, domain experts, trade unions, etc. These are called </a:t>
            </a:r>
            <a:r>
              <a:rPr lang="en-GB" sz="2400" i="1" dirty="0">
                <a:solidFill>
                  <a:schemeClr val="bg1"/>
                </a:solidFill>
              </a:rPr>
              <a:t>stakeholders.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elicitation</a:t>
            </a:r>
          </a:p>
        </p:txBody>
      </p:sp>
      <p:sp>
        <p:nvSpPr>
          <p:cNvPr id="3" name="Content Placeholder 2"/>
          <p:cNvSpPr>
            <a:spLocks noGrp="1"/>
          </p:cNvSpPr>
          <p:nvPr>
            <p:ph idx="1"/>
          </p:nvPr>
        </p:nvSpPr>
        <p:spPr/>
        <p:txBody>
          <a:bodyPr/>
          <a:lstStyle/>
          <a:p>
            <a:r>
              <a:rPr lang="en-US" dirty="0">
                <a:solidFill>
                  <a:schemeClr val="bg1"/>
                </a:solidFill>
              </a:rPr>
              <a:t>Software engineers work with a range of system stakeholders to find out about the application domain, the services that the system should provide, the required system performance, hardware constraints, other systems, etc.</a:t>
            </a:r>
          </a:p>
          <a:p>
            <a:r>
              <a:rPr lang="en-US" dirty="0">
                <a:solidFill>
                  <a:schemeClr val="bg1"/>
                </a:solidFill>
              </a:rPr>
              <a:t>Stages include:</a:t>
            </a:r>
          </a:p>
          <a:p>
            <a:pPr lvl="1"/>
            <a:r>
              <a:rPr lang="en-US" dirty="0">
                <a:solidFill>
                  <a:schemeClr val="bg1"/>
                </a:solidFill>
              </a:rPr>
              <a:t>Requirements discovery,</a:t>
            </a:r>
          </a:p>
          <a:p>
            <a:pPr lvl="1"/>
            <a:r>
              <a:rPr lang="en-US" dirty="0">
                <a:solidFill>
                  <a:schemeClr val="bg1"/>
                </a:solidFill>
              </a:rPr>
              <a:t>Requirements classification and organization,</a:t>
            </a:r>
          </a:p>
          <a:p>
            <a:pPr lvl="1"/>
            <a:r>
              <a:rPr lang="en-US" dirty="0">
                <a:solidFill>
                  <a:schemeClr val="bg1"/>
                </a:solidFill>
              </a:rPr>
              <a:t>Requirements prioritization and negotiation,</a:t>
            </a:r>
          </a:p>
          <a:p>
            <a:pPr lvl="1"/>
            <a:r>
              <a:rPr lang="en-US" dirty="0">
                <a:solidFill>
                  <a:schemeClr val="bg1"/>
                </a:solidFill>
              </a:rPr>
              <a:t>Requirements specification.</a:t>
            </a:r>
          </a:p>
          <a:p>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solidFill>
                  <a:schemeClr val="bg1"/>
                </a:solidFill>
              </a:rPr>
              <a:t>The</a:t>
            </a:r>
            <a:r>
              <a:rPr lang="en-US" b="1" dirty="0">
                <a:solidFill>
                  <a:schemeClr val="bg1"/>
                </a:solidFill>
              </a:rPr>
              <a:t> </a:t>
            </a:r>
            <a:r>
              <a:rPr lang="en-US" dirty="0">
                <a:solidFill>
                  <a:schemeClr val="bg1"/>
                </a:solidFill>
              </a:rPr>
              <a:t>requirements elicitation and analysis process</a:t>
            </a:r>
            <a:r>
              <a:rPr lang="en-GB" dirty="0">
                <a:solidFill>
                  <a:schemeClr val="bg1"/>
                </a:solidFill>
              </a:rPr>
              <a:t> </a:t>
            </a:r>
            <a:endParaRPr lang="en-US" dirty="0">
              <a:solidFill>
                <a:schemeClr val="bg1"/>
              </a:solidFill>
            </a:endParaRPr>
          </a:p>
        </p:txBody>
      </p:sp>
      <p:pic>
        <p:nvPicPr>
          <p:cNvPr id="4" name="Picture 3" descr="4.13 RequirementsElicitation.eps"/>
          <p:cNvPicPr>
            <a:picLocks noChangeAspect="1"/>
          </p:cNvPicPr>
          <p:nvPr/>
        </p:nvPicPr>
        <p:blipFill>
          <a:blip r:embed="rId2"/>
          <a:stretch>
            <a:fillRect/>
          </a:stretch>
        </p:blipFill>
        <p:spPr>
          <a:xfrm>
            <a:off x="3071665" y="2348880"/>
            <a:ext cx="5292403" cy="347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Process activities</a:t>
            </a:r>
          </a:p>
        </p:txBody>
      </p:sp>
      <p:sp>
        <p:nvSpPr>
          <p:cNvPr id="10243"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sz="2400" dirty="0">
                <a:solidFill>
                  <a:schemeClr val="bg1"/>
                </a:solidFill>
              </a:rPr>
              <a:t>Requirements discovery</a:t>
            </a:r>
          </a:p>
          <a:p>
            <a:pPr lvl="1">
              <a:lnSpc>
                <a:spcPct val="90000"/>
              </a:lnSpc>
            </a:pPr>
            <a:r>
              <a:rPr lang="en-GB" sz="2000" dirty="0">
                <a:solidFill>
                  <a:schemeClr val="bg1"/>
                </a:solidFill>
              </a:rPr>
              <a:t>Interacting with stakeholders to discover their requirements. Domain requirements are also discovered at this stage.</a:t>
            </a:r>
          </a:p>
          <a:p>
            <a:pPr>
              <a:lnSpc>
                <a:spcPct val="90000"/>
              </a:lnSpc>
            </a:pPr>
            <a:r>
              <a:rPr lang="en-GB" sz="2400" dirty="0">
                <a:solidFill>
                  <a:schemeClr val="bg1"/>
                </a:solidFill>
              </a:rPr>
              <a:t>Requirements classification and organisation</a:t>
            </a:r>
          </a:p>
          <a:p>
            <a:pPr lvl="1">
              <a:lnSpc>
                <a:spcPct val="90000"/>
              </a:lnSpc>
            </a:pPr>
            <a:r>
              <a:rPr lang="en-GB" sz="2000" dirty="0">
                <a:solidFill>
                  <a:schemeClr val="bg1"/>
                </a:solidFill>
              </a:rPr>
              <a:t>Groups related requirements and organises them into coherent clusters.</a:t>
            </a:r>
          </a:p>
          <a:p>
            <a:pPr>
              <a:lnSpc>
                <a:spcPct val="90000"/>
              </a:lnSpc>
            </a:pPr>
            <a:r>
              <a:rPr lang="en-GB" sz="2400" dirty="0">
                <a:solidFill>
                  <a:schemeClr val="bg1"/>
                </a:solidFill>
              </a:rPr>
              <a:t>Prioritisation and negotiation</a:t>
            </a:r>
          </a:p>
          <a:p>
            <a:pPr lvl="1">
              <a:lnSpc>
                <a:spcPct val="90000"/>
              </a:lnSpc>
            </a:pPr>
            <a:r>
              <a:rPr lang="en-GB" sz="2000" dirty="0">
                <a:solidFill>
                  <a:schemeClr val="bg1"/>
                </a:solidFill>
              </a:rPr>
              <a:t>Prioritising requirements and resolving requirements conflicts.</a:t>
            </a:r>
          </a:p>
          <a:p>
            <a:pPr>
              <a:lnSpc>
                <a:spcPct val="90000"/>
              </a:lnSpc>
            </a:pPr>
            <a:r>
              <a:rPr lang="en-GB" sz="2400" dirty="0">
                <a:solidFill>
                  <a:schemeClr val="bg1"/>
                </a:solidFill>
              </a:rPr>
              <a:t>Requirements specification</a:t>
            </a:r>
          </a:p>
          <a:p>
            <a:pPr lvl="1">
              <a:lnSpc>
                <a:spcPct val="90000"/>
              </a:lnSpc>
            </a:pPr>
            <a:r>
              <a:rPr lang="en-GB" sz="2000" dirty="0">
                <a:solidFill>
                  <a:schemeClr val="bg1"/>
                </a:solidFill>
              </a:rPr>
              <a:t>Requirements are documented and input into the next round of the spiral.</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Interviewing</a:t>
            </a:r>
          </a:p>
        </p:txBody>
      </p:sp>
      <p:sp>
        <p:nvSpPr>
          <p:cNvPr id="3" name="Content Placeholder 2"/>
          <p:cNvSpPr>
            <a:spLocks noGrp="1"/>
          </p:cNvSpPr>
          <p:nvPr>
            <p:ph idx="1"/>
          </p:nvPr>
        </p:nvSpPr>
        <p:spPr>
          <a:xfrm>
            <a:off x="2063552" y="1791246"/>
            <a:ext cx="8460432" cy="4747666"/>
          </a:xfrm>
        </p:spPr>
        <p:txBody>
          <a:bodyPr/>
          <a:lstStyle/>
          <a:p>
            <a:r>
              <a:rPr lang="en-US" dirty="0">
                <a:solidFill>
                  <a:schemeClr val="bg1"/>
                </a:solidFill>
              </a:rPr>
              <a:t>Formal or informal interviews with stakeholders are part of most RE processes.</a:t>
            </a:r>
          </a:p>
          <a:p>
            <a:r>
              <a:rPr lang="en-US" dirty="0">
                <a:solidFill>
                  <a:schemeClr val="bg1"/>
                </a:solidFill>
              </a:rPr>
              <a:t>Types of interview</a:t>
            </a:r>
          </a:p>
          <a:p>
            <a:pPr lvl="1"/>
            <a:r>
              <a:rPr lang="en-US" dirty="0">
                <a:solidFill>
                  <a:schemeClr val="bg1"/>
                </a:solidFill>
              </a:rPr>
              <a:t>Closed interviews based on pre-determined list of questions</a:t>
            </a:r>
          </a:p>
          <a:p>
            <a:pPr lvl="1"/>
            <a:r>
              <a:rPr lang="en-US" dirty="0">
                <a:solidFill>
                  <a:schemeClr val="bg1"/>
                </a:solidFill>
              </a:rPr>
              <a:t>Open interviews where various issues are explored with stakeholders.</a:t>
            </a:r>
          </a:p>
          <a:p>
            <a:r>
              <a:rPr lang="en-US" dirty="0">
                <a:solidFill>
                  <a:schemeClr val="bg1"/>
                </a:solidFill>
              </a:rPr>
              <a:t>Effective interviewing</a:t>
            </a:r>
          </a:p>
          <a:p>
            <a:pPr lvl="1"/>
            <a:r>
              <a:rPr lang="en-US" dirty="0">
                <a:solidFill>
                  <a:schemeClr val="bg1"/>
                </a:solidFill>
              </a:rPr>
              <a:t>Be open-minded, avoid pre-conceived ideas about the requirements and are willing to listen to stakeholders. </a:t>
            </a:r>
            <a:endParaRPr lang="en-GB" dirty="0">
              <a:solidFill>
                <a:schemeClr val="bg1"/>
              </a:solidFill>
            </a:endParaRPr>
          </a:p>
          <a:p>
            <a:pPr lvl="1"/>
            <a:r>
              <a:rPr lang="en-US" dirty="0">
                <a:solidFill>
                  <a:schemeClr val="bg1"/>
                </a:solidFill>
              </a:rPr>
              <a:t>Prompt the interviewee to get discussions going using a springboard question, a requirements proposal, or by working together on a prototype system.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Ethnography</a:t>
            </a:r>
          </a:p>
        </p:txBody>
      </p:sp>
      <p:sp>
        <p:nvSpPr>
          <p:cNvPr id="36867" name="Rectangle 3"/>
          <p:cNvSpPr>
            <a:spLocks noGrp="1" noChangeArrowheads="1"/>
          </p:cNvSpPr>
          <p:nvPr>
            <p:ph idx="1"/>
          </p:nvPr>
        </p:nvSpPr>
        <p:spPr>
          <a:noFill/>
          <a:ln/>
        </p:spPr>
        <p:txBody>
          <a:bodyPr vert="horz" lIns="90487" tIns="44450" rIns="90487" bIns="44450" rtlCol="0">
            <a:normAutofit/>
          </a:bodyPr>
          <a:lstStyle/>
          <a:p>
            <a:r>
              <a:rPr lang="en-US" dirty="0">
                <a:solidFill>
                  <a:schemeClr val="bg1"/>
                </a:solidFill>
              </a:rPr>
              <a:t>ethnography is an indirect methodology where consumers’ natural behavior in their everyday environment is observed.</a:t>
            </a:r>
            <a:endParaRPr lang="en-GB" sz="2400" dirty="0">
              <a:solidFill>
                <a:schemeClr val="bg1"/>
              </a:solidFill>
            </a:endParaRPr>
          </a:p>
          <a:p>
            <a:r>
              <a:rPr lang="en-GB" sz="2400" dirty="0">
                <a:solidFill>
                  <a:schemeClr val="bg1"/>
                </a:solidFill>
              </a:rPr>
              <a:t>A social scientist spends a considerable time observing and analysing how people actually work.</a:t>
            </a:r>
          </a:p>
          <a:p>
            <a:r>
              <a:rPr lang="en-GB" sz="2400" dirty="0">
                <a:solidFill>
                  <a:schemeClr val="bg1"/>
                </a:solidFill>
              </a:rPr>
              <a:t>People do not have to explain or articulate their work.</a:t>
            </a:r>
          </a:p>
          <a:p>
            <a:r>
              <a:rPr lang="en-GB" sz="2400" dirty="0">
                <a:solidFill>
                  <a:schemeClr val="bg1"/>
                </a:solidFill>
              </a:rPr>
              <a:t>Social and organisational factors of importance may be observed.</a:t>
            </a:r>
          </a:p>
          <a:p>
            <a:r>
              <a:rPr lang="en-GB" sz="2400" dirty="0">
                <a:solidFill>
                  <a:schemeClr val="bg1"/>
                </a:solidFill>
              </a:rPr>
              <a:t>Ethnographic studies have shown that work is usually richer and more complex than suggested by simple system models.</a:t>
            </a:r>
          </a:p>
        </p:txBody>
      </p:sp>
    </p:spTree>
    <p:extLst>
      <p:ext uri="{BB962C8B-B14F-4D97-AF65-F5344CB8AC3E}">
        <p14:creationId xmlns:p14="http://schemas.microsoft.com/office/powerpoint/2010/main" val="38914929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solidFill>
                  <a:schemeClr val="bg1"/>
                </a:solidFill>
              </a:rPr>
              <a:t>Ethnography and prototyping for requirements analysis</a:t>
            </a:r>
            <a:r>
              <a:rPr lang="en-GB" dirty="0">
                <a:solidFill>
                  <a:schemeClr val="bg1"/>
                </a:solidFill>
              </a:rPr>
              <a:t> </a:t>
            </a:r>
            <a:endParaRPr lang="en-US" dirty="0">
              <a:solidFill>
                <a:schemeClr val="bg1"/>
              </a:solidFill>
            </a:endParaRPr>
          </a:p>
        </p:txBody>
      </p:sp>
      <p:pic>
        <p:nvPicPr>
          <p:cNvPr id="4" name="Picture 3" descr="4.16 Ethno-prototyping.eps"/>
          <p:cNvPicPr>
            <a:picLocks noChangeAspect="1"/>
          </p:cNvPicPr>
          <p:nvPr/>
        </p:nvPicPr>
        <p:blipFill>
          <a:blip r:embed="rId2"/>
          <a:stretch>
            <a:fillRect/>
          </a:stretch>
        </p:blipFill>
        <p:spPr>
          <a:xfrm>
            <a:off x="2667000" y="2819400"/>
            <a:ext cx="7394864" cy="1936750"/>
          </a:xfrm>
          <a:prstGeom prst="rect">
            <a:avLst/>
          </a:prstGeom>
        </p:spPr>
      </p:pic>
    </p:spTree>
    <p:extLst>
      <p:ext uri="{BB962C8B-B14F-4D97-AF65-F5344CB8AC3E}">
        <p14:creationId xmlns:p14="http://schemas.microsoft.com/office/powerpoint/2010/main" val="291164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specification</a:t>
            </a:r>
          </a:p>
        </p:txBody>
      </p:sp>
      <p:sp>
        <p:nvSpPr>
          <p:cNvPr id="3" name="Content Placeholder 2"/>
          <p:cNvSpPr>
            <a:spLocks noGrp="1"/>
          </p:cNvSpPr>
          <p:nvPr>
            <p:ph idx="1"/>
          </p:nvPr>
        </p:nvSpPr>
        <p:spPr/>
        <p:txBody>
          <a:bodyPr/>
          <a:lstStyle/>
          <a:p>
            <a:r>
              <a:rPr lang="en-US" dirty="0">
                <a:solidFill>
                  <a:schemeClr val="bg1"/>
                </a:solidFill>
              </a:rPr>
              <a:t>The process of writing down the user and system requirements in a requirements document.</a:t>
            </a:r>
          </a:p>
          <a:p>
            <a:r>
              <a:rPr lang="en-US" dirty="0">
                <a:solidFill>
                  <a:schemeClr val="bg1"/>
                </a:solidFill>
              </a:rPr>
              <a:t>User requirements must be understandable by end-users and customers who do not have a technical background.</a:t>
            </a:r>
          </a:p>
          <a:p>
            <a:r>
              <a:rPr lang="en-US" dirty="0">
                <a:solidFill>
                  <a:schemeClr val="bg1"/>
                </a:solidFill>
              </a:rPr>
              <a:t>System requirements are more detailed requirements and may include more technical information.</a:t>
            </a:r>
          </a:p>
          <a:p>
            <a:r>
              <a:rPr lang="en-US" dirty="0">
                <a:solidFill>
                  <a:schemeClr val="bg1"/>
                </a:solidFill>
              </a:rPr>
              <a:t>The requirements may be part of a contract for the system development</a:t>
            </a:r>
          </a:p>
          <a:p>
            <a:pPr lvl="1"/>
            <a:r>
              <a:rPr lang="en-US" dirty="0">
                <a:solidFill>
                  <a:schemeClr val="bg1"/>
                </a:solidFill>
              </a:rPr>
              <a:t>It is therefore important that these are as complete as possible.</a:t>
            </a:r>
          </a:p>
        </p:txBody>
      </p:sp>
    </p:spTree>
    <p:extLst>
      <p:ext uri="{BB962C8B-B14F-4D97-AF65-F5344CB8AC3E}">
        <p14:creationId xmlns:p14="http://schemas.microsoft.com/office/powerpoint/2010/main" val="167350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solidFill>
                  <a:schemeClr val="bg1"/>
                </a:solidFill>
              </a:rPr>
              <a:t>Ways of writing a system requirements specification </a:t>
            </a:r>
          </a:p>
        </p:txBody>
      </p:sp>
      <p:graphicFrame>
        <p:nvGraphicFramePr>
          <p:cNvPr id="5" name="Table 4"/>
          <p:cNvGraphicFramePr>
            <a:graphicFrameLocks noGrp="1"/>
          </p:cNvGraphicFramePr>
          <p:nvPr/>
        </p:nvGraphicFramePr>
        <p:xfrm>
          <a:off x="2209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10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Structured specifications</a:t>
            </a:r>
          </a:p>
        </p:txBody>
      </p:sp>
      <p:sp>
        <p:nvSpPr>
          <p:cNvPr id="3" name="Content Placeholder 2"/>
          <p:cNvSpPr>
            <a:spLocks noGrp="1"/>
          </p:cNvSpPr>
          <p:nvPr>
            <p:ph idx="1"/>
          </p:nvPr>
        </p:nvSpPr>
        <p:spPr/>
        <p:txBody>
          <a:bodyPr/>
          <a:lstStyle/>
          <a:p>
            <a:r>
              <a:rPr lang="en-US" dirty="0">
                <a:solidFill>
                  <a:schemeClr val="bg1"/>
                </a:solidFill>
              </a:rPr>
              <a:t>An approach to writing requirements where the freedom of the requirements writer is limited and requirements are written in a standard way.</a:t>
            </a:r>
          </a:p>
          <a:p>
            <a:r>
              <a:rPr lang="en-US" dirty="0">
                <a:solidFill>
                  <a:schemeClr val="bg1"/>
                </a:solidFill>
              </a:rPr>
              <a:t>This works well for some types of requirements e.g. requirements for embedded control system but is sometimes too rigid for writing business system requirements.</a:t>
            </a:r>
          </a:p>
        </p:txBody>
      </p:sp>
    </p:spTree>
    <p:extLst>
      <p:ext uri="{BB962C8B-B14F-4D97-AF65-F5344CB8AC3E}">
        <p14:creationId xmlns:p14="http://schemas.microsoft.com/office/powerpoint/2010/main" val="83047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71165"/>
            <a:ext cx="10515600" cy="1145224"/>
          </a:xfrm>
        </p:spPr>
        <p:txBody>
          <a:bodyPr/>
          <a:lstStyle/>
          <a:p>
            <a:r>
              <a:rPr lang="en-US" sz="3600" b="1" dirty="0">
                <a:solidFill>
                  <a:schemeClr val="bg2"/>
                </a:solidFill>
              </a:rPr>
              <a:t>Scaling agile methods</a:t>
            </a:r>
            <a:br>
              <a:rPr lang="en-US" sz="3600" b="1" dirty="0">
                <a:solidFill>
                  <a:schemeClr val="bg2"/>
                </a:solidFill>
              </a:rPr>
            </a:br>
            <a:endParaRPr lang="en-US" dirty="0"/>
          </a:p>
        </p:txBody>
      </p:sp>
      <p:sp>
        <p:nvSpPr>
          <p:cNvPr id="3" name="Content Placeholder 2"/>
          <p:cNvSpPr>
            <a:spLocks noGrp="1"/>
          </p:cNvSpPr>
          <p:nvPr>
            <p:ph idx="1"/>
          </p:nvPr>
        </p:nvSpPr>
        <p:spPr/>
        <p:txBody>
          <a:bodyPr/>
          <a:lstStyle/>
          <a:p>
            <a:r>
              <a:rPr lang="en-US" dirty="0">
                <a:solidFill>
                  <a:schemeClr val="bg1"/>
                </a:solidFill>
              </a:rPr>
              <a:t>Agile methods have proved to be successful for small and medium sized projects that can be developed by a small co-located team.</a:t>
            </a:r>
          </a:p>
          <a:p>
            <a:r>
              <a:rPr lang="en-US" dirty="0">
                <a:solidFill>
                  <a:schemeClr val="bg1"/>
                </a:solidFill>
              </a:rPr>
              <a:t>It is sometimes argued that the success of these methods comes because of improved communications which is possible when everyone is working together.</a:t>
            </a:r>
          </a:p>
          <a:p>
            <a:r>
              <a:rPr lang="en-US" dirty="0">
                <a:solidFill>
                  <a:schemeClr val="bg1"/>
                </a:solidFill>
              </a:rPr>
              <a:t>Scaling up agile methods involves changing these to cope with larger, longer projects where there are multiple development teams, perhaps working in different locations.</a:t>
            </a:r>
          </a:p>
          <a:p>
            <a:pPr>
              <a:buNone/>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0877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solidFill>
                  <a:schemeClr val="bg1"/>
                </a:solidFill>
              </a:rPr>
              <a:t>Users of a requirements document</a:t>
            </a:r>
            <a:r>
              <a:rPr lang="en-GB" dirty="0">
                <a:solidFill>
                  <a:schemeClr val="bg1"/>
                </a:solidFill>
              </a:rPr>
              <a:t> </a:t>
            </a:r>
            <a:endParaRPr lang="en-US" dirty="0">
              <a:solidFill>
                <a:schemeClr val="bg1"/>
              </a:solidFill>
            </a:endParaRPr>
          </a:p>
        </p:txBody>
      </p:sp>
      <p:pic>
        <p:nvPicPr>
          <p:cNvPr id="4" name="Picture 3" descr="4.6 ReqDocUsers.eps"/>
          <p:cNvPicPr>
            <a:picLocks noChangeAspect="1"/>
          </p:cNvPicPr>
          <p:nvPr/>
        </p:nvPicPr>
        <p:blipFill>
          <a:blip r:embed="rId2"/>
          <a:stretch>
            <a:fillRect/>
          </a:stretch>
        </p:blipFill>
        <p:spPr>
          <a:xfrm>
            <a:off x="4038600" y="1486176"/>
            <a:ext cx="3810000" cy="4870174"/>
          </a:xfrm>
          <a:prstGeom prst="rect">
            <a:avLst/>
          </a:prstGeom>
        </p:spPr>
      </p:pic>
    </p:spTree>
    <p:extLst>
      <p:ext uri="{BB962C8B-B14F-4D97-AF65-F5344CB8AC3E}">
        <p14:creationId xmlns:p14="http://schemas.microsoft.com/office/powerpoint/2010/main" val="7418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145224"/>
          </a:xfrm>
        </p:spPr>
        <p:txBody>
          <a:bodyPr/>
          <a:lstStyle/>
          <a:p>
            <a:r>
              <a:rPr lang="en-US" dirty="0">
                <a:solidFill>
                  <a:schemeClr val="bg1"/>
                </a:solidFill>
              </a:rPr>
              <a:t>Requirements document variability</a:t>
            </a:r>
          </a:p>
        </p:txBody>
      </p:sp>
      <p:sp>
        <p:nvSpPr>
          <p:cNvPr id="3" name="Content Placeholder 2"/>
          <p:cNvSpPr>
            <a:spLocks noGrp="1"/>
          </p:cNvSpPr>
          <p:nvPr>
            <p:ph idx="1"/>
          </p:nvPr>
        </p:nvSpPr>
        <p:spPr>
          <a:xfrm>
            <a:off x="838200" y="1765299"/>
            <a:ext cx="10515600" cy="4351338"/>
          </a:xfrm>
        </p:spPr>
        <p:txBody>
          <a:bodyPr/>
          <a:lstStyle/>
          <a:p>
            <a:r>
              <a:rPr lang="en-US" dirty="0">
                <a:solidFill>
                  <a:schemeClr val="bg1"/>
                </a:solidFill>
              </a:rPr>
              <a:t>Information in requirements document depends on type of system and the approach to development used.</a:t>
            </a:r>
          </a:p>
          <a:p>
            <a:r>
              <a:rPr lang="en-US" dirty="0">
                <a:solidFill>
                  <a:schemeClr val="bg1"/>
                </a:solidFill>
              </a:rPr>
              <a:t>Systems developed incrementally will, typically, have less detail in the requirements document.</a:t>
            </a:r>
          </a:p>
          <a:p>
            <a:r>
              <a:rPr lang="en-US" dirty="0">
                <a:solidFill>
                  <a:schemeClr val="bg1"/>
                </a:solidFill>
              </a:rPr>
              <a:t>Requirements documents standards have been designed e.g. IEEE standard. These are mostly applicable to the requirements for large systems engineering projects.</a:t>
            </a:r>
          </a:p>
        </p:txBody>
      </p:sp>
    </p:spTree>
    <p:extLst>
      <p:ext uri="{BB962C8B-B14F-4D97-AF65-F5344CB8AC3E}">
        <p14:creationId xmlns:p14="http://schemas.microsoft.com/office/powerpoint/2010/main" val="390282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a:xfrm>
            <a:off x="1700214" y="206376"/>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2286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19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structure of a requirements document</a:t>
            </a:r>
            <a:r>
              <a:rPr lang="en-GB" dirty="0">
                <a:solidFill>
                  <a:schemeClr val="bg1"/>
                </a:solidFill>
              </a:rPr>
              <a:t> </a:t>
            </a:r>
            <a:endParaRPr lang="en-US" dirty="0">
              <a:solidFill>
                <a:schemeClr val="bg1"/>
              </a:solidFill>
            </a:endParaRPr>
          </a:p>
        </p:txBody>
      </p:sp>
      <p:graphicFrame>
        <p:nvGraphicFramePr>
          <p:cNvPr id="4" name="Content Placeholder 3"/>
          <p:cNvGraphicFramePr>
            <a:graphicFrameLocks noGrp="1"/>
          </p:cNvGraphicFramePr>
          <p:nvPr>
            <p:ph idx="1"/>
          </p:nvPr>
        </p:nvGraphicFramePr>
        <p:xfrm>
          <a:off x="1981200" y="1676401"/>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690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a:solidFill>
                  <a:schemeClr val="bg1"/>
                </a:solidFill>
              </a:rPr>
              <a:t>Requirements validation</a:t>
            </a:r>
          </a:p>
        </p:txBody>
      </p:sp>
    </p:spTree>
    <p:extLst>
      <p:ext uri="{BB962C8B-B14F-4D97-AF65-F5344CB8AC3E}">
        <p14:creationId xmlns:p14="http://schemas.microsoft.com/office/powerpoint/2010/main" val="14203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b">
            <a:normAutofit/>
          </a:bodyPr>
          <a:lstStyle/>
          <a:p>
            <a:r>
              <a:rPr lang="en-GB">
                <a:solidFill>
                  <a:schemeClr val="bg1"/>
                </a:solidFill>
              </a:rPr>
              <a:t>Requirements validation</a:t>
            </a:r>
          </a:p>
        </p:txBody>
      </p:sp>
      <p:sp>
        <p:nvSpPr>
          <p:cNvPr id="57347" name="Rectangle 3"/>
          <p:cNvSpPr>
            <a:spLocks noGrp="1" noChangeArrowheads="1"/>
          </p:cNvSpPr>
          <p:nvPr>
            <p:ph idx="1"/>
          </p:nvPr>
        </p:nvSpPr>
        <p:spPr>
          <a:noFill/>
          <a:ln/>
        </p:spPr>
        <p:txBody>
          <a:bodyPr vert="horz" lIns="90487" tIns="44450" rIns="90487" bIns="44450" rtlCol="0">
            <a:normAutofit/>
          </a:bodyPr>
          <a:lstStyle/>
          <a:p>
            <a:r>
              <a:rPr lang="en-GB">
                <a:solidFill>
                  <a:schemeClr val="bg1"/>
                </a:solidFill>
              </a:rPr>
              <a:t>Concerned with demonstrating that the requirements define the system that the customer really wants.</a:t>
            </a:r>
          </a:p>
          <a:p>
            <a:r>
              <a:rPr lang="en-GB">
                <a:solidFill>
                  <a:schemeClr val="bg1"/>
                </a:solidFill>
              </a:rPr>
              <a:t>Requirements error costs are high so validation is very important</a:t>
            </a:r>
          </a:p>
          <a:p>
            <a:pPr lvl="1"/>
            <a:r>
              <a:rPr lang="en-GB">
                <a:solidFill>
                  <a:schemeClr val="bg1"/>
                </a:solidFill>
              </a:rPr>
              <a:t>Fixing a requirements error after delivery may cost up to 100 times the cost of fixing an implementation error.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Requirements checking</a:t>
            </a:r>
          </a:p>
        </p:txBody>
      </p:sp>
      <p:sp>
        <p:nvSpPr>
          <p:cNvPr id="58371" name="Rectangle 3"/>
          <p:cNvSpPr>
            <a:spLocks noGrp="1" noChangeArrowheads="1"/>
          </p:cNvSpPr>
          <p:nvPr>
            <p:ph idx="1"/>
          </p:nvPr>
        </p:nvSpPr>
        <p:spPr>
          <a:noFill/>
          <a:ln/>
        </p:spPr>
        <p:txBody>
          <a:bodyPr vert="horz" lIns="90487" tIns="44450" rIns="90487" bIns="44450" rtlCol="0">
            <a:normAutofit/>
          </a:bodyPr>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dirty="0">
                <a:solidFill>
                  <a:schemeClr val="bg1"/>
                </a:solidFill>
              </a:rPr>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solidFill>
                  <a:schemeClr val="bg1"/>
                </a:solidFill>
              </a:rPr>
              <a:t>Requirements reviews</a:t>
            </a:r>
          </a:p>
          <a:p>
            <a:pPr lvl="1">
              <a:lnSpc>
                <a:spcPct val="90000"/>
              </a:lnSpc>
            </a:pPr>
            <a:r>
              <a:rPr lang="en-GB" dirty="0">
                <a:solidFill>
                  <a:schemeClr val="bg1"/>
                </a:solidFill>
              </a:rPr>
              <a:t>Systematic manual analysis of the requirements.</a:t>
            </a:r>
          </a:p>
          <a:p>
            <a:pPr>
              <a:lnSpc>
                <a:spcPct val="90000"/>
              </a:lnSpc>
            </a:pPr>
            <a:r>
              <a:rPr lang="en-GB" dirty="0">
                <a:solidFill>
                  <a:schemeClr val="bg1"/>
                </a:solidFill>
              </a:rPr>
              <a:t>Prototyping</a:t>
            </a:r>
          </a:p>
          <a:p>
            <a:pPr lvl="1">
              <a:lnSpc>
                <a:spcPct val="90000"/>
              </a:lnSpc>
            </a:pPr>
            <a:r>
              <a:rPr lang="en-GB" dirty="0">
                <a:solidFill>
                  <a:schemeClr val="bg1"/>
                </a:solidFill>
              </a:rPr>
              <a:t>Using an executable model of the system to check requirements. Covered in Chapter 2.</a:t>
            </a:r>
          </a:p>
          <a:p>
            <a:pPr>
              <a:lnSpc>
                <a:spcPct val="90000"/>
              </a:lnSpc>
            </a:pPr>
            <a:r>
              <a:rPr lang="en-GB" dirty="0">
                <a:solidFill>
                  <a:schemeClr val="bg1"/>
                </a:solidFill>
              </a:rPr>
              <a:t>Test-case generation</a:t>
            </a:r>
          </a:p>
          <a:p>
            <a:pPr lvl="1">
              <a:lnSpc>
                <a:spcPct val="90000"/>
              </a:lnSpc>
            </a:pPr>
            <a:r>
              <a:rPr lang="en-GB" dirty="0">
                <a:solidFill>
                  <a:schemeClr val="bg1"/>
                </a:solidFill>
              </a:rPr>
              <a:t>Developing tests for requirements to check testability.</a:t>
            </a:r>
          </a:p>
          <a:p>
            <a:pPr>
              <a:lnSpc>
                <a:spcPct val="90000"/>
              </a:lnSpc>
              <a:buFont typeface="Zapf Dingbats" charset="2"/>
              <a:buNone/>
            </a:pPr>
            <a:endParaRPr lang="en-GB"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Requirements reviews</a:t>
            </a:r>
          </a:p>
        </p:txBody>
      </p:sp>
      <p:sp>
        <p:nvSpPr>
          <p:cNvPr id="59395" name="Rectangle 3"/>
          <p:cNvSpPr>
            <a:spLocks noGrp="1" noChangeArrowheads="1"/>
          </p:cNvSpPr>
          <p:nvPr>
            <p:ph idx="1"/>
          </p:nvPr>
        </p:nvSpPr>
        <p:spPr>
          <a:noFill/>
          <a:ln/>
        </p:spPr>
        <p:txBody>
          <a:bodyPr vert="horz" lIns="90487" tIns="44450" rIns="90487" bIns="44450" rtlCol="0">
            <a:normAutofit/>
          </a:bodyPr>
          <a:lstStyle/>
          <a:p>
            <a:r>
              <a:rPr lang="en-GB" dirty="0">
                <a:solidFill>
                  <a:schemeClr val="bg1"/>
                </a:solidFill>
              </a:rPr>
              <a:t>Regular reviews should be held while the requirements definition is being formulated.</a:t>
            </a:r>
          </a:p>
          <a:p>
            <a:r>
              <a:rPr lang="en-GB" dirty="0">
                <a:solidFill>
                  <a:schemeClr val="bg1"/>
                </a:solidFill>
              </a:rPr>
              <a:t>Both client and contractor staff should be involved in reviews.</a:t>
            </a:r>
          </a:p>
          <a:p>
            <a:r>
              <a:rPr lang="en-GB" dirty="0">
                <a:solidFill>
                  <a:schemeClr val="bg1"/>
                </a:solidFill>
              </a:rPr>
              <a:t>Reviews may be formal (with completed documents) or informal. Good communications between developers, customers and users can resolve problems at an early stage.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lIns="90487" tIns="44450" rIns="90487" bIns="44450" rtlCol="0" anchor="b">
            <a:normAutofit/>
          </a:bodyPr>
          <a:lstStyle/>
          <a:p>
            <a:r>
              <a:rPr lang="en-GB">
                <a:solidFill>
                  <a:schemeClr val="bg1"/>
                </a:solidFill>
              </a:rPr>
              <a:t>Review checks</a:t>
            </a:r>
          </a:p>
        </p:txBody>
      </p:sp>
      <p:sp>
        <p:nvSpPr>
          <p:cNvPr id="60419"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solidFill>
                  <a:schemeClr val="bg1"/>
                </a:solidFill>
              </a:rPr>
              <a:t>Verifiability</a:t>
            </a:r>
          </a:p>
          <a:p>
            <a:pPr lvl="1">
              <a:lnSpc>
                <a:spcPct val="90000"/>
              </a:lnSpc>
            </a:pPr>
            <a:r>
              <a:rPr lang="en-GB" dirty="0">
                <a:solidFill>
                  <a:schemeClr val="bg1"/>
                </a:solidFill>
              </a:rPr>
              <a:t>Is the requirement realistically testable?</a:t>
            </a:r>
          </a:p>
          <a:p>
            <a:pPr>
              <a:lnSpc>
                <a:spcPct val="90000"/>
              </a:lnSpc>
            </a:pPr>
            <a:r>
              <a:rPr lang="en-GB" dirty="0">
                <a:solidFill>
                  <a:schemeClr val="bg1"/>
                </a:solidFill>
              </a:rPr>
              <a:t>Comprehensibility</a:t>
            </a:r>
          </a:p>
          <a:p>
            <a:pPr lvl="1">
              <a:lnSpc>
                <a:spcPct val="90000"/>
              </a:lnSpc>
            </a:pPr>
            <a:r>
              <a:rPr lang="en-GB" dirty="0">
                <a:solidFill>
                  <a:schemeClr val="bg1"/>
                </a:solidFill>
              </a:rPr>
              <a:t>Is the requirement properly understood?</a:t>
            </a:r>
          </a:p>
          <a:p>
            <a:pPr>
              <a:lnSpc>
                <a:spcPct val="90000"/>
              </a:lnSpc>
            </a:pPr>
            <a:r>
              <a:rPr lang="en-GB" dirty="0">
                <a:solidFill>
                  <a:schemeClr val="bg1"/>
                </a:solidFill>
              </a:rPr>
              <a:t>Traceability</a:t>
            </a:r>
          </a:p>
          <a:p>
            <a:pPr lvl="1">
              <a:lnSpc>
                <a:spcPct val="90000"/>
              </a:lnSpc>
            </a:pPr>
            <a:r>
              <a:rPr lang="en-GB" dirty="0">
                <a:solidFill>
                  <a:schemeClr val="bg1"/>
                </a:solidFill>
              </a:rPr>
              <a:t>Is the origin of the requirement clearly stated?</a:t>
            </a:r>
          </a:p>
          <a:p>
            <a:pPr>
              <a:lnSpc>
                <a:spcPct val="90000"/>
              </a:lnSpc>
            </a:pPr>
            <a:r>
              <a:rPr lang="en-GB" dirty="0">
                <a:solidFill>
                  <a:schemeClr val="bg1"/>
                </a:solidFill>
              </a:rPr>
              <a:t>Adaptability</a:t>
            </a:r>
          </a:p>
          <a:p>
            <a:pPr lvl="1">
              <a:lnSpc>
                <a:spcPct val="90000"/>
              </a:lnSpc>
            </a:pPr>
            <a:r>
              <a:rPr lang="en-GB" dirty="0">
                <a:solidFill>
                  <a:schemeClr val="bg1"/>
                </a:solidFill>
              </a:rPr>
              <a:t>Can the requirement be changed without a large impact on other requirements?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Scaling out and scaling up</a:t>
            </a:r>
          </a:p>
        </p:txBody>
      </p:sp>
      <p:sp>
        <p:nvSpPr>
          <p:cNvPr id="3" name="Content Placeholder 2"/>
          <p:cNvSpPr>
            <a:spLocks noGrp="1"/>
          </p:cNvSpPr>
          <p:nvPr>
            <p:ph idx="1"/>
          </p:nvPr>
        </p:nvSpPr>
        <p:spPr/>
        <p:txBody>
          <a:bodyPr/>
          <a:lstStyle/>
          <a:p>
            <a:r>
              <a:rPr lang="en-GB" dirty="0">
                <a:solidFill>
                  <a:schemeClr val="bg1"/>
                </a:solidFill>
              </a:rPr>
              <a:t>‘Scaling up’ is concerned with using agile methods for developing large software systems that cannot be developed by a small team.</a:t>
            </a:r>
          </a:p>
          <a:p>
            <a:r>
              <a:rPr lang="en-GB" dirty="0">
                <a:solidFill>
                  <a:schemeClr val="bg1"/>
                </a:solidFill>
              </a:rPr>
              <a:t>‘Scaling out’ is concerned with how agile methods can be introduced across a large organization with many years of software development experience.</a:t>
            </a:r>
          </a:p>
          <a:p>
            <a:endParaRPr lang="en-US" dirty="0">
              <a:solidFill>
                <a:schemeClr val="bg1"/>
              </a:solidFill>
            </a:endParaRPr>
          </a:p>
        </p:txBody>
      </p:sp>
      <p:pic>
        <p:nvPicPr>
          <p:cNvPr id="1026" name="Picture 2" descr="Manifesto for Scaling Agility"/>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 uri="{28A0092B-C50C-407E-A947-70E740481C1C}">
                <a14:useLocalDpi xmlns:a14="http://schemas.microsoft.com/office/drawing/2010/main" val="0"/>
              </a:ext>
            </a:extLst>
          </a:blip>
          <a:srcRect l="2508" t="35984" r="1245" b="878"/>
          <a:stretch/>
        </p:blipFill>
        <p:spPr bwMode="auto">
          <a:xfrm>
            <a:off x="2895600" y="3657600"/>
            <a:ext cx="5848927"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75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solidFill>
                  <a:schemeClr val="bg1"/>
                </a:solidFill>
              </a:rPr>
              <a:t>Requirements change</a:t>
            </a:r>
          </a:p>
        </p:txBody>
      </p:sp>
    </p:spTree>
    <p:extLst>
      <p:ext uri="{BB962C8B-B14F-4D97-AF65-F5344CB8AC3E}">
        <p14:creationId xmlns:p14="http://schemas.microsoft.com/office/powerpoint/2010/main" val="36066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Changing requirements</a:t>
            </a:r>
          </a:p>
        </p:txBody>
      </p:sp>
      <p:sp>
        <p:nvSpPr>
          <p:cNvPr id="3" name="Content Placeholder 2"/>
          <p:cNvSpPr>
            <a:spLocks noGrp="1"/>
          </p:cNvSpPr>
          <p:nvPr>
            <p:ph idx="1"/>
          </p:nvPr>
        </p:nvSpPr>
        <p:spPr/>
        <p:txBody>
          <a:bodyPr/>
          <a:lstStyle/>
          <a:p>
            <a:r>
              <a:rPr lang="en-US" dirty="0">
                <a:solidFill>
                  <a:schemeClr val="bg1"/>
                </a:solidFill>
              </a:rPr>
              <a:t>The business and technical environment of the system always changes after installation. </a:t>
            </a:r>
          </a:p>
          <a:p>
            <a:pPr lvl="1"/>
            <a:r>
              <a:rPr lang="en-US" dirty="0">
                <a:solidFill>
                  <a:schemeClr val="bg1"/>
                </a:solidFill>
              </a:rPr>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solidFill>
                <a:schemeClr val="bg1"/>
              </a:solidFill>
            </a:endParaRPr>
          </a:p>
          <a:p>
            <a:r>
              <a:rPr lang="en-US" dirty="0">
                <a:solidFill>
                  <a:schemeClr val="bg1"/>
                </a:solidFill>
              </a:rPr>
              <a:t>The people who pay for a system and the users of that system are rarely the same people. </a:t>
            </a:r>
          </a:p>
          <a:p>
            <a:pPr lvl="1"/>
            <a:r>
              <a:rPr lang="en-US" dirty="0">
                <a:solidFill>
                  <a:schemeClr val="bg1"/>
                </a:solidFill>
              </a:rPr>
              <a:t>System customers impose requirements because of organizational and budgetary constraints. These may conflict with end-user requirements and, after delivery, new features may have to be added for user support if the system is to meet its goals.</a:t>
            </a:r>
            <a:endParaRPr lang="en-GB" dirty="0">
              <a:solidFill>
                <a:schemeClr val="bg1"/>
              </a:solidFill>
            </a:endParaRPr>
          </a:p>
          <a:p>
            <a:endParaRPr lang="en-GB" dirty="0">
              <a:solidFill>
                <a:schemeClr val="bg1"/>
              </a:solidFill>
            </a:endParaRPr>
          </a:p>
          <a:p>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pic>
        <p:nvPicPr>
          <p:cNvPr id="4" name="Picture 3" descr="4.17 ReqEvolution.eps"/>
          <p:cNvPicPr>
            <a:picLocks noChangeAspect="1"/>
          </p:cNvPicPr>
          <p:nvPr/>
        </p:nvPicPr>
        <p:blipFill>
          <a:blip r:embed="rId2"/>
          <a:stretch>
            <a:fillRect/>
          </a:stretch>
        </p:blipFill>
        <p:spPr>
          <a:xfrm>
            <a:off x="3657601" y="2514600"/>
            <a:ext cx="5005917" cy="2514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solidFill>
                  <a:schemeClr val="bg1"/>
                </a:solidFill>
              </a:rPr>
              <a:t>Requirements management</a:t>
            </a:r>
          </a:p>
        </p:txBody>
      </p:sp>
      <p:sp>
        <p:nvSpPr>
          <p:cNvPr id="55299" name="Rectangle 3"/>
          <p:cNvSpPr>
            <a:spLocks noGrp="1" noChangeArrowheads="1"/>
          </p:cNvSpPr>
          <p:nvPr>
            <p:ph idx="1"/>
          </p:nvPr>
        </p:nvSpPr>
        <p:spPr/>
        <p:txBody>
          <a:bodyPr/>
          <a:lstStyle/>
          <a:p>
            <a:r>
              <a:rPr lang="en-GB" sz="2400" dirty="0">
                <a:solidFill>
                  <a:schemeClr val="bg1"/>
                </a:solidFill>
              </a:rPr>
              <a:t>Requirements management is the process of managing changing requirements during the requirements engineering process and system development.</a:t>
            </a:r>
          </a:p>
          <a:p>
            <a:r>
              <a:rPr lang="en-GB" dirty="0">
                <a:solidFill>
                  <a:schemeClr val="bg1"/>
                </a:solidFill>
              </a:rPr>
              <a:t>New requirements emerge as a system is being developed and after it has gone into use.</a:t>
            </a:r>
          </a:p>
          <a:p>
            <a:r>
              <a:rPr lang="en-US" dirty="0">
                <a:solidFill>
                  <a:schemeClr val="bg1"/>
                </a:solidFill>
              </a:rPr>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solidFill>
                  <a:schemeClr val="bg1"/>
                </a:solidFill>
              </a:rPr>
              <a:t> </a:t>
            </a:r>
            <a:endParaRPr lang="en-GB" sz="2400" dirty="0">
              <a:solidFill>
                <a:schemeClr val="bg1"/>
              </a:solidFill>
            </a:endParaRPr>
          </a:p>
        </p:txBody>
      </p:sp>
    </p:spTree>
    <p:extLst>
      <p:ext uri="{BB962C8B-B14F-4D97-AF65-F5344CB8AC3E}">
        <p14:creationId xmlns:p14="http://schemas.microsoft.com/office/powerpoint/2010/main" val="315213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pic>
        <p:nvPicPr>
          <p:cNvPr id="4" name="Picture 3" descr="4.18 ReqChangeMan.eps"/>
          <p:cNvPicPr>
            <a:picLocks noChangeAspect="1"/>
          </p:cNvPicPr>
          <p:nvPr/>
        </p:nvPicPr>
        <p:blipFill>
          <a:blip r:embed="rId2"/>
          <a:stretch>
            <a:fillRect/>
          </a:stretch>
        </p:blipFill>
        <p:spPr>
          <a:xfrm>
            <a:off x="1752600" y="3136900"/>
            <a:ext cx="8661952" cy="1054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0"/>
            <a:ext cx="3048000" cy="1145224"/>
          </a:xfrm>
        </p:spPr>
        <p:txBody>
          <a:bodyPr/>
          <a:lstStyle/>
          <a:p>
            <a:r>
              <a:rPr lang="en-US" dirty="0"/>
              <a:t>Thankyou</a:t>
            </a:r>
          </a:p>
        </p:txBody>
      </p:sp>
    </p:spTree>
    <p:extLst>
      <p:ext uri="{BB962C8B-B14F-4D97-AF65-F5344CB8AC3E}">
        <p14:creationId xmlns:p14="http://schemas.microsoft.com/office/powerpoint/2010/main" val="213720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2400" b="1" dirty="0">
                <a:solidFill>
                  <a:schemeClr val="bg1"/>
                </a:solidFill>
              </a:rPr>
              <a:t>When scaling agile methods it is important to maintain agile fundamentals:</a:t>
            </a:r>
          </a:p>
          <a:p>
            <a:pPr lvl="1"/>
            <a:r>
              <a:rPr lang="en-GB" dirty="0">
                <a:solidFill>
                  <a:schemeClr val="bg1"/>
                </a:solidFill>
              </a:rPr>
              <a:t>Flexible planning</a:t>
            </a:r>
          </a:p>
          <a:p>
            <a:pPr lvl="1"/>
            <a:r>
              <a:rPr lang="en-GB" dirty="0">
                <a:solidFill>
                  <a:schemeClr val="bg1"/>
                </a:solidFill>
              </a:rPr>
              <a:t>Frequent system releases</a:t>
            </a:r>
          </a:p>
          <a:p>
            <a:pPr lvl="1"/>
            <a:r>
              <a:rPr lang="en-GB" dirty="0">
                <a:solidFill>
                  <a:schemeClr val="bg1"/>
                </a:solidFill>
              </a:rPr>
              <a:t>Continuous integration</a:t>
            </a:r>
          </a:p>
          <a:p>
            <a:pPr lvl="1"/>
            <a:r>
              <a:rPr lang="en-GB" dirty="0">
                <a:solidFill>
                  <a:schemeClr val="bg1"/>
                </a:solidFill>
              </a:rPr>
              <a:t>Test-driven development and good team communications. </a:t>
            </a:r>
          </a:p>
          <a:p>
            <a:endParaRPr lang="en-US" dirty="0">
              <a:solidFill>
                <a:schemeClr val="bg1"/>
              </a:solidFill>
            </a:endParaRPr>
          </a:p>
        </p:txBody>
      </p:sp>
    </p:spTree>
    <p:extLst>
      <p:ext uri="{BB962C8B-B14F-4D97-AF65-F5344CB8AC3E}">
        <p14:creationId xmlns:p14="http://schemas.microsoft.com/office/powerpoint/2010/main" val="280752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Practical problems with agile methods</a:t>
            </a:r>
          </a:p>
        </p:txBody>
      </p:sp>
      <p:sp>
        <p:nvSpPr>
          <p:cNvPr id="3" name="Content Placeholder 2"/>
          <p:cNvSpPr>
            <a:spLocks noGrp="1"/>
          </p:cNvSpPr>
          <p:nvPr>
            <p:ph idx="1"/>
          </p:nvPr>
        </p:nvSpPr>
        <p:spPr/>
        <p:txBody>
          <a:bodyPr/>
          <a:lstStyle/>
          <a:p>
            <a:r>
              <a:rPr lang="en-US" dirty="0">
                <a:solidFill>
                  <a:schemeClr val="bg2"/>
                </a:solidFill>
              </a:rPr>
              <a:t>Agile methods are most appropriate for new software development rather than for software maintenance. Yet the majority of software costs in large companies come from maintaining their existing software systems. </a:t>
            </a:r>
          </a:p>
          <a:p>
            <a:pPr lvl="1"/>
            <a:r>
              <a:rPr lang="en-US" dirty="0">
                <a:solidFill>
                  <a:schemeClr val="bg2"/>
                </a:solidFill>
              </a:rPr>
              <a:t>Three types of problems can arise: </a:t>
            </a:r>
          </a:p>
          <a:p>
            <a:pPr lvl="1"/>
            <a:r>
              <a:rPr lang="en-US" b="1" dirty="0">
                <a:solidFill>
                  <a:schemeClr val="bg2"/>
                </a:solidFill>
              </a:rPr>
              <a:t>Lack Of Product Documentation </a:t>
            </a:r>
          </a:p>
          <a:p>
            <a:pPr lvl="2"/>
            <a:r>
              <a:rPr lang="en-US" dirty="0">
                <a:solidFill>
                  <a:schemeClr val="bg2"/>
                </a:solidFill>
              </a:rPr>
              <a:t>system requirements document, which tells the software engineer what the system is supposed to do. Without such knowledge, it is difficult to assess the impact of proposed system changes</a:t>
            </a:r>
          </a:p>
          <a:p>
            <a:pPr lvl="1"/>
            <a:r>
              <a:rPr lang="en-US" b="1" dirty="0">
                <a:solidFill>
                  <a:schemeClr val="bg2"/>
                </a:solidFill>
              </a:rPr>
              <a:t>Keeping Customers Involved </a:t>
            </a:r>
          </a:p>
          <a:p>
            <a:pPr lvl="2"/>
            <a:r>
              <a:rPr lang="en-US" dirty="0">
                <a:solidFill>
                  <a:schemeClr val="bg2"/>
                </a:solidFill>
              </a:rPr>
              <a:t>Customer representatives are likely to lose interest in the system. </a:t>
            </a:r>
          </a:p>
          <a:p>
            <a:pPr lvl="1"/>
            <a:r>
              <a:rPr lang="en-US" b="1" dirty="0">
                <a:solidFill>
                  <a:schemeClr val="bg2"/>
                </a:solidFill>
              </a:rPr>
              <a:t>Development Team Continuity</a:t>
            </a:r>
          </a:p>
          <a:p>
            <a:pPr lvl="2"/>
            <a:r>
              <a:rPr lang="en-US" dirty="0">
                <a:solidFill>
                  <a:schemeClr val="bg2"/>
                </a:solidFill>
              </a:rPr>
              <a:t>If an agile development team is broken up, then this implicit knowledge is lost and it is difficult for new team members to build up the same understanding of the system and its components.</a:t>
            </a:r>
          </a:p>
        </p:txBody>
      </p:sp>
    </p:spTree>
    <p:extLst>
      <p:ext uri="{BB962C8B-B14F-4D97-AF65-F5344CB8AC3E}">
        <p14:creationId xmlns:p14="http://schemas.microsoft.com/office/powerpoint/2010/main" val="175339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Contractor issues  </a:t>
            </a:r>
          </a:p>
        </p:txBody>
      </p:sp>
      <p:sp>
        <p:nvSpPr>
          <p:cNvPr id="3" name="Content Placeholder 2"/>
          <p:cNvSpPr>
            <a:spLocks noGrp="1"/>
          </p:cNvSpPr>
          <p:nvPr>
            <p:ph idx="1"/>
          </p:nvPr>
        </p:nvSpPr>
        <p:spPr/>
        <p:txBody>
          <a:bodyPr/>
          <a:lstStyle/>
          <a:p>
            <a:r>
              <a:rPr lang="en-US" dirty="0">
                <a:solidFill>
                  <a:schemeClr val="bg1"/>
                </a:solidFill>
              </a:rPr>
              <a:t>Contractual issues can be a major problem when agile methods are used. When the system customer uses an outside organization for system development, a contract for the software development is drawn up between them. </a:t>
            </a:r>
          </a:p>
          <a:p>
            <a:r>
              <a:rPr lang="en-US" dirty="0">
                <a:solidFill>
                  <a:schemeClr val="bg1"/>
                </a:solidFill>
              </a:rPr>
              <a:t>The software requirements document is usually part of that contract between the customer and the supplier. Because the interleaved development of requirements and code is fundamental to agile methods, there is no definitive statement of requirements that can be included in the contract.</a:t>
            </a:r>
          </a:p>
        </p:txBody>
      </p:sp>
    </p:spTree>
    <p:extLst>
      <p:ext uri="{BB962C8B-B14F-4D97-AF65-F5344CB8AC3E}">
        <p14:creationId xmlns:p14="http://schemas.microsoft.com/office/powerpoint/2010/main" val="49419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Agile and plan-based factors</a:t>
            </a:r>
          </a:p>
        </p:txBody>
      </p:sp>
      <p:pic>
        <p:nvPicPr>
          <p:cNvPr id="4" name="Content Placeholder 3" descr="3.12 Agile-plan-based-factors.ep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182" y="2378363"/>
            <a:ext cx="6377939" cy="2057400"/>
          </a:xfrm>
          <a:prstGeom prst="rect">
            <a:avLst/>
          </a:prstGeom>
        </p:spPr>
      </p:pic>
      <p:sp>
        <p:nvSpPr>
          <p:cNvPr id="5" name="Rectangle 4"/>
          <p:cNvSpPr/>
          <p:nvPr/>
        </p:nvSpPr>
        <p:spPr>
          <a:xfrm>
            <a:off x="2482273" y="4800600"/>
            <a:ext cx="6096000" cy="646331"/>
          </a:xfrm>
          <a:prstGeom prst="rect">
            <a:avLst/>
          </a:prstGeom>
        </p:spPr>
        <p:txBody>
          <a:bodyPr>
            <a:spAutoFit/>
          </a:bodyPr>
          <a:lstStyle/>
          <a:p>
            <a:r>
              <a:rPr lang="en-US" dirty="0">
                <a:solidFill>
                  <a:schemeClr val="bg1"/>
                </a:solidFill>
              </a:rPr>
              <a:t>Factors influencing the choice of plan-based or agile development</a:t>
            </a:r>
          </a:p>
        </p:txBody>
      </p:sp>
    </p:spTree>
    <p:extLst>
      <p:ext uri="{BB962C8B-B14F-4D97-AF65-F5344CB8AC3E}">
        <p14:creationId xmlns:p14="http://schemas.microsoft.com/office/powerpoint/2010/main" val="71552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3213</Words>
  <Application>Microsoft Office PowerPoint</Application>
  <PresentationFormat>Widescreen</PresentationFormat>
  <Paragraphs>284</Paragraphs>
  <Slides>56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Century Schoolbook</vt:lpstr>
      <vt:lpstr>Times New Roman</vt:lpstr>
      <vt:lpstr>Zapf Dingbats</vt:lpstr>
      <vt:lpstr>CITY SKETCH 16X9</vt:lpstr>
      <vt:lpstr>Software Engineering</vt:lpstr>
      <vt:lpstr>Content</vt:lpstr>
      <vt:lpstr>Class 10 03-March-2021</vt:lpstr>
      <vt:lpstr>Scaling agile methods </vt:lpstr>
      <vt:lpstr>Scaling out and scaling up</vt:lpstr>
      <vt:lpstr>PowerPoint Presentation</vt:lpstr>
      <vt:lpstr>Practical problems with agile methods</vt:lpstr>
      <vt:lpstr>Contractor issues  </vt:lpstr>
      <vt:lpstr>Agile and plan-based factors</vt:lpstr>
      <vt:lpstr>System issues</vt:lpstr>
      <vt:lpstr>People and teams</vt:lpstr>
      <vt:lpstr>Organizational issues</vt:lpstr>
      <vt:lpstr>Agile methods for large systems</vt:lpstr>
      <vt:lpstr>IBM’s Agility at Scale model (© IBM 2010)</vt:lpstr>
      <vt:lpstr>Multi-team Scrum</vt:lpstr>
      <vt:lpstr>Class 11 04-March-2021</vt:lpstr>
      <vt:lpstr>Chapter 4 – Requirements Engineering</vt:lpstr>
      <vt:lpstr>What is a requirement?</vt:lpstr>
      <vt:lpstr>Types of requirement</vt:lpstr>
      <vt:lpstr>User and system requirements </vt:lpstr>
      <vt:lpstr>Stakeholders in the Mentcare system</vt:lpstr>
      <vt:lpstr>System stakeholders</vt:lpstr>
      <vt:lpstr>Functional Requirement</vt:lpstr>
      <vt:lpstr>Non-Functional Requirement</vt:lpstr>
      <vt:lpstr>Types of nonfunctional requirement </vt:lpstr>
      <vt:lpstr>Non-functional classifications</vt:lpstr>
      <vt:lpstr>Class 12 05-March-2021</vt:lpstr>
      <vt:lpstr>Requirements engineering processes </vt:lpstr>
      <vt:lpstr>A spiral view of the requirements engineering process</vt:lpstr>
      <vt:lpstr>Requirements elicitation and analysis</vt:lpstr>
      <vt:lpstr>Requirements elicitation</vt:lpstr>
      <vt:lpstr>The requirements elicitation and analysis process </vt:lpstr>
      <vt:lpstr>Process activities</vt:lpstr>
      <vt:lpstr>Interviewing</vt:lpstr>
      <vt:lpstr>Ethnography</vt:lpstr>
      <vt:lpstr>Ethnography and prototyping for requirements analysis </vt:lpstr>
      <vt:lpstr>Requirements specification</vt:lpstr>
      <vt:lpstr>Ways of writing a system requirements specification </vt:lpstr>
      <vt:lpstr>Structured specifications</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Requirements evolution </vt:lpstr>
      <vt:lpstr>Requirements management</vt:lpstr>
      <vt:lpstr>Requirements change management</vt:lpstr>
      <vt:lpstr>Requirements change management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Sobia Princess</dc:creator>
  <cp:lastModifiedBy>Sobia Princess</cp:lastModifiedBy>
  <cp:revision>67</cp:revision>
  <dcterms:created xsi:type="dcterms:W3CDTF">2021-02-20T15:03:03Z</dcterms:created>
  <dcterms:modified xsi:type="dcterms:W3CDTF">2021-03-03T22:04:21Z</dcterms:modified>
</cp:coreProperties>
</file>