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285"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18" r:id="rId23"/>
    <p:sldId id="319" r:id="rId24"/>
    <p:sldId id="306" r:id="rId25"/>
    <p:sldId id="305" r:id="rId26"/>
    <p:sldId id="307" r:id="rId27"/>
    <p:sldId id="308" r:id="rId28"/>
    <p:sldId id="320" r:id="rId29"/>
    <p:sldId id="313" r:id="rId30"/>
    <p:sldId id="309" r:id="rId31"/>
    <p:sldId id="310" r:id="rId32"/>
    <p:sldId id="311" r:id="rId33"/>
    <p:sldId id="357" r:id="rId34"/>
    <p:sldId id="312" r:id="rId35"/>
    <p:sldId id="314" r:id="rId36"/>
    <p:sldId id="358" r:id="rId37"/>
    <p:sldId id="332" r:id="rId38"/>
    <p:sldId id="333" r:id="rId39"/>
    <p:sldId id="334" r:id="rId40"/>
    <p:sldId id="335" r:id="rId41"/>
    <p:sldId id="337" r:id="rId42"/>
    <p:sldId id="338" r:id="rId43"/>
    <p:sldId id="339" r:id="rId44"/>
    <p:sldId id="341" r:id="rId45"/>
    <p:sldId id="342" r:id="rId46"/>
    <p:sldId id="343" r:id="rId47"/>
    <p:sldId id="344" r:id="rId48"/>
    <p:sldId id="347" r:id="rId49"/>
    <p:sldId id="352" r:id="rId50"/>
    <p:sldId id="355" r:id="rId51"/>
    <p:sldId id="35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9" autoAdjust="0"/>
    <p:restoredTop sz="96433" autoAdjust="0"/>
  </p:normalViewPr>
  <p:slideViewPr>
    <p:cSldViewPr>
      <p:cViewPr varScale="1">
        <p:scale>
          <a:sx n="116" d="100"/>
          <a:sy n="116" d="100"/>
        </p:scale>
        <p:origin x="342" y="10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B8284-4232-418D-942D-AA3C95C2697C}" type="doc">
      <dgm:prSet loTypeId="urn:microsoft.com/office/officeart/2005/8/layout/hProcess11" loCatId="process" qsTypeId="urn:microsoft.com/office/officeart/2005/8/quickstyle/simple1" qsCatId="simple" csTypeId="urn:microsoft.com/office/officeart/2005/8/colors/colorful5" csCatId="colorful"/>
      <dgm:spPr/>
      <dgm:t>
        <a:bodyPr/>
        <a:lstStyle/>
        <a:p>
          <a:endParaRPr lang="en-US"/>
        </a:p>
      </dgm:t>
    </dgm:pt>
    <dgm:pt modelId="{C27DCD3D-A812-41A8-B98F-5614F757ED59}">
      <dgm:prSet/>
      <dgm:spPr/>
      <dgm:t>
        <a:bodyPr/>
        <a:lstStyle/>
        <a:p>
          <a:pPr rtl="0"/>
          <a:r>
            <a:rPr lang="en-US" smtClean="0">
              <a:solidFill>
                <a:schemeClr val="bg1"/>
              </a:solidFill>
            </a:rPr>
            <a:t>Work Breakdown Structure (WBS)</a:t>
          </a:r>
          <a:endParaRPr lang="en-US">
            <a:solidFill>
              <a:schemeClr val="bg1"/>
            </a:solidFill>
          </a:endParaRPr>
        </a:p>
      </dgm:t>
    </dgm:pt>
    <dgm:pt modelId="{C793F714-CF2B-4F4E-A359-D41D16A0206A}" type="parTrans" cxnId="{C2A7A67E-FE8B-4C8A-B330-EE38F7ADE910}">
      <dgm:prSet/>
      <dgm:spPr/>
      <dgm:t>
        <a:bodyPr/>
        <a:lstStyle/>
        <a:p>
          <a:endParaRPr lang="en-US">
            <a:solidFill>
              <a:schemeClr val="bg1"/>
            </a:solidFill>
          </a:endParaRPr>
        </a:p>
      </dgm:t>
    </dgm:pt>
    <dgm:pt modelId="{786468C0-A45E-40DE-9C48-8EDC08B1E8AD}" type="sibTrans" cxnId="{C2A7A67E-FE8B-4C8A-B330-EE38F7ADE910}">
      <dgm:prSet/>
      <dgm:spPr/>
      <dgm:t>
        <a:bodyPr/>
        <a:lstStyle/>
        <a:p>
          <a:endParaRPr lang="en-US">
            <a:solidFill>
              <a:schemeClr val="bg1"/>
            </a:solidFill>
          </a:endParaRPr>
        </a:p>
      </dgm:t>
    </dgm:pt>
    <dgm:pt modelId="{9CAC605E-1E31-42D1-8C9F-F970016FAE3A}">
      <dgm:prSet/>
      <dgm:spPr/>
      <dgm:t>
        <a:bodyPr/>
        <a:lstStyle/>
        <a:p>
          <a:pPr rtl="0"/>
          <a:r>
            <a:rPr lang="en-US" smtClean="0">
              <a:solidFill>
                <a:schemeClr val="bg1"/>
              </a:solidFill>
            </a:rPr>
            <a:t>Wideband Delphi</a:t>
          </a:r>
          <a:endParaRPr lang="en-US">
            <a:solidFill>
              <a:schemeClr val="bg1"/>
            </a:solidFill>
          </a:endParaRPr>
        </a:p>
      </dgm:t>
    </dgm:pt>
    <dgm:pt modelId="{5555F917-4AE5-451C-B15E-312C7BDA7D9B}" type="parTrans" cxnId="{6E4A168C-EC35-4732-B819-61DB441B5F3A}">
      <dgm:prSet/>
      <dgm:spPr/>
      <dgm:t>
        <a:bodyPr/>
        <a:lstStyle/>
        <a:p>
          <a:endParaRPr lang="en-US">
            <a:solidFill>
              <a:schemeClr val="bg1"/>
            </a:solidFill>
          </a:endParaRPr>
        </a:p>
      </dgm:t>
    </dgm:pt>
    <dgm:pt modelId="{0B859D98-0C7F-413C-82E0-8666B5E06852}" type="sibTrans" cxnId="{6E4A168C-EC35-4732-B819-61DB441B5F3A}">
      <dgm:prSet/>
      <dgm:spPr/>
      <dgm:t>
        <a:bodyPr/>
        <a:lstStyle/>
        <a:p>
          <a:endParaRPr lang="en-US">
            <a:solidFill>
              <a:schemeClr val="bg1"/>
            </a:solidFill>
          </a:endParaRPr>
        </a:p>
      </dgm:t>
    </dgm:pt>
    <dgm:pt modelId="{8AD4D8F1-66EE-4A15-875A-92E7589682CB}" type="pres">
      <dgm:prSet presAssocID="{149B8284-4232-418D-942D-AA3C95C2697C}" presName="Name0" presStyleCnt="0">
        <dgm:presLayoutVars>
          <dgm:dir/>
          <dgm:resizeHandles val="exact"/>
        </dgm:presLayoutVars>
      </dgm:prSet>
      <dgm:spPr/>
      <dgm:t>
        <a:bodyPr/>
        <a:lstStyle/>
        <a:p>
          <a:endParaRPr lang="en-US"/>
        </a:p>
      </dgm:t>
    </dgm:pt>
    <dgm:pt modelId="{408C99CD-0535-486D-A5C2-EC7A96225E51}" type="pres">
      <dgm:prSet presAssocID="{149B8284-4232-418D-942D-AA3C95C2697C}" presName="arrow" presStyleLbl="bgShp" presStyleIdx="0" presStyleCnt="1"/>
      <dgm:spPr/>
    </dgm:pt>
    <dgm:pt modelId="{42FA3221-9CCE-4D16-B533-65258D493B62}" type="pres">
      <dgm:prSet presAssocID="{149B8284-4232-418D-942D-AA3C95C2697C}" presName="points" presStyleCnt="0"/>
      <dgm:spPr/>
    </dgm:pt>
    <dgm:pt modelId="{22DB2A2F-DA43-4485-BADC-9D18655EC5E3}" type="pres">
      <dgm:prSet presAssocID="{C27DCD3D-A812-41A8-B98F-5614F757ED59}" presName="compositeA" presStyleCnt="0"/>
      <dgm:spPr/>
    </dgm:pt>
    <dgm:pt modelId="{3FEA44C7-D997-473C-8218-3F12D53D0D7A}" type="pres">
      <dgm:prSet presAssocID="{C27DCD3D-A812-41A8-B98F-5614F757ED59}" presName="textA" presStyleLbl="revTx" presStyleIdx="0" presStyleCnt="2">
        <dgm:presLayoutVars>
          <dgm:bulletEnabled val="1"/>
        </dgm:presLayoutVars>
      </dgm:prSet>
      <dgm:spPr/>
      <dgm:t>
        <a:bodyPr/>
        <a:lstStyle/>
        <a:p>
          <a:endParaRPr lang="en-US"/>
        </a:p>
      </dgm:t>
    </dgm:pt>
    <dgm:pt modelId="{F01A114C-FD8A-46EC-8CA5-C610C5511EDB}" type="pres">
      <dgm:prSet presAssocID="{C27DCD3D-A812-41A8-B98F-5614F757ED59}" presName="circleA" presStyleLbl="node1" presStyleIdx="0" presStyleCnt="2"/>
      <dgm:spPr/>
    </dgm:pt>
    <dgm:pt modelId="{21B573DF-1F5F-4C38-AF61-524AC3A08931}" type="pres">
      <dgm:prSet presAssocID="{C27DCD3D-A812-41A8-B98F-5614F757ED59}" presName="spaceA" presStyleCnt="0"/>
      <dgm:spPr/>
    </dgm:pt>
    <dgm:pt modelId="{1DB73615-EE0E-4C36-80D1-39074E39E0F8}" type="pres">
      <dgm:prSet presAssocID="{786468C0-A45E-40DE-9C48-8EDC08B1E8AD}" presName="space" presStyleCnt="0"/>
      <dgm:spPr/>
    </dgm:pt>
    <dgm:pt modelId="{88D1D096-26CE-476A-B4E8-503756D4CA76}" type="pres">
      <dgm:prSet presAssocID="{9CAC605E-1E31-42D1-8C9F-F970016FAE3A}" presName="compositeB" presStyleCnt="0"/>
      <dgm:spPr/>
    </dgm:pt>
    <dgm:pt modelId="{7605134C-CA0B-4A07-ACB5-99CD3A7BAC8A}" type="pres">
      <dgm:prSet presAssocID="{9CAC605E-1E31-42D1-8C9F-F970016FAE3A}" presName="textB" presStyleLbl="revTx" presStyleIdx="1" presStyleCnt="2">
        <dgm:presLayoutVars>
          <dgm:bulletEnabled val="1"/>
        </dgm:presLayoutVars>
      </dgm:prSet>
      <dgm:spPr/>
      <dgm:t>
        <a:bodyPr/>
        <a:lstStyle/>
        <a:p>
          <a:endParaRPr lang="en-US"/>
        </a:p>
      </dgm:t>
    </dgm:pt>
    <dgm:pt modelId="{793ECCC1-DB86-4257-A4B0-AFA87DAFF901}" type="pres">
      <dgm:prSet presAssocID="{9CAC605E-1E31-42D1-8C9F-F970016FAE3A}" presName="circleB" presStyleLbl="node1" presStyleIdx="1" presStyleCnt="2"/>
      <dgm:spPr/>
    </dgm:pt>
    <dgm:pt modelId="{3ED0C978-2FA2-4E21-BDE4-C0A30BD02669}" type="pres">
      <dgm:prSet presAssocID="{9CAC605E-1E31-42D1-8C9F-F970016FAE3A}" presName="spaceB" presStyleCnt="0"/>
      <dgm:spPr/>
    </dgm:pt>
  </dgm:ptLst>
  <dgm:cxnLst>
    <dgm:cxn modelId="{264A1896-0A8A-48D6-BCFE-42AD4D896B35}" type="presOf" srcId="{149B8284-4232-418D-942D-AA3C95C2697C}" destId="{8AD4D8F1-66EE-4A15-875A-92E7589682CB}" srcOrd="0" destOrd="0" presId="urn:microsoft.com/office/officeart/2005/8/layout/hProcess11"/>
    <dgm:cxn modelId="{36E2B1F9-B57D-4CF0-A5A2-23E79F9349F9}" type="presOf" srcId="{9CAC605E-1E31-42D1-8C9F-F970016FAE3A}" destId="{7605134C-CA0B-4A07-ACB5-99CD3A7BAC8A}" srcOrd="0" destOrd="0" presId="urn:microsoft.com/office/officeart/2005/8/layout/hProcess11"/>
    <dgm:cxn modelId="{A9F10EF2-139B-4FB4-8E06-D7E370DD170D}" type="presOf" srcId="{C27DCD3D-A812-41A8-B98F-5614F757ED59}" destId="{3FEA44C7-D997-473C-8218-3F12D53D0D7A}" srcOrd="0" destOrd="0" presId="urn:microsoft.com/office/officeart/2005/8/layout/hProcess11"/>
    <dgm:cxn modelId="{C2A7A67E-FE8B-4C8A-B330-EE38F7ADE910}" srcId="{149B8284-4232-418D-942D-AA3C95C2697C}" destId="{C27DCD3D-A812-41A8-B98F-5614F757ED59}" srcOrd="0" destOrd="0" parTransId="{C793F714-CF2B-4F4E-A359-D41D16A0206A}" sibTransId="{786468C0-A45E-40DE-9C48-8EDC08B1E8AD}"/>
    <dgm:cxn modelId="{6E4A168C-EC35-4732-B819-61DB441B5F3A}" srcId="{149B8284-4232-418D-942D-AA3C95C2697C}" destId="{9CAC605E-1E31-42D1-8C9F-F970016FAE3A}" srcOrd="1" destOrd="0" parTransId="{5555F917-4AE5-451C-B15E-312C7BDA7D9B}" sibTransId="{0B859D98-0C7F-413C-82E0-8666B5E06852}"/>
    <dgm:cxn modelId="{920C04F6-E78A-4BEA-BDAB-5E35AC1F4949}" type="presParOf" srcId="{8AD4D8F1-66EE-4A15-875A-92E7589682CB}" destId="{408C99CD-0535-486D-A5C2-EC7A96225E51}" srcOrd="0" destOrd="0" presId="urn:microsoft.com/office/officeart/2005/8/layout/hProcess11"/>
    <dgm:cxn modelId="{866AF9B3-CEC7-459A-B1B3-973E5BFFC06D}" type="presParOf" srcId="{8AD4D8F1-66EE-4A15-875A-92E7589682CB}" destId="{42FA3221-9CCE-4D16-B533-65258D493B62}" srcOrd="1" destOrd="0" presId="urn:microsoft.com/office/officeart/2005/8/layout/hProcess11"/>
    <dgm:cxn modelId="{3C000F05-BB12-4F13-A5B1-7C4AB756186E}" type="presParOf" srcId="{42FA3221-9CCE-4D16-B533-65258D493B62}" destId="{22DB2A2F-DA43-4485-BADC-9D18655EC5E3}" srcOrd="0" destOrd="0" presId="urn:microsoft.com/office/officeart/2005/8/layout/hProcess11"/>
    <dgm:cxn modelId="{145CEBDC-213E-473D-BE18-834A8C857E0F}" type="presParOf" srcId="{22DB2A2F-DA43-4485-BADC-9D18655EC5E3}" destId="{3FEA44C7-D997-473C-8218-3F12D53D0D7A}" srcOrd="0" destOrd="0" presId="urn:microsoft.com/office/officeart/2005/8/layout/hProcess11"/>
    <dgm:cxn modelId="{37A94B66-AC96-4B84-A285-54577E34C6A7}" type="presParOf" srcId="{22DB2A2F-DA43-4485-BADC-9D18655EC5E3}" destId="{F01A114C-FD8A-46EC-8CA5-C610C5511EDB}" srcOrd="1" destOrd="0" presId="urn:microsoft.com/office/officeart/2005/8/layout/hProcess11"/>
    <dgm:cxn modelId="{7B737239-47D7-419F-9ED5-354AECA39561}" type="presParOf" srcId="{22DB2A2F-DA43-4485-BADC-9D18655EC5E3}" destId="{21B573DF-1F5F-4C38-AF61-524AC3A08931}" srcOrd="2" destOrd="0" presId="urn:microsoft.com/office/officeart/2005/8/layout/hProcess11"/>
    <dgm:cxn modelId="{2724925A-C5F1-49B4-B10F-ED74A418D787}" type="presParOf" srcId="{42FA3221-9CCE-4D16-B533-65258D493B62}" destId="{1DB73615-EE0E-4C36-80D1-39074E39E0F8}" srcOrd="1" destOrd="0" presId="urn:microsoft.com/office/officeart/2005/8/layout/hProcess11"/>
    <dgm:cxn modelId="{6AF4EE82-49AC-4618-8F57-367F32142EB2}" type="presParOf" srcId="{42FA3221-9CCE-4D16-B533-65258D493B62}" destId="{88D1D096-26CE-476A-B4E8-503756D4CA76}" srcOrd="2" destOrd="0" presId="urn:microsoft.com/office/officeart/2005/8/layout/hProcess11"/>
    <dgm:cxn modelId="{6B6A9028-BF5F-4F26-8057-EF31FF03B5D3}" type="presParOf" srcId="{88D1D096-26CE-476A-B4E8-503756D4CA76}" destId="{7605134C-CA0B-4A07-ACB5-99CD3A7BAC8A}" srcOrd="0" destOrd="0" presId="urn:microsoft.com/office/officeart/2005/8/layout/hProcess11"/>
    <dgm:cxn modelId="{ABFA5CF6-F827-4E9D-8E44-6B2BEB26C8FA}" type="presParOf" srcId="{88D1D096-26CE-476A-B4E8-503756D4CA76}" destId="{793ECCC1-DB86-4257-A4B0-AFA87DAFF901}" srcOrd="1" destOrd="0" presId="urn:microsoft.com/office/officeart/2005/8/layout/hProcess11"/>
    <dgm:cxn modelId="{991C909F-AF81-41FB-A314-60CACA5437FF}" type="presParOf" srcId="{88D1D096-26CE-476A-B4E8-503756D4CA76}" destId="{3ED0C978-2FA2-4E21-BDE4-C0A30BD0266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D99684-640A-4591-8F25-9B2D3EF060B6}" type="doc">
      <dgm:prSet loTypeId="urn:microsoft.com/office/officeart/2005/8/layout/arrow2" loCatId="process" qsTypeId="urn:microsoft.com/office/officeart/2005/8/quickstyle/3d1" qsCatId="3D" csTypeId="urn:microsoft.com/office/officeart/2005/8/colors/colorful2" csCatId="colorful" phldr="1"/>
      <dgm:spPr/>
    </dgm:pt>
    <dgm:pt modelId="{4A0179C6-D3F2-4E67-8E8B-8D436528D416}">
      <dgm:prSet phldrT="[Text]"/>
      <dgm:spPr/>
      <dgm:t>
        <a:bodyPr/>
        <a:lstStyle/>
        <a:p>
          <a:r>
            <a:rPr lang="en-US" smtClean="0">
              <a:solidFill>
                <a:schemeClr val="bg1"/>
              </a:solidFill>
            </a:rPr>
            <a:t>Planning</a:t>
          </a:r>
          <a:endParaRPr lang="en-US" dirty="0">
            <a:solidFill>
              <a:schemeClr val="bg1"/>
            </a:solidFill>
          </a:endParaRPr>
        </a:p>
      </dgm:t>
    </dgm:pt>
    <dgm:pt modelId="{0DFF6A81-4026-4D7C-89B3-9864E8E2CF7C}" type="parTrans" cxnId="{4350C55F-153D-45DB-8E01-8E8783ED39E3}">
      <dgm:prSet/>
      <dgm:spPr/>
      <dgm:t>
        <a:bodyPr/>
        <a:lstStyle/>
        <a:p>
          <a:endParaRPr lang="en-US">
            <a:solidFill>
              <a:schemeClr val="bg1"/>
            </a:solidFill>
          </a:endParaRPr>
        </a:p>
      </dgm:t>
    </dgm:pt>
    <dgm:pt modelId="{863CAB19-DF3A-4BA2-AC42-A38CA84D2C36}" type="sibTrans" cxnId="{4350C55F-153D-45DB-8E01-8E8783ED39E3}">
      <dgm:prSet/>
      <dgm:spPr/>
      <dgm:t>
        <a:bodyPr/>
        <a:lstStyle/>
        <a:p>
          <a:endParaRPr lang="en-US">
            <a:solidFill>
              <a:schemeClr val="bg1"/>
            </a:solidFill>
          </a:endParaRPr>
        </a:p>
      </dgm:t>
    </dgm:pt>
    <dgm:pt modelId="{6568439B-EF03-4F2B-B2E8-ECB59FB162E8}">
      <dgm:prSet phldrT="[Text]"/>
      <dgm:spPr/>
      <dgm:t>
        <a:bodyPr/>
        <a:lstStyle/>
        <a:p>
          <a:r>
            <a:rPr lang="en-US" smtClean="0">
              <a:solidFill>
                <a:schemeClr val="bg1"/>
              </a:solidFill>
            </a:rPr>
            <a:t>Individual Estimation</a:t>
          </a:r>
          <a:endParaRPr lang="en-US" dirty="0">
            <a:solidFill>
              <a:schemeClr val="bg1"/>
            </a:solidFill>
          </a:endParaRPr>
        </a:p>
      </dgm:t>
    </dgm:pt>
    <dgm:pt modelId="{B0AA8ACE-3507-4458-A3FF-0980B30839A6}" type="parTrans" cxnId="{1E988404-8F91-437D-997F-8C2D1A6C4B3C}">
      <dgm:prSet/>
      <dgm:spPr/>
      <dgm:t>
        <a:bodyPr/>
        <a:lstStyle/>
        <a:p>
          <a:endParaRPr lang="en-US">
            <a:solidFill>
              <a:schemeClr val="bg1"/>
            </a:solidFill>
          </a:endParaRPr>
        </a:p>
      </dgm:t>
    </dgm:pt>
    <dgm:pt modelId="{63F5A46E-4E37-4B44-AC5D-FE0A156A0A10}" type="sibTrans" cxnId="{1E988404-8F91-437D-997F-8C2D1A6C4B3C}">
      <dgm:prSet/>
      <dgm:spPr/>
      <dgm:t>
        <a:bodyPr/>
        <a:lstStyle/>
        <a:p>
          <a:endParaRPr lang="en-US">
            <a:solidFill>
              <a:schemeClr val="bg1"/>
            </a:solidFill>
          </a:endParaRPr>
        </a:p>
      </dgm:t>
    </dgm:pt>
    <dgm:pt modelId="{6C58D5D9-7168-4055-B05C-9842AB86C5C5}">
      <dgm:prSet phldrT="[Text]"/>
      <dgm:spPr/>
      <dgm:t>
        <a:bodyPr/>
        <a:lstStyle/>
        <a:p>
          <a:r>
            <a:rPr lang="en-US" smtClean="0">
              <a:solidFill>
                <a:schemeClr val="bg1"/>
              </a:solidFill>
            </a:rPr>
            <a:t>Estimation Meeting</a:t>
          </a:r>
          <a:endParaRPr lang="en-US" dirty="0">
            <a:solidFill>
              <a:schemeClr val="bg1"/>
            </a:solidFill>
          </a:endParaRPr>
        </a:p>
      </dgm:t>
    </dgm:pt>
    <dgm:pt modelId="{BDBE7822-67E3-47B8-ABB9-3BD6CF631A94}" type="parTrans" cxnId="{E2D8C840-DFFB-4F05-A7E6-42FA0B44643C}">
      <dgm:prSet/>
      <dgm:spPr/>
      <dgm:t>
        <a:bodyPr/>
        <a:lstStyle/>
        <a:p>
          <a:endParaRPr lang="en-US">
            <a:solidFill>
              <a:schemeClr val="bg1"/>
            </a:solidFill>
          </a:endParaRPr>
        </a:p>
      </dgm:t>
    </dgm:pt>
    <dgm:pt modelId="{9838F927-C4F8-4DBD-A61A-56B035ACFD46}" type="sibTrans" cxnId="{E2D8C840-DFFB-4F05-A7E6-42FA0B44643C}">
      <dgm:prSet/>
      <dgm:spPr/>
      <dgm:t>
        <a:bodyPr/>
        <a:lstStyle/>
        <a:p>
          <a:endParaRPr lang="en-US">
            <a:solidFill>
              <a:schemeClr val="bg1"/>
            </a:solidFill>
          </a:endParaRPr>
        </a:p>
      </dgm:t>
    </dgm:pt>
    <dgm:pt modelId="{7E55C45F-7B4E-4F1F-AA13-EBFFEEE32B42}">
      <dgm:prSet phldrT="[Text]"/>
      <dgm:spPr/>
      <dgm:t>
        <a:bodyPr/>
        <a:lstStyle/>
        <a:p>
          <a:r>
            <a:rPr lang="en-US" smtClean="0">
              <a:solidFill>
                <a:schemeClr val="bg1"/>
              </a:solidFill>
            </a:rPr>
            <a:t>Kickoff Meeting</a:t>
          </a:r>
          <a:endParaRPr lang="en-US" dirty="0">
            <a:solidFill>
              <a:schemeClr val="bg1"/>
            </a:solidFill>
          </a:endParaRPr>
        </a:p>
      </dgm:t>
    </dgm:pt>
    <dgm:pt modelId="{64C23F8F-CACF-4940-9B79-BC78527F9154}" type="parTrans" cxnId="{17F872FB-C417-4B64-A0A9-E23161DD4B77}">
      <dgm:prSet/>
      <dgm:spPr/>
      <dgm:t>
        <a:bodyPr/>
        <a:lstStyle/>
        <a:p>
          <a:endParaRPr lang="en-US">
            <a:solidFill>
              <a:schemeClr val="bg1"/>
            </a:solidFill>
          </a:endParaRPr>
        </a:p>
      </dgm:t>
    </dgm:pt>
    <dgm:pt modelId="{79D2409C-C5A6-453E-B44F-3422E878A3E8}" type="sibTrans" cxnId="{17F872FB-C417-4B64-A0A9-E23161DD4B77}">
      <dgm:prSet/>
      <dgm:spPr/>
      <dgm:t>
        <a:bodyPr/>
        <a:lstStyle/>
        <a:p>
          <a:endParaRPr lang="en-US">
            <a:solidFill>
              <a:schemeClr val="bg1"/>
            </a:solidFill>
          </a:endParaRPr>
        </a:p>
      </dgm:t>
    </dgm:pt>
    <dgm:pt modelId="{B2F73903-5847-41C9-ACEB-4E4FC639E903}">
      <dgm:prSet phldrT="[Text]"/>
      <dgm:spPr/>
      <dgm:t>
        <a:bodyPr/>
        <a:lstStyle/>
        <a:p>
          <a:r>
            <a:rPr lang="en-US" smtClean="0">
              <a:solidFill>
                <a:schemeClr val="bg1"/>
              </a:solidFill>
            </a:rPr>
            <a:t>Assemble Tasks &amp; Review Results</a:t>
          </a:r>
          <a:endParaRPr lang="en-US" dirty="0">
            <a:solidFill>
              <a:schemeClr val="bg1"/>
            </a:solidFill>
          </a:endParaRPr>
        </a:p>
      </dgm:t>
    </dgm:pt>
    <dgm:pt modelId="{976C4DEB-4F9B-439A-A9A3-9ADFCE5EA781}" type="parTrans" cxnId="{CC84C8F4-03A8-49C6-ABB3-05C520B3DE7A}">
      <dgm:prSet/>
      <dgm:spPr/>
      <dgm:t>
        <a:bodyPr/>
        <a:lstStyle/>
        <a:p>
          <a:endParaRPr lang="en-US">
            <a:solidFill>
              <a:schemeClr val="bg1"/>
            </a:solidFill>
          </a:endParaRPr>
        </a:p>
      </dgm:t>
    </dgm:pt>
    <dgm:pt modelId="{6013B001-249E-4594-B50C-FEF0243A3A6F}" type="sibTrans" cxnId="{CC84C8F4-03A8-49C6-ABB3-05C520B3DE7A}">
      <dgm:prSet/>
      <dgm:spPr/>
      <dgm:t>
        <a:bodyPr/>
        <a:lstStyle/>
        <a:p>
          <a:endParaRPr lang="en-US">
            <a:solidFill>
              <a:schemeClr val="bg1"/>
            </a:solidFill>
          </a:endParaRPr>
        </a:p>
      </dgm:t>
    </dgm:pt>
    <dgm:pt modelId="{47AD5C77-2310-46C0-AE2F-5F88243261B9}" type="pres">
      <dgm:prSet presAssocID="{25D99684-640A-4591-8F25-9B2D3EF060B6}" presName="arrowDiagram" presStyleCnt="0">
        <dgm:presLayoutVars>
          <dgm:chMax val="5"/>
          <dgm:dir/>
          <dgm:resizeHandles val="exact"/>
        </dgm:presLayoutVars>
      </dgm:prSet>
      <dgm:spPr/>
    </dgm:pt>
    <dgm:pt modelId="{93F6FDCF-77E6-43F6-A881-B8ADF9E643CC}" type="pres">
      <dgm:prSet presAssocID="{25D99684-640A-4591-8F25-9B2D3EF060B6}" presName="arrow" presStyleLbl="bgShp" presStyleIdx="0" presStyleCnt="1"/>
      <dgm:spPr/>
    </dgm:pt>
    <dgm:pt modelId="{035234AD-174A-4FCC-B2F5-BA25BEB5E653}" type="pres">
      <dgm:prSet presAssocID="{25D99684-640A-4591-8F25-9B2D3EF060B6}" presName="arrowDiagram5" presStyleCnt="0"/>
      <dgm:spPr/>
    </dgm:pt>
    <dgm:pt modelId="{2CC4DD5E-98A3-4468-9986-3E0DE3E3FD58}" type="pres">
      <dgm:prSet presAssocID="{4A0179C6-D3F2-4E67-8E8B-8D436528D416}" presName="bullet5a" presStyleLbl="node1" presStyleIdx="0" presStyleCnt="5"/>
      <dgm:spPr/>
    </dgm:pt>
    <dgm:pt modelId="{F8802B6B-2EE9-49C0-B216-1CF6768CD6A3}" type="pres">
      <dgm:prSet presAssocID="{4A0179C6-D3F2-4E67-8E8B-8D436528D416}" presName="textBox5a" presStyleLbl="revTx" presStyleIdx="0" presStyleCnt="5">
        <dgm:presLayoutVars>
          <dgm:bulletEnabled val="1"/>
        </dgm:presLayoutVars>
      </dgm:prSet>
      <dgm:spPr/>
      <dgm:t>
        <a:bodyPr/>
        <a:lstStyle/>
        <a:p>
          <a:endParaRPr lang="en-US"/>
        </a:p>
      </dgm:t>
    </dgm:pt>
    <dgm:pt modelId="{1DB8AF68-7736-4C16-BAE9-61C93EF3CB33}" type="pres">
      <dgm:prSet presAssocID="{7E55C45F-7B4E-4F1F-AA13-EBFFEEE32B42}" presName="bullet5b" presStyleLbl="node1" presStyleIdx="1" presStyleCnt="5"/>
      <dgm:spPr/>
    </dgm:pt>
    <dgm:pt modelId="{6512E1F6-B28D-454F-9529-9EA47781456F}" type="pres">
      <dgm:prSet presAssocID="{7E55C45F-7B4E-4F1F-AA13-EBFFEEE32B42}" presName="textBox5b" presStyleLbl="revTx" presStyleIdx="1" presStyleCnt="5">
        <dgm:presLayoutVars>
          <dgm:bulletEnabled val="1"/>
        </dgm:presLayoutVars>
      </dgm:prSet>
      <dgm:spPr/>
      <dgm:t>
        <a:bodyPr/>
        <a:lstStyle/>
        <a:p>
          <a:endParaRPr lang="en-US"/>
        </a:p>
      </dgm:t>
    </dgm:pt>
    <dgm:pt modelId="{8207B600-BE30-4BF4-80EF-8E6F8F2EF0FE}" type="pres">
      <dgm:prSet presAssocID="{6568439B-EF03-4F2B-B2E8-ECB59FB162E8}" presName="bullet5c" presStyleLbl="node1" presStyleIdx="2" presStyleCnt="5"/>
      <dgm:spPr/>
    </dgm:pt>
    <dgm:pt modelId="{407717ED-7F23-430F-BB08-E047FE280710}" type="pres">
      <dgm:prSet presAssocID="{6568439B-EF03-4F2B-B2E8-ECB59FB162E8}" presName="textBox5c" presStyleLbl="revTx" presStyleIdx="2" presStyleCnt="5">
        <dgm:presLayoutVars>
          <dgm:bulletEnabled val="1"/>
        </dgm:presLayoutVars>
      </dgm:prSet>
      <dgm:spPr/>
      <dgm:t>
        <a:bodyPr/>
        <a:lstStyle/>
        <a:p>
          <a:endParaRPr lang="en-US"/>
        </a:p>
      </dgm:t>
    </dgm:pt>
    <dgm:pt modelId="{E6C7DA77-6686-4613-9C88-A9E06E7B81B0}" type="pres">
      <dgm:prSet presAssocID="{6C58D5D9-7168-4055-B05C-9842AB86C5C5}" presName="bullet5d" presStyleLbl="node1" presStyleIdx="3" presStyleCnt="5"/>
      <dgm:spPr/>
    </dgm:pt>
    <dgm:pt modelId="{51941833-9B90-4EA4-8EE3-254B6E27723B}" type="pres">
      <dgm:prSet presAssocID="{6C58D5D9-7168-4055-B05C-9842AB86C5C5}" presName="textBox5d" presStyleLbl="revTx" presStyleIdx="3" presStyleCnt="5">
        <dgm:presLayoutVars>
          <dgm:bulletEnabled val="1"/>
        </dgm:presLayoutVars>
      </dgm:prSet>
      <dgm:spPr/>
      <dgm:t>
        <a:bodyPr/>
        <a:lstStyle/>
        <a:p>
          <a:endParaRPr lang="en-US"/>
        </a:p>
      </dgm:t>
    </dgm:pt>
    <dgm:pt modelId="{49E0161B-9D63-44E2-A97B-3B69A9F07D28}" type="pres">
      <dgm:prSet presAssocID="{B2F73903-5847-41C9-ACEB-4E4FC639E903}" presName="bullet5e" presStyleLbl="node1" presStyleIdx="4" presStyleCnt="5"/>
      <dgm:spPr/>
    </dgm:pt>
    <dgm:pt modelId="{54CC8C57-42EE-4CF4-B6BB-2E2F6F9A57E8}" type="pres">
      <dgm:prSet presAssocID="{B2F73903-5847-41C9-ACEB-4E4FC639E903}" presName="textBox5e" presStyleLbl="revTx" presStyleIdx="4" presStyleCnt="5">
        <dgm:presLayoutVars>
          <dgm:bulletEnabled val="1"/>
        </dgm:presLayoutVars>
      </dgm:prSet>
      <dgm:spPr/>
      <dgm:t>
        <a:bodyPr/>
        <a:lstStyle/>
        <a:p>
          <a:endParaRPr lang="en-US"/>
        </a:p>
      </dgm:t>
    </dgm:pt>
  </dgm:ptLst>
  <dgm:cxnLst>
    <dgm:cxn modelId="{4350C55F-153D-45DB-8E01-8E8783ED39E3}" srcId="{25D99684-640A-4591-8F25-9B2D3EF060B6}" destId="{4A0179C6-D3F2-4E67-8E8B-8D436528D416}" srcOrd="0" destOrd="0" parTransId="{0DFF6A81-4026-4D7C-89B3-9864E8E2CF7C}" sibTransId="{863CAB19-DF3A-4BA2-AC42-A38CA84D2C36}"/>
    <dgm:cxn modelId="{17F872FB-C417-4B64-A0A9-E23161DD4B77}" srcId="{25D99684-640A-4591-8F25-9B2D3EF060B6}" destId="{7E55C45F-7B4E-4F1F-AA13-EBFFEEE32B42}" srcOrd="1" destOrd="0" parTransId="{64C23F8F-CACF-4940-9B79-BC78527F9154}" sibTransId="{79D2409C-C5A6-453E-B44F-3422E878A3E8}"/>
    <dgm:cxn modelId="{089A4AE6-F1AA-4940-A946-5B84CECB25CC}" type="presOf" srcId="{6C58D5D9-7168-4055-B05C-9842AB86C5C5}" destId="{51941833-9B90-4EA4-8EE3-254B6E27723B}" srcOrd="0" destOrd="0" presId="urn:microsoft.com/office/officeart/2005/8/layout/arrow2"/>
    <dgm:cxn modelId="{1E988404-8F91-437D-997F-8C2D1A6C4B3C}" srcId="{25D99684-640A-4591-8F25-9B2D3EF060B6}" destId="{6568439B-EF03-4F2B-B2E8-ECB59FB162E8}" srcOrd="2" destOrd="0" parTransId="{B0AA8ACE-3507-4458-A3FF-0980B30839A6}" sibTransId="{63F5A46E-4E37-4B44-AC5D-FE0A156A0A10}"/>
    <dgm:cxn modelId="{CC84C8F4-03A8-49C6-ABB3-05C520B3DE7A}" srcId="{25D99684-640A-4591-8F25-9B2D3EF060B6}" destId="{B2F73903-5847-41C9-ACEB-4E4FC639E903}" srcOrd="4" destOrd="0" parTransId="{976C4DEB-4F9B-439A-A9A3-9ADFCE5EA781}" sibTransId="{6013B001-249E-4594-B50C-FEF0243A3A6F}"/>
    <dgm:cxn modelId="{32CFFC20-93A4-4A88-B126-E885BC698DD8}" type="presOf" srcId="{B2F73903-5847-41C9-ACEB-4E4FC639E903}" destId="{54CC8C57-42EE-4CF4-B6BB-2E2F6F9A57E8}" srcOrd="0" destOrd="0" presId="urn:microsoft.com/office/officeart/2005/8/layout/arrow2"/>
    <dgm:cxn modelId="{C10FE570-4CDA-4FF2-8F8F-85C8B98D35BA}" type="presOf" srcId="{6568439B-EF03-4F2B-B2E8-ECB59FB162E8}" destId="{407717ED-7F23-430F-BB08-E047FE280710}" srcOrd="0" destOrd="0" presId="urn:microsoft.com/office/officeart/2005/8/layout/arrow2"/>
    <dgm:cxn modelId="{8F0B0A12-422C-4781-A446-D9948AFD666F}" type="presOf" srcId="{7E55C45F-7B4E-4F1F-AA13-EBFFEEE32B42}" destId="{6512E1F6-B28D-454F-9529-9EA47781456F}" srcOrd="0" destOrd="0" presId="urn:microsoft.com/office/officeart/2005/8/layout/arrow2"/>
    <dgm:cxn modelId="{17A641AF-6EA3-418A-B4F8-4CA2EC53417F}" type="presOf" srcId="{4A0179C6-D3F2-4E67-8E8B-8D436528D416}" destId="{F8802B6B-2EE9-49C0-B216-1CF6768CD6A3}" srcOrd="0" destOrd="0" presId="urn:microsoft.com/office/officeart/2005/8/layout/arrow2"/>
    <dgm:cxn modelId="{6500AACE-578A-4A6B-B1E6-9D62FF3F0561}" type="presOf" srcId="{25D99684-640A-4591-8F25-9B2D3EF060B6}" destId="{47AD5C77-2310-46C0-AE2F-5F88243261B9}" srcOrd="0" destOrd="0" presId="urn:microsoft.com/office/officeart/2005/8/layout/arrow2"/>
    <dgm:cxn modelId="{E2D8C840-DFFB-4F05-A7E6-42FA0B44643C}" srcId="{25D99684-640A-4591-8F25-9B2D3EF060B6}" destId="{6C58D5D9-7168-4055-B05C-9842AB86C5C5}" srcOrd="3" destOrd="0" parTransId="{BDBE7822-67E3-47B8-ABB9-3BD6CF631A94}" sibTransId="{9838F927-C4F8-4DBD-A61A-56B035ACFD46}"/>
    <dgm:cxn modelId="{A94E9A6F-9C3F-4594-A39F-B62675E8C6DF}" type="presParOf" srcId="{47AD5C77-2310-46C0-AE2F-5F88243261B9}" destId="{93F6FDCF-77E6-43F6-A881-B8ADF9E643CC}" srcOrd="0" destOrd="0" presId="urn:microsoft.com/office/officeart/2005/8/layout/arrow2"/>
    <dgm:cxn modelId="{D6D44C4C-1C00-4807-8B57-9FFB7D54B052}" type="presParOf" srcId="{47AD5C77-2310-46C0-AE2F-5F88243261B9}" destId="{035234AD-174A-4FCC-B2F5-BA25BEB5E653}" srcOrd="1" destOrd="0" presId="urn:microsoft.com/office/officeart/2005/8/layout/arrow2"/>
    <dgm:cxn modelId="{F42AD2CF-48B1-44BC-8ECA-43F28B1ACFE9}" type="presParOf" srcId="{035234AD-174A-4FCC-B2F5-BA25BEB5E653}" destId="{2CC4DD5E-98A3-4468-9986-3E0DE3E3FD58}" srcOrd="0" destOrd="0" presId="urn:microsoft.com/office/officeart/2005/8/layout/arrow2"/>
    <dgm:cxn modelId="{313F4219-4189-49CA-88BA-4EEE0C9721E3}" type="presParOf" srcId="{035234AD-174A-4FCC-B2F5-BA25BEB5E653}" destId="{F8802B6B-2EE9-49C0-B216-1CF6768CD6A3}" srcOrd="1" destOrd="0" presId="urn:microsoft.com/office/officeart/2005/8/layout/arrow2"/>
    <dgm:cxn modelId="{8BF2C3BB-65B0-4538-996D-FF98B6206D16}" type="presParOf" srcId="{035234AD-174A-4FCC-B2F5-BA25BEB5E653}" destId="{1DB8AF68-7736-4C16-BAE9-61C93EF3CB33}" srcOrd="2" destOrd="0" presId="urn:microsoft.com/office/officeart/2005/8/layout/arrow2"/>
    <dgm:cxn modelId="{78324A69-9790-4980-A15D-5F40D1425855}" type="presParOf" srcId="{035234AD-174A-4FCC-B2F5-BA25BEB5E653}" destId="{6512E1F6-B28D-454F-9529-9EA47781456F}" srcOrd="3" destOrd="0" presId="urn:microsoft.com/office/officeart/2005/8/layout/arrow2"/>
    <dgm:cxn modelId="{0F7DB8A2-34B7-483B-9DC1-EE61816E5977}" type="presParOf" srcId="{035234AD-174A-4FCC-B2F5-BA25BEB5E653}" destId="{8207B600-BE30-4BF4-80EF-8E6F8F2EF0FE}" srcOrd="4" destOrd="0" presId="urn:microsoft.com/office/officeart/2005/8/layout/arrow2"/>
    <dgm:cxn modelId="{7B190D68-E9AC-494A-BF53-C0A7CE7F33CD}" type="presParOf" srcId="{035234AD-174A-4FCC-B2F5-BA25BEB5E653}" destId="{407717ED-7F23-430F-BB08-E047FE280710}" srcOrd="5" destOrd="0" presId="urn:microsoft.com/office/officeart/2005/8/layout/arrow2"/>
    <dgm:cxn modelId="{F03E7AED-0513-46BA-9C94-DAB40DF96CD6}" type="presParOf" srcId="{035234AD-174A-4FCC-B2F5-BA25BEB5E653}" destId="{E6C7DA77-6686-4613-9C88-A9E06E7B81B0}" srcOrd="6" destOrd="0" presId="urn:microsoft.com/office/officeart/2005/8/layout/arrow2"/>
    <dgm:cxn modelId="{324B8769-12F9-4930-A749-E3C3F60D0519}" type="presParOf" srcId="{035234AD-174A-4FCC-B2F5-BA25BEB5E653}" destId="{51941833-9B90-4EA4-8EE3-254B6E27723B}" srcOrd="7" destOrd="0" presId="urn:microsoft.com/office/officeart/2005/8/layout/arrow2"/>
    <dgm:cxn modelId="{16135A43-F98D-4032-8BE4-AAE30866F552}" type="presParOf" srcId="{035234AD-174A-4FCC-B2F5-BA25BEB5E653}" destId="{49E0161B-9D63-44E2-A97B-3B69A9F07D28}" srcOrd="8" destOrd="0" presId="urn:microsoft.com/office/officeart/2005/8/layout/arrow2"/>
    <dgm:cxn modelId="{B1A68700-3134-4E48-AFC6-41C78181EDD9}" type="presParOf" srcId="{035234AD-174A-4FCC-B2F5-BA25BEB5E653}" destId="{54CC8C57-42EE-4CF4-B6BB-2E2F6F9A57E8}"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C99CD-0535-486D-A5C2-EC7A96225E51}">
      <dsp:nvSpPr>
        <dsp:cNvPr id="0" name=""/>
        <dsp:cNvSpPr/>
      </dsp:nvSpPr>
      <dsp:spPr>
        <a:xfrm>
          <a:off x="0" y="1305401"/>
          <a:ext cx="10515600" cy="1740535"/>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EA44C7-D997-473C-8218-3F12D53D0D7A}">
      <dsp:nvSpPr>
        <dsp:cNvPr id="0" name=""/>
        <dsp:cNvSpPr/>
      </dsp:nvSpPr>
      <dsp:spPr>
        <a:xfrm>
          <a:off x="115" y="0"/>
          <a:ext cx="461649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b" anchorCtr="0">
          <a:noAutofit/>
        </a:bodyPr>
        <a:lstStyle/>
        <a:p>
          <a:pPr lvl="0" algn="ctr" defTabSz="1733550" rtl="0">
            <a:lnSpc>
              <a:spcPct val="90000"/>
            </a:lnSpc>
            <a:spcBef>
              <a:spcPct val="0"/>
            </a:spcBef>
            <a:spcAft>
              <a:spcPct val="35000"/>
            </a:spcAft>
          </a:pPr>
          <a:r>
            <a:rPr lang="en-US" sz="3900" kern="1200" smtClean="0">
              <a:solidFill>
                <a:schemeClr val="bg1"/>
              </a:solidFill>
            </a:rPr>
            <a:t>Work Breakdown Structure (WBS)</a:t>
          </a:r>
          <a:endParaRPr lang="en-US" sz="3900" kern="1200">
            <a:solidFill>
              <a:schemeClr val="bg1"/>
            </a:solidFill>
          </a:endParaRPr>
        </a:p>
      </dsp:txBody>
      <dsp:txXfrm>
        <a:off x="115" y="0"/>
        <a:ext cx="4616492" cy="1740535"/>
      </dsp:txXfrm>
    </dsp:sp>
    <dsp:sp modelId="{F01A114C-FD8A-46EC-8CA5-C610C5511EDB}">
      <dsp:nvSpPr>
        <dsp:cNvPr id="0" name=""/>
        <dsp:cNvSpPr/>
      </dsp:nvSpPr>
      <dsp:spPr>
        <a:xfrm>
          <a:off x="2090794" y="1958102"/>
          <a:ext cx="435133" cy="43513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5134C-CA0B-4A07-ACB5-99CD3A7BAC8A}">
      <dsp:nvSpPr>
        <dsp:cNvPr id="0" name=""/>
        <dsp:cNvSpPr/>
      </dsp:nvSpPr>
      <dsp:spPr>
        <a:xfrm>
          <a:off x="4847432" y="2610802"/>
          <a:ext cx="461649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t" anchorCtr="0">
          <a:noAutofit/>
        </a:bodyPr>
        <a:lstStyle/>
        <a:p>
          <a:pPr lvl="0" algn="ctr" defTabSz="1733550" rtl="0">
            <a:lnSpc>
              <a:spcPct val="90000"/>
            </a:lnSpc>
            <a:spcBef>
              <a:spcPct val="0"/>
            </a:spcBef>
            <a:spcAft>
              <a:spcPct val="35000"/>
            </a:spcAft>
          </a:pPr>
          <a:r>
            <a:rPr lang="en-US" sz="3900" kern="1200" smtClean="0">
              <a:solidFill>
                <a:schemeClr val="bg1"/>
              </a:solidFill>
            </a:rPr>
            <a:t>Wideband Delphi</a:t>
          </a:r>
          <a:endParaRPr lang="en-US" sz="3900" kern="1200">
            <a:solidFill>
              <a:schemeClr val="bg1"/>
            </a:solidFill>
          </a:endParaRPr>
        </a:p>
      </dsp:txBody>
      <dsp:txXfrm>
        <a:off x="4847432" y="2610802"/>
        <a:ext cx="4616492" cy="1740535"/>
      </dsp:txXfrm>
    </dsp:sp>
    <dsp:sp modelId="{793ECCC1-DB86-4257-A4B0-AFA87DAFF901}">
      <dsp:nvSpPr>
        <dsp:cNvPr id="0" name=""/>
        <dsp:cNvSpPr/>
      </dsp:nvSpPr>
      <dsp:spPr>
        <a:xfrm>
          <a:off x="6938111" y="1958102"/>
          <a:ext cx="435133" cy="435133"/>
        </a:xfrm>
        <a:prstGeom prst="ellipse">
          <a:avLst/>
        </a:prstGeom>
        <a:solidFill>
          <a:schemeClr val="accent5">
            <a:hueOff val="1261901"/>
            <a:satOff val="-48195"/>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6FDCF-77E6-43F6-A881-B8ADF9E643CC}">
      <dsp:nvSpPr>
        <dsp:cNvPr id="0" name=""/>
        <dsp:cNvSpPr/>
      </dsp:nvSpPr>
      <dsp:spPr>
        <a:xfrm>
          <a:off x="60959" y="0"/>
          <a:ext cx="8412480" cy="5257800"/>
        </a:xfrm>
        <a:prstGeom prst="swooshArrow">
          <a:avLst>
            <a:gd name="adj1" fmla="val 25000"/>
            <a:gd name="adj2" fmla="val 25000"/>
          </a:avLst>
        </a:prstGeom>
        <a:gradFill rotWithShape="0">
          <a:gsLst>
            <a:gs pos="0">
              <a:schemeClr val="accent2">
                <a:tint val="40000"/>
                <a:hueOff val="0"/>
                <a:satOff val="0"/>
                <a:lumOff val="0"/>
                <a:alphaOff val="0"/>
                <a:satMod val="103000"/>
                <a:lumMod val="102000"/>
                <a:tint val="94000"/>
              </a:schemeClr>
            </a:gs>
            <a:gs pos="50000">
              <a:schemeClr val="accent2">
                <a:tint val="40000"/>
                <a:hueOff val="0"/>
                <a:satOff val="0"/>
                <a:lumOff val="0"/>
                <a:alphaOff val="0"/>
                <a:satMod val="110000"/>
                <a:lumMod val="100000"/>
                <a:shade val="100000"/>
              </a:schemeClr>
            </a:gs>
            <a:gs pos="100000">
              <a:schemeClr val="accent2">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CC4DD5E-98A3-4468-9986-3E0DE3E3FD58}">
      <dsp:nvSpPr>
        <dsp:cNvPr id="0" name=""/>
        <dsp:cNvSpPr/>
      </dsp:nvSpPr>
      <dsp:spPr>
        <a:xfrm>
          <a:off x="889589" y="3909700"/>
          <a:ext cx="193487" cy="193487"/>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8802B6B-2EE9-49C0-B216-1CF6768CD6A3}">
      <dsp:nvSpPr>
        <dsp:cNvPr id="0" name=""/>
        <dsp:cNvSpPr/>
      </dsp:nvSpPr>
      <dsp:spPr>
        <a:xfrm>
          <a:off x="986332" y="4006443"/>
          <a:ext cx="1102034" cy="1251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525" tIns="0" rIns="0" bIns="0" numCol="1" spcCol="1270" anchor="t" anchorCtr="0">
          <a:noAutofit/>
        </a:bodyPr>
        <a:lstStyle/>
        <a:p>
          <a:pPr lvl="0" algn="l" defTabSz="800100">
            <a:lnSpc>
              <a:spcPct val="90000"/>
            </a:lnSpc>
            <a:spcBef>
              <a:spcPct val="0"/>
            </a:spcBef>
            <a:spcAft>
              <a:spcPct val="35000"/>
            </a:spcAft>
          </a:pPr>
          <a:r>
            <a:rPr lang="en-US" sz="1800" kern="1200" smtClean="0">
              <a:solidFill>
                <a:schemeClr val="bg1"/>
              </a:solidFill>
            </a:rPr>
            <a:t>Planning</a:t>
          </a:r>
          <a:endParaRPr lang="en-US" sz="1800" kern="1200" dirty="0">
            <a:solidFill>
              <a:schemeClr val="bg1"/>
            </a:solidFill>
          </a:endParaRPr>
        </a:p>
      </dsp:txBody>
      <dsp:txXfrm>
        <a:off x="986332" y="4006443"/>
        <a:ext cx="1102034" cy="1251356"/>
      </dsp:txXfrm>
    </dsp:sp>
    <dsp:sp modelId="{1DB8AF68-7736-4C16-BAE9-61C93EF3CB33}">
      <dsp:nvSpPr>
        <dsp:cNvPr id="0" name=""/>
        <dsp:cNvSpPr/>
      </dsp:nvSpPr>
      <dsp:spPr>
        <a:xfrm>
          <a:off x="1936943" y="2903357"/>
          <a:ext cx="302849" cy="302849"/>
        </a:xfrm>
        <a:prstGeom prst="ellipse">
          <a:avLst/>
        </a:prstGeom>
        <a:gradFill rotWithShape="0">
          <a:gsLst>
            <a:gs pos="0">
              <a:schemeClr val="accent2">
                <a:hueOff val="-1967055"/>
                <a:satOff val="-350"/>
                <a:lumOff val="-3333"/>
                <a:alphaOff val="0"/>
                <a:satMod val="103000"/>
                <a:lumMod val="102000"/>
                <a:tint val="94000"/>
              </a:schemeClr>
            </a:gs>
            <a:gs pos="50000">
              <a:schemeClr val="accent2">
                <a:hueOff val="-1967055"/>
                <a:satOff val="-350"/>
                <a:lumOff val="-3333"/>
                <a:alphaOff val="0"/>
                <a:satMod val="110000"/>
                <a:lumMod val="100000"/>
                <a:shade val="100000"/>
              </a:schemeClr>
            </a:gs>
            <a:gs pos="100000">
              <a:schemeClr val="accent2">
                <a:hueOff val="-1967055"/>
                <a:satOff val="-350"/>
                <a:lumOff val="-333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512E1F6-B28D-454F-9529-9EA47781456F}">
      <dsp:nvSpPr>
        <dsp:cNvPr id="0" name=""/>
        <dsp:cNvSpPr/>
      </dsp:nvSpPr>
      <dsp:spPr>
        <a:xfrm>
          <a:off x="2088367" y="3054781"/>
          <a:ext cx="1396471" cy="2203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474" tIns="0" rIns="0" bIns="0" numCol="1" spcCol="1270" anchor="t" anchorCtr="0">
          <a:noAutofit/>
        </a:bodyPr>
        <a:lstStyle/>
        <a:p>
          <a:pPr lvl="0" algn="l" defTabSz="800100">
            <a:lnSpc>
              <a:spcPct val="90000"/>
            </a:lnSpc>
            <a:spcBef>
              <a:spcPct val="0"/>
            </a:spcBef>
            <a:spcAft>
              <a:spcPct val="35000"/>
            </a:spcAft>
          </a:pPr>
          <a:r>
            <a:rPr lang="en-US" sz="1800" kern="1200" smtClean="0">
              <a:solidFill>
                <a:schemeClr val="bg1"/>
              </a:solidFill>
            </a:rPr>
            <a:t>Kickoff Meeting</a:t>
          </a:r>
          <a:endParaRPr lang="en-US" sz="1800" kern="1200" dirty="0">
            <a:solidFill>
              <a:schemeClr val="bg1"/>
            </a:solidFill>
          </a:endParaRPr>
        </a:p>
      </dsp:txBody>
      <dsp:txXfrm>
        <a:off x="2088367" y="3054781"/>
        <a:ext cx="1396471" cy="2203018"/>
      </dsp:txXfrm>
    </dsp:sp>
    <dsp:sp modelId="{8207B600-BE30-4BF4-80EF-8E6F8F2EF0FE}">
      <dsp:nvSpPr>
        <dsp:cNvPr id="0" name=""/>
        <dsp:cNvSpPr/>
      </dsp:nvSpPr>
      <dsp:spPr>
        <a:xfrm>
          <a:off x="3282939" y="2101016"/>
          <a:ext cx="403799" cy="403799"/>
        </a:xfrm>
        <a:prstGeom prst="ellipse">
          <a:avLst/>
        </a:prstGeom>
        <a:gradFill rotWithShape="0">
          <a:gsLst>
            <a:gs pos="0">
              <a:schemeClr val="accent2">
                <a:hueOff val="-3934109"/>
                <a:satOff val="-700"/>
                <a:lumOff val="-6667"/>
                <a:alphaOff val="0"/>
                <a:satMod val="103000"/>
                <a:lumMod val="102000"/>
                <a:tint val="94000"/>
              </a:schemeClr>
            </a:gs>
            <a:gs pos="50000">
              <a:schemeClr val="accent2">
                <a:hueOff val="-3934109"/>
                <a:satOff val="-700"/>
                <a:lumOff val="-6667"/>
                <a:alphaOff val="0"/>
                <a:satMod val="110000"/>
                <a:lumMod val="100000"/>
                <a:shade val="100000"/>
              </a:schemeClr>
            </a:gs>
            <a:gs pos="100000">
              <a:schemeClr val="accent2">
                <a:hueOff val="-3934109"/>
                <a:satOff val="-700"/>
                <a:lumOff val="-666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07717ED-7F23-430F-BB08-E047FE280710}">
      <dsp:nvSpPr>
        <dsp:cNvPr id="0" name=""/>
        <dsp:cNvSpPr/>
      </dsp:nvSpPr>
      <dsp:spPr>
        <a:xfrm>
          <a:off x="3484839" y="2302916"/>
          <a:ext cx="1623608" cy="2954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965" tIns="0" rIns="0" bIns="0" numCol="1" spcCol="1270" anchor="t" anchorCtr="0">
          <a:noAutofit/>
        </a:bodyPr>
        <a:lstStyle/>
        <a:p>
          <a:pPr lvl="0" algn="l" defTabSz="800100">
            <a:lnSpc>
              <a:spcPct val="90000"/>
            </a:lnSpc>
            <a:spcBef>
              <a:spcPct val="0"/>
            </a:spcBef>
            <a:spcAft>
              <a:spcPct val="35000"/>
            </a:spcAft>
          </a:pPr>
          <a:r>
            <a:rPr lang="en-US" sz="1800" kern="1200" smtClean="0">
              <a:solidFill>
                <a:schemeClr val="bg1"/>
              </a:solidFill>
            </a:rPr>
            <a:t>Individual Estimation</a:t>
          </a:r>
          <a:endParaRPr lang="en-US" sz="1800" kern="1200" dirty="0">
            <a:solidFill>
              <a:schemeClr val="bg1"/>
            </a:solidFill>
          </a:endParaRPr>
        </a:p>
      </dsp:txBody>
      <dsp:txXfrm>
        <a:off x="3484839" y="2302916"/>
        <a:ext cx="1623608" cy="2954883"/>
      </dsp:txXfrm>
    </dsp:sp>
    <dsp:sp modelId="{E6C7DA77-6686-4613-9C88-A9E06E7B81B0}">
      <dsp:nvSpPr>
        <dsp:cNvPr id="0" name=""/>
        <dsp:cNvSpPr/>
      </dsp:nvSpPr>
      <dsp:spPr>
        <a:xfrm>
          <a:off x="4847661" y="1474287"/>
          <a:ext cx="521573" cy="521573"/>
        </a:xfrm>
        <a:prstGeom prst="ellipse">
          <a:avLst/>
        </a:prstGeom>
        <a:gradFill rotWithShape="0">
          <a:gsLst>
            <a:gs pos="0">
              <a:schemeClr val="accent2">
                <a:hueOff val="-5901164"/>
                <a:satOff val="-1050"/>
                <a:lumOff val="-10000"/>
                <a:alphaOff val="0"/>
                <a:satMod val="103000"/>
                <a:lumMod val="102000"/>
                <a:tint val="94000"/>
              </a:schemeClr>
            </a:gs>
            <a:gs pos="50000">
              <a:schemeClr val="accent2">
                <a:hueOff val="-5901164"/>
                <a:satOff val="-1050"/>
                <a:lumOff val="-10000"/>
                <a:alphaOff val="0"/>
                <a:satMod val="110000"/>
                <a:lumMod val="100000"/>
                <a:shade val="100000"/>
              </a:schemeClr>
            </a:gs>
            <a:gs pos="100000">
              <a:schemeClr val="accent2">
                <a:hueOff val="-5901164"/>
                <a:satOff val="-1050"/>
                <a:lumOff val="-1000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1941833-9B90-4EA4-8EE3-254B6E27723B}">
      <dsp:nvSpPr>
        <dsp:cNvPr id="0" name=""/>
        <dsp:cNvSpPr/>
      </dsp:nvSpPr>
      <dsp:spPr>
        <a:xfrm>
          <a:off x="5108448" y="1735074"/>
          <a:ext cx="1682496" cy="352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371" tIns="0" rIns="0" bIns="0" numCol="1" spcCol="1270" anchor="t" anchorCtr="0">
          <a:noAutofit/>
        </a:bodyPr>
        <a:lstStyle/>
        <a:p>
          <a:pPr lvl="0" algn="l" defTabSz="800100">
            <a:lnSpc>
              <a:spcPct val="90000"/>
            </a:lnSpc>
            <a:spcBef>
              <a:spcPct val="0"/>
            </a:spcBef>
            <a:spcAft>
              <a:spcPct val="35000"/>
            </a:spcAft>
          </a:pPr>
          <a:r>
            <a:rPr lang="en-US" sz="1800" kern="1200" smtClean="0">
              <a:solidFill>
                <a:schemeClr val="bg1"/>
              </a:solidFill>
            </a:rPr>
            <a:t>Estimation Meeting</a:t>
          </a:r>
          <a:endParaRPr lang="en-US" sz="1800" kern="1200" dirty="0">
            <a:solidFill>
              <a:schemeClr val="bg1"/>
            </a:solidFill>
          </a:endParaRPr>
        </a:p>
      </dsp:txBody>
      <dsp:txXfrm>
        <a:off x="5108448" y="1735074"/>
        <a:ext cx="1682496" cy="3522726"/>
      </dsp:txXfrm>
    </dsp:sp>
    <dsp:sp modelId="{49E0161B-9D63-44E2-A97B-3B69A9F07D28}">
      <dsp:nvSpPr>
        <dsp:cNvPr id="0" name=""/>
        <dsp:cNvSpPr/>
      </dsp:nvSpPr>
      <dsp:spPr>
        <a:xfrm>
          <a:off x="6458651" y="1055766"/>
          <a:ext cx="664585" cy="664585"/>
        </a:xfrm>
        <a:prstGeom prst="ellipse">
          <a:avLst/>
        </a:prstGeom>
        <a:gradFill rotWithShape="0">
          <a:gsLst>
            <a:gs pos="0">
              <a:schemeClr val="accent2">
                <a:hueOff val="-7868219"/>
                <a:satOff val="-1400"/>
                <a:lumOff val="-13333"/>
                <a:alphaOff val="0"/>
                <a:satMod val="103000"/>
                <a:lumMod val="102000"/>
                <a:tint val="94000"/>
              </a:schemeClr>
            </a:gs>
            <a:gs pos="50000">
              <a:schemeClr val="accent2">
                <a:hueOff val="-7868219"/>
                <a:satOff val="-1400"/>
                <a:lumOff val="-13333"/>
                <a:alphaOff val="0"/>
                <a:satMod val="110000"/>
                <a:lumMod val="100000"/>
                <a:shade val="100000"/>
              </a:schemeClr>
            </a:gs>
            <a:gs pos="100000">
              <a:schemeClr val="accent2">
                <a:hueOff val="-7868219"/>
                <a:satOff val="-1400"/>
                <a:lumOff val="-1333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4CC8C57-42EE-4CF4-B6BB-2E2F6F9A57E8}">
      <dsp:nvSpPr>
        <dsp:cNvPr id="0" name=""/>
        <dsp:cNvSpPr/>
      </dsp:nvSpPr>
      <dsp:spPr>
        <a:xfrm>
          <a:off x="6790944" y="1388059"/>
          <a:ext cx="1682496" cy="3869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150" tIns="0" rIns="0" bIns="0" numCol="1" spcCol="1270" anchor="t" anchorCtr="0">
          <a:noAutofit/>
        </a:bodyPr>
        <a:lstStyle/>
        <a:p>
          <a:pPr lvl="0" algn="l" defTabSz="800100">
            <a:lnSpc>
              <a:spcPct val="90000"/>
            </a:lnSpc>
            <a:spcBef>
              <a:spcPct val="0"/>
            </a:spcBef>
            <a:spcAft>
              <a:spcPct val="35000"/>
            </a:spcAft>
          </a:pPr>
          <a:r>
            <a:rPr lang="en-US" sz="1800" kern="1200" smtClean="0">
              <a:solidFill>
                <a:schemeClr val="bg1"/>
              </a:solidFill>
            </a:rPr>
            <a:t>Assemble Tasks &amp; Review Results</a:t>
          </a:r>
          <a:endParaRPr lang="en-US" sz="1800" kern="1200" dirty="0">
            <a:solidFill>
              <a:schemeClr val="bg1"/>
            </a:solidFill>
          </a:endParaRPr>
        </a:p>
      </dsp:txBody>
      <dsp:txXfrm>
        <a:off x="6790944" y="1388059"/>
        <a:ext cx="1682496" cy="38697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387062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BE56A465-F876-45E1-8E1F-26386C483679}" type="slidenum">
              <a:rPr lang="en-GB" altLang="en-US" sz="1200">
                <a:latin typeface="Times New Roman" panose="02020603050405020304" pitchFamily="18" charset="0"/>
              </a:rPr>
              <a:pPr eaLnBrk="1" hangingPunct="1"/>
              <a:t>38</a:t>
            </a:fld>
            <a:endParaRPr lang="en-GB" altLang="en-US"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55238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Arial" panose="020B0604020202020204" pitchFamily="34" charset="0"/>
              </a:defRPr>
            </a:lvl1pPr>
            <a:lvl2pPr marL="742950" indent="-285750" defTabSz="931863" eaLnBrk="0" hangingPunct="0">
              <a:defRPr sz="2800">
                <a:solidFill>
                  <a:schemeClr val="tx1"/>
                </a:solidFill>
                <a:latin typeface="Arial" panose="020B0604020202020204" pitchFamily="34" charset="0"/>
              </a:defRPr>
            </a:lvl2pPr>
            <a:lvl3pPr marL="1143000" indent="-228600" defTabSz="931863" eaLnBrk="0" hangingPunct="0">
              <a:defRPr sz="2800">
                <a:solidFill>
                  <a:schemeClr val="tx1"/>
                </a:solidFill>
                <a:latin typeface="Arial" panose="020B0604020202020204" pitchFamily="34" charset="0"/>
              </a:defRPr>
            </a:lvl3pPr>
            <a:lvl4pPr marL="1600200" indent="-228600" defTabSz="931863" eaLnBrk="0" hangingPunct="0">
              <a:defRPr sz="2800">
                <a:solidFill>
                  <a:schemeClr val="tx1"/>
                </a:solidFill>
                <a:latin typeface="Arial" panose="020B0604020202020204" pitchFamily="34" charset="0"/>
              </a:defRPr>
            </a:lvl4pPr>
            <a:lvl5pPr marL="2057400" indent="-228600" defTabSz="931863" eaLnBrk="0" hangingPunct="0">
              <a:defRPr sz="2800">
                <a:solidFill>
                  <a:schemeClr val="tx1"/>
                </a:solidFill>
                <a:latin typeface="Arial" panose="020B0604020202020204" pitchFamily="34" charset="0"/>
              </a:defRPr>
            </a:lvl5pPr>
            <a:lvl6pPr marL="2514600" indent="-228600" defTabSz="93186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186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186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1863"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fld id="{C12D594E-2D8F-4436-9D90-BAC8CC3B6928}" type="slidenum">
              <a:rPr lang="en-US" altLang="en-US" sz="1200">
                <a:latin typeface="Times New Roman" panose="02020603050405020304" pitchFamily="18" charset="0"/>
              </a:rPr>
              <a:pPr eaLnBrk="1" hangingPunct="1"/>
              <a:t>42</a:t>
            </a:fld>
            <a:endParaRPr lang="en-US" altLang="en-US" sz="12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xfrm>
            <a:off x="107950" y="739775"/>
            <a:ext cx="6583363" cy="3703638"/>
          </a:xfrm>
          <a:ln/>
        </p:spPr>
      </p:sp>
      <p:sp>
        <p:nvSpPr>
          <p:cNvPr id="32772" name="Rectangle 3"/>
          <p:cNvSpPr>
            <a:spLocks noGrp="1" noChangeArrowheads="1"/>
          </p:cNvSpPr>
          <p:nvPr>
            <p:ph type="body" idx="1"/>
          </p:nvPr>
        </p:nvSpPr>
        <p:spPr>
          <a:xfrm>
            <a:off x="906463" y="4689475"/>
            <a:ext cx="498475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30" tIns="47415" rIns="94830" bIns="47415"/>
          <a:lstStyle/>
          <a:p>
            <a:endParaRPr lang="en-US" altLang="en-US"/>
          </a:p>
        </p:txBody>
      </p:sp>
    </p:spTree>
    <p:extLst>
      <p:ext uri="{BB962C8B-B14F-4D97-AF65-F5344CB8AC3E}">
        <p14:creationId xmlns:p14="http://schemas.microsoft.com/office/powerpoint/2010/main" val="23665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272086E1-A3D6-40F0-A656-7295B46B4A72}" type="slidenum">
              <a:rPr lang="en-GB"/>
              <a:pPr/>
              <a:t>50</a:t>
            </a:fld>
            <a:endParaRPr lang="en-GB"/>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86687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4 Requirements Engineering</a:t>
            </a:r>
          </a:p>
        </p:txBody>
      </p:sp>
      <p:sp>
        <p:nvSpPr>
          <p:cNvPr id="4" name="Date Placeholder 4"/>
          <p:cNvSpPr>
            <a:spLocks noGrp="1"/>
          </p:cNvSpPr>
          <p:nvPr>
            <p:ph type="dt" sz="half" idx="10"/>
          </p:nvPr>
        </p:nvSpPr>
        <p:spPr/>
        <p:txBody>
          <a:bodyPr/>
          <a:lstStyle/>
          <a:p>
            <a:r>
              <a:rPr lang="en-US" smtClean="0"/>
              <a:t>30/10/2014</a:t>
            </a:r>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4 Requirements Engineering</a:t>
            </a:r>
          </a:p>
        </p:txBody>
      </p:sp>
      <p:sp>
        <p:nvSpPr>
          <p:cNvPr id="4" name="Date Placeholder 4"/>
          <p:cNvSpPr>
            <a:spLocks noGrp="1"/>
          </p:cNvSpPr>
          <p:nvPr>
            <p:ph type="dt" sz="half" idx="10"/>
          </p:nvPr>
        </p:nvSpPr>
        <p:spPr/>
        <p:txBody>
          <a:bodyPr/>
          <a:lstStyle/>
          <a:p>
            <a:r>
              <a:rPr lang="en-US" smtClean="0"/>
              <a:t>30/10/2014</a:t>
            </a:r>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r>
              <a:rPr lang="en-US"/>
              <a:t>Chapter 4 Requirements Engineering</a:t>
            </a:r>
            <a:endParaRPr lang="en-US" dirty="0"/>
          </a:p>
        </p:txBody>
      </p:sp>
      <p:sp>
        <p:nvSpPr>
          <p:cNvPr id="4" name="Date Placeholder 4"/>
          <p:cNvSpPr>
            <a:spLocks noGrp="1"/>
          </p:cNvSpPr>
          <p:nvPr>
            <p:ph type="dt" sz="half" idx="10"/>
          </p:nvPr>
        </p:nvSpPr>
        <p:spPr/>
        <p:txBody>
          <a:bodyPr/>
          <a:lstStyle/>
          <a:p>
            <a:r>
              <a:rPr lang="en-US" smtClean="0"/>
              <a:t>30/10/2014</a:t>
            </a:r>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r>
              <a:rPr lang="en-US"/>
              <a:t>Chapter 4 Requirements Engineering</a:t>
            </a:r>
          </a:p>
        </p:txBody>
      </p:sp>
      <p:sp>
        <p:nvSpPr>
          <p:cNvPr id="5" name="Date Placeholder 5"/>
          <p:cNvSpPr>
            <a:spLocks noGrp="1"/>
          </p:cNvSpPr>
          <p:nvPr>
            <p:ph type="dt" sz="half" idx="10"/>
          </p:nvPr>
        </p:nvSpPr>
        <p:spPr/>
        <p:txBody>
          <a:bodyPr/>
          <a:lstStyle/>
          <a:p>
            <a:r>
              <a:rPr lang="en-US" smtClean="0"/>
              <a:t>30/10/2014</a:t>
            </a:r>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r>
              <a:rPr lang="en-US"/>
              <a:t>Chapter 4 Requirements Engineering</a:t>
            </a:r>
          </a:p>
        </p:txBody>
      </p:sp>
      <p:sp>
        <p:nvSpPr>
          <p:cNvPr id="7" name="Date Placeholder 7"/>
          <p:cNvSpPr>
            <a:spLocks noGrp="1"/>
          </p:cNvSpPr>
          <p:nvPr>
            <p:ph type="dt" sz="half" idx="10"/>
          </p:nvPr>
        </p:nvSpPr>
        <p:spPr/>
        <p:txBody>
          <a:bodyPr/>
          <a:lstStyle/>
          <a:p>
            <a:r>
              <a:rPr lang="en-US" smtClean="0"/>
              <a:t>30/10/2014</a:t>
            </a:r>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r>
              <a:rPr lang="en-US"/>
              <a:t>Chapter 4 Requirements Engineering</a:t>
            </a:r>
          </a:p>
        </p:txBody>
      </p:sp>
      <p:sp>
        <p:nvSpPr>
          <p:cNvPr id="3" name="Date Placeholder 3"/>
          <p:cNvSpPr>
            <a:spLocks noGrp="1"/>
          </p:cNvSpPr>
          <p:nvPr>
            <p:ph type="dt" sz="half" idx="10"/>
          </p:nvPr>
        </p:nvSpPr>
        <p:spPr/>
        <p:txBody>
          <a:bodyPr/>
          <a:lstStyle/>
          <a:p>
            <a:r>
              <a:rPr lang="en-US" smtClean="0"/>
              <a:t>30/10/2014</a:t>
            </a:r>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r>
              <a:rPr lang="en-US"/>
              <a:t>Chapter 4 Requirements Engineering</a:t>
            </a:r>
          </a:p>
        </p:txBody>
      </p:sp>
      <p:sp>
        <p:nvSpPr>
          <p:cNvPr id="2" name="Date Placeholder 2"/>
          <p:cNvSpPr>
            <a:spLocks noGrp="1"/>
          </p:cNvSpPr>
          <p:nvPr>
            <p:ph type="dt" sz="half" idx="10"/>
          </p:nvPr>
        </p:nvSpPr>
        <p:spPr/>
        <p:txBody>
          <a:bodyPr/>
          <a:lstStyle/>
          <a:p>
            <a:r>
              <a:rPr lang="en-US" smtClean="0"/>
              <a:t>30/10/2014</a:t>
            </a:r>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4 Requirements Engineering</a:t>
            </a:r>
          </a:p>
        </p:txBody>
      </p:sp>
      <p:sp>
        <p:nvSpPr>
          <p:cNvPr id="5" name="Date Placeholder 5"/>
          <p:cNvSpPr>
            <a:spLocks noGrp="1"/>
          </p:cNvSpPr>
          <p:nvPr>
            <p:ph type="dt" sz="half" idx="10"/>
          </p:nvPr>
        </p:nvSpPr>
        <p:spPr/>
        <p:txBody>
          <a:bodyPr/>
          <a:lstStyle/>
          <a:p>
            <a:r>
              <a:rPr lang="en-US" smtClean="0"/>
              <a:t>30/10/2014</a:t>
            </a:r>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r>
              <a:rPr lang="en-US"/>
              <a:t>Chapter 4 Requirements Engineering</a:t>
            </a:r>
          </a:p>
        </p:txBody>
      </p:sp>
      <p:sp>
        <p:nvSpPr>
          <p:cNvPr id="5" name="Date Placeholder 5"/>
          <p:cNvSpPr>
            <a:spLocks noGrp="1"/>
          </p:cNvSpPr>
          <p:nvPr>
            <p:ph type="dt" sz="half" idx="10"/>
          </p:nvPr>
        </p:nvSpPr>
        <p:spPr/>
        <p:txBody>
          <a:bodyPr/>
          <a:lstStyle/>
          <a:p>
            <a:r>
              <a:rPr lang="en-US" smtClean="0"/>
              <a:t>30/10/2014</a:t>
            </a:r>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r>
              <a:rPr lang="en-US"/>
              <a:t>Chapter 4 Requirements Engineering</a:t>
            </a:r>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r>
              <a:rPr lang="en-US" smtClean="0"/>
              <a:t>30/10/2014</a:t>
            </a:r>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online.visual-paradigm.com/diagrams/features/work-breakdown-structure-softwar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normAutofit fontScale="92500" lnSpcReduction="20000"/>
          </a:bodyPr>
          <a:lstStyle/>
          <a:p>
            <a:r>
              <a:rPr lang="en-US" dirty="0"/>
              <a:t>Sobia Iftikhar</a:t>
            </a:r>
          </a:p>
          <a:p>
            <a:r>
              <a:rPr lang="en-US" sz="1300" u="sng" dirty="0"/>
              <a:t>Sobia.Iftikhar@nu.edu.pk</a:t>
            </a:r>
          </a:p>
        </p:txBody>
      </p:sp>
      <p:sp>
        <p:nvSpPr>
          <p:cNvPr id="4" name="TextBox 3"/>
          <p:cNvSpPr txBox="1"/>
          <p:nvPr/>
        </p:nvSpPr>
        <p:spPr>
          <a:xfrm>
            <a:off x="5410200" y="5390922"/>
            <a:ext cx="1098378" cy="369332"/>
          </a:xfrm>
          <a:prstGeom prst="rect">
            <a:avLst/>
          </a:prstGeom>
          <a:noFill/>
        </p:spPr>
        <p:txBody>
          <a:bodyPr wrap="none" rtlCol="0">
            <a:spAutoFit/>
          </a:bodyPr>
          <a:lstStyle/>
          <a:p>
            <a:r>
              <a:rPr lang="en-US" dirty="0"/>
              <a:t>Week </a:t>
            </a:r>
            <a:r>
              <a:rPr lang="en-US" dirty="0" smtClean="0"/>
              <a:t>05</a:t>
            </a:r>
            <a:endParaRPr lang="en-US" dirty="0"/>
          </a:p>
        </p:txBody>
      </p:sp>
    </p:spTree>
    <p:extLst>
      <p:ext uri="{BB962C8B-B14F-4D97-AF65-F5344CB8AC3E}">
        <p14:creationId xmlns:p14="http://schemas.microsoft.com/office/powerpoint/2010/main" val="216346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Graphically Language</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074194" y="1676400"/>
            <a:ext cx="6043612" cy="3768976"/>
          </a:xfrm>
          <a:prstGeom prst="rect">
            <a:avLst/>
          </a:prstGeom>
        </p:spPr>
      </p:pic>
    </p:spTree>
    <p:extLst>
      <p:ext uri="{BB962C8B-B14F-4D97-AF65-F5344CB8AC3E}">
        <p14:creationId xmlns:p14="http://schemas.microsoft.com/office/powerpoint/2010/main" val="213633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smtClean="0">
                <a:solidFill>
                  <a:schemeClr val="bg1"/>
                </a:solidFill>
              </a:rPr>
              <a:t>System Requirements Documentation</a:t>
            </a:r>
            <a:endParaRPr lang="en-US" dirty="0">
              <a:solidFill>
                <a:schemeClr val="bg1"/>
              </a:solidFill>
            </a:endParaRPr>
          </a:p>
        </p:txBody>
      </p:sp>
    </p:spTree>
    <p:extLst>
      <p:ext uri="{BB962C8B-B14F-4D97-AF65-F5344CB8AC3E}">
        <p14:creationId xmlns:p14="http://schemas.microsoft.com/office/powerpoint/2010/main" val="169729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3554" name="Title 1"/>
          <p:cNvSpPr>
            <a:spLocks noGrp="1"/>
          </p:cNvSpPr>
          <p:nvPr>
            <p:ph type="title"/>
          </p:nvPr>
        </p:nvSpPr>
        <p:spPr>
          <a:xfrm>
            <a:off x="685800" y="-27300"/>
            <a:ext cx="10515600" cy="1145224"/>
          </a:xfrm>
        </p:spPr>
        <p:txBody>
          <a:bodyPr/>
          <a:lstStyle/>
          <a:p>
            <a:pPr eaLnBrk="1" hangingPunct="1"/>
            <a:r>
              <a:rPr lang="en-US" dirty="0">
                <a:solidFill>
                  <a:schemeClr val="bg1"/>
                </a:solidFill>
              </a:rPr>
              <a:t>Users of a requirements document</a:t>
            </a:r>
            <a:r>
              <a:rPr lang="en-GB" dirty="0">
                <a:solidFill>
                  <a:schemeClr val="bg1"/>
                </a:solidFill>
              </a:rPr>
              <a:t> </a:t>
            </a:r>
            <a:endParaRPr lang="en-US" dirty="0">
              <a:solidFill>
                <a:schemeClr val="bg1"/>
              </a:solidFill>
            </a:endParaRPr>
          </a:p>
        </p:txBody>
      </p:sp>
      <p:pic>
        <p:nvPicPr>
          <p:cNvPr id="4" name="Picture 3" descr="4.6 ReqDocUsers.eps"/>
          <p:cNvPicPr>
            <a:picLocks noChangeAspect="1"/>
          </p:cNvPicPr>
          <p:nvPr/>
        </p:nvPicPr>
        <p:blipFill>
          <a:blip r:embed="rId2"/>
          <a:stretch>
            <a:fillRect/>
          </a:stretch>
        </p:blipFill>
        <p:spPr>
          <a:xfrm>
            <a:off x="861291" y="1468991"/>
            <a:ext cx="3810000" cy="4870174"/>
          </a:xfrm>
          <a:prstGeom prst="rect">
            <a:avLst/>
          </a:prstGeom>
        </p:spPr>
      </p:pic>
      <p:pic>
        <p:nvPicPr>
          <p:cNvPr id="2" name="Picture 1"/>
          <p:cNvPicPr>
            <a:picLocks noChangeAspect="1"/>
          </p:cNvPicPr>
          <p:nvPr/>
        </p:nvPicPr>
        <p:blipFill>
          <a:blip r:embed="rId3"/>
          <a:stretch>
            <a:fillRect/>
          </a:stretch>
        </p:blipFill>
        <p:spPr>
          <a:xfrm>
            <a:off x="5562600" y="1117924"/>
            <a:ext cx="5895975" cy="5276850"/>
          </a:xfrm>
          <a:prstGeom prst="rect">
            <a:avLst/>
          </a:prstGeom>
        </p:spPr>
      </p:pic>
    </p:spTree>
    <p:extLst>
      <p:ext uri="{BB962C8B-B14F-4D97-AF65-F5344CB8AC3E}">
        <p14:creationId xmlns:p14="http://schemas.microsoft.com/office/powerpoint/2010/main" val="313282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a:solidFill>
                  <a:schemeClr val="bg1"/>
                </a:solidFill>
              </a:rPr>
              <a:t>Requirements validation</a:t>
            </a:r>
          </a:p>
        </p:txBody>
      </p:sp>
    </p:spTree>
    <p:extLst>
      <p:ext uri="{BB962C8B-B14F-4D97-AF65-F5344CB8AC3E}">
        <p14:creationId xmlns:p14="http://schemas.microsoft.com/office/powerpoint/2010/main" val="385758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b">
            <a:normAutofit/>
          </a:bodyPr>
          <a:lstStyle/>
          <a:p>
            <a:r>
              <a:rPr lang="en-GB">
                <a:solidFill>
                  <a:schemeClr val="bg1"/>
                </a:solidFill>
              </a:rPr>
              <a:t>Requirements validation</a:t>
            </a:r>
          </a:p>
        </p:txBody>
      </p:sp>
      <p:sp>
        <p:nvSpPr>
          <p:cNvPr id="57347" name="Rectangle 3"/>
          <p:cNvSpPr>
            <a:spLocks noGrp="1" noChangeArrowheads="1"/>
          </p:cNvSpPr>
          <p:nvPr>
            <p:ph idx="1"/>
          </p:nvPr>
        </p:nvSpPr>
        <p:spPr>
          <a:noFill/>
          <a:ln/>
        </p:spPr>
        <p:txBody>
          <a:bodyPr vert="horz" lIns="90487" tIns="44450" rIns="90487" bIns="44450" rtlCol="0">
            <a:normAutofit/>
          </a:bodyPr>
          <a:lstStyle/>
          <a:p>
            <a:r>
              <a:rPr lang="en-US" dirty="0">
                <a:solidFill>
                  <a:schemeClr val="bg1"/>
                </a:solidFill>
              </a:rPr>
              <a:t>Requirements validation is the process of checking that requirements define the system that the customer really wants. </a:t>
            </a:r>
            <a:endParaRPr lang="en-US" dirty="0" smtClean="0">
              <a:solidFill>
                <a:schemeClr val="bg1"/>
              </a:solidFill>
            </a:endParaRPr>
          </a:p>
          <a:p>
            <a:r>
              <a:rPr lang="en-GB" dirty="0" smtClean="0">
                <a:solidFill>
                  <a:schemeClr val="bg1"/>
                </a:solidFill>
              </a:rPr>
              <a:t>Requirements </a:t>
            </a:r>
            <a:r>
              <a:rPr lang="en-GB" dirty="0">
                <a:solidFill>
                  <a:schemeClr val="bg1"/>
                </a:solidFill>
              </a:rPr>
              <a:t>error costs are high so validation is very important</a:t>
            </a:r>
          </a:p>
          <a:p>
            <a:pPr lvl="1"/>
            <a:r>
              <a:rPr lang="en-GB" dirty="0">
                <a:solidFill>
                  <a:schemeClr val="bg1"/>
                </a:solidFill>
              </a:rPr>
              <a:t>Fixing a requirements error after delivery may cost up to 100 times the cost of fixing an implementation error.</a:t>
            </a:r>
          </a:p>
        </p:txBody>
      </p:sp>
    </p:spTree>
    <p:extLst>
      <p:ext uri="{BB962C8B-B14F-4D97-AF65-F5344CB8AC3E}">
        <p14:creationId xmlns:p14="http://schemas.microsoft.com/office/powerpoint/2010/main" val="4448270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vert="horz" lIns="90487" tIns="44450" rIns="90487" bIns="44450" rtlCol="0" anchor="b">
            <a:normAutofit/>
          </a:bodyPr>
          <a:lstStyle/>
          <a:p>
            <a:r>
              <a:rPr lang="en-GB" dirty="0">
                <a:solidFill>
                  <a:schemeClr val="bg1"/>
                </a:solidFill>
              </a:rPr>
              <a:t>Requirements checking</a:t>
            </a:r>
          </a:p>
        </p:txBody>
      </p:sp>
      <p:sp>
        <p:nvSpPr>
          <p:cNvPr id="58371" name="Rectangle 3"/>
          <p:cNvSpPr>
            <a:spLocks noGrp="1" noChangeArrowheads="1"/>
          </p:cNvSpPr>
          <p:nvPr>
            <p:ph idx="1"/>
          </p:nvPr>
        </p:nvSpPr>
        <p:spPr>
          <a:noFill/>
          <a:ln/>
        </p:spPr>
        <p:txBody>
          <a:bodyPr vert="horz" lIns="90487" tIns="44450" rIns="90487" bIns="44450" rtlCol="0">
            <a:normAutofit/>
          </a:bodyPr>
          <a:lstStyle/>
          <a:p>
            <a:r>
              <a:rPr lang="en-GB" sz="2400" b="1" dirty="0">
                <a:solidFill>
                  <a:srgbClr val="000000"/>
                </a:solidFill>
              </a:rPr>
              <a:t>Validity</a:t>
            </a:r>
            <a:r>
              <a:rPr lang="en-GB" sz="2400" dirty="0">
                <a:solidFill>
                  <a:srgbClr val="000000"/>
                </a:solidFill>
              </a:rPr>
              <a:t>. Does the system provide the functions which best support the customer’s needs?</a:t>
            </a:r>
          </a:p>
          <a:p>
            <a:r>
              <a:rPr lang="en-GB" sz="2400" b="1" dirty="0">
                <a:solidFill>
                  <a:srgbClr val="000000"/>
                </a:solidFill>
              </a:rPr>
              <a:t>Consistency</a:t>
            </a:r>
            <a:r>
              <a:rPr lang="en-GB" sz="2400" dirty="0">
                <a:solidFill>
                  <a:srgbClr val="000000"/>
                </a:solidFill>
              </a:rPr>
              <a:t>. Are there any requirements conflicts?</a:t>
            </a:r>
          </a:p>
          <a:p>
            <a:r>
              <a:rPr lang="en-GB" sz="2400" b="1" dirty="0">
                <a:solidFill>
                  <a:srgbClr val="000000"/>
                </a:solidFill>
              </a:rPr>
              <a:t>Completeness.</a:t>
            </a:r>
            <a:r>
              <a:rPr lang="en-GB" sz="2400" dirty="0">
                <a:solidFill>
                  <a:srgbClr val="000000"/>
                </a:solidFill>
              </a:rPr>
              <a:t> Are all functions required by the customer included?</a:t>
            </a:r>
          </a:p>
          <a:p>
            <a:r>
              <a:rPr lang="en-GB" sz="2400" b="1" dirty="0">
                <a:solidFill>
                  <a:srgbClr val="000000"/>
                </a:solidFill>
              </a:rPr>
              <a:t>Realism.</a:t>
            </a:r>
            <a:r>
              <a:rPr lang="en-GB" sz="2400" dirty="0">
                <a:solidFill>
                  <a:srgbClr val="000000"/>
                </a:solidFill>
              </a:rPr>
              <a:t> Can the requirements be implemented given available budget and technology</a:t>
            </a:r>
          </a:p>
          <a:p>
            <a:r>
              <a:rPr lang="en-GB" sz="2400" b="1" dirty="0">
                <a:solidFill>
                  <a:srgbClr val="000000"/>
                </a:solidFill>
              </a:rPr>
              <a:t>Verifiability</a:t>
            </a:r>
            <a:r>
              <a:rPr lang="en-GB" sz="2400" dirty="0">
                <a:solidFill>
                  <a:srgbClr val="000000"/>
                </a:solidFill>
              </a:rPr>
              <a:t>. Can the requirements be checked?</a:t>
            </a:r>
          </a:p>
        </p:txBody>
      </p:sp>
    </p:spTree>
    <p:extLst>
      <p:ext uri="{BB962C8B-B14F-4D97-AF65-F5344CB8AC3E}">
        <p14:creationId xmlns:p14="http://schemas.microsoft.com/office/powerpoint/2010/main" val="2461175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dirty="0">
                <a:solidFill>
                  <a:schemeClr val="bg1"/>
                </a:solidFill>
              </a:rPr>
              <a:t>Requirements validation techniques</a:t>
            </a:r>
          </a:p>
        </p:txBody>
      </p:sp>
      <p:sp>
        <p:nvSpPr>
          <p:cNvPr id="77827" name="Rectangle 3"/>
          <p:cNvSpPr>
            <a:spLocks noGrp="1" noChangeArrowheads="1"/>
          </p:cNvSpPr>
          <p:nvPr>
            <p:ph idx="1"/>
          </p:nvPr>
        </p:nvSpPr>
        <p:spPr/>
        <p:txBody>
          <a:bodyPr/>
          <a:lstStyle/>
          <a:p>
            <a:pPr>
              <a:lnSpc>
                <a:spcPct val="90000"/>
              </a:lnSpc>
            </a:pPr>
            <a:r>
              <a:rPr lang="en-GB" sz="2400" b="1" dirty="0">
                <a:solidFill>
                  <a:schemeClr val="bg1"/>
                </a:solidFill>
              </a:rPr>
              <a:t>Requirements reviews</a:t>
            </a:r>
          </a:p>
          <a:p>
            <a:pPr lvl="1">
              <a:lnSpc>
                <a:spcPct val="90000"/>
              </a:lnSpc>
            </a:pPr>
            <a:r>
              <a:rPr lang="en-GB" dirty="0">
                <a:solidFill>
                  <a:schemeClr val="bg1"/>
                </a:solidFill>
              </a:rPr>
              <a:t>Systematic manual analysis of the requirements.</a:t>
            </a:r>
          </a:p>
          <a:p>
            <a:pPr>
              <a:lnSpc>
                <a:spcPct val="90000"/>
              </a:lnSpc>
            </a:pPr>
            <a:r>
              <a:rPr lang="en-GB" sz="2400" b="1" dirty="0">
                <a:solidFill>
                  <a:schemeClr val="bg1"/>
                </a:solidFill>
              </a:rPr>
              <a:t>Prototyping</a:t>
            </a:r>
          </a:p>
          <a:p>
            <a:pPr lvl="1">
              <a:lnSpc>
                <a:spcPct val="90000"/>
              </a:lnSpc>
            </a:pPr>
            <a:r>
              <a:rPr lang="en-GB" dirty="0">
                <a:solidFill>
                  <a:schemeClr val="bg1"/>
                </a:solidFill>
              </a:rPr>
              <a:t>Using an executable model of the system to check requirements. Covered in Chapter 2.</a:t>
            </a:r>
          </a:p>
          <a:p>
            <a:pPr>
              <a:lnSpc>
                <a:spcPct val="90000"/>
              </a:lnSpc>
            </a:pPr>
            <a:r>
              <a:rPr lang="en-GB" sz="2400" b="1" dirty="0">
                <a:solidFill>
                  <a:schemeClr val="bg1"/>
                </a:solidFill>
              </a:rPr>
              <a:t>Test-case generation</a:t>
            </a:r>
          </a:p>
          <a:p>
            <a:pPr lvl="1">
              <a:lnSpc>
                <a:spcPct val="90000"/>
              </a:lnSpc>
            </a:pPr>
            <a:r>
              <a:rPr lang="en-GB" dirty="0">
                <a:solidFill>
                  <a:schemeClr val="bg1"/>
                </a:solidFill>
              </a:rPr>
              <a:t>Developing tests for requirements to check testability.</a:t>
            </a:r>
          </a:p>
          <a:p>
            <a:pPr>
              <a:lnSpc>
                <a:spcPct val="90000"/>
              </a:lnSpc>
              <a:buFont typeface="Zapf Dingbats" charset="2"/>
              <a:buNone/>
            </a:pPr>
            <a:endParaRPr lang="en-GB" dirty="0">
              <a:solidFill>
                <a:schemeClr val="bg1"/>
              </a:solidFill>
            </a:endParaRPr>
          </a:p>
        </p:txBody>
      </p:sp>
    </p:spTree>
    <p:extLst>
      <p:ext uri="{BB962C8B-B14F-4D97-AF65-F5344CB8AC3E}">
        <p14:creationId xmlns:p14="http://schemas.microsoft.com/office/powerpoint/2010/main" val="28698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solidFill>
                  <a:schemeClr val="bg1"/>
                </a:solidFill>
              </a:rPr>
              <a:t>Requirements change</a:t>
            </a:r>
          </a:p>
        </p:txBody>
      </p:sp>
    </p:spTree>
    <p:extLst>
      <p:ext uri="{BB962C8B-B14F-4D97-AF65-F5344CB8AC3E}">
        <p14:creationId xmlns:p14="http://schemas.microsoft.com/office/powerpoint/2010/main" val="258565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Changing requirements</a:t>
            </a:r>
          </a:p>
        </p:txBody>
      </p:sp>
      <p:sp>
        <p:nvSpPr>
          <p:cNvPr id="3" name="Content Placeholder 2"/>
          <p:cNvSpPr>
            <a:spLocks noGrp="1"/>
          </p:cNvSpPr>
          <p:nvPr>
            <p:ph idx="1"/>
          </p:nvPr>
        </p:nvSpPr>
        <p:spPr/>
        <p:txBody>
          <a:bodyPr/>
          <a:lstStyle/>
          <a:p>
            <a:r>
              <a:rPr lang="en-US" dirty="0">
                <a:solidFill>
                  <a:schemeClr val="bg1"/>
                </a:solidFill>
              </a:rPr>
              <a:t>The business and technical environment of the system always changes after installation. </a:t>
            </a:r>
          </a:p>
          <a:p>
            <a:pPr lvl="1"/>
            <a:r>
              <a:rPr lang="en-US" dirty="0">
                <a:solidFill>
                  <a:schemeClr val="bg1"/>
                </a:solidFill>
              </a:rPr>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solidFill>
                <a:schemeClr val="bg1"/>
              </a:solidFill>
            </a:endParaRPr>
          </a:p>
          <a:p>
            <a:r>
              <a:rPr lang="en-US" dirty="0">
                <a:solidFill>
                  <a:schemeClr val="bg1"/>
                </a:solidFill>
              </a:rPr>
              <a:t>The people who pay for a system and the users of that system are rarely the same people. </a:t>
            </a:r>
          </a:p>
          <a:p>
            <a:pPr lvl="1"/>
            <a:r>
              <a:rPr lang="en-US" dirty="0">
                <a:solidFill>
                  <a:schemeClr val="bg1"/>
                </a:solidFill>
              </a:rPr>
              <a:t>System customers impose requirements because of organizational and budgetary constraints. These may conflict with end-user requirements and, after delivery, new features may have to be added for user support if the system is to meet its goals.</a:t>
            </a:r>
            <a:endParaRPr lang="en-GB" dirty="0">
              <a:solidFill>
                <a:schemeClr val="bg1"/>
              </a:solidFill>
            </a:endParaRPr>
          </a:p>
          <a:p>
            <a:endParaRPr lang="en-GB"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04191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solidFill>
                  <a:schemeClr val="bg1"/>
                </a:solidFill>
              </a:rPr>
              <a:t>Requirements evolution</a:t>
            </a:r>
            <a:r>
              <a:rPr lang="en-GB" dirty="0">
                <a:solidFill>
                  <a:schemeClr val="bg1"/>
                </a:solidFill>
              </a:rPr>
              <a:t> </a:t>
            </a:r>
            <a:endParaRPr lang="en-US" dirty="0">
              <a:solidFill>
                <a:schemeClr val="bg1"/>
              </a:solidFill>
            </a:endParaRPr>
          </a:p>
        </p:txBody>
      </p:sp>
      <p:pic>
        <p:nvPicPr>
          <p:cNvPr id="4" name="Picture 3" descr="4.17 ReqEvolution.eps"/>
          <p:cNvPicPr>
            <a:picLocks noChangeAspect="1"/>
          </p:cNvPicPr>
          <p:nvPr/>
        </p:nvPicPr>
        <p:blipFill>
          <a:blip r:embed="rId2"/>
          <a:stretch>
            <a:fillRect/>
          </a:stretch>
        </p:blipFill>
        <p:spPr>
          <a:xfrm>
            <a:off x="3657601" y="2514600"/>
            <a:ext cx="5005917" cy="2514600"/>
          </a:xfrm>
          <a:prstGeom prst="rect">
            <a:avLst/>
          </a:prstGeom>
        </p:spPr>
      </p:pic>
    </p:spTree>
    <p:extLst>
      <p:ext uri="{BB962C8B-B14F-4D97-AF65-F5344CB8AC3E}">
        <p14:creationId xmlns:p14="http://schemas.microsoft.com/office/powerpoint/2010/main" val="876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Content</a:t>
            </a:r>
          </a:p>
        </p:txBody>
      </p:sp>
      <p:sp>
        <p:nvSpPr>
          <p:cNvPr id="3" name="Content Placeholder 2"/>
          <p:cNvSpPr>
            <a:spLocks noGrp="1"/>
          </p:cNvSpPr>
          <p:nvPr>
            <p:ph idx="1"/>
          </p:nvPr>
        </p:nvSpPr>
        <p:spPr>
          <a:xfrm>
            <a:off x="838200" y="1510350"/>
            <a:ext cx="10515600" cy="4666613"/>
          </a:xfrm>
        </p:spPr>
        <p:txBody>
          <a:bodyPr>
            <a:normAutofit/>
          </a:bodyPr>
          <a:lstStyle/>
          <a:p>
            <a:r>
              <a:rPr lang="en-US" sz="3200" dirty="0" smtClean="0">
                <a:solidFill>
                  <a:schemeClr val="bg2"/>
                </a:solidFill>
              </a:rPr>
              <a:t>Requirement Engineering</a:t>
            </a:r>
          </a:p>
          <a:p>
            <a:r>
              <a:rPr lang="en-US" sz="3200" dirty="0" smtClean="0">
                <a:solidFill>
                  <a:schemeClr val="bg2"/>
                </a:solidFill>
              </a:rPr>
              <a:t>Estimation Techniques</a:t>
            </a:r>
          </a:p>
          <a:p>
            <a:r>
              <a:rPr lang="en-US" sz="3200" dirty="0">
                <a:solidFill>
                  <a:schemeClr val="bg2"/>
                </a:solidFill>
              </a:rPr>
              <a:t> Wide band Delphi</a:t>
            </a:r>
          </a:p>
          <a:p>
            <a:r>
              <a:rPr lang="en-US" sz="3200" dirty="0">
                <a:solidFill>
                  <a:schemeClr val="bg2"/>
                </a:solidFill>
              </a:rPr>
              <a:t> Work Breakdown Structure</a:t>
            </a:r>
          </a:p>
          <a:p>
            <a:endParaRPr lang="en-US" sz="3200" dirty="0" smtClean="0">
              <a:solidFill>
                <a:schemeClr val="bg2"/>
              </a:solidFill>
            </a:endParaRPr>
          </a:p>
          <a:p>
            <a:endParaRPr lang="en-US" sz="3200" b="1" dirty="0">
              <a:solidFill>
                <a:schemeClr val="bg2"/>
              </a:solidFill>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Tree>
    <p:extLst>
      <p:ext uri="{BB962C8B-B14F-4D97-AF65-F5344CB8AC3E}">
        <p14:creationId xmlns:p14="http://schemas.microsoft.com/office/powerpoint/2010/main" val="13839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solidFill>
                  <a:schemeClr val="bg1"/>
                </a:solidFill>
              </a:rPr>
              <a:t>Requirements change management</a:t>
            </a:r>
            <a:r>
              <a:rPr lang="en-GB" dirty="0">
                <a:solidFill>
                  <a:schemeClr val="bg1"/>
                </a:solidFill>
              </a:rPr>
              <a:t> </a:t>
            </a:r>
            <a:endParaRPr lang="en-US" dirty="0">
              <a:solidFill>
                <a:schemeClr val="bg1"/>
              </a:solidFill>
            </a:endParaRPr>
          </a:p>
        </p:txBody>
      </p:sp>
      <p:pic>
        <p:nvPicPr>
          <p:cNvPr id="4" name="Picture 3" descr="4.18 ReqChangeMan.eps"/>
          <p:cNvPicPr>
            <a:picLocks noChangeAspect="1"/>
          </p:cNvPicPr>
          <p:nvPr/>
        </p:nvPicPr>
        <p:blipFill>
          <a:blip r:embed="rId2"/>
          <a:stretch>
            <a:fillRect/>
          </a:stretch>
        </p:blipFill>
        <p:spPr>
          <a:xfrm>
            <a:off x="1752600" y="3136900"/>
            <a:ext cx="8661952" cy="1054100"/>
          </a:xfrm>
          <a:prstGeom prst="rect">
            <a:avLst/>
          </a:prstGeom>
        </p:spPr>
      </p:pic>
    </p:spTree>
    <p:extLst>
      <p:ext uri="{BB962C8B-B14F-4D97-AF65-F5344CB8AC3E}">
        <p14:creationId xmlns:p14="http://schemas.microsoft.com/office/powerpoint/2010/main" val="1703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981200"/>
            <a:ext cx="10515600" cy="4351338"/>
          </a:xfrm>
        </p:spPr>
        <p:txBody>
          <a:bodyPr>
            <a:normAutofit fontScale="70000" lnSpcReduction="20000"/>
          </a:bodyPr>
          <a:lstStyle/>
          <a:p>
            <a:r>
              <a:rPr lang="en-US" b="1" dirty="0">
                <a:solidFill>
                  <a:schemeClr val="bg1"/>
                </a:solidFill>
              </a:rPr>
              <a:t>Examples of open-ended questions:</a:t>
            </a:r>
          </a:p>
          <a:p>
            <a:r>
              <a:rPr lang="en-US" dirty="0">
                <a:solidFill>
                  <a:schemeClr val="bg1"/>
                </a:solidFill>
              </a:rPr>
              <a:t>Where would you like your business to grow from here?</a:t>
            </a:r>
          </a:p>
          <a:p>
            <a:r>
              <a:rPr lang="en-US" dirty="0">
                <a:solidFill>
                  <a:schemeClr val="bg1"/>
                </a:solidFill>
              </a:rPr>
              <a:t>What would success look like to you?</a:t>
            </a:r>
          </a:p>
          <a:p>
            <a:r>
              <a:rPr lang="en-US" dirty="0">
                <a:solidFill>
                  <a:schemeClr val="bg1"/>
                </a:solidFill>
              </a:rPr>
              <a:t>What campaigns are out there right now that caught your eye, and for what reasons?</a:t>
            </a:r>
          </a:p>
          <a:p>
            <a:r>
              <a:rPr lang="en-US" dirty="0">
                <a:solidFill>
                  <a:schemeClr val="bg1"/>
                </a:solidFill>
              </a:rPr>
              <a:t>What are a couple day-to-day practices of yours that people can implement for greater success/fulfillment in their own lives?</a:t>
            </a:r>
          </a:p>
          <a:p>
            <a:r>
              <a:rPr lang="en-US" dirty="0">
                <a:solidFill>
                  <a:schemeClr val="bg1"/>
                </a:solidFill>
              </a:rPr>
              <a:t>Can you give me a few dates for a follow-up call?</a:t>
            </a:r>
          </a:p>
          <a:p>
            <a:r>
              <a:rPr lang="en-US" b="1" dirty="0">
                <a:solidFill>
                  <a:schemeClr val="bg1"/>
                </a:solidFill>
              </a:rPr>
              <a:t>Examples of closed-ended questions</a:t>
            </a:r>
          </a:p>
          <a:p>
            <a:r>
              <a:rPr lang="en-US" dirty="0">
                <a:solidFill>
                  <a:schemeClr val="bg1"/>
                </a:solidFill>
              </a:rPr>
              <a:t>Are you satisfied with your current sales numbers?</a:t>
            </a:r>
          </a:p>
          <a:p>
            <a:r>
              <a:rPr lang="en-US" dirty="0">
                <a:solidFill>
                  <a:schemeClr val="bg1"/>
                </a:solidFill>
              </a:rPr>
              <a:t>What is your #1 goal?</a:t>
            </a:r>
          </a:p>
          <a:p>
            <a:r>
              <a:rPr lang="en-US" dirty="0">
                <a:solidFill>
                  <a:schemeClr val="bg1"/>
                </a:solidFill>
              </a:rPr>
              <a:t>Did you like your competitor’s latest campaign/commercial?</a:t>
            </a:r>
          </a:p>
          <a:p>
            <a:r>
              <a:rPr lang="en-US" dirty="0">
                <a:solidFill>
                  <a:schemeClr val="bg1"/>
                </a:solidFill>
              </a:rPr>
              <a:t>Where can someone go to learn more about what you do?</a:t>
            </a:r>
          </a:p>
          <a:p>
            <a:endParaRPr lang="en-US" dirty="0">
              <a:solidFill>
                <a:schemeClr val="bg1"/>
              </a:solidFill>
            </a:endParaRPr>
          </a:p>
        </p:txBody>
      </p:sp>
    </p:spTree>
    <p:extLst>
      <p:ext uri="{BB962C8B-B14F-4D97-AF65-F5344CB8AC3E}">
        <p14:creationId xmlns:p14="http://schemas.microsoft.com/office/powerpoint/2010/main" val="383893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80">
                                          <p:stCondLst>
                                            <p:cond delay="0"/>
                                          </p:stCondLst>
                                        </p:cTn>
                                        <p:tgtEl>
                                          <p:spTgt spid="3">
                                            <p:txEl>
                                              <p:pRg st="6" end="6"/>
                                            </p:txEl>
                                          </p:spTgt>
                                        </p:tgtEl>
                                      </p:cBhvr>
                                    </p:animEffect>
                                    <p:anim calcmode="lin" valueType="num">
                                      <p:cBhvr>
                                        <p:cTn id="2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6" end="6"/>
                                            </p:txEl>
                                          </p:spTgt>
                                        </p:tgtEl>
                                      </p:cBhvr>
                                      <p:to x="100000" y="60000"/>
                                    </p:animScale>
                                    <p:animScale>
                                      <p:cBhvr>
                                        <p:cTn id="30" dur="166" decel="50000">
                                          <p:stCondLst>
                                            <p:cond delay="676"/>
                                          </p:stCondLst>
                                        </p:cTn>
                                        <p:tgtEl>
                                          <p:spTgt spid="3">
                                            <p:txEl>
                                              <p:pRg st="6" end="6"/>
                                            </p:txEl>
                                          </p:spTgt>
                                        </p:tgtEl>
                                      </p:cBhvr>
                                      <p:to x="100000" y="100000"/>
                                    </p:animScale>
                                    <p:animScale>
                                      <p:cBhvr>
                                        <p:cTn id="31" dur="26">
                                          <p:stCondLst>
                                            <p:cond delay="1312"/>
                                          </p:stCondLst>
                                        </p:cTn>
                                        <p:tgtEl>
                                          <p:spTgt spid="3">
                                            <p:txEl>
                                              <p:pRg st="6" end="6"/>
                                            </p:txEl>
                                          </p:spTgt>
                                        </p:tgtEl>
                                      </p:cBhvr>
                                      <p:to x="100000" y="80000"/>
                                    </p:animScale>
                                    <p:animScale>
                                      <p:cBhvr>
                                        <p:cTn id="32" dur="166" decel="50000">
                                          <p:stCondLst>
                                            <p:cond delay="1338"/>
                                          </p:stCondLst>
                                        </p:cTn>
                                        <p:tgtEl>
                                          <p:spTgt spid="3">
                                            <p:txEl>
                                              <p:pRg st="6" end="6"/>
                                            </p:txEl>
                                          </p:spTgt>
                                        </p:tgtEl>
                                      </p:cBhvr>
                                      <p:to x="100000" y="100000"/>
                                    </p:animScale>
                                    <p:animScale>
                                      <p:cBhvr>
                                        <p:cTn id="33" dur="26">
                                          <p:stCondLst>
                                            <p:cond delay="1642"/>
                                          </p:stCondLst>
                                        </p:cTn>
                                        <p:tgtEl>
                                          <p:spTgt spid="3">
                                            <p:txEl>
                                              <p:pRg st="6" end="6"/>
                                            </p:txEl>
                                          </p:spTgt>
                                        </p:tgtEl>
                                      </p:cBhvr>
                                      <p:to x="100000" y="90000"/>
                                    </p:animScale>
                                    <p:animScale>
                                      <p:cBhvr>
                                        <p:cTn id="34" dur="166" decel="50000">
                                          <p:stCondLst>
                                            <p:cond delay="1668"/>
                                          </p:stCondLst>
                                        </p:cTn>
                                        <p:tgtEl>
                                          <p:spTgt spid="3">
                                            <p:txEl>
                                              <p:pRg st="6" end="6"/>
                                            </p:txEl>
                                          </p:spTgt>
                                        </p:tgtEl>
                                      </p:cBhvr>
                                      <p:to x="100000" y="100000"/>
                                    </p:animScale>
                                    <p:animScale>
                                      <p:cBhvr>
                                        <p:cTn id="35" dur="26">
                                          <p:stCondLst>
                                            <p:cond delay="1808"/>
                                          </p:stCondLst>
                                        </p:cTn>
                                        <p:tgtEl>
                                          <p:spTgt spid="3">
                                            <p:txEl>
                                              <p:pRg st="6" end="6"/>
                                            </p:txEl>
                                          </p:spTgt>
                                        </p:tgtEl>
                                      </p:cBhvr>
                                      <p:to x="100000" y="95000"/>
                                    </p:animScale>
                                    <p:animScale>
                                      <p:cBhvr>
                                        <p:cTn id="3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n-ended question as modified from the closed-ended question | Download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7875" y="2362200"/>
            <a:ext cx="8096250" cy="3257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066800" y="1447800"/>
            <a:ext cx="10515600" cy="1145224"/>
          </a:xfrm>
          <a:solidFill>
            <a:schemeClr val="tx2">
              <a:lumMod val="50000"/>
            </a:schemeClr>
          </a:solidFill>
        </p:spPr>
        <p:txBody>
          <a:bodyPr/>
          <a:lstStyle/>
          <a:p>
            <a:r>
              <a:rPr lang="en-US" dirty="0" smtClean="0"/>
              <a:t>Which on open and close side</a:t>
            </a:r>
            <a:endParaRPr lang="en-US" dirty="0"/>
          </a:p>
        </p:txBody>
      </p:sp>
    </p:spTree>
    <p:extLst>
      <p:ext uri="{BB962C8B-B14F-4D97-AF65-F5344CB8AC3E}">
        <p14:creationId xmlns:p14="http://schemas.microsoft.com/office/powerpoint/2010/main" val="146768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a:t>
            </a:r>
            <a:r>
              <a:rPr lang="en-US" dirty="0" smtClean="0"/>
              <a:t>14</a:t>
            </a:r>
            <a:r>
              <a:rPr lang="en-US" dirty="0"/>
              <a:t/>
            </a:r>
            <a:br>
              <a:rPr lang="en-US" dirty="0"/>
            </a:br>
            <a:r>
              <a:rPr lang="en-US" dirty="0" smtClean="0"/>
              <a:t>11-March-2021</a:t>
            </a:r>
            <a:endParaRPr lang="en-US" dirty="0"/>
          </a:p>
        </p:txBody>
      </p:sp>
    </p:spTree>
    <p:extLst>
      <p:ext uri="{BB962C8B-B14F-4D97-AF65-F5344CB8AC3E}">
        <p14:creationId xmlns:p14="http://schemas.microsoft.com/office/powerpoint/2010/main" val="146169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Software Project Management</a:t>
            </a:r>
          </a:p>
        </p:txBody>
      </p:sp>
      <p:sp>
        <p:nvSpPr>
          <p:cNvPr id="3" name="Content Placeholder 2"/>
          <p:cNvSpPr>
            <a:spLocks noGrp="1"/>
          </p:cNvSpPr>
          <p:nvPr>
            <p:ph idx="1"/>
          </p:nvPr>
        </p:nvSpPr>
        <p:spPr/>
        <p:txBody>
          <a:bodyPr/>
          <a:lstStyle/>
          <a:p>
            <a:pPr algn="ctr"/>
            <a:r>
              <a:rPr lang="en-US" sz="3200" b="1" i="1" dirty="0">
                <a:solidFill>
                  <a:schemeClr val="bg1"/>
                </a:solidFill>
                <a:latin typeface="Times New Roman" panose="02020603050405020304" pitchFamily="18" charset="0"/>
                <a:cs typeface="Times New Roman" panose="02020603050405020304" pitchFamily="18" charset="0"/>
              </a:rPr>
              <a:t>What is estimation?</a:t>
            </a:r>
            <a:endParaRPr lang="en-US" sz="3200" b="1" i="1"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rPr>
              <a:t>The </a:t>
            </a:r>
            <a:r>
              <a:rPr lang="en-US" dirty="0">
                <a:solidFill>
                  <a:schemeClr val="bg1"/>
                </a:solidFill>
              </a:rPr>
              <a:t>project manager must set expectations about the time required to complete the software among the stakeholders, the team, and the organization’s management. </a:t>
            </a:r>
            <a:endParaRPr lang="en-US" dirty="0" smtClean="0">
              <a:solidFill>
                <a:schemeClr val="bg1"/>
              </a:solidFill>
            </a:endParaRPr>
          </a:p>
          <a:p>
            <a:r>
              <a:rPr lang="en-US" dirty="0" smtClean="0">
                <a:solidFill>
                  <a:schemeClr val="bg1"/>
                </a:solidFill>
              </a:rPr>
              <a:t>If </a:t>
            </a:r>
            <a:r>
              <a:rPr lang="en-US" dirty="0">
                <a:solidFill>
                  <a:schemeClr val="bg1"/>
                </a:solidFill>
              </a:rPr>
              <a:t>those expectations are not realistic from the beginning of the project, the stakeholders will not trust the team or the project manager.</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Lst>
          </a:blip>
          <a:stretch>
            <a:fillRect/>
          </a:stretch>
        </p:blipFill>
        <p:spPr>
          <a:xfrm>
            <a:off x="4191000" y="4114800"/>
            <a:ext cx="3554668" cy="1871662"/>
          </a:xfrm>
          <a:prstGeom prst="rect">
            <a:avLst/>
          </a:prstGeom>
        </p:spPr>
      </p:pic>
    </p:spTree>
    <p:extLst>
      <p:ext uri="{BB962C8B-B14F-4D97-AF65-F5344CB8AC3E}">
        <p14:creationId xmlns:p14="http://schemas.microsoft.com/office/powerpoint/2010/main" val="344576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Estimation Techniques</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16776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376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Wideband Delphi</a:t>
            </a:r>
          </a:p>
        </p:txBody>
      </p:sp>
      <p:sp>
        <p:nvSpPr>
          <p:cNvPr id="3" name="Content Placeholder 2"/>
          <p:cNvSpPr>
            <a:spLocks noGrp="1"/>
          </p:cNvSpPr>
          <p:nvPr>
            <p:ph idx="1"/>
          </p:nvPr>
        </p:nvSpPr>
        <p:spPr/>
        <p:txBody>
          <a:bodyPr>
            <a:normAutofit/>
          </a:bodyPr>
          <a:lstStyle/>
          <a:p>
            <a:r>
              <a:rPr lang="en-US" sz="2800" dirty="0">
                <a:solidFill>
                  <a:schemeClr val="bg1"/>
                </a:solidFill>
              </a:rPr>
              <a:t>Wideband Delphi is a process that a team can use to generate an estimate </a:t>
            </a:r>
            <a:endParaRPr lang="en-US" sz="2800" dirty="0" smtClean="0">
              <a:solidFill>
                <a:schemeClr val="bg1"/>
              </a:solidFill>
            </a:endParaRPr>
          </a:p>
          <a:p>
            <a:pPr lvl="1"/>
            <a:r>
              <a:rPr lang="en-US" sz="2000" dirty="0">
                <a:solidFill>
                  <a:schemeClr val="bg1"/>
                </a:solidFill>
              </a:rPr>
              <a:t>The project manager chooses an estimation team, and gains consensus among that team on the results </a:t>
            </a:r>
            <a:endParaRPr lang="en-US" sz="2000" dirty="0" smtClean="0">
              <a:solidFill>
                <a:schemeClr val="bg1"/>
              </a:solidFill>
            </a:endParaRPr>
          </a:p>
          <a:p>
            <a:pPr lvl="1"/>
            <a:r>
              <a:rPr lang="en-US" sz="2000" dirty="0">
                <a:solidFill>
                  <a:schemeClr val="bg1"/>
                </a:solidFill>
              </a:rPr>
              <a:t>Wideband Delphi is a repeatable estimation process because it consists of a straightforward set of steps that can be performed the same way each time</a:t>
            </a:r>
          </a:p>
        </p:txBody>
      </p:sp>
    </p:spTree>
    <p:extLst>
      <p:ext uri="{BB962C8B-B14F-4D97-AF65-F5344CB8AC3E}">
        <p14:creationId xmlns:p14="http://schemas.microsoft.com/office/powerpoint/2010/main" val="28403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Band Delphi</a:t>
            </a:r>
            <a:endParaRPr lang="en-US" dirty="0"/>
          </a:p>
        </p:txBody>
      </p:sp>
      <p:sp>
        <p:nvSpPr>
          <p:cNvPr id="3" name="Content Placeholder 2"/>
          <p:cNvSpPr>
            <a:spLocks noGrp="1"/>
          </p:cNvSpPr>
          <p:nvPr>
            <p:ph idx="1"/>
          </p:nvPr>
        </p:nvSpPr>
        <p:spPr/>
        <p:txBody>
          <a:bodyPr/>
          <a:lstStyle/>
          <a:p>
            <a:r>
              <a:rPr lang="en-US" dirty="0" smtClean="0"/>
              <a:t>For each task, each estimator provide the:</a:t>
            </a:r>
          </a:p>
          <a:p>
            <a:pPr lvl="1"/>
            <a:r>
              <a:rPr lang="en-US" dirty="0" smtClean="0"/>
              <a:t>Optimistic effort: the least cost and least time</a:t>
            </a:r>
          </a:p>
          <a:p>
            <a:pPr lvl="1"/>
            <a:r>
              <a:rPr lang="en-US" dirty="0" smtClean="0"/>
              <a:t>Pessimistic effort: the most cost and the time</a:t>
            </a:r>
          </a:p>
          <a:p>
            <a:pPr lvl="1"/>
            <a:r>
              <a:rPr lang="en-US" dirty="0" smtClean="0"/>
              <a:t>Expected effort: the realistic forecast</a:t>
            </a:r>
            <a:endParaRPr lang="en-US" dirty="0"/>
          </a:p>
          <a:p>
            <a:pPr marL="228600" lvl="1" indent="0">
              <a:buNone/>
            </a:pPr>
            <a:r>
              <a:rPr lang="en-US" dirty="0" smtClean="0"/>
              <a:t>Calculate the average of these estimates form each estimators</a:t>
            </a:r>
          </a:p>
          <a:p>
            <a:pPr marL="228600" lvl="1" indent="0">
              <a:buNone/>
            </a:pPr>
            <a:r>
              <a:rPr lang="en-US" dirty="0"/>
              <a:t>	</a:t>
            </a:r>
            <a:r>
              <a:rPr lang="en-US" dirty="0" smtClean="0"/>
              <a:t>E = 0+P+4B/6 </a:t>
            </a:r>
          </a:p>
        </p:txBody>
      </p:sp>
    </p:spTree>
    <p:extLst>
      <p:ext uri="{BB962C8B-B14F-4D97-AF65-F5344CB8AC3E}">
        <p14:creationId xmlns:p14="http://schemas.microsoft.com/office/powerpoint/2010/main" val="36388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solidFill>
                  <a:schemeClr val="bg1"/>
                </a:solidFill>
              </a:rPr>
              <a:t>The Wideband Delphi Process</a:t>
            </a:r>
            <a:endParaRPr lang="en-US"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4185688"/>
              </p:ext>
            </p:extLst>
          </p:nvPr>
        </p:nvGraphicFramePr>
        <p:xfrm>
          <a:off x="1905000" y="1295400"/>
          <a:ext cx="85344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86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lstStyle/>
          <a:p>
            <a:pPr algn="ctr"/>
            <a:r>
              <a:rPr lang="en-US" dirty="0"/>
              <a:t>Class </a:t>
            </a:r>
            <a:r>
              <a:rPr lang="en-US" dirty="0" smtClean="0"/>
              <a:t>13</a:t>
            </a:r>
            <a:r>
              <a:rPr lang="en-US" dirty="0"/>
              <a:t/>
            </a:r>
            <a:br>
              <a:rPr lang="en-US" dirty="0"/>
            </a:br>
            <a:r>
              <a:rPr lang="en-US" dirty="0" smtClean="0"/>
              <a:t>10-March-2021</a:t>
            </a:r>
            <a:endParaRPr lang="en-US" dirty="0"/>
          </a:p>
        </p:txBody>
      </p:sp>
    </p:spTree>
    <p:extLst>
      <p:ext uri="{BB962C8B-B14F-4D97-AF65-F5344CB8AC3E}">
        <p14:creationId xmlns:p14="http://schemas.microsoft.com/office/powerpoint/2010/main" val="151557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Wideband Delphi Process</a:t>
            </a:r>
          </a:p>
        </p:txBody>
      </p:sp>
      <p:sp>
        <p:nvSpPr>
          <p:cNvPr id="3" name="Content Placeholder 2"/>
          <p:cNvSpPr>
            <a:spLocks noGrp="1"/>
          </p:cNvSpPr>
          <p:nvPr>
            <p:ph idx="1"/>
          </p:nvPr>
        </p:nvSpPr>
        <p:spPr/>
        <p:txBody>
          <a:bodyPr>
            <a:normAutofit/>
          </a:bodyPr>
          <a:lstStyle/>
          <a:p>
            <a:r>
              <a:rPr lang="en-US" sz="2800" b="1" i="1" dirty="0">
                <a:solidFill>
                  <a:schemeClr val="bg1"/>
                </a:solidFill>
              </a:rPr>
              <a:t>Step 1: Choose the </a:t>
            </a:r>
            <a:r>
              <a:rPr lang="en-US" sz="2800" b="1" i="1" dirty="0" smtClean="0">
                <a:solidFill>
                  <a:schemeClr val="bg1"/>
                </a:solidFill>
              </a:rPr>
              <a:t>team.</a:t>
            </a:r>
          </a:p>
          <a:p>
            <a:pPr lvl="1"/>
            <a:r>
              <a:rPr lang="en-US" sz="2400" dirty="0" smtClean="0">
                <a:solidFill>
                  <a:schemeClr val="bg1"/>
                </a:solidFill>
              </a:rPr>
              <a:t>The </a:t>
            </a:r>
            <a:r>
              <a:rPr lang="en-US" sz="2400" dirty="0">
                <a:solidFill>
                  <a:schemeClr val="bg1"/>
                </a:solidFill>
              </a:rPr>
              <a:t>project manager selects the estimation team and a moderator. </a:t>
            </a:r>
            <a:r>
              <a:rPr lang="en-US" sz="2400" dirty="0" smtClean="0">
                <a:solidFill>
                  <a:schemeClr val="bg1"/>
                </a:solidFill>
              </a:rPr>
              <a:t>the </a:t>
            </a:r>
            <a:r>
              <a:rPr lang="en-US" sz="2400" dirty="0">
                <a:solidFill>
                  <a:schemeClr val="bg1"/>
                </a:solidFill>
              </a:rPr>
              <a:t>team should consist of 3 to 7 project team members. </a:t>
            </a:r>
          </a:p>
          <a:p>
            <a:pPr lvl="2"/>
            <a:r>
              <a:rPr lang="en-US" sz="1800" dirty="0" smtClean="0">
                <a:solidFill>
                  <a:schemeClr val="bg1"/>
                </a:solidFill>
              </a:rPr>
              <a:t>The </a:t>
            </a:r>
            <a:r>
              <a:rPr lang="en-US" sz="1800" dirty="0">
                <a:solidFill>
                  <a:schemeClr val="bg1"/>
                </a:solidFill>
              </a:rPr>
              <a:t>moderator should be familiar with the Delphi process, but should not have a stake in the outcome of the session if possible. </a:t>
            </a:r>
            <a:endParaRPr lang="en-US" sz="1800" dirty="0" smtClean="0">
              <a:solidFill>
                <a:schemeClr val="bg1"/>
              </a:solidFill>
            </a:endParaRPr>
          </a:p>
          <a:p>
            <a:pPr lvl="2"/>
            <a:r>
              <a:rPr lang="en-US" sz="1800" dirty="0" smtClean="0">
                <a:solidFill>
                  <a:schemeClr val="bg1"/>
                </a:solidFill>
              </a:rPr>
              <a:t>If </a:t>
            </a:r>
            <a:r>
              <a:rPr lang="en-US" sz="1800" dirty="0">
                <a:solidFill>
                  <a:schemeClr val="bg1"/>
                </a:solidFill>
              </a:rPr>
              <a:t>possible, the project manager should not be the moderator because he should ideally be part of the estimation team.</a:t>
            </a:r>
          </a:p>
        </p:txBody>
      </p:sp>
    </p:spTree>
    <p:extLst>
      <p:ext uri="{BB962C8B-B14F-4D97-AF65-F5344CB8AC3E}">
        <p14:creationId xmlns:p14="http://schemas.microsoft.com/office/powerpoint/2010/main" val="267023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bg1"/>
                </a:solidFill>
              </a:rPr>
              <a:t>Step 2: Kickoff Meeting</a:t>
            </a:r>
          </a:p>
        </p:txBody>
      </p:sp>
      <p:sp>
        <p:nvSpPr>
          <p:cNvPr id="3" name="Content Placeholder 2"/>
          <p:cNvSpPr>
            <a:spLocks noGrp="1"/>
          </p:cNvSpPr>
          <p:nvPr>
            <p:ph idx="1"/>
          </p:nvPr>
        </p:nvSpPr>
        <p:spPr/>
        <p:txBody>
          <a:bodyPr/>
          <a:lstStyle/>
          <a:p>
            <a:r>
              <a:rPr lang="en-US" dirty="0" smtClean="0">
                <a:solidFill>
                  <a:schemeClr val="bg1"/>
                </a:solidFill>
              </a:rPr>
              <a:t>The </a:t>
            </a:r>
            <a:r>
              <a:rPr lang="en-US" dirty="0">
                <a:solidFill>
                  <a:schemeClr val="bg1"/>
                </a:solidFill>
              </a:rPr>
              <a:t>project manager must make sure that each team member understands the Delphi process, has read the vision and scope document and any other documentation, and is familiar with the project background and </a:t>
            </a:r>
            <a:r>
              <a:rPr lang="en-US" dirty="0" smtClean="0">
                <a:solidFill>
                  <a:schemeClr val="bg1"/>
                </a:solidFill>
              </a:rPr>
              <a:t>needs.</a:t>
            </a:r>
          </a:p>
          <a:p>
            <a:r>
              <a:rPr lang="en-US" dirty="0" smtClean="0">
                <a:solidFill>
                  <a:schemeClr val="bg1"/>
                </a:solidFill>
              </a:rPr>
              <a:t>The </a:t>
            </a:r>
            <a:r>
              <a:rPr lang="en-US" dirty="0">
                <a:solidFill>
                  <a:schemeClr val="bg1"/>
                </a:solidFill>
              </a:rPr>
              <a:t>team brainstorms and writes down assumptions. </a:t>
            </a:r>
            <a:endParaRPr lang="en-US" dirty="0" smtClean="0">
              <a:solidFill>
                <a:schemeClr val="bg1"/>
              </a:solidFill>
            </a:endParaRPr>
          </a:p>
          <a:p>
            <a:r>
              <a:rPr lang="en-US" dirty="0" smtClean="0">
                <a:solidFill>
                  <a:schemeClr val="bg1"/>
                </a:solidFill>
              </a:rPr>
              <a:t>The </a:t>
            </a:r>
            <a:r>
              <a:rPr lang="en-US" dirty="0">
                <a:solidFill>
                  <a:schemeClr val="bg1"/>
                </a:solidFill>
              </a:rPr>
              <a:t>team generates a WBS with 10-20 tasks. </a:t>
            </a:r>
            <a:endParaRPr lang="en-US" dirty="0" smtClean="0">
              <a:solidFill>
                <a:schemeClr val="bg1"/>
              </a:solidFill>
            </a:endParaRPr>
          </a:p>
          <a:p>
            <a:r>
              <a:rPr lang="en-US" dirty="0" smtClean="0">
                <a:solidFill>
                  <a:schemeClr val="bg1"/>
                </a:solidFill>
              </a:rPr>
              <a:t>The </a:t>
            </a:r>
            <a:r>
              <a:rPr lang="en-US" dirty="0">
                <a:solidFill>
                  <a:schemeClr val="bg1"/>
                </a:solidFill>
              </a:rPr>
              <a:t>team agrees on a unit of estimation.</a:t>
            </a:r>
          </a:p>
        </p:txBody>
      </p:sp>
    </p:spTree>
    <p:extLst>
      <p:ext uri="{BB962C8B-B14F-4D97-AF65-F5344CB8AC3E}">
        <p14:creationId xmlns:p14="http://schemas.microsoft.com/office/powerpoint/2010/main" val="87243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bg1"/>
                </a:solidFill>
              </a:rPr>
              <a:t>Step 3: Individual Preparation</a:t>
            </a:r>
          </a:p>
        </p:txBody>
      </p:sp>
      <p:sp>
        <p:nvSpPr>
          <p:cNvPr id="3" name="Content Placeholder 2"/>
          <p:cNvSpPr>
            <a:spLocks noGrp="1"/>
          </p:cNvSpPr>
          <p:nvPr>
            <p:ph idx="1"/>
          </p:nvPr>
        </p:nvSpPr>
        <p:spPr>
          <a:xfrm>
            <a:off x="685800" y="1905000"/>
            <a:ext cx="3733800" cy="4351338"/>
          </a:xfrm>
        </p:spPr>
        <p:txBody>
          <a:bodyPr>
            <a:normAutofit/>
          </a:bodyPr>
          <a:lstStyle/>
          <a:p>
            <a:pPr algn="just"/>
            <a:r>
              <a:rPr lang="en-US" sz="1600" dirty="0" smtClean="0">
                <a:solidFill>
                  <a:schemeClr val="bg1"/>
                </a:solidFill>
              </a:rPr>
              <a:t>Each </a:t>
            </a:r>
            <a:r>
              <a:rPr lang="en-US" sz="1600" dirty="0">
                <a:solidFill>
                  <a:schemeClr val="bg1"/>
                </a:solidFill>
              </a:rPr>
              <a:t>team member independently generates a set of preparation results. </a:t>
            </a:r>
            <a:endParaRPr lang="en-US" sz="1600" dirty="0" smtClean="0">
              <a:solidFill>
                <a:schemeClr val="bg1"/>
              </a:solidFill>
            </a:endParaRPr>
          </a:p>
          <a:p>
            <a:pPr algn="just"/>
            <a:r>
              <a:rPr lang="en-US" sz="1600" dirty="0" smtClean="0">
                <a:solidFill>
                  <a:schemeClr val="bg1"/>
                </a:solidFill>
              </a:rPr>
              <a:t>For </a:t>
            </a:r>
            <a:r>
              <a:rPr lang="en-US" sz="1600" dirty="0">
                <a:solidFill>
                  <a:schemeClr val="bg1"/>
                </a:solidFill>
              </a:rPr>
              <a:t>each task, the team member writes down an estimate for the effort required to complete the task, and any additional assumptions he needed to make in order to generate the estimate.</a:t>
            </a:r>
          </a:p>
        </p:txBody>
      </p:sp>
      <p:pic>
        <p:nvPicPr>
          <p:cNvPr id="4" name="Picture 3"/>
          <p:cNvPicPr>
            <a:picLocks noChangeAspect="1"/>
          </p:cNvPicPr>
          <p:nvPr/>
        </p:nvPicPr>
        <p:blipFill>
          <a:blip r:embed="rId2"/>
          <a:stretch>
            <a:fillRect/>
          </a:stretch>
        </p:blipFill>
        <p:spPr>
          <a:xfrm>
            <a:off x="4648200" y="1676400"/>
            <a:ext cx="7429500" cy="4143375"/>
          </a:xfrm>
          <a:prstGeom prst="rect">
            <a:avLst/>
          </a:prstGeom>
        </p:spPr>
      </p:pic>
    </p:spTree>
    <p:extLst>
      <p:ext uri="{BB962C8B-B14F-4D97-AF65-F5344CB8AC3E}">
        <p14:creationId xmlns:p14="http://schemas.microsoft.com/office/powerpoint/2010/main" val="419324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a:xfrm>
            <a:off x="2133600" y="0"/>
            <a:ext cx="7772400" cy="914400"/>
          </a:xfrm>
        </p:spPr>
        <p:txBody>
          <a:bodyPr/>
          <a:lstStyle/>
          <a:p>
            <a:r>
              <a:rPr lang="en-US" altLang="en-US" dirty="0" smtClean="0"/>
              <a:t>Estimation form for every person </a:t>
            </a:r>
          </a:p>
        </p:txBody>
      </p:sp>
      <p:pic>
        <p:nvPicPr>
          <p:cNvPr id="31747" name="Content Placeholder 4" descr="Estimation form.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71800" y="1219200"/>
            <a:ext cx="6211888" cy="5105400"/>
          </a:xfrm>
        </p:spPr>
      </p:pic>
      <p:sp>
        <p:nvSpPr>
          <p:cNvPr id="31748"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3200">
                <a:solidFill>
                  <a:srgbClr val="B8BBBF"/>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B8BBBF"/>
                </a:solidFill>
                <a:latin typeface="Arial" panose="020B0604020202020204" pitchFamily="34" charset="0"/>
              </a:defRPr>
            </a:lvl2pPr>
            <a:lvl3pPr marL="1143000" indent="-228600">
              <a:spcBef>
                <a:spcPct val="20000"/>
              </a:spcBef>
              <a:buChar char="•"/>
              <a:defRPr sz="2400">
                <a:solidFill>
                  <a:srgbClr val="B8BBBF"/>
                </a:solidFill>
                <a:latin typeface="Arial" panose="020B0604020202020204" pitchFamily="34" charset="0"/>
              </a:defRPr>
            </a:lvl3pPr>
            <a:lvl4pPr marL="1600200" indent="-228600">
              <a:spcBef>
                <a:spcPct val="20000"/>
              </a:spcBef>
              <a:buChar char="–"/>
              <a:defRPr sz="2000">
                <a:solidFill>
                  <a:srgbClr val="B8BBBF"/>
                </a:solidFill>
                <a:latin typeface="Arial" panose="020B0604020202020204" pitchFamily="34" charset="0"/>
              </a:defRPr>
            </a:lvl4pPr>
            <a:lvl5pPr marL="2057400" indent="-228600">
              <a:spcBef>
                <a:spcPct val="20000"/>
              </a:spcBef>
              <a:buChar char="»"/>
              <a:defRPr sz="2000">
                <a:solidFill>
                  <a:srgbClr val="B8BBBF"/>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B8BBBF"/>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B8BBBF"/>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B8BBBF"/>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B8BBBF"/>
                </a:solidFill>
                <a:latin typeface="Arial" panose="020B0604020202020204" pitchFamily="34" charset="0"/>
              </a:defRPr>
            </a:lvl9pPr>
          </a:lstStyle>
          <a:p>
            <a:pPr>
              <a:spcBef>
                <a:spcPct val="0"/>
              </a:spcBef>
              <a:buFontTx/>
              <a:buNone/>
            </a:pPr>
            <a:fld id="{B0F2CE62-B29F-4B75-9012-500497D5FB99}" type="slidenum">
              <a:rPr lang="en-US" altLang="en-US" sz="1400">
                <a:solidFill>
                  <a:srgbClr val="E62D33"/>
                </a:solidFill>
              </a:rPr>
              <a:pPr>
                <a:spcBef>
                  <a:spcPct val="0"/>
                </a:spcBef>
                <a:buFontTx/>
                <a:buNone/>
              </a:pPr>
              <a:t>33</a:t>
            </a:fld>
            <a:endParaRPr lang="en-US" altLang="en-US" sz="1400">
              <a:solidFill>
                <a:srgbClr val="E62D33"/>
              </a:solidFill>
            </a:endParaRPr>
          </a:p>
        </p:txBody>
      </p:sp>
    </p:spTree>
    <p:extLst>
      <p:ext uri="{BB962C8B-B14F-4D97-AF65-F5344CB8AC3E}">
        <p14:creationId xmlns:p14="http://schemas.microsoft.com/office/powerpoint/2010/main" val="9606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bg1"/>
                </a:solidFill>
              </a:rPr>
              <a:t>Step 4: Estimation Session</a:t>
            </a:r>
          </a:p>
        </p:txBody>
      </p:sp>
      <p:sp>
        <p:nvSpPr>
          <p:cNvPr id="3" name="Content Placeholder 2"/>
          <p:cNvSpPr>
            <a:spLocks noGrp="1"/>
          </p:cNvSpPr>
          <p:nvPr>
            <p:ph idx="1"/>
          </p:nvPr>
        </p:nvSpPr>
        <p:spPr/>
        <p:txBody>
          <a:bodyPr>
            <a:normAutofit/>
          </a:bodyPr>
          <a:lstStyle/>
          <a:p>
            <a:r>
              <a:rPr lang="en-US" dirty="0">
                <a:solidFill>
                  <a:schemeClr val="bg1"/>
                </a:solidFill>
              </a:rPr>
              <a:t>The moderator calls the Estimation team for the Estimation meeting. If any of the Estimation team members respond saying that the estimates are not ready, the moderator gives more time and resends the Meeting </a:t>
            </a:r>
            <a:r>
              <a:rPr lang="en-US" dirty="0" smtClean="0">
                <a:solidFill>
                  <a:schemeClr val="bg1"/>
                </a:solidFill>
              </a:rPr>
              <a:t>Invite.</a:t>
            </a:r>
          </a:p>
          <a:p>
            <a:r>
              <a:rPr lang="en-US" dirty="0">
                <a:solidFill>
                  <a:schemeClr val="bg1"/>
                </a:solidFill>
              </a:rPr>
              <a:t>The moderator begins the estimation meeting by collecting and charting the participants' individual estimates. Each participant's total project estimate is shown as an X on the "Round 1" line. The initial estimates probably will cover a frighteningly large range.</a:t>
            </a:r>
          </a:p>
        </p:txBody>
      </p:sp>
      <p:pic>
        <p:nvPicPr>
          <p:cNvPr id="6" name="Picture 5"/>
          <p:cNvPicPr>
            <a:picLocks noChangeAspect="1"/>
          </p:cNvPicPr>
          <p:nvPr/>
        </p:nvPicPr>
        <p:blipFill>
          <a:blip r:embed="rId2"/>
          <a:stretch>
            <a:fillRect/>
          </a:stretch>
        </p:blipFill>
        <p:spPr>
          <a:xfrm>
            <a:off x="4419600" y="3890963"/>
            <a:ext cx="5391150" cy="2286000"/>
          </a:xfrm>
          <a:prstGeom prst="rect">
            <a:avLst/>
          </a:prstGeom>
        </p:spPr>
      </p:pic>
    </p:spTree>
    <p:extLst>
      <p:ext uri="{BB962C8B-B14F-4D97-AF65-F5344CB8AC3E}">
        <p14:creationId xmlns:p14="http://schemas.microsoft.com/office/powerpoint/2010/main" val="3109464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bg1"/>
                </a:solidFill>
              </a:rPr>
              <a:t>Step 5: Assemble Tasks</a:t>
            </a:r>
          </a:p>
        </p:txBody>
      </p:sp>
      <p:sp>
        <p:nvSpPr>
          <p:cNvPr id="3" name="Content Placeholder 2"/>
          <p:cNvSpPr>
            <a:spLocks noGrp="1"/>
          </p:cNvSpPr>
          <p:nvPr>
            <p:ph idx="1"/>
          </p:nvPr>
        </p:nvSpPr>
        <p:spPr/>
        <p:txBody>
          <a:bodyPr/>
          <a:lstStyle/>
          <a:p>
            <a:r>
              <a:rPr lang="en-US" dirty="0" smtClean="0">
                <a:solidFill>
                  <a:schemeClr val="bg1"/>
                </a:solidFill>
              </a:rPr>
              <a:t>The </a:t>
            </a:r>
            <a:r>
              <a:rPr lang="en-US" dirty="0">
                <a:solidFill>
                  <a:schemeClr val="bg1"/>
                </a:solidFill>
              </a:rPr>
              <a:t>project manager works with the team to collect the estimates from the team members at the end of the meeting and compiles the final task list, estimates and assumptions. </a:t>
            </a:r>
            <a:endParaRPr lang="en-US" dirty="0" smtClean="0">
              <a:solidFill>
                <a:schemeClr val="bg1"/>
              </a:solidFill>
            </a:endParaRPr>
          </a:p>
          <a:p>
            <a:pPr marL="0" indent="0">
              <a:buNone/>
            </a:pPr>
            <a:r>
              <a:rPr lang="en-US" sz="2800" i="1" dirty="0">
                <a:solidFill>
                  <a:schemeClr val="bg1"/>
                </a:solidFill>
              </a:rPr>
              <a:t>Step 6: Review Results</a:t>
            </a:r>
            <a:endParaRPr lang="en-US" sz="2800" i="1" dirty="0" smtClean="0">
              <a:solidFill>
                <a:schemeClr val="bg1"/>
              </a:solidFill>
            </a:endParaRPr>
          </a:p>
          <a:p>
            <a:r>
              <a:rPr lang="en-US" dirty="0" smtClean="0">
                <a:solidFill>
                  <a:schemeClr val="bg1"/>
                </a:solidFill>
              </a:rPr>
              <a:t>The </a:t>
            </a:r>
            <a:r>
              <a:rPr lang="en-US" dirty="0">
                <a:solidFill>
                  <a:schemeClr val="bg1"/>
                </a:solidFill>
              </a:rPr>
              <a:t>project manager reviews the final task list with the estimation team.</a:t>
            </a:r>
          </a:p>
        </p:txBody>
      </p:sp>
    </p:spTree>
    <p:extLst>
      <p:ext uri="{BB962C8B-B14F-4D97-AF65-F5344CB8AC3E}">
        <p14:creationId xmlns:p14="http://schemas.microsoft.com/office/powerpoint/2010/main" val="3040693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a:xfrm>
            <a:off x="2209800" y="0"/>
            <a:ext cx="7772400" cy="1143000"/>
          </a:xfrm>
        </p:spPr>
        <p:txBody>
          <a:bodyPr/>
          <a:lstStyle/>
          <a:p>
            <a:r>
              <a:rPr lang="en-US" altLang="en-US" smtClean="0"/>
              <a:t>Summarized result of estimation</a:t>
            </a:r>
          </a:p>
        </p:txBody>
      </p:sp>
      <p:pic>
        <p:nvPicPr>
          <p:cNvPr id="40963" name="Content Placeholder 4" descr="Summarized result of estim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1" y="1981200"/>
            <a:ext cx="7288213" cy="3962400"/>
          </a:xfrm>
        </p:spPr>
      </p:pic>
      <p:sp>
        <p:nvSpPr>
          <p:cNvPr id="40964" name="Slide Number Placeholder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sz="3200">
                <a:solidFill>
                  <a:srgbClr val="B8BBBF"/>
                </a:solidFill>
                <a:latin typeface="Arial" panose="020B0604020202020204" pitchFamily="34" charset="0"/>
              </a:defRPr>
            </a:lvl1pPr>
            <a:lvl2pPr marL="742950" indent="-285750">
              <a:spcBef>
                <a:spcPct val="20000"/>
              </a:spcBef>
              <a:buFont typeface="Wingdings 3" panose="05040102010807070707" pitchFamily="18" charset="2"/>
              <a:buChar char="w"/>
              <a:defRPr sz="2800">
                <a:solidFill>
                  <a:srgbClr val="B8BBBF"/>
                </a:solidFill>
                <a:latin typeface="Arial" panose="020B0604020202020204" pitchFamily="34" charset="0"/>
              </a:defRPr>
            </a:lvl2pPr>
            <a:lvl3pPr marL="1143000" indent="-228600">
              <a:spcBef>
                <a:spcPct val="20000"/>
              </a:spcBef>
              <a:buChar char="•"/>
              <a:defRPr sz="2400">
                <a:solidFill>
                  <a:srgbClr val="B8BBBF"/>
                </a:solidFill>
                <a:latin typeface="Arial" panose="020B0604020202020204" pitchFamily="34" charset="0"/>
              </a:defRPr>
            </a:lvl3pPr>
            <a:lvl4pPr marL="1600200" indent="-228600">
              <a:spcBef>
                <a:spcPct val="20000"/>
              </a:spcBef>
              <a:buChar char="–"/>
              <a:defRPr sz="2000">
                <a:solidFill>
                  <a:srgbClr val="B8BBBF"/>
                </a:solidFill>
                <a:latin typeface="Arial" panose="020B0604020202020204" pitchFamily="34" charset="0"/>
              </a:defRPr>
            </a:lvl4pPr>
            <a:lvl5pPr marL="2057400" indent="-228600">
              <a:spcBef>
                <a:spcPct val="20000"/>
              </a:spcBef>
              <a:buChar char="»"/>
              <a:defRPr sz="2000">
                <a:solidFill>
                  <a:srgbClr val="B8BBBF"/>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B8BBBF"/>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B8BBBF"/>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B8BBBF"/>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B8BBBF"/>
                </a:solidFill>
                <a:latin typeface="Arial" panose="020B0604020202020204" pitchFamily="34" charset="0"/>
              </a:defRPr>
            </a:lvl9pPr>
          </a:lstStyle>
          <a:p>
            <a:pPr>
              <a:spcBef>
                <a:spcPct val="0"/>
              </a:spcBef>
              <a:buFontTx/>
              <a:buNone/>
            </a:pPr>
            <a:fld id="{8D43338C-EAFD-44BE-8BDE-1B94B7E5582F}" type="slidenum">
              <a:rPr lang="en-US" altLang="en-US" sz="1400">
                <a:solidFill>
                  <a:srgbClr val="E62D33"/>
                </a:solidFill>
              </a:rPr>
              <a:pPr>
                <a:spcBef>
                  <a:spcPct val="0"/>
                </a:spcBef>
                <a:buFontTx/>
                <a:buNone/>
              </a:pPr>
              <a:t>36</a:t>
            </a:fld>
            <a:endParaRPr lang="en-US" altLang="en-US" sz="1400">
              <a:solidFill>
                <a:srgbClr val="E62D33"/>
              </a:solidFill>
            </a:endParaRPr>
          </a:p>
        </p:txBody>
      </p:sp>
    </p:spTree>
    <p:extLst>
      <p:ext uri="{BB962C8B-B14F-4D97-AF65-F5344CB8AC3E}">
        <p14:creationId xmlns:p14="http://schemas.microsoft.com/office/powerpoint/2010/main" val="18555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WBS?</a:t>
            </a:r>
            <a:endParaRPr lang="en-US" dirty="0">
              <a:effectLst/>
            </a:endParaRPr>
          </a:p>
        </p:txBody>
      </p:sp>
      <p:sp>
        <p:nvSpPr>
          <p:cNvPr id="3" name="Content Placeholder 2"/>
          <p:cNvSpPr>
            <a:spLocks noGrp="1"/>
          </p:cNvSpPr>
          <p:nvPr>
            <p:ph idx="1"/>
          </p:nvPr>
        </p:nvSpPr>
        <p:spPr/>
        <p:txBody>
          <a:bodyPr>
            <a:normAutofit/>
          </a:bodyPr>
          <a:lstStyle/>
          <a:p>
            <a:pPr algn="just"/>
            <a:r>
              <a:rPr lang="en-US" dirty="0"/>
              <a:t>Breaking work into smaller tasks is a common productivity technique used to make the work more manageable and approachable. </a:t>
            </a:r>
            <a:endParaRPr lang="en-US" dirty="0" smtClean="0"/>
          </a:p>
          <a:p>
            <a:pPr algn="just"/>
            <a:r>
              <a:rPr lang="en-US" dirty="0" smtClean="0"/>
              <a:t>For </a:t>
            </a:r>
            <a:r>
              <a:rPr lang="en-US" dirty="0"/>
              <a:t>projects, the </a:t>
            </a:r>
            <a:r>
              <a:rPr lang="en-US" b="1" dirty="0"/>
              <a:t>Work Breakdown Structure (WBS)</a:t>
            </a:r>
            <a:r>
              <a:rPr lang="en-US" dirty="0"/>
              <a:t> is the tool that utilizes this technique and is one of the most important project management documents. It singlehandedly integrates scope, cost and schedule baselines ensuring that project plans are in alignment.</a:t>
            </a:r>
            <a:endParaRPr lang="en-US" b="1" dirty="0">
              <a:solidFill>
                <a:schemeClr val="tx1"/>
              </a:solidFill>
            </a:endParaRP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37</a:t>
            </a:fld>
            <a:endParaRPr lang="en-US" sz="1200" dirty="0">
              <a:solidFill>
                <a:schemeClr val="tx1">
                  <a:lumMod val="65000"/>
                  <a:lumOff val="35000"/>
                </a:schemeClr>
              </a:solidFill>
              <a:latin typeface="Century Gothic" pitchFamily="34" charset="0"/>
            </a:endParaRPr>
          </a:p>
        </p:txBody>
      </p:sp>
    </p:spTree>
    <p:extLst>
      <p:ext uri="{BB962C8B-B14F-4D97-AF65-F5344CB8AC3E}">
        <p14:creationId xmlns:p14="http://schemas.microsoft.com/office/powerpoint/2010/main" val="169235515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2183165" y="457200"/>
            <a:ext cx="8187974" cy="1301750"/>
          </a:xfrm>
        </p:spPr>
        <p:txBody>
          <a:bodyPr/>
          <a:lstStyle/>
          <a:p>
            <a:r>
              <a:rPr lang="en-GB" altLang="en-US" sz="4400" dirty="0"/>
              <a:t>The Work Breakdown Structure</a:t>
            </a:r>
          </a:p>
        </p:txBody>
      </p:sp>
      <p:sp>
        <p:nvSpPr>
          <p:cNvPr id="10246" name="Rectangle 3"/>
          <p:cNvSpPr>
            <a:spLocks noGrp="1" noChangeArrowheads="1"/>
          </p:cNvSpPr>
          <p:nvPr>
            <p:ph type="body" idx="1"/>
          </p:nvPr>
        </p:nvSpPr>
        <p:spPr>
          <a:xfrm>
            <a:off x="1828801" y="1980363"/>
            <a:ext cx="8542338" cy="4554538"/>
          </a:xfrm>
        </p:spPr>
        <p:txBody>
          <a:bodyPr/>
          <a:lstStyle/>
          <a:p>
            <a:pPr algn="just">
              <a:lnSpc>
                <a:spcPct val="90000"/>
              </a:lnSpc>
            </a:pPr>
            <a:r>
              <a:rPr lang="en-GB" altLang="en-US" dirty="0"/>
              <a:t>Used as a basis for a number of in particular to produce the subsidiary plans of the Project Management Plan.</a:t>
            </a:r>
          </a:p>
          <a:p>
            <a:pPr algn="just">
              <a:lnSpc>
                <a:spcPct val="90000"/>
              </a:lnSpc>
            </a:pPr>
            <a:r>
              <a:rPr lang="en-GB" altLang="en-US" dirty="0"/>
              <a:t>The WBS is a </a:t>
            </a:r>
            <a:r>
              <a:rPr lang="en-GB" altLang="en-US" dirty="0">
                <a:solidFill>
                  <a:srgbClr val="FFFF00"/>
                </a:solidFill>
              </a:rPr>
              <a:t>deliverable-oriented hierarchy </a:t>
            </a:r>
            <a:r>
              <a:rPr lang="en-GB" altLang="en-US" dirty="0"/>
              <a:t>of decomposed project components.</a:t>
            </a:r>
          </a:p>
          <a:p>
            <a:pPr algn="just">
              <a:lnSpc>
                <a:spcPct val="90000"/>
              </a:lnSpc>
            </a:pPr>
            <a:r>
              <a:rPr lang="en-GB" altLang="en-US" dirty="0"/>
              <a:t>The WBS is a </a:t>
            </a:r>
            <a:r>
              <a:rPr lang="en-GB" altLang="en-US" i="1" dirty="0"/>
              <a:t>representation of the detailed project scope statement </a:t>
            </a:r>
            <a:r>
              <a:rPr lang="en-GB" altLang="en-US" dirty="0"/>
              <a:t>that specifies the work to be accomplished by the project. </a:t>
            </a:r>
          </a:p>
          <a:p>
            <a:pPr algn="just">
              <a:lnSpc>
                <a:spcPct val="90000"/>
              </a:lnSpc>
            </a:pPr>
            <a:r>
              <a:rPr lang="en-GB" altLang="en-US" dirty="0"/>
              <a:t>The elements comprising the WBS assist the stakeholders in viewing the end product of the project. </a:t>
            </a:r>
          </a:p>
          <a:p>
            <a:pPr algn="just">
              <a:lnSpc>
                <a:spcPct val="90000"/>
              </a:lnSpc>
            </a:pPr>
            <a:r>
              <a:rPr lang="en-GB" altLang="en-US" dirty="0"/>
              <a:t>The work at the lowest-level WBS component is estimated, scheduled, and tracked. </a:t>
            </a:r>
          </a:p>
          <a:p>
            <a:pPr algn="just">
              <a:lnSpc>
                <a:spcPct val="90000"/>
              </a:lnSpc>
            </a:pPr>
            <a:endParaRPr lang="en-GB" altLang="en-US" dirty="0"/>
          </a:p>
        </p:txBody>
      </p:sp>
      <p:sp>
        <p:nvSpPr>
          <p:cNvPr id="10247" name="Text Box 4"/>
          <p:cNvSpPr txBox="1">
            <a:spLocks noChangeArrowheads="1"/>
          </p:cNvSpPr>
          <p:nvPr/>
        </p:nvSpPr>
        <p:spPr bwMode="auto">
          <a:xfrm rot="3530878">
            <a:off x="831851" y="3463926"/>
            <a:ext cx="2995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50000"/>
              </a:spcBef>
            </a:pPr>
            <a:r>
              <a:rPr lang="en-GB" altLang="en-US" sz="1800">
                <a:solidFill>
                  <a:schemeClr val="bg1"/>
                </a:solidFill>
              </a:rPr>
              <a:t>WBS</a:t>
            </a:r>
            <a:endParaRPr lang="en-US" altLang="en-US" sz="1800">
              <a:solidFill>
                <a:schemeClr val="bg1"/>
              </a:solidFill>
            </a:endParaRPr>
          </a:p>
        </p:txBody>
      </p:sp>
    </p:spTree>
    <p:extLst>
      <p:ext uri="{BB962C8B-B14F-4D97-AF65-F5344CB8AC3E}">
        <p14:creationId xmlns:p14="http://schemas.microsoft.com/office/powerpoint/2010/main" val="296317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www.guru99.com/images/TestManagement/testmanagement_article_2_2_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166" y="1677195"/>
            <a:ext cx="7570435"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5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1245" y="2348880"/>
            <a:ext cx="8239555" cy="1143000"/>
          </a:xfrm>
        </p:spPr>
        <p:txBody>
          <a:bodyPr/>
          <a:lstStyle/>
          <a:p>
            <a:pPr algn="ctr"/>
            <a:r>
              <a:rPr lang="en-US" dirty="0">
                <a:solidFill>
                  <a:schemeClr val="bg1"/>
                </a:solidFill>
              </a:rPr>
              <a:t>Requirements </a:t>
            </a:r>
            <a:r>
              <a:rPr lang="en-US" dirty="0" smtClean="0">
                <a:solidFill>
                  <a:schemeClr val="bg1"/>
                </a:solidFill>
              </a:rPr>
              <a:t>Specification </a:t>
            </a:r>
            <a:endParaRPr lang="en-US" dirty="0">
              <a:solidFill>
                <a:schemeClr val="bg1"/>
              </a:solidFill>
            </a:endParaRPr>
          </a:p>
        </p:txBody>
      </p:sp>
    </p:spTree>
    <p:extLst>
      <p:ext uri="{BB962C8B-B14F-4D97-AF65-F5344CB8AC3E}">
        <p14:creationId xmlns:p14="http://schemas.microsoft.com/office/powerpoint/2010/main" val="21586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7848600" cy="838200"/>
          </a:xfrm>
        </p:spPr>
        <p:txBody>
          <a:bodyPr>
            <a:normAutofit/>
          </a:bodyPr>
          <a:lstStyle/>
          <a:p>
            <a:r>
              <a:rPr lang="en-US" sz="3600" dirty="0"/>
              <a:t> When should we develop WBS?</a:t>
            </a:r>
          </a:p>
        </p:txBody>
      </p:sp>
      <p:sp>
        <p:nvSpPr>
          <p:cNvPr id="6" name="Content Placeholder 5"/>
          <p:cNvSpPr>
            <a:spLocks noGrp="1"/>
          </p:cNvSpPr>
          <p:nvPr>
            <p:ph idx="1"/>
          </p:nvPr>
        </p:nvSpPr>
        <p:spPr>
          <a:xfrm>
            <a:off x="1981200" y="1295400"/>
            <a:ext cx="8001000" cy="2819400"/>
          </a:xfrm>
        </p:spPr>
        <p:txBody>
          <a:bodyPr/>
          <a:lstStyle/>
          <a:p>
            <a:pPr algn="just"/>
            <a:r>
              <a:rPr lang="en-US" b="1" dirty="0">
                <a:solidFill>
                  <a:schemeClr val="tx1"/>
                </a:solidFill>
              </a:rPr>
              <a:t>Once the project </a:t>
            </a:r>
            <a:r>
              <a:rPr lang="en-US" b="1" i="1" dirty="0">
                <a:solidFill>
                  <a:srgbClr val="FFFF00"/>
                </a:solidFill>
              </a:rPr>
              <a:t>Scope</a:t>
            </a:r>
            <a:r>
              <a:rPr lang="en-US" b="1" dirty="0">
                <a:solidFill>
                  <a:schemeClr val="tx1"/>
                </a:solidFill>
              </a:rPr>
              <a:t> is agreed (finalized) then before starting the project we need to </a:t>
            </a:r>
            <a:r>
              <a:rPr lang="en-US" b="1" i="1" u="sng" dirty="0">
                <a:solidFill>
                  <a:schemeClr val="tx1"/>
                </a:solidFill>
              </a:rPr>
              <a:t>plan</a:t>
            </a:r>
            <a:r>
              <a:rPr lang="en-US" b="1" i="1" dirty="0">
                <a:solidFill>
                  <a:schemeClr val="tx1"/>
                </a:solidFill>
              </a:rPr>
              <a:t> </a:t>
            </a:r>
            <a:r>
              <a:rPr lang="en-US" b="1" dirty="0">
                <a:solidFill>
                  <a:schemeClr val="tx1"/>
                </a:solidFill>
              </a:rPr>
              <a:t> various </a:t>
            </a:r>
            <a:r>
              <a:rPr lang="en-US" b="1" i="1" dirty="0">
                <a:solidFill>
                  <a:srgbClr val="FFFF00"/>
                </a:solidFill>
              </a:rPr>
              <a:t>components</a:t>
            </a:r>
            <a:r>
              <a:rPr lang="en-US" b="1" dirty="0">
                <a:solidFill>
                  <a:schemeClr val="tx1"/>
                </a:solidFill>
              </a:rPr>
              <a:t> (activities) of software development project.</a:t>
            </a:r>
          </a:p>
          <a:p>
            <a:pPr algn="just"/>
            <a:endParaRPr lang="en-US" b="1" dirty="0">
              <a:solidFill>
                <a:schemeClr val="tx1"/>
              </a:solidFill>
            </a:endParaRPr>
          </a:p>
        </p:txBody>
      </p:sp>
    </p:spTree>
    <p:extLst>
      <p:ext uri="{BB962C8B-B14F-4D97-AF65-F5344CB8AC3E}">
        <p14:creationId xmlns:p14="http://schemas.microsoft.com/office/powerpoint/2010/main" val="148792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0"/>
            <a:ext cx="7498080" cy="1143000"/>
          </a:xfrm>
        </p:spPr>
        <p:txBody>
          <a:bodyPr>
            <a:noAutofit/>
          </a:bodyPr>
          <a:lstStyle/>
          <a:p>
            <a:pPr algn="ctr"/>
            <a:r>
              <a:rPr lang="en-US" sz="3600" dirty="0"/>
              <a:t> WBS Guidelines</a:t>
            </a:r>
          </a:p>
        </p:txBody>
      </p:sp>
      <p:sp>
        <p:nvSpPr>
          <p:cNvPr id="3" name="Content Placeholder 2"/>
          <p:cNvSpPr>
            <a:spLocks noGrp="1"/>
          </p:cNvSpPr>
          <p:nvPr>
            <p:ph idx="1"/>
          </p:nvPr>
        </p:nvSpPr>
        <p:spPr/>
        <p:txBody>
          <a:bodyPr>
            <a:normAutofit/>
          </a:bodyPr>
          <a:lstStyle/>
          <a:p>
            <a:pPr algn="just"/>
            <a:r>
              <a:rPr lang="en-US" b="1" dirty="0">
                <a:solidFill>
                  <a:schemeClr val="tx1"/>
                </a:solidFill>
              </a:rPr>
              <a:t>Accurate and readable project organization.</a:t>
            </a:r>
          </a:p>
          <a:p>
            <a:pPr algn="just"/>
            <a:r>
              <a:rPr lang="en-US" b="1" dirty="0">
                <a:solidFill>
                  <a:schemeClr val="tx1"/>
                </a:solidFill>
              </a:rPr>
              <a:t>Accurate assignment of responsibilities to the project team.</a:t>
            </a:r>
          </a:p>
          <a:p>
            <a:pPr algn="just"/>
            <a:r>
              <a:rPr lang="en-US" b="1" dirty="0">
                <a:solidFill>
                  <a:schemeClr val="tx1"/>
                </a:solidFill>
              </a:rPr>
              <a:t>Indicates the project milestones and control points.</a:t>
            </a:r>
          </a:p>
          <a:p>
            <a:pPr algn="just"/>
            <a:r>
              <a:rPr lang="en-US" b="1" dirty="0">
                <a:solidFill>
                  <a:schemeClr val="tx1"/>
                </a:solidFill>
              </a:rPr>
              <a:t>Helps to estimate the cost, time, and risk.</a:t>
            </a:r>
          </a:p>
          <a:p>
            <a:pPr algn="just"/>
            <a:r>
              <a:rPr lang="en-US" b="1" dirty="0">
                <a:solidFill>
                  <a:schemeClr val="tx1"/>
                </a:solidFill>
              </a:rPr>
              <a:t>Illustrate the project scope, so the stakeholders can have a better understanding of the same.</a:t>
            </a:r>
          </a:p>
          <a:p>
            <a:pPr algn="just"/>
            <a:endParaRPr lang="en-US" b="1" dirty="0">
              <a:solidFill>
                <a:schemeClr val="tx1"/>
              </a:solidFill>
            </a:endParaRP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41</a:t>
            </a:fld>
            <a:endParaRPr lang="en-US" sz="1200" dirty="0">
              <a:solidFill>
                <a:schemeClr val="tx1">
                  <a:lumMod val="65000"/>
                  <a:lumOff val="35000"/>
                </a:schemeClr>
              </a:solidFill>
              <a:latin typeface="Century Gothic" pitchFamily="34" charset="0"/>
            </a:endParaRPr>
          </a:p>
        </p:txBody>
      </p:sp>
    </p:spTree>
    <p:extLst>
      <p:ext uri="{BB962C8B-B14F-4D97-AF65-F5344CB8AC3E}">
        <p14:creationId xmlns:p14="http://schemas.microsoft.com/office/powerpoint/2010/main" val="192532546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spcBef>
                <a:spcPts val="1200"/>
              </a:spcBef>
              <a:spcAft>
                <a:spcPts val="300"/>
              </a:spcAft>
            </a:pPr>
            <a:r>
              <a:rPr lang="en-AU" altLang="en-US" b="0"/>
              <a:t>Guidelines - continued</a:t>
            </a:r>
          </a:p>
        </p:txBody>
      </p:sp>
      <p:sp>
        <p:nvSpPr>
          <p:cNvPr id="12291" name="Rectangle 3"/>
          <p:cNvSpPr>
            <a:spLocks noGrp="1" noChangeArrowheads="1"/>
          </p:cNvSpPr>
          <p:nvPr>
            <p:ph type="body" idx="1"/>
          </p:nvPr>
        </p:nvSpPr>
        <p:spPr>
          <a:xfrm>
            <a:off x="2209800" y="1905000"/>
            <a:ext cx="7772400" cy="4114800"/>
          </a:xfrm>
        </p:spPr>
        <p:txBody>
          <a:bodyPr/>
          <a:lstStyle/>
          <a:p>
            <a:pPr>
              <a:lnSpc>
                <a:spcPct val="80000"/>
              </a:lnSpc>
              <a:spcBef>
                <a:spcPts val="1200"/>
              </a:spcBef>
              <a:spcAft>
                <a:spcPts val="300"/>
              </a:spcAft>
            </a:pPr>
            <a:r>
              <a:rPr lang="en-AU" altLang="en-US" sz="1600" dirty="0"/>
              <a:t>Include three types of project work</a:t>
            </a:r>
          </a:p>
          <a:p>
            <a:pPr lvl="1">
              <a:lnSpc>
                <a:spcPct val="80000"/>
              </a:lnSpc>
              <a:spcBef>
                <a:spcPts val="1200"/>
              </a:spcBef>
              <a:spcAft>
                <a:spcPts val="300"/>
              </a:spcAft>
            </a:pPr>
            <a:r>
              <a:rPr lang="en-AU" altLang="en-US" sz="1600" dirty="0"/>
              <a:t>Product</a:t>
            </a:r>
          </a:p>
          <a:p>
            <a:pPr lvl="2">
              <a:lnSpc>
                <a:spcPct val="80000"/>
              </a:lnSpc>
              <a:spcBef>
                <a:spcPts val="1200"/>
              </a:spcBef>
              <a:spcAft>
                <a:spcPts val="300"/>
              </a:spcAft>
            </a:pPr>
            <a:r>
              <a:rPr lang="en-AU" altLang="en-US" b="1" dirty="0"/>
              <a:t>Specifically assigned to a physical product as a unique deliverable</a:t>
            </a:r>
          </a:p>
          <a:p>
            <a:pPr lvl="2">
              <a:lnSpc>
                <a:spcPct val="80000"/>
              </a:lnSpc>
              <a:spcBef>
                <a:spcPts val="1200"/>
              </a:spcBef>
              <a:spcAft>
                <a:spcPts val="300"/>
              </a:spcAft>
            </a:pPr>
            <a:r>
              <a:rPr lang="en-AU" altLang="en-US" b="1" dirty="0"/>
              <a:t>This subset is sometimes referred to as the product breakdown structure</a:t>
            </a:r>
          </a:p>
          <a:p>
            <a:pPr lvl="1">
              <a:lnSpc>
                <a:spcPct val="80000"/>
              </a:lnSpc>
              <a:spcBef>
                <a:spcPts val="1200"/>
              </a:spcBef>
              <a:spcAft>
                <a:spcPts val="300"/>
              </a:spcAft>
            </a:pPr>
            <a:r>
              <a:rPr lang="en-AU" altLang="en-US" sz="1600" dirty="0"/>
              <a:t>Integration</a:t>
            </a:r>
          </a:p>
          <a:p>
            <a:pPr lvl="2">
              <a:lnSpc>
                <a:spcPct val="80000"/>
              </a:lnSpc>
              <a:spcBef>
                <a:spcPts val="1200"/>
              </a:spcBef>
              <a:spcAft>
                <a:spcPts val="300"/>
              </a:spcAft>
            </a:pPr>
            <a:r>
              <a:rPr lang="en-AU" altLang="en-US" b="1" dirty="0"/>
              <a:t>When products are brought together as a unit</a:t>
            </a:r>
          </a:p>
          <a:p>
            <a:pPr lvl="2">
              <a:lnSpc>
                <a:spcPct val="80000"/>
              </a:lnSpc>
              <a:spcBef>
                <a:spcPts val="1200"/>
              </a:spcBef>
              <a:spcAft>
                <a:spcPts val="300"/>
              </a:spcAft>
            </a:pPr>
            <a:r>
              <a:rPr lang="en-AU" altLang="en-US" b="1" dirty="0"/>
              <a:t>Can be at any level</a:t>
            </a:r>
          </a:p>
          <a:p>
            <a:pPr lvl="1">
              <a:lnSpc>
                <a:spcPct val="80000"/>
              </a:lnSpc>
              <a:spcBef>
                <a:spcPts val="1200"/>
              </a:spcBef>
              <a:spcAft>
                <a:spcPts val="300"/>
              </a:spcAft>
            </a:pPr>
            <a:r>
              <a:rPr lang="en-AU" altLang="en-US" sz="1600" dirty="0"/>
              <a:t>Support</a:t>
            </a:r>
          </a:p>
          <a:p>
            <a:pPr lvl="2">
              <a:lnSpc>
                <a:spcPct val="80000"/>
              </a:lnSpc>
              <a:spcBef>
                <a:spcPts val="1200"/>
              </a:spcBef>
              <a:spcAft>
                <a:spcPts val="300"/>
              </a:spcAft>
            </a:pPr>
            <a:r>
              <a:rPr lang="en-AU" altLang="en-US" b="1" dirty="0"/>
              <a:t>Level of Effort, Administration, Expenses, Improvement Practices, Contractor Management</a:t>
            </a:r>
            <a:endParaRPr lang="en-AU" altLang="en-US" dirty="0"/>
          </a:p>
        </p:txBody>
      </p:sp>
    </p:spTree>
    <p:extLst>
      <p:ext uri="{BB962C8B-B14F-4D97-AF65-F5344CB8AC3E}">
        <p14:creationId xmlns:p14="http://schemas.microsoft.com/office/powerpoint/2010/main" val="846299450"/>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66800"/>
          </a:xfrm>
        </p:spPr>
        <p:txBody>
          <a:bodyPr/>
          <a:lstStyle/>
          <a:p>
            <a:pPr algn="ctr"/>
            <a:r>
              <a:rPr lang="en-AU" dirty="0"/>
              <a:t>Steps to build a WBS</a:t>
            </a:r>
            <a:endParaRPr lang="en-US" dirty="0"/>
          </a:p>
        </p:txBody>
      </p:sp>
      <p:sp>
        <p:nvSpPr>
          <p:cNvPr id="3" name="Content Placeholder 2"/>
          <p:cNvSpPr>
            <a:spLocks noGrp="1"/>
          </p:cNvSpPr>
          <p:nvPr>
            <p:ph idx="1"/>
          </p:nvPr>
        </p:nvSpPr>
        <p:spPr>
          <a:xfrm>
            <a:off x="1905000" y="1143000"/>
            <a:ext cx="8382000" cy="5257800"/>
          </a:xfrm>
        </p:spPr>
        <p:txBody>
          <a:bodyPr>
            <a:normAutofit/>
          </a:bodyPr>
          <a:lstStyle/>
          <a:p>
            <a:pPr algn="just">
              <a:lnSpc>
                <a:spcPct val="120000"/>
              </a:lnSpc>
              <a:spcBef>
                <a:spcPts val="1200"/>
              </a:spcBef>
              <a:spcAft>
                <a:spcPts val="300"/>
              </a:spcAft>
            </a:pPr>
            <a:r>
              <a:rPr lang="en-AU" b="1" dirty="0">
                <a:solidFill>
                  <a:schemeClr val="tx1"/>
                </a:solidFill>
              </a:rPr>
              <a:t>Begin with the Charter, focusing on Objectives and Deliverables</a:t>
            </a:r>
          </a:p>
          <a:p>
            <a:pPr algn="just">
              <a:lnSpc>
                <a:spcPct val="80000"/>
              </a:lnSpc>
              <a:spcBef>
                <a:spcPts val="1200"/>
              </a:spcBef>
              <a:spcAft>
                <a:spcPts val="300"/>
              </a:spcAft>
            </a:pPr>
            <a:r>
              <a:rPr lang="en-AU" b="1" dirty="0">
                <a:solidFill>
                  <a:schemeClr val="tx1"/>
                </a:solidFill>
              </a:rPr>
              <a:t>Break the main product(s) down into sub-products</a:t>
            </a:r>
          </a:p>
          <a:p>
            <a:pPr algn="just">
              <a:lnSpc>
                <a:spcPct val="120000"/>
              </a:lnSpc>
              <a:spcBef>
                <a:spcPts val="1200"/>
              </a:spcBef>
              <a:spcAft>
                <a:spcPts val="300"/>
              </a:spcAft>
            </a:pPr>
            <a:r>
              <a:rPr lang="en-AU" b="1" dirty="0">
                <a:solidFill>
                  <a:schemeClr val="tx1"/>
                </a:solidFill>
              </a:rPr>
              <a:t>Set the structure to match how you’ll manage the project</a:t>
            </a:r>
          </a:p>
          <a:p>
            <a:pPr algn="just">
              <a:lnSpc>
                <a:spcPct val="80000"/>
              </a:lnSpc>
              <a:spcBef>
                <a:spcPts val="1200"/>
              </a:spcBef>
              <a:spcAft>
                <a:spcPts val="300"/>
              </a:spcAft>
            </a:pPr>
            <a:r>
              <a:rPr lang="en-AU" b="1" dirty="0">
                <a:solidFill>
                  <a:schemeClr val="tx1"/>
                </a:solidFill>
              </a:rPr>
              <a:t>Lowest level not too detailed, not too large</a:t>
            </a:r>
          </a:p>
          <a:p>
            <a:pPr algn="just">
              <a:lnSpc>
                <a:spcPct val="80000"/>
              </a:lnSpc>
              <a:spcBef>
                <a:spcPts val="1200"/>
              </a:spcBef>
              <a:spcAft>
                <a:spcPts val="300"/>
              </a:spcAft>
            </a:pPr>
            <a:r>
              <a:rPr lang="en-AU" b="1" dirty="0">
                <a:solidFill>
                  <a:schemeClr val="tx1"/>
                </a:solidFill>
              </a:rPr>
              <a:t>Is there a need for Integration?</a:t>
            </a:r>
          </a:p>
          <a:p>
            <a:pPr algn="just">
              <a:lnSpc>
                <a:spcPct val="80000"/>
              </a:lnSpc>
              <a:spcBef>
                <a:spcPts val="1200"/>
              </a:spcBef>
              <a:spcAft>
                <a:spcPts val="300"/>
              </a:spcAft>
            </a:pPr>
            <a:r>
              <a:rPr lang="en-AU" b="1" dirty="0">
                <a:solidFill>
                  <a:schemeClr val="tx1"/>
                </a:solidFill>
              </a:rPr>
              <a:t>Identify support activities</a:t>
            </a:r>
          </a:p>
          <a:p>
            <a:pPr algn="just">
              <a:lnSpc>
                <a:spcPct val="80000"/>
              </a:lnSpc>
              <a:spcBef>
                <a:spcPts val="1200"/>
              </a:spcBef>
              <a:spcAft>
                <a:spcPts val="300"/>
              </a:spcAft>
            </a:pPr>
            <a:r>
              <a:rPr lang="en-AU" b="1" dirty="0">
                <a:solidFill>
                  <a:schemeClr val="tx1"/>
                </a:solidFill>
              </a:rPr>
              <a:t>Check for completeness - is all the effort included?</a:t>
            </a:r>
          </a:p>
          <a:p>
            <a:pPr algn="just">
              <a:lnSpc>
                <a:spcPct val="80000"/>
              </a:lnSpc>
              <a:spcBef>
                <a:spcPts val="1200"/>
              </a:spcBef>
              <a:spcAft>
                <a:spcPts val="300"/>
              </a:spcAft>
            </a:pPr>
            <a:r>
              <a:rPr lang="en-AU" b="1" dirty="0">
                <a:solidFill>
                  <a:schemeClr val="tx1"/>
                </a:solidFill>
              </a:rPr>
              <a:t>Develop a coding structure if needed</a:t>
            </a:r>
          </a:p>
          <a:p>
            <a:pPr algn="just">
              <a:lnSpc>
                <a:spcPct val="80000"/>
              </a:lnSpc>
              <a:spcBef>
                <a:spcPts val="1200"/>
              </a:spcBef>
              <a:spcAft>
                <a:spcPts val="300"/>
              </a:spcAft>
            </a:pPr>
            <a:r>
              <a:rPr lang="en-AU" b="1" dirty="0">
                <a:solidFill>
                  <a:schemeClr val="tx1"/>
                </a:solidFill>
              </a:rPr>
              <a:t>Assign work package managers</a:t>
            </a:r>
            <a:endParaRPr lang="en-US" b="1" dirty="0">
              <a:solidFill>
                <a:schemeClr val="tx1"/>
              </a:solidFill>
            </a:endParaRP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43</a:t>
            </a:fld>
            <a:endParaRPr lang="en-US" sz="1200" dirty="0">
              <a:solidFill>
                <a:schemeClr val="tx1">
                  <a:lumMod val="65000"/>
                  <a:lumOff val="35000"/>
                </a:schemeClr>
              </a:solidFill>
              <a:latin typeface="Century Gothic" pitchFamily="34" charset="0"/>
            </a:endParaRPr>
          </a:p>
        </p:txBody>
      </p:sp>
    </p:spTree>
    <p:extLst>
      <p:ext uri="{BB962C8B-B14F-4D97-AF65-F5344CB8AC3E}">
        <p14:creationId xmlns:p14="http://schemas.microsoft.com/office/powerpoint/2010/main" val="23049647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Formats</a:t>
            </a:r>
          </a:p>
        </p:txBody>
      </p:sp>
      <p:sp>
        <p:nvSpPr>
          <p:cNvPr id="3" name="Content Placeholder 2"/>
          <p:cNvSpPr>
            <a:spLocks noGrp="1"/>
          </p:cNvSpPr>
          <p:nvPr>
            <p:ph idx="1"/>
          </p:nvPr>
        </p:nvSpPr>
        <p:spPr/>
        <p:txBody>
          <a:bodyPr/>
          <a:lstStyle/>
          <a:p>
            <a:r>
              <a:rPr lang="en-US" dirty="0"/>
              <a:t>2 Formats</a:t>
            </a:r>
          </a:p>
          <a:p>
            <a:r>
              <a:rPr lang="en-US" dirty="0"/>
              <a:t>Outline (Indented Format)</a:t>
            </a:r>
          </a:p>
          <a:p>
            <a:r>
              <a:rPr lang="en-US" dirty="0"/>
              <a:t>Graphical Tree (Organizational Chart)</a:t>
            </a:r>
          </a:p>
        </p:txBody>
      </p:sp>
    </p:spTree>
    <p:extLst>
      <p:ext uri="{BB962C8B-B14F-4D97-AF65-F5344CB8AC3E}">
        <p14:creationId xmlns:p14="http://schemas.microsoft.com/office/powerpoint/2010/main" val="409138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600200"/>
          </a:xfrm>
        </p:spPr>
        <p:txBody>
          <a:bodyPr/>
          <a:lstStyle/>
          <a:p>
            <a:pPr algn="ctr"/>
            <a:r>
              <a:rPr lang="en-US" sz="2800" dirty="0"/>
              <a:t>Displaying the WBS</a:t>
            </a:r>
            <a:br>
              <a:rPr lang="en-US" sz="2800" dirty="0"/>
            </a:br>
            <a:r>
              <a:rPr lang="en-US" sz="4400" dirty="0"/>
              <a:t> Example of outlined WBS.</a:t>
            </a:r>
          </a:p>
        </p:txBody>
      </p:sp>
      <p:sp>
        <p:nvSpPr>
          <p:cNvPr id="6"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45</a:t>
            </a:fld>
            <a:endParaRPr lang="en-US" sz="1200" dirty="0">
              <a:solidFill>
                <a:schemeClr val="tx1">
                  <a:lumMod val="65000"/>
                  <a:lumOff val="35000"/>
                </a:schemeClr>
              </a:solidFill>
              <a:latin typeface="Century Gothic" pitchFamily="34" charset="0"/>
            </a:endParaRPr>
          </a:p>
        </p:txBody>
      </p:sp>
      <p:pic>
        <p:nvPicPr>
          <p:cNvPr id="8" name="Picture 2"/>
          <p:cNvPicPr>
            <a:picLocks noGrp="1" noChangeAspect="1" noChangeArrowheads="1"/>
          </p:cNvPicPr>
          <p:nvPr>
            <p:ph idx="1"/>
          </p:nvPr>
        </p:nvPicPr>
        <p:blipFill>
          <a:blip r:embed="rId2"/>
          <a:srcRect/>
          <a:stretch>
            <a:fillRect/>
          </a:stretch>
        </p:blipFill>
        <p:spPr bwMode="auto">
          <a:xfrm>
            <a:off x="3348038" y="1686720"/>
            <a:ext cx="5495925" cy="4352925"/>
          </a:xfrm>
          <a:prstGeom prst="rect">
            <a:avLst/>
          </a:prstGeom>
          <a:noFill/>
          <a:ln w="9525">
            <a:noFill/>
            <a:miter lim="800000"/>
            <a:headEnd/>
            <a:tailEnd/>
          </a:ln>
          <a:effectLst/>
        </p:spPr>
      </p:pic>
    </p:spTree>
    <p:extLst>
      <p:ext uri="{BB962C8B-B14F-4D97-AF65-F5344CB8AC3E}">
        <p14:creationId xmlns:p14="http://schemas.microsoft.com/office/powerpoint/2010/main" val="122924113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600200"/>
          </a:xfrm>
        </p:spPr>
        <p:txBody>
          <a:bodyPr/>
          <a:lstStyle/>
          <a:p>
            <a:pPr algn="ctr"/>
            <a:r>
              <a:rPr lang="en-US" sz="2800" dirty="0"/>
              <a:t>Displaying the WBS</a:t>
            </a:r>
            <a:br>
              <a:rPr lang="en-US" sz="2800" dirty="0"/>
            </a:br>
            <a:r>
              <a:rPr lang="en-US" sz="4400" dirty="0"/>
              <a:t> Example of Chart WBS.</a:t>
            </a:r>
          </a:p>
        </p:txBody>
      </p:sp>
      <p:sp>
        <p:nvSpPr>
          <p:cNvPr id="6"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46</a:t>
            </a:fld>
            <a:endParaRPr lang="en-US" sz="1200" dirty="0">
              <a:solidFill>
                <a:schemeClr val="tx1">
                  <a:lumMod val="65000"/>
                  <a:lumOff val="35000"/>
                </a:schemeClr>
              </a:solidFill>
              <a:latin typeface="Century Gothic" pitchFamily="34" charset="0"/>
            </a:endParaRPr>
          </a:p>
        </p:txBody>
      </p:sp>
      <p:pic>
        <p:nvPicPr>
          <p:cNvPr id="8" name="Picture 2"/>
          <p:cNvPicPr>
            <a:picLocks noGrp="1" noChangeAspect="1" noChangeArrowheads="1"/>
          </p:cNvPicPr>
          <p:nvPr>
            <p:ph idx="1"/>
          </p:nvPr>
        </p:nvPicPr>
        <p:blipFill>
          <a:blip r:embed="rId2"/>
          <a:srcRect/>
          <a:stretch>
            <a:fillRect/>
          </a:stretch>
        </p:blipFill>
        <p:spPr bwMode="auto">
          <a:xfrm>
            <a:off x="1524000" y="1905000"/>
            <a:ext cx="9144000" cy="4267200"/>
          </a:xfrm>
          <a:prstGeom prst="rect">
            <a:avLst/>
          </a:prstGeom>
          <a:noFill/>
          <a:ln w="9525">
            <a:noFill/>
            <a:miter lim="800000"/>
            <a:headEnd/>
            <a:tailEnd/>
          </a:ln>
          <a:effectLst/>
        </p:spPr>
      </p:pic>
    </p:spTree>
    <p:extLst>
      <p:ext uri="{BB962C8B-B14F-4D97-AF65-F5344CB8AC3E}">
        <p14:creationId xmlns:p14="http://schemas.microsoft.com/office/powerpoint/2010/main" val="41559161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65AADA6-3D89-4B79-A2A2-806E13C94412}"/>
              </a:ext>
            </a:extLst>
          </p:cNvPr>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300" dirty="0">
                <a:hlinkClick r:id="rId2"/>
              </a:rPr>
              <a:t>https://online.visual-paradigm.com/diagrams/features/work-breakdown-structure-software/</a:t>
            </a:r>
            <a:endParaRPr lang="en-US" sz="1300" dirty="0"/>
          </a:p>
        </p:txBody>
      </p:sp>
      <p:pic>
        <p:nvPicPr>
          <p:cNvPr id="7" name="Picture 6">
            <a:extLst>
              <a:ext uri="{FF2B5EF4-FFF2-40B4-BE49-F238E27FC236}">
                <a16:creationId xmlns:a16="http://schemas.microsoft.com/office/drawing/2014/main" xmlns="" id="{A1C22384-E833-4E0A-A52C-6179532C26FC}"/>
              </a:ext>
            </a:extLst>
          </p:cNvPr>
          <p:cNvPicPr>
            <a:picLocks noChangeAspect="1"/>
          </p:cNvPicPr>
          <p:nvPr/>
        </p:nvPicPr>
        <p:blipFill>
          <a:blip r:embed="rId3"/>
          <a:stretch>
            <a:fillRect/>
          </a:stretch>
        </p:blipFill>
        <p:spPr>
          <a:xfrm>
            <a:off x="2714625" y="1066800"/>
            <a:ext cx="6762750" cy="4676775"/>
          </a:xfrm>
          <a:prstGeom prst="rect">
            <a:avLst/>
          </a:prstGeom>
        </p:spPr>
      </p:pic>
    </p:spTree>
    <p:extLst>
      <p:ext uri="{BB962C8B-B14F-4D97-AF65-F5344CB8AC3E}">
        <p14:creationId xmlns:p14="http://schemas.microsoft.com/office/powerpoint/2010/main" val="296713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A Full WBS Structure</a:t>
            </a:r>
          </a:p>
        </p:txBody>
      </p:sp>
      <p:sp>
        <p:nvSpPr>
          <p:cNvPr id="5"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48</a:t>
            </a:fld>
            <a:endParaRPr lang="en-US" sz="1200" dirty="0">
              <a:solidFill>
                <a:schemeClr val="tx1">
                  <a:lumMod val="65000"/>
                  <a:lumOff val="35000"/>
                </a:schemeClr>
              </a:solidFill>
              <a:latin typeface="Century Gothic" pitchFamily="34" charset="0"/>
            </a:endParaRPr>
          </a:p>
        </p:txBody>
      </p:sp>
      <p:pic>
        <p:nvPicPr>
          <p:cNvPr id="1026" name="Picture 2"/>
          <p:cNvPicPr>
            <a:picLocks noChangeAspect="1" noChangeArrowheads="1"/>
          </p:cNvPicPr>
          <p:nvPr/>
        </p:nvPicPr>
        <p:blipFill>
          <a:blip r:embed="rId2">
            <a:lum contrast="63000"/>
          </a:blip>
          <a:srcRect/>
          <a:stretch>
            <a:fillRect/>
          </a:stretch>
        </p:blipFill>
        <p:spPr bwMode="auto">
          <a:xfrm>
            <a:off x="1905000" y="1447800"/>
            <a:ext cx="8534400" cy="4724400"/>
          </a:xfrm>
          <a:prstGeom prst="rect">
            <a:avLst/>
          </a:prstGeom>
          <a:noFill/>
          <a:ln w="9525">
            <a:noFill/>
            <a:miter lim="800000"/>
            <a:headEnd/>
            <a:tailEnd/>
          </a:ln>
          <a:effectLst/>
        </p:spPr>
      </p:pic>
    </p:spTree>
    <p:extLst>
      <p:ext uri="{BB962C8B-B14F-4D97-AF65-F5344CB8AC3E}">
        <p14:creationId xmlns:p14="http://schemas.microsoft.com/office/powerpoint/2010/main" val="40333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WBS Template</a:t>
            </a:r>
          </a:p>
        </p:txBody>
      </p:sp>
      <p:grpSp>
        <p:nvGrpSpPr>
          <p:cNvPr id="3" name="Group 7"/>
          <p:cNvGrpSpPr>
            <a:grpSpLocks noGrp="1"/>
          </p:cNvGrpSpPr>
          <p:nvPr/>
        </p:nvGrpSpPr>
        <p:grpSpPr bwMode="auto">
          <a:xfrm>
            <a:off x="1981200" y="1600201"/>
            <a:ext cx="8229600" cy="4525963"/>
            <a:chOff x="250825" y="925513"/>
            <a:chExt cx="8064500" cy="5153025"/>
          </a:xfrm>
        </p:grpSpPr>
        <p:pic>
          <p:nvPicPr>
            <p:cNvPr id="5" name="Picture 11" descr="WBS Template (0001)"/>
            <p:cNvPicPr>
              <a:picLocks noChangeAspect="1" noChangeArrowheads="1"/>
            </p:cNvPicPr>
            <p:nvPr/>
          </p:nvPicPr>
          <p:blipFill>
            <a:blip r:embed="rId2"/>
            <a:srcRect/>
            <a:stretch>
              <a:fillRect/>
            </a:stretch>
          </p:blipFill>
          <p:spPr bwMode="auto">
            <a:xfrm>
              <a:off x="2876550" y="925513"/>
              <a:ext cx="5438775" cy="5153025"/>
            </a:xfrm>
            <a:prstGeom prst="rect">
              <a:avLst/>
            </a:prstGeom>
            <a:noFill/>
            <a:ln w="9525">
              <a:noFill/>
              <a:miter lim="800000"/>
              <a:headEnd/>
              <a:tailEnd/>
            </a:ln>
          </p:spPr>
        </p:pic>
        <p:sp>
          <p:nvSpPr>
            <p:cNvPr id="6" name="AutoShape 9"/>
            <p:cNvSpPr>
              <a:spLocks noChangeArrowheads="1"/>
            </p:cNvSpPr>
            <p:nvPr/>
          </p:nvSpPr>
          <p:spPr bwMode="auto">
            <a:xfrm>
              <a:off x="250825" y="3160713"/>
              <a:ext cx="1997075" cy="755650"/>
            </a:xfrm>
            <a:prstGeom prst="wedgeRectCallout">
              <a:avLst>
                <a:gd name="adj1" fmla="val 140699"/>
                <a:gd name="adj2" fmla="val -250630"/>
              </a:avLst>
            </a:prstGeom>
            <a:solidFill>
              <a:srgbClr val="F3F4C0"/>
            </a:solidFill>
            <a:ln w="12700">
              <a:solidFill>
                <a:schemeClr val="tx1"/>
              </a:solidFill>
              <a:miter lim="800000"/>
              <a:headEnd type="none" w="sm" len="sm"/>
              <a:tailEnd type="none" w="sm" len="sm"/>
            </a:ln>
          </p:spPr>
          <p:txBody>
            <a:bodyPr/>
            <a:lstStyle/>
            <a:p>
              <a:r>
                <a:rPr lang="en-US" sz="1000"/>
                <a:t>Component groups with a ‘+’ in front of them are ‘rolled up’ – subcomponents are hidden to reduce clutter</a:t>
              </a:r>
            </a:p>
          </p:txBody>
        </p:sp>
      </p:grpSp>
      <p:sp>
        <p:nvSpPr>
          <p:cNvPr id="8" name="Slide Number Placeholder 4"/>
          <p:cNvSpPr txBox="1">
            <a:spLocks/>
          </p:cNvSpPr>
          <p:nvPr/>
        </p:nvSpPr>
        <p:spPr>
          <a:xfrm>
            <a:off x="10067279" y="6356351"/>
            <a:ext cx="561975" cy="365125"/>
          </a:xfrm>
          <a:prstGeom prst="rect">
            <a:avLst/>
          </a:prstGeom>
        </p:spPr>
        <p:txBody>
          <a:bodyPr vert="horz" lIns="45720" tIns="45720" rIns="91440" bIns="45720" rtlCol="0" anchor="ctr"/>
          <a:lstStyle/>
          <a:p>
            <a:pPr>
              <a:defRPr/>
            </a:pPr>
            <a:fld id="{600C1710-1F18-4889-B86D-182CF88AC237}" type="slidenum">
              <a:rPr lang="en-US" sz="1200">
                <a:solidFill>
                  <a:schemeClr val="tx1">
                    <a:lumMod val="65000"/>
                    <a:lumOff val="35000"/>
                  </a:schemeClr>
                </a:solidFill>
                <a:latin typeface="Century Gothic" pitchFamily="34" charset="0"/>
              </a:rPr>
              <a:pPr>
                <a:defRPr/>
              </a:pPr>
              <a:t>49</a:t>
            </a:fld>
            <a:endParaRPr lang="en-US" sz="1200" dirty="0">
              <a:solidFill>
                <a:schemeClr val="tx1">
                  <a:lumMod val="65000"/>
                  <a:lumOff val="35000"/>
                </a:schemeClr>
              </a:solidFill>
              <a:latin typeface="Century Gothic" pitchFamily="34" charset="0"/>
            </a:endParaRPr>
          </a:p>
        </p:txBody>
      </p:sp>
    </p:spTree>
    <p:extLst>
      <p:ext uri="{BB962C8B-B14F-4D97-AF65-F5344CB8AC3E}">
        <p14:creationId xmlns:p14="http://schemas.microsoft.com/office/powerpoint/2010/main" val="244770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specification</a:t>
            </a:r>
          </a:p>
        </p:txBody>
      </p:sp>
      <p:sp>
        <p:nvSpPr>
          <p:cNvPr id="3" name="Content Placeholder 2"/>
          <p:cNvSpPr>
            <a:spLocks noGrp="1"/>
          </p:cNvSpPr>
          <p:nvPr>
            <p:ph idx="1"/>
          </p:nvPr>
        </p:nvSpPr>
        <p:spPr/>
        <p:txBody>
          <a:bodyPr/>
          <a:lstStyle/>
          <a:p>
            <a:r>
              <a:rPr lang="en-US" dirty="0">
                <a:solidFill>
                  <a:schemeClr val="bg1"/>
                </a:solidFill>
              </a:rPr>
              <a:t>The process of writing down the user and system requirements in a requirements document.</a:t>
            </a:r>
          </a:p>
          <a:p>
            <a:r>
              <a:rPr lang="en-US" dirty="0">
                <a:solidFill>
                  <a:schemeClr val="bg1"/>
                </a:solidFill>
              </a:rPr>
              <a:t>User requirements must be understandable by end-users and customers who do not have a technical background.</a:t>
            </a:r>
          </a:p>
          <a:p>
            <a:r>
              <a:rPr lang="en-US" dirty="0">
                <a:solidFill>
                  <a:schemeClr val="bg1"/>
                </a:solidFill>
              </a:rPr>
              <a:t>System requirements are more detailed requirements and may include more technical information.</a:t>
            </a:r>
          </a:p>
          <a:p>
            <a:r>
              <a:rPr lang="en-US" dirty="0">
                <a:solidFill>
                  <a:schemeClr val="bg1"/>
                </a:solidFill>
              </a:rPr>
              <a:t>The requirements may be part of a contract for the system development</a:t>
            </a:r>
          </a:p>
          <a:p>
            <a:pPr lvl="1"/>
            <a:r>
              <a:rPr lang="en-US" dirty="0">
                <a:solidFill>
                  <a:schemeClr val="bg1"/>
                </a:solidFill>
              </a:rPr>
              <a:t>It is therefore important that these are as complete as possible.</a:t>
            </a:r>
          </a:p>
        </p:txBody>
      </p:sp>
    </p:spTree>
    <p:extLst>
      <p:ext uri="{BB962C8B-B14F-4D97-AF65-F5344CB8AC3E}">
        <p14:creationId xmlns:p14="http://schemas.microsoft.com/office/powerpoint/2010/main" val="25550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type="body" idx="1"/>
          </p:nvPr>
        </p:nvSpPr>
        <p:spPr>
          <a:xfrm>
            <a:off x="2133600" y="1143000"/>
            <a:ext cx="7620000" cy="5257800"/>
          </a:xfrm>
          <a:solidFill>
            <a:schemeClr val="bg1"/>
          </a:solidFill>
        </p:spPr>
        <p:txBody>
          <a:bodyPr>
            <a:normAutofit fontScale="92500" lnSpcReduction="20000"/>
          </a:bodyPr>
          <a:lstStyle/>
          <a:p>
            <a:pPr marL="342900" indent="-342900" algn="just"/>
            <a:r>
              <a:rPr lang="en-GB" sz="2400" b="1" dirty="0"/>
              <a:t>Redecorate Room</a:t>
            </a:r>
          </a:p>
          <a:p>
            <a:pPr marL="742950" lvl="1" indent="-285750" algn="just"/>
            <a:r>
              <a:rPr lang="en-GB" b="1" dirty="0">
                <a:solidFill>
                  <a:schemeClr val="tx1"/>
                </a:solidFill>
              </a:rPr>
              <a:t>Prepare materials </a:t>
            </a:r>
          </a:p>
          <a:p>
            <a:pPr marL="1143000" lvl="2" indent="-228600" algn="just"/>
            <a:r>
              <a:rPr lang="en-GB" b="1" dirty="0">
                <a:solidFill>
                  <a:schemeClr val="tx1"/>
                </a:solidFill>
              </a:rPr>
              <a:t>Buy paint </a:t>
            </a:r>
          </a:p>
          <a:p>
            <a:pPr marL="1143000" lvl="2" indent="-228600" algn="just"/>
            <a:r>
              <a:rPr lang="en-GB" b="1" dirty="0">
                <a:solidFill>
                  <a:schemeClr val="tx1"/>
                </a:solidFill>
              </a:rPr>
              <a:t>Buy a ladder </a:t>
            </a:r>
          </a:p>
          <a:p>
            <a:pPr marL="1143000" lvl="2" indent="-228600" algn="just"/>
            <a:r>
              <a:rPr lang="en-GB" b="1" dirty="0">
                <a:solidFill>
                  <a:schemeClr val="tx1"/>
                </a:solidFill>
              </a:rPr>
              <a:t>Buy brushes/rollers </a:t>
            </a:r>
          </a:p>
          <a:p>
            <a:pPr marL="1143000" lvl="2" indent="-228600" algn="just"/>
            <a:r>
              <a:rPr lang="en-GB" b="1" dirty="0">
                <a:solidFill>
                  <a:schemeClr val="tx1"/>
                </a:solidFill>
              </a:rPr>
              <a:t>Buy wallpaper remover </a:t>
            </a:r>
          </a:p>
          <a:p>
            <a:pPr marL="742950" lvl="1" indent="-285750" algn="just"/>
            <a:r>
              <a:rPr lang="en-GB" b="1" dirty="0">
                <a:solidFill>
                  <a:schemeClr val="tx1"/>
                </a:solidFill>
              </a:rPr>
              <a:t>Prepare room </a:t>
            </a:r>
          </a:p>
          <a:p>
            <a:pPr marL="1143000" lvl="2" indent="-228600" algn="just"/>
            <a:r>
              <a:rPr lang="en-GB" b="1" dirty="0">
                <a:solidFill>
                  <a:schemeClr val="tx1"/>
                </a:solidFill>
              </a:rPr>
              <a:t>Remove old wallpaper </a:t>
            </a:r>
          </a:p>
          <a:p>
            <a:pPr marL="1143000" lvl="2" indent="-228600" algn="just"/>
            <a:r>
              <a:rPr lang="en-GB" b="1" dirty="0">
                <a:solidFill>
                  <a:schemeClr val="tx1"/>
                </a:solidFill>
              </a:rPr>
              <a:t>Remove detachable decorations </a:t>
            </a:r>
          </a:p>
          <a:p>
            <a:pPr marL="1143000" lvl="2" indent="-228600" algn="just"/>
            <a:r>
              <a:rPr lang="en-GB" b="1" dirty="0">
                <a:solidFill>
                  <a:schemeClr val="tx1"/>
                </a:solidFill>
              </a:rPr>
              <a:t>Cover floor with old newspapers </a:t>
            </a:r>
          </a:p>
          <a:p>
            <a:pPr marL="1143000" lvl="2" indent="-228600" algn="just"/>
            <a:r>
              <a:rPr lang="en-GB" b="1" dirty="0">
                <a:solidFill>
                  <a:schemeClr val="tx1"/>
                </a:solidFill>
              </a:rPr>
              <a:t>Cover electrical outlets/switches with tape </a:t>
            </a:r>
          </a:p>
          <a:p>
            <a:pPr marL="1143000" lvl="2" indent="-228600" algn="just"/>
            <a:r>
              <a:rPr lang="en-GB" b="1" dirty="0">
                <a:solidFill>
                  <a:schemeClr val="tx1"/>
                </a:solidFill>
              </a:rPr>
              <a:t>Cover furniture with sheets </a:t>
            </a:r>
          </a:p>
          <a:p>
            <a:pPr marL="742950" lvl="1" indent="-285750" algn="just"/>
            <a:r>
              <a:rPr lang="en-GB" b="1" dirty="0">
                <a:solidFill>
                  <a:schemeClr val="tx1"/>
                </a:solidFill>
              </a:rPr>
              <a:t>Paint the room </a:t>
            </a:r>
          </a:p>
          <a:p>
            <a:pPr marL="742950" lvl="1" indent="-285750" algn="just"/>
            <a:r>
              <a:rPr lang="en-GB" b="1" dirty="0">
                <a:solidFill>
                  <a:schemeClr val="tx1"/>
                </a:solidFill>
              </a:rPr>
              <a:t>Clean up the room </a:t>
            </a:r>
          </a:p>
          <a:p>
            <a:pPr marL="1143000" lvl="2" indent="-228600" algn="just"/>
            <a:r>
              <a:rPr lang="en-GB" b="1" dirty="0">
                <a:solidFill>
                  <a:schemeClr val="tx1"/>
                </a:solidFill>
              </a:rPr>
              <a:t>Dispose or store left over paint </a:t>
            </a:r>
          </a:p>
          <a:p>
            <a:pPr marL="1143000" lvl="2" indent="-228600" algn="just"/>
            <a:r>
              <a:rPr lang="en-GB" b="1" dirty="0">
                <a:solidFill>
                  <a:schemeClr val="tx1"/>
                </a:solidFill>
              </a:rPr>
              <a:t>Clean brushes/rollers </a:t>
            </a:r>
          </a:p>
          <a:p>
            <a:pPr marL="1143000" lvl="2" indent="-228600" algn="just"/>
            <a:r>
              <a:rPr lang="en-GB" b="1" dirty="0">
                <a:solidFill>
                  <a:schemeClr val="tx1"/>
                </a:solidFill>
              </a:rPr>
              <a:t>Dispose of old newspapers </a:t>
            </a:r>
          </a:p>
          <a:p>
            <a:pPr marL="1143000" lvl="2" indent="-228600" algn="just"/>
            <a:r>
              <a:rPr lang="en-GB" b="1" dirty="0">
                <a:solidFill>
                  <a:schemeClr val="tx1"/>
                </a:solidFill>
              </a:rPr>
              <a:t>Remove covers</a:t>
            </a:r>
          </a:p>
          <a:p>
            <a:pPr marL="742950" lvl="1" indent="-285750" algn="just"/>
            <a:endParaRPr lang="en-GB" b="1" dirty="0">
              <a:solidFill>
                <a:schemeClr val="tx1"/>
              </a:solidFill>
            </a:endParaRPr>
          </a:p>
        </p:txBody>
      </p:sp>
      <p:sp>
        <p:nvSpPr>
          <p:cNvPr id="22534" name="Text Box 4"/>
          <p:cNvSpPr txBox="1">
            <a:spLocks noChangeArrowheads="1"/>
          </p:cNvSpPr>
          <p:nvPr/>
        </p:nvSpPr>
        <p:spPr bwMode="auto">
          <a:xfrm rot="3530878">
            <a:off x="831851" y="3463926"/>
            <a:ext cx="2995613" cy="366713"/>
          </a:xfrm>
          <a:prstGeom prst="rect">
            <a:avLst/>
          </a:prstGeom>
          <a:noFill/>
          <a:ln w="9525">
            <a:noFill/>
            <a:miter lim="800000"/>
            <a:headEnd/>
            <a:tailEnd/>
          </a:ln>
        </p:spPr>
        <p:txBody>
          <a:bodyPr>
            <a:spAutoFit/>
          </a:bodyPr>
          <a:lstStyle/>
          <a:p>
            <a:pPr>
              <a:spcBef>
                <a:spcPct val="50000"/>
              </a:spcBef>
            </a:pPr>
            <a:r>
              <a:rPr lang="en-GB">
                <a:solidFill>
                  <a:schemeClr val="bg1"/>
                </a:solidFill>
              </a:rPr>
              <a:t>WBS</a:t>
            </a:r>
            <a:endParaRPr lang="en-US">
              <a:solidFill>
                <a:schemeClr val="bg1"/>
              </a:solidFill>
            </a:endParaRPr>
          </a:p>
        </p:txBody>
      </p:sp>
      <p:sp>
        <p:nvSpPr>
          <p:cNvPr id="22535" name="Rectangle 2"/>
          <p:cNvSpPr>
            <a:spLocks noGrp="1" noChangeArrowheads="1"/>
          </p:cNvSpPr>
          <p:nvPr>
            <p:ph type="title"/>
          </p:nvPr>
        </p:nvSpPr>
        <p:spPr>
          <a:xfrm>
            <a:off x="2438400" y="228601"/>
            <a:ext cx="6705600" cy="914400"/>
          </a:xfrm>
        </p:spPr>
        <p:txBody>
          <a:bodyPr/>
          <a:lstStyle/>
          <a:p>
            <a:r>
              <a:rPr lang="en-GB" dirty="0"/>
              <a:t>Example WBS </a:t>
            </a:r>
          </a:p>
        </p:txBody>
      </p:sp>
    </p:spTree>
    <p:extLst>
      <p:ext uri="{BB962C8B-B14F-4D97-AF65-F5344CB8AC3E}">
        <p14:creationId xmlns:p14="http://schemas.microsoft.com/office/powerpoint/2010/main" val="321709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animEffect transition="in" filter="fade">
                                      <p:cBhvr>
                                        <p:cTn id="7" dur="1000"/>
                                        <p:tgtEl>
                                          <p:spTgt spid="22533">
                                            <p:txEl>
                                              <p:pRg st="1" end="1"/>
                                            </p:txEl>
                                          </p:spTgt>
                                        </p:tgtEl>
                                      </p:cBhvr>
                                    </p:animEffect>
                                    <p:anim calcmode="lin" valueType="num">
                                      <p:cBhvr>
                                        <p:cTn id="8" dur="1000" fill="hold"/>
                                        <p:tgtEl>
                                          <p:spTgt spid="2253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53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3">
                                            <p:txEl>
                                              <p:pRg st="2" end="2"/>
                                            </p:txEl>
                                          </p:spTgt>
                                        </p:tgtEl>
                                        <p:attrNameLst>
                                          <p:attrName>style.visibility</p:attrName>
                                        </p:attrNameLst>
                                      </p:cBhvr>
                                      <p:to>
                                        <p:strVal val="visible"/>
                                      </p:to>
                                    </p:set>
                                    <p:animEffect transition="in" filter="fade">
                                      <p:cBhvr>
                                        <p:cTn id="12" dur="1000"/>
                                        <p:tgtEl>
                                          <p:spTgt spid="22533">
                                            <p:txEl>
                                              <p:pRg st="2" end="2"/>
                                            </p:txEl>
                                          </p:spTgt>
                                        </p:tgtEl>
                                      </p:cBhvr>
                                    </p:animEffect>
                                    <p:anim calcmode="lin" valueType="num">
                                      <p:cBhvr>
                                        <p:cTn id="13" dur="1000" fill="hold"/>
                                        <p:tgtEl>
                                          <p:spTgt spid="2253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53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3">
                                            <p:txEl>
                                              <p:pRg st="3" end="3"/>
                                            </p:txEl>
                                          </p:spTgt>
                                        </p:tgtEl>
                                        <p:attrNameLst>
                                          <p:attrName>style.visibility</p:attrName>
                                        </p:attrNameLst>
                                      </p:cBhvr>
                                      <p:to>
                                        <p:strVal val="visible"/>
                                      </p:to>
                                    </p:set>
                                    <p:animEffect transition="in" filter="fade">
                                      <p:cBhvr>
                                        <p:cTn id="17" dur="1000"/>
                                        <p:tgtEl>
                                          <p:spTgt spid="22533">
                                            <p:txEl>
                                              <p:pRg st="3" end="3"/>
                                            </p:txEl>
                                          </p:spTgt>
                                        </p:tgtEl>
                                      </p:cBhvr>
                                    </p:animEffect>
                                    <p:anim calcmode="lin" valueType="num">
                                      <p:cBhvr>
                                        <p:cTn id="18" dur="1000" fill="hold"/>
                                        <p:tgtEl>
                                          <p:spTgt spid="2253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253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3">
                                            <p:txEl>
                                              <p:pRg st="4" end="4"/>
                                            </p:txEl>
                                          </p:spTgt>
                                        </p:tgtEl>
                                        <p:attrNameLst>
                                          <p:attrName>style.visibility</p:attrName>
                                        </p:attrNameLst>
                                      </p:cBhvr>
                                      <p:to>
                                        <p:strVal val="visible"/>
                                      </p:to>
                                    </p:set>
                                    <p:animEffect transition="in" filter="fade">
                                      <p:cBhvr>
                                        <p:cTn id="22" dur="1000"/>
                                        <p:tgtEl>
                                          <p:spTgt spid="22533">
                                            <p:txEl>
                                              <p:pRg st="4" end="4"/>
                                            </p:txEl>
                                          </p:spTgt>
                                        </p:tgtEl>
                                      </p:cBhvr>
                                    </p:animEffect>
                                    <p:anim calcmode="lin" valueType="num">
                                      <p:cBhvr>
                                        <p:cTn id="23" dur="1000" fill="hold"/>
                                        <p:tgtEl>
                                          <p:spTgt spid="2253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253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animEffect transition="in" filter="fade">
                                      <p:cBhvr>
                                        <p:cTn id="27" dur="1000"/>
                                        <p:tgtEl>
                                          <p:spTgt spid="22533">
                                            <p:txEl>
                                              <p:pRg st="5" end="5"/>
                                            </p:txEl>
                                          </p:spTgt>
                                        </p:tgtEl>
                                      </p:cBhvr>
                                    </p:animEffect>
                                    <p:anim calcmode="lin" valueType="num">
                                      <p:cBhvr>
                                        <p:cTn id="28" dur="1000" fill="hold"/>
                                        <p:tgtEl>
                                          <p:spTgt spid="2253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2253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2533">
                                            <p:txEl>
                                              <p:pRg st="6" end="6"/>
                                            </p:txEl>
                                          </p:spTgt>
                                        </p:tgtEl>
                                        <p:attrNameLst>
                                          <p:attrName>style.visibility</p:attrName>
                                        </p:attrNameLst>
                                      </p:cBhvr>
                                      <p:to>
                                        <p:strVal val="visible"/>
                                      </p:to>
                                    </p:set>
                                    <p:animEffect transition="in" filter="fade">
                                      <p:cBhvr>
                                        <p:cTn id="32" dur="1000"/>
                                        <p:tgtEl>
                                          <p:spTgt spid="22533">
                                            <p:txEl>
                                              <p:pRg st="6" end="6"/>
                                            </p:txEl>
                                          </p:spTgt>
                                        </p:tgtEl>
                                      </p:cBhvr>
                                    </p:animEffect>
                                    <p:anim calcmode="lin" valueType="num">
                                      <p:cBhvr>
                                        <p:cTn id="33" dur="1000" fill="hold"/>
                                        <p:tgtEl>
                                          <p:spTgt spid="2253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2253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533">
                                            <p:txEl>
                                              <p:pRg st="7" end="7"/>
                                            </p:txEl>
                                          </p:spTgt>
                                        </p:tgtEl>
                                        <p:attrNameLst>
                                          <p:attrName>style.visibility</p:attrName>
                                        </p:attrNameLst>
                                      </p:cBhvr>
                                      <p:to>
                                        <p:strVal val="visible"/>
                                      </p:to>
                                    </p:set>
                                    <p:animEffect transition="in" filter="fade">
                                      <p:cBhvr>
                                        <p:cTn id="37" dur="1000"/>
                                        <p:tgtEl>
                                          <p:spTgt spid="22533">
                                            <p:txEl>
                                              <p:pRg st="7" end="7"/>
                                            </p:txEl>
                                          </p:spTgt>
                                        </p:tgtEl>
                                      </p:cBhvr>
                                    </p:animEffect>
                                    <p:anim calcmode="lin" valueType="num">
                                      <p:cBhvr>
                                        <p:cTn id="38" dur="1000" fill="hold"/>
                                        <p:tgtEl>
                                          <p:spTgt spid="2253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2253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2533">
                                            <p:txEl>
                                              <p:pRg st="8" end="8"/>
                                            </p:txEl>
                                          </p:spTgt>
                                        </p:tgtEl>
                                        <p:attrNameLst>
                                          <p:attrName>style.visibility</p:attrName>
                                        </p:attrNameLst>
                                      </p:cBhvr>
                                      <p:to>
                                        <p:strVal val="visible"/>
                                      </p:to>
                                    </p:set>
                                    <p:animEffect transition="in" filter="fade">
                                      <p:cBhvr>
                                        <p:cTn id="42" dur="1000"/>
                                        <p:tgtEl>
                                          <p:spTgt spid="22533">
                                            <p:txEl>
                                              <p:pRg st="8" end="8"/>
                                            </p:txEl>
                                          </p:spTgt>
                                        </p:tgtEl>
                                      </p:cBhvr>
                                    </p:animEffect>
                                    <p:anim calcmode="lin" valueType="num">
                                      <p:cBhvr>
                                        <p:cTn id="43" dur="1000" fill="hold"/>
                                        <p:tgtEl>
                                          <p:spTgt spid="2253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253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2533">
                                            <p:txEl>
                                              <p:pRg st="9" end="9"/>
                                            </p:txEl>
                                          </p:spTgt>
                                        </p:tgtEl>
                                        <p:attrNameLst>
                                          <p:attrName>style.visibility</p:attrName>
                                        </p:attrNameLst>
                                      </p:cBhvr>
                                      <p:to>
                                        <p:strVal val="visible"/>
                                      </p:to>
                                    </p:set>
                                    <p:animEffect transition="in" filter="fade">
                                      <p:cBhvr>
                                        <p:cTn id="47" dur="1000"/>
                                        <p:tgtEl>
                                          <p:spTgt spid="22533">
                                            <p:txEl>
                                              <p:pRg st="9" end="9"/>
                                            </p:txEl>
                                          </p:spTgt>
                                        </p:tgtEl>
                                      </p:cBhvr>
                                    </p:animEffect>
                                    <p:anim calcmode="lin" valueType="num">
                                      <p:cBhvr>
                                        <p:cTn id="48" dur="1000" fill="hold"/>
                                        <p:tgtEl>
                                          <p:spTgt spid="2253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2253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533">
                                            <p:txEl>
                                              <p:pRg st="10" end="10"/>
                                            </p:txEl>
                                          </p:spTgt>
                                        </p:tgtEl>
                                        <p:attrNameLst>
                                          <p:attrName>style.visibility</p:attrName>
                                        </p:attrNameLst>
                                      </p:cBhvr>
                                      <p:to>
                                        <p:strVal val="visible"/>
                                      </p:to>
                                    </p:set>
                                    <p:animEffect transition="in" filter="fade">
                                      <p:cBhvr>
                                        <p:cTn id="52" dur="1000"/>
                                        <p:tgtEl>
                                          <p:spTgt spid="22533">
                                            <p:txEl>
                                              <p:pRg st="10" end="10"/>
                                            </p:txEl>
                                          </p:spTgt>
                                        </p:tgtEl>
                                      </p:cBhvr>
                                    </p:animEffect>
                                    <p:anim calcmode="lin" valueType="num">
                                      <p:cBhvr>
                                        <p:cTn id="53" dur="1000" fill="hold"/>
                                        <p:tgtEl>
                                          <p:spTgt spid="2253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2253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2533">
                                            <p:txEl>
                                              <p:pRg st="11" end="11"/>
                                            </p:txEl>
                                          </p:spTgt>
                                        </p:tgtEl>
                                        <p:attrNameLst>
                                          <p:attrName>style.visibility</p:attrName>
                                        </p:attrNameLst>
                                      </p:cBhvr>
                                      <p:to>
                                        <p:strVal val="visible"/>
                                      </p:to>
                                    </p:set>
                                    <p:animEffect transition="in" filter="fade">
                                      <p:cBhvr>
                                        <p:cTn id="57" dur="1000"/>
                                        <p:tgtEl>
                                          <p:spTgt spid="22533">
                                            <p:txEl>
                                              <p:pRg st="11" end="11"/>
                                            </p:txEl>
                                          </p:spTgt>
                                        </p:tgtEl>
                                      </p:cBhvr>
                                    </p:animEffect>
                                    <p:anim calcmode="lin" valueType="num">
                                      <p:cBhvr>
                                        <p:cTn id="58" dur="1000" fill="hold"/>
                                        <p:tgtEl>
                                          <p:spTgt spid="2253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22533">
                                            <p:txEl>
                                              <p:pRg st="11" end="11"/>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2533">
                                            <p:txEl>
                                              <p:pRg st="12" end="12"/>
                                            </p:txEl>
                                          </p:spTgt>
                                        </p:tgtEl>
                                        <p:attrNameLst>
                                          <p:attrName>style.visibility</p:attrName>
                                        </p:attrNameLst>
                                      </p:cBhvr>
                                      <p:to>
                                        <p:strVal val="visible"/>
                                      </p:to>
                                    </p:set>
                                    <p:animEffect transition="in" filter="fade">
                                      <p:cBhvr>
                                        <p:cTn id="62" dur="1000"/>
                                        <p:tgtEl>
                                          <p:spTgt spid="22533">
                                            <p:txEl>
                                              <p:pRg st="12" end="12"/>
                                            </p:txEl>
                                          </p:spTgt>
                                        </p:tgtEl>
                                      </p:cBhvr>
                                    </p:animEffect>
                                    <p:anim calcmode="lin" valueType="num">
                                      <p:cBhvr>
                                        <p:cTn id="63" dur="1000" fill="hold"/>
                                        <p:tgtEl>
                                          <p:spTgt spid="2253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22533">
                                            <p:txEl>
                                              <p:pRg st="12" end="12"/>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2533">
                                            <p:txEl>
                                              <p:pRg st="13" end="13"/>
                                            </p:txEl>
                                          </p:spTgt>
                                        </p:tgtEl>
                                        <p:attrNameLst>
                                          <p:attrName>style.visibility</p:attrName>
                                        </p:attrNameLst>
                                      </p:cBhvr>
                                      <p:to>
                                        <p:strVal val="visible"/>
                                      </p:to>
                                    </p:set>
                                    <p:animEffect transition="in" filter="fade">
                                      <p:cBhvr>
                                        <p:cTn id="67" dur="1000"/>
                                        <p:tgtEl>
                                          <p:spTgt spid="22533">
                                            <p:txEl>
                                              <p:pRg st="13" end="13"/>
                                            </p:txEl>
                                          </p:spTgt>
                                        </p:tgtEl>
                                      </p:cBhvr>
                                    </p:animEffect>
                                    <p:anim calcmode="lin" valueType="num">
                                      <p:cBhvr>
                                        <p:cTn id="68" dur="1000" fill="hold"/>
                                        <p:tgtEl>
                                          <p:spTgt spid="22533">
                                            <p:txEl>
                                              <p:pRg st="13" end="13"/>
                                            </p:txEl>
                                          </p:spTgt>
                                        </p:tgtEl>
                                        <p:attrNameLst>
                                          <p:attrName>ppt_x</p:attrName>
                                        </p:attrNameLst>
                                      </p:cBhvr>
                                      <p:tavLst>
                                        <p:tav tm="0">
                                          <p:val>
                                            <p:strVal val="#ppt_x"/>
                                          </p:val>
                                        </p:tav>
                                        <p:tav tm="100000">
                                          <p:val>
                                            <p:strVal val="#ppt_x"/>
                                          </p:val>
                                        </p:tav>
                                      </p:tavLst>
                                    </p:anim>
                                    <p:anim calcmode="lin" valueType="num">
                                      <p:cBhvr>
                                        <p:cTn id="69" dur="1000" fill="hold"/>
                                        <p:tgtEl>
                                          <p:spTgt spid="22533">
                                            <p:txEl>
                                              <p:pRg st="13" end="13"/>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2533">
                                            <p:txEl>
                                              <p:pRg st="14" end="14"/>
                                            </p:txEl>
                                          </p:spTgt>
                                        </p:tgtEl>
                                        <p:attrNameLst>
                                          <p:attrName>style.visibility</p:attrName>
                                        </p:attrNameLst>
                                      </p:cBhvr>
                                      <p:to>
                                        <p:strVal val="visible"/>
                                      </p:to>
                                    </p:set>
                                    <p:animEffect transition="in" filter="fade">
                                      <p:cBhvr>
                                        <p:cTn id="72" dur="1000"/>
                                        <p:tgtEl>
                                          <p:spTgt spid="22533">
                                            <p:txEl>
                                              <p:pRg st="14" end="14"/>
                                            </p:txEl>
                                          </p:spTgt>
                                        </p:tgtEl>
                                      </p:cBhvr>
                                    </p:animEffect>
                                    <p:anim calcmode="lin" valueType="num">
                                      <p:cBhvr>
                                        <p:cTn id="73" dur="1000" fill="hold"/>
                                        <p:tgtEl>
                                          <p:spTgt spid="22533">
                                            <p:txEl>
                                              <p:pRg st="14" end="14"/>
                                            </p:txEl>
                                          </p:spTgt>
                                        </p:tgtEl>
                                        <p:attrNameLst>
                                          <p:attrName>ppt_x</p:attrName>
                                        </p:attrNameLst>
                                      </p:cBhvr>
                                      <p:tavLst>
                                        <p:tav tm="0">
                                          <p:val>
                                            <p:strVal val="#ppt_x"/>
                                          </p:val>
                                        </p:tav>
                                        <p:tav tm="100000">
                                          <p:val>
                                            <p:strVal val="#ppt_x"/>
                                          </p:val>
                                        </p:tav>
                                      </p:tavLst>
                                    </p:anim>
                                    <p:anim calcmode="lin" valueType="num">
                                      <p:cBhvr>
                                        <p:cTn id="74" dur="1000" fill="hold"/>
                                        <p:tgtEl>
                                          <p:spTgt spid="22533">
                                            <p:txEl>
                                              <p:pRg st="14" end="14"/>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2533">
                                            <p:txEl>
                                              <p:pRg st="15" end="15"/>
                                            </p:txEl>
                                          </p:spTgt>
                                        </p:tgtEl>
                                        <p:attrNameLst>
                                          <p:attrName>style.visibility</p:attrName>
                                        </p:attrNameLst>
                                      </p:cBhvr>
                                      <p:to>
                                        <p:strVal val="visible"/>
                                      </p:to>
                                    </p:set>
                                    <p:animEffect transition="in" filter="fade">
                                      <p:cBhvr>
                                        <p:cTn id="77" dur="1000"/>
                                        <p:tgtEl>
                                          <p:spTgt spid="22533">
                                            <p:txEl>
                                              <p:pRg st="15" end="15"/>
                                            </p:txEl>
                                          </p:spTgt>
                                        </p:tgtEl>
                                      </p:cBhvr>
                                    </p:animEffect>
                                    <p:anim calcmode="lin" valueType="num">
                                      <p:cBhvr>
                                        <p:cTn id="78" dur="1000" fill="hold"/>
                                        <p:tgtEl>
                                          <p:spTgt spid="22533">
                                            <p:txEl>
                                              <p:pRg st="15" end="15"/>
                                            </p:txEl>
                                          </p:spTgt>
                                        </p:tgtEl>
                                        <p:attrNameLst>
                                          <p:attrName>ppt_x</p:attrName>
                                        </p:attrNameLst>
                                      </p:cBhvr>
                                      <p:tavLst>
                                        <p:tav tm="0">
                                          <p:val>
                                            <p:strVal val="#ppt_x"/>
                                          </p:val>
                                        </p:tav>
                                        <p:tav tm="100000">
                                          <p:val>
                                            <p:strVal val="#ppt_x"/>
                                          </p:val>
                                        </p:tav>
                                      </p:tavLst>
                                    </p:anim>
                                    <p:anim calcmode="lin" valueType="num">
                                      <p:cBhvr>
                                        <p:cTn id="79" dur="1000" fill="hold"/>
                                        <p:tgtEl>
                                          <p:spTgt spid="22533">
                                            <p:txEl>
                                              <p:pRg st="15" end="15"/>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533">
                                            <p:txEl>
                                              <p:pRg st="16" end="16"/>
                                            </p:txEl>
                                          </p:spTgt>
                                        </p:tgtEl>
                                        <p:attrNameLst>
                                          <p:attrName>style.visibility</p:attrName>
                                        </p:attrNameLst>
                                      </p:cBhvr>
                                      <p:to>
                                        <p:strVal val="visible"/>
                                      </p:to>
                                    </p:set>
                                    <p:animEffect transition="in" filter="fade">
                                      <p:cBhvr>
                                        <p:cTn id="82" dur="1000"/>
                                        <p:tgtEl>
                                          <p:spTgt spid="22533">
                                            <p:txEl>
                                              <p:pRg st="16" end="16"/>
                                            </p:txEl>
                                          </p:spTgt>
                                        </p:tgtEl>
                                      </p:cBhvr>
                                    </p:animEffect>
                                    <p:anim calcmode="lin" valueType="num">
                                      <p:cBhvr>
                                        <p:cTn id="83" dur="1000" fill="hold"/>
                                        <p:tgtEl>
                                          <p:spTgt spid="22533">
                                            <p:txEl>
                                              <p:pRg st="16" end="16"/>
                                            </p:txEl>
                                          </p:spTgt>
                                        </p:tgtEl>
                                        <p:attrNameLst>
                                          <p:attrName>ppt_x</p:attrName>
                                        </p:attrNameLst>
                                      </p:cBhvr>
                                      <p:tavLst>
                                        <p:tav tm="0">
                                          <p:val>
                                            <p:strVal val="#ppt_x"/>
                                          </p:val>
                                        </p:tav>
                                        <p:tav tm="100000">
                                          <p:val>
                                            <p:strVal val="#ppt_x"/>
                                          </p:val>
                                        </p:tav>
                                      </p:tavLst>
                                    </p:anim>
                                    <p:anim calcmode="lin" valueType="num">
                                      <p:cBhvr>
                                        <p:cTn id="84" dur="1000" fill="hold"/>
                                        <p:tgtEl>
                                          <p:spTgt spid="22533">
                                            <p:txEl>
                                              <p:pRg st="16" end="16"/>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2533">
                                            <p:txEl>
                                              <p:pRg st="17" end="17"/>
                                            </p:txEl>
                                          </p:spTgt>
                                        </p:tgtEl>
                                        <p:attrNameLst>
                                          <p:attrName>style.visibility</p:attrName>
                                        </p:attrNameLst>
                                      </p:cBhvr>
                                      <p:to>
                                        <p:strVal val="visible"/>
                                      </p:to>
                                    </p:set>
                                    <p:animEffect transition="in" filter="fade">
                                      <p:cBhvr>
                                        <p:cTn id="87" dur="1000"/>
                                        <p:tgtEl>
                                          <p:spTgt spid="22533">
                                            <p:txEl>
                                              <p:pRg st="17" end="17"/>
                                            </p:txEl>
                                          </p:spTgt>
                                        </p:tgtEl>
                                      </p:cBhvr>
                                    </p:animEffect>
                                    <p:anim calcmode="lin" valueType="num">
                                      <p:cBhvr>
                                        <p:cTn id="88" dur="1000" fill="hold"/>
                                        <p:tgtEl>
                                          <p:spTgt spid="22533">
                                            <p:txEl>
                                              <p:pRg st="17" end="17"/>
                                            </p:txEl>
                                          </p:spTgt>
                                        </p:tgtEl>
                                        <p:attrNameLst>
                                          <p:attrName>ppt_x</p:attrName>
                                        </p:attrNameLst>
                                      </p:cBhvr>
                                      <p:tavLst>
                                        <p:tav tm="0">
                                          <p:val>
                                            <p:strVal val="#ppt_x"/>
                                          </p:val>
                                        </p:tav>
                                        <p:tav tm="100000">
                                          <p:val>
                                            <p:strVal val="#ppt_x"/>
                                          </p:val>
                                        </p:tav>
                                      </p:tavLst>
                                    </p:anim>
                                    <p:anim calcmode="lin" valueType="num">
                                      <p:cBhvr>
                                        <p:cTn id="89" dur="1000" fill="hold"/>
                                        <p:tgtEl>
                                          <p:spTgt spid="2253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355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solidFill>
                  <a:schemeClr val="bg1"/>
                </a:solidFill>
              </a:rPr>
              <a:t>Ways of writing a system requirements specification </a:t>
            </a:r>
          </a:p>
        </p:txBody>
      </p:sp>
      <p:graphicFrame>
        <p:nvGraphicFramePr>
          <p:cNvPr id="5" name="Table 4"/>
          <p:cNvGraphicFramePr>
            <a:graphicFrameLocks noGrp="1"/>
          </p:cNvGraphicFramePr>
          <p:nvPr/>
        </p:nvGraphicFramePr>
        <p:xfrm>
          <a:off x="2209800" y="1595479"/>
          <a:ext cx="7924800" cy="4805322"/>
        </p:xfrm>
        <a:graphic>
          <a:graphicData uri="http://schemas.openxmlformats.org/drawingml/2006/table">
            <a:tbl>
              <a:tblPr/>
              <a:tblGrid>
                <a:gridCol w="1733550">
                  <a:extLst>
                    <a:ext uri="{9D8B030D-6E8A-4147-A177-3AD203B41FA5}">
                      <a16:colId xmlns:a16="http://schemas.microsoft.com/office/drawing/2014/main" xmlns="" val="20000"/>
                    </a:ext>
                  </a:extLst>
                </a:gridCol>
                <a:gridCol w="6191250">
                  <a:extLst>
                    <a:ext uri="{9D8B030D-6E8A-4147-A177-3AD203B41FA5}">
                      <a16:colId xmlns:a16="http://schemas.microsoft.com/office/drawing/2014/main" xmlns=""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05583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Natural language specification</a:t>
            </a:r>
          </a:p>
        </p:txBody>
      </p:sp>
      <p:pic>
        <p:nvPicPr>
          <p:cNvPr id="4" name="Picture 3"/>
          <p:cNvPicPr>
            <a:picLocks noChangeAspect="1"/>
          </p:cNvPicPr>
          <p:nvPr/>
        </p:nvPicPr>
        <p:blipFill>
          <a:blip r:embed="rId2"/>
          <a:stretch>
            <a:fillRect/>
          </a:stretch>
        </p:blipFill>
        <p:spPr>
          <a:xfrm>
            <a:off x="1143000" y="1828800"/>
            <a:ext cx="9448800" cy="1714500"/>
          </a:xfrm>
          <a:prstGeom prst="rect">
            <a:avLst/>
          </a:prstGeom>
        </p:spPr>
      </p:pic>
      <p:sp>
        <p:nvSpPr>
          <p:cNvPr id="5" name="Rectangle 4"/>
          <p:cNvSpPr/>
          <p:nvPr/>
        </p:nvSpPr>
        <p:spPr>
          <a:xfrm>
            <a:off x="1143000" y="4038600"/>
            <a:ext cx="10134600" cy="1754326"/>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rPr>
              <a:t>should write the requirement in one or two sentences of natural language</a:t>
            </a:r>
            <a:r>
              <a:rPr lang="en-US" dirty="0" smtClean="0">
                <a:solidFill>
                  <a:schemeClr val="bg1"/>
                </a:solidFill>
              </a:rPr>
              <a:t>.</a:t>
            </a:r>
          </a:p>
          <a:p>
            <a:pPr marL="285750" indent="-285750">
              <a:buFont typeface="Arial" panose="020B0604020202020204" pitchFamily="34" charset="0"/>
              <a:buChar char="•"/>
            </a:pPr>
            <a:r>
              <a:rPr lang="en-US" dirty="0">
                <a:solidFill>
                  <a:schemeClr val="bg1"/>
                </a:solidFill>
              </a:rPr>
              <a:t>using “shall.” </a:t>
            </a:r>
            <a:r>
              <a:rPr lang="en-US" dirty="0" smtClean="0">
                <a:solidFill>
                  <a:schemeClr val="bg1"/>
                </a:solidFill>
              </a:rPr>
              <a:t> for essential requirements.</a:t>
            </a:r>
          </a:p>
          <a:p>
            <a:pPr marL="285750" indent="-285750">
              <a:buFont typeface="Arial" panose="020B0604020202020204" pitchFamily="34" charset="0"/>
              <a:buChar char="•"/>
            </a:pPr>
            <a:r>
              <a:rPr lang="en-US" dirty="0" smtClean="0">
                <a:solidFill>
                  <a:schemeClr val="bg1"/>
                </a:solidFill>
              </a:rPr>
              <a:t>Desirable </a:t>
            </a:r>
            <a:r>
              <a:rPr lang="en-US" dirty="0">
                <a:solidFill>
                  <a:schemeClr val="bg1"/>
                </a:solidFill>
              </a:rPr>
              <a:t>requirements are not essential and are written using “should.” </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rPr>
              <a:t>Use text highlighting (bold, italic, or color) to pick out key parts of the requirement. </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rPr>
              <a:t>Do not assume that readers understand technical, software engineering language. It is easy for words such as “architecture” and “module”</a:t>
            </a:r>
          </a:p>
        </p:txBody>
      </p:sp>
    </p:spTree>
    <p:extLst>
      <p:ext uri="{BB962C8B-B14F-4D97-AF65-F5344CB8AC3E}">
        <p14:creationId xmlns:p14="http://schemas.microsoft.com/office/powerpoint/2010/main" val="23304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Structured specifications</a:t>
            </a:r>
          </a:p>
        </p:txBody>
      </p:sp>
      <p:sp>
        <p:nvSpPr>
          <p:cNvPr id="3" name="Content Placeholder 2"/>
          <p:cNvSpPr>
            <a:spLocks noGrp="1"/>
          </p:cNvSpPr>
          <p:nvPr>
            <p:ph idx="1"/>
          </p:nvPr>
        </p:nvSpPr>
        <p:spPr>
          <a:xfrm>
            <a:off x="457200" y="1676400"/>
            <a:ext cx="4724400" cy="4351338"/>
          </a:xfrm>
        </p:spPr>
        <p:txBody>
          <a:bodyPr>
            <a:noAutofit/>
          </a:bodyPr>
          <a:lstStyle/>
          <a:p>
            <a:r>
              <a:rPr lang="en-US" sz="1200" dirty="0" smtClean="0">
                <a:solidFill>
                  <a:schemeClr val="bg1"/>
                </a:solidFill>
              </a:rPr>
              <a:t>1. A </a:t>
            </a:r>
            <a:r>
              <a:rPr lang="en-US" sz="1200" dirty="0">
                <a:solidFill>
                  <a:schemeClr val="bg1"/>
                </a:solidFill>
              </a:rPr>
              <a:t>description of the function or entity being specified.</a:t>
            </a:r>
          </a:p>
          <a:p>
            <a:r>
              <a:rPr lang="en-US" sz="1200" dirty="0">
                <a:solidFill>
                  <a:schemeClr val="bg1"/>
                </a:solidFill>
              </a:rPr>
              <a:t>2. A description of its inputs and the origin of these inputs.</a:t>
            </a:r>
          </a:p>
          <a:p>
            <a:r>
              <a:rPr lang="en-US" sz="1200" dirty="0">
                <a:solidFill>
                  <a:schemeClr val="bg1"/>
                </a:solidFill>
              </a:rPr>
              <a:t>3. A description of its outputs and the destination of these outputs.</a:t>
            </a:r>
          </a:p>
          <a:p>
            <a:r>
              <a:rPr lang="en-US" sz="1200" dirty="0">
                <a:solidFill>
                  <a:schemeClr val="bg1"/>
                </a:solidFill>
              </a:rPr>
              <a:t>4. Information about the information needed for the computation or other entities</a:t>
            </a:r>
          </a:p>
          <a:p>
            <a:r>
              <a:rPr lang="en-US" sz="1200" dirty="0">
                <a:solidFill>
                  <a:schemeClr val="bg1"/>
                </a:solidFill>
              </a:rPr>
              <a:t>in the system that are required (the “requires” part).</a:t>
            </a:r>
          </a:p>
          <a:p>
            <a:r>
              <a:rPr lang="en-US" sz="1200" dirty="0">
                <a:solidFill>
                  <a:schemeClr val="bg1"/>
                </a:solidFill>
              </a:rPr>
              <a:t>5. A description of the action to be taken.</a:t>
            </a:r>
          </a:p>
          <a:p>
            <a:r>
              <a:rPr lang="en-US" sz="1200" dirty="0">
                <a:solidFill>
                  <a:schemeClr val="bg1"/>
                </a:solidFill>
              </a:rPr>
              <a:t>6. If a functional approach is used, a precondition setting out what must be </a:t>
            </a:r>
            <a:r>
              <a:rPr lang="en-US" sz="1200" dirty="0" smtClean="0">
                <a:solidFill>
                  <a:schemeClr val="bg1"/>
                </a:solidFill>
              </a:rPr>
              <a:t>true before </a:t>
            </a:r>
            <a:r>
              <a:rPr lang="en-US" sz="1200" dirty="0">
                <a:solidFill>
                  <a:schemeClr val="bg1"/>
                </a:solidFill>
              </a:rPr>
              <a:t>the function is called, and a </a:t>
            </a:r>
            <a:r>
              <a:rPr lang="en-US" sz="1200" dirty="0" smtClean="0">
                <a:solidFill>
                  <a:schemeClr val="bg1"/>
                </a:solidFill>
              </a:rPr>
              <a:t>Postcondition </a:t>
            </a:r>
            <a:r>
              <a:rPr lang="en-US" sz="1200" dirty="0">
                <a:solidFill>
                  <a:schemeClr val="bg1"/>
                </a:solidFill>
              </a:rPr>
              <a:t>specifying what is true </a:t>
            </a:r>
            <a:r>
              <a:rPr lang="en-US" sz="1200" dirty="0" smtClean="0">
                <a:solidFill>
                  <a:schemeClr val="bg1"/>
                </a:solidFill>
              </a:rPr>
              <a:t>after the </a:t>
            </a:r>
            <a:r>
              <a:rPr lang="en-US" sz="1200" dirty="0">
                <a:solidFill>
                  <a:schemeClr val="bg1"/>
                </a:solidFill>
              </a:rPr>
              <a:t>function is called.</a:t>
            </a:r>
          </a:p>
          <a:p>
            <a:r>
              <a:rPr lang="en-US" sz="1200" dirty="0">
                <a:solidFill>
                  <a:schemeClr val="bg1"/>
                </a:solidFill>
              </a:rPr>
              <a:t>7. A description of the side effects (if any) of the operation</a:t>
            </a:r>
          </a:p>
        </p:txBody>
      </p:sp>
      <p:pic>
        <p:nvPicPr>
          <p:cNvPr id="4" name="Picture 3"/>
          <p:cNvPicPr>
            <a:picLocks noChangeAspect="1"/>
          </p:cNvPicPr>
          <p:nvPr/>
        </p:nvPicPr>
        <p:blipFill>
          <a:blip r:embed="rId2"/>
          <a:stretch>
            <a:fillRect/>
          </a:stretch>
        </p:blipFill>
        <p:spPr>
          <a:xfrm>
            <a:off x="5181600" y="1828800"/>
            <a:ext cx="6376248" cy="3352800"/>
          </a:xfrm>
          <a:prstGeom prst="rect">
            <a:avLst/>
          </a:prstGeom>
        </p:spPr>
      </p:pic>
    </p:spTree>
    <p:extLst>
      <p:ext uri="{BB962C8B-B14F-4D97-AF65-F5344CB8AC3E}">
        <p14:creationId xmlns:p14="http://schemas.microsoft.com/office/powerpoint/2010/main" val="28755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Mathematical Notations</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computations of the insulin requirement</a:t>
            </a:r>
          </a:p>
        </p:txBody>
      </p:sp>
      <p:pic>
        <p:nvPicPr>
          <p:cNvPr id="4" name="Picture 3"/>
          <p:cNvPicPr>
            <a:picLocks noChangeAspect="1"/>
          </p:cNvPicPr>
          <p:nvPr/>
        </p:nvPicPr>
        <p:blipFill>
          <a:blip r:embed="rId2"/>
          <a:stretch>
            <a:fillRect/>
          </a:stretch>
        </p:blipFill>
        <p:spPr>
          <a:xfrm>
            <a:off x="1143000" y="2362200"/>
            <a:ext cx="7677150" cy="2200275"/>
          </a:xfrm>
          <a:prstGeom prst="rect">
            <a:avLst/>
          </a:prstGeom>
        </p:spPr>
      </p:pic>
    </p:spTree>
    <p:extLst>
      <p:ext uri="{BB962C8B-B14F-4D97-AF65-F5344CB8AC3E}">
        <p14:creationId xmlns:p14="http://schemas.microsoft.com/office/powerpoint/2010/main" val="399323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2039</Words>
  <Application>Microsoft Office PowerPoint</Application>
  <PresentationFormat>Widescreen</PresentationFormat>
  <Paragraphs>235</Paragraphs>
  <Slides>51</Slides>
  <Notes>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Century Gothic</vt:lpstr>
      <vt:lpstr>Century Schoolbook</vt:lpstr>
      <vt:lpstr>Times New Roman</vt:lpstr>
      <vt:lpstr>Zapf Dingbats</vt:lpstr>
      <vt:lpstr>CITY SKETCH 16X9</vt:lpstr>
      <vt:lpstr>Software Engineering</vt:lpstr>
      <vt:lpstr>Content</vt:lpstr>
      <vt:lpstr>Class 13 10-March-2021</vt:lpstr>
      <vt:lpstr>Requirements Specification </vt:lpstr>
      <vt:lpstr>Requirements specification</vt:lpstr>
      <vt:lpstr>Ways of writing a system requirements specification </vt:lpstr>
      <vt:lpstr>Natural language specification</vt:lpstr>
      <vt:lpstr>Structured specifications</vt:lpstr>
      <vt:lpstr>Mathematical Notations</vt:lpstr>
      <vt:lpstr>Graphically Language</vt:lpstr>
      <vt:lpstr>System Requirements Documentation</vt:lpstr>
      <vt:lpstr>Users of a requirements document </vt:lpstr>
      <vt:lpstr>Requirements validation</vt:lpstr>
      <vt:lpstr>Requirements validation</vt:lpstr>
      <vt:lpstr>Requirements checking</vt:lpstr>
      <vt:lpstr>Requirements validation techniques</vt:lpstr>
      <vt:lpstr>Requirements change</vt:lpstr>
      <vt:lpstr>Changing requirements</vt:lpstr>
      <vt:lpstr>Requirements evolution </vt:lpstr>
      <vt:lpstr>Requirements change management</vt:lpstr>
      <vt:lpstr>Requirements change management </vt:lpstr>
      <vt:lpstr>PowerPoint Presentation</vt:lpstr>
      <vt:lpstr>Which on open and close side</vt:lpstr>
      <vt:lpstr>Class 14 11-March-2021</vt:lpstr>
      <vt:lpstr>Software Project Management</vt:lpstr>
      <vt:lpstr>Estimation Techniques</vt:lpstr>
      <vt:lpstr>Wideband Delphi</vt:lpstr>
      <vt:lpstr>Wide Band Delphi</vt:lpstr>
      <vt:lpstr>The Wideband Delphi Process</vt:lpstr>
      <vt:lpstr>The Wideband Delphi Process</vt:lpstr>
      <vt:lpstr>Step 2: Kickoff Meeting</vt:lpstr>
      <vt:lpstr>Step 3: Individual Preparation</vt:lpstr>
      <vt:lpstr>Estimation form for every person </vt:lpstr>
      <vt:lpstr>Step 4: Estimation Session</vt:lpstr>
      <vt:lpstr>Step 5: Assemble Tasks</vt:lpstr>
      <vt:lpstr>Summarized result of estimation</vt:lpstr>
      <vt:lpstr>What is WBS?</vt:lpstr>
      <vt:lpstr>The Work Breakdown Structure</vt:lpstr>
      <vt:lpstr>PowerPoint Presentation</vt:lpstr>
      <vt:lpstr> When should we develop WBS?</vt:lpstr>
      <vt:lpstr> WBS Guidelines</vt:lpstr>
      <vt:lpstr>Guidelines - continued</vt:lpstr>
      <vt:lpstr>Steps to build a WBS</vt:lpstr>
      <vt:lpstr>WBS Formats</vt:lpstr>
      <vt:lpstr>Displaying the WBS  Example of outlined WBS.</vt:lpstr>
      <vt:lpstr>Displaying the WBS  Example of Chart WBS.</vt:lpstr>
      <vt:lpstr>PowerPoint Presentation</vt:lpstr>
      <vt:lpstr>A Full WBS Structure</vt:lpstr>
      <vt:lpstr>WBS Template</vt:lpstr>
      <vt:lpstr>Example WBS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Sobia Princess</dc:creator>
  <cp:lastModifiedBy>Administrator</cp:lastModifiedBy>
  <cp:revision>94</cp:revision>
  <dcterms:created xsi:type="dcterms:W3CDTF">2021-02-20T15:03:03Z</dcterms:created>
  <dcterms:modified xsi:type="dcterms:W3CDTF">2021-03-12T02:49:43Z</dcterms:modified>
</cp:coreProperties>
</file>