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media/image14.jpg" ContentType="image/jpg"/>
  <Override PartName="/ppt/media/image17.jpg" ContentType="image/jpg"/>
  <Override PartName="/ppt/media/image19.jpg" ContentType="image/jpg"/>
  <Override PartName="/ppt/media/image20.jpg" ContentType="image/jpg"/>
  <Override PartName="/ppt/media/image21.jpg" ContentType="image/jpg"/>
  <Override PartName="/ppt/media/image24.jpg" ContentType="image/jpg"/>
  <Override PartName="/ppt/media/image25.jpg" ContentType="image/jpg"/>
  <Override PartName="/ppt/media/image27.jpg" ContentType="image/jpg"/>
  <Override PartName="/ppt/media/image28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85" r:id="rId2"/>
    <p:sldId id="286" r:id="rId3"/>
    <p:sldId id="287" r:id="rId4"/>
    <p:sldId id="288" r:id="rId5"/>
    <p:sldId id="289" r:id="rId6"/>
    <p:sldId id="292" r:id="rId7"/>
    <p:sldId id="290" r:id="rId8"/>
    <p:sldId id="291" r:id="rId9"/>
    <p:sldId id="293" r:id="rId10"/>
    <p:sldId id="309" r:id="rId11"/>
    <p:sldId id="311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10" r:id="rId24"/>
    <p:sldId id="306" r:id="rId25"/>
    <p:sldId id="307" r:id="rId26"/>
    <p:sldId id="312" r:id="rId27"/>
    <p:sldId id="313" r:id="rId28"/>
    <p:sldId id="321" r:id="rId29"/>
    <p:sldId id="322" r:id="rId30"/>
    <p:sldId id="323" r:id="rId31"/>
    <p:sldId id="314" r:id="rId32"/>
    <p:sldId id="315" r:id="rId33"/>
    <p:sldId id="316" r:id="rId34"/>
    <p:sldId id="327" r:id="rId35"/>
    <p:sldId id="317" r:id="rId36"/>
    <p:sldId id="328" r:id="rId37"/>
    <p:sldId id="318" r:id="rId38"/>
    <p:sldId id="329" r:id="rId39"/>
    <p:sldId id="331" r:id="rId40"/>
    <p:sldId id="330" r:id="rId41"/>
    <p:sldId id="320" r:id="rId42"/>
    <p:sldId id="334" r:id="rId43"/>
    <p:sldId id="335" r:id="rId44"/>
    <p:sldId id="336" r:id="rId45"/>
    <p:sldId id="337" r:id="rId46"/>
    <p:sldId id="326" r:id="rId47"/>
    <p:sldId id="324" r:id="rId48"/>
    <p:sldId id="333" r:id="rId49"/>
    <p:sldId id="325" r:id="rId50"/>
    <p:sldId id="332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01" autoAdjust="0"/>
    <p:restoredTop sz="94706" autoAdjust="0"/>
  </p:normalViewPr>
  <p:slideViewPr>
    <p:cSldViewPr>
      <p:cViewPr varScale="1">
        <p:scale>
          <a:sx n="116" d="100"/>
          <a:sy n="116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D9869E-1B84-4776-8397-34F86392D470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D64D06F-8683-4265-9041-171A674C33C2}">
      <dgm:prSet/>
      <dgm:spPr/>
      <dgm:t>
        <a:bodyPr/>
        <a:lstStyle/>
        <a:p>
          <a:pPr rtl="0"/>
          <a:r>
            <a:rPr lang="en-US" dirty="0" smtClean="0">
              <a:solidFill>
                <a:schemeClr val="bg2"/>
              </a:solidFill>
            </a:rPr>
            <a:t>As a starting point for the architectural design process As a design checklist </a:t>
          </a:r>
          <a:endParaRPr lang="en-US" dirty="0">
            <a:solidFill>
              <a:schemeClr val="bg2"/>
            </a:solidFill>
          </a:endParaRPr>
        </a:p>
      </dgm:t>
    </dgm:pt>
    <dgm:pt modelId="{022EA22E-4132-4785-827B-49D25D38F126}" type="parTrans" cxnId="{8CFEDE8C-2848-4245-B4E7-9BDDCCE12929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E9BF6782-CEFF-41A6-8AF0-492791AFC648}" type="sibTrans" cxnId="{8CFEDE8C-2848-4245-B4E7-9BDDCCE12929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F79E1C77-A9AA-44BC-B97D-95B2A62BFBAB}">
      <dgm:prSet/>
      <dgm:spPr/>
      <dgm:t>
        <a:bodyPr/>
        <a:lstStyle/>
        <a:p>
          <a:pPr rtl="0"/>
          <a:r>
            <a:rPr lang="en-US" dirty="0" smtClean="0">
              <a:solidFill>
                <a:schemeClr val="bg2"/>
              </a:solidFill>
            </a:rPr>
            <a:t>As a way of organizing the work of the development team </a:t>
          </a:r>
          <a:endParaRPr lang="en-US" dirty="0">
            <a:solidFill>
              <a:schemeClr val="bg2"/>
            </a:solidFill>
          </a:endParaRPr>
        </a:p>
      </dgm:t>
    </dgm:pt>
    <dgm:pt modelId="{5F41D160-111B-430D-A18C-EEE9446AFB78}" type="parTrans" cxnId="{22ABCD98-B41C-4295-999C-667EA8856AD9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B3ECD5A0-6164-4651-BDF1-9DD6AB99B6DD}" type="sibTrans" cxnId="{22ABCD98-B41C-4295-999C-667EA8856AD9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5EB6F864-8747-4AB8-AA60-7EC2045B8C58}">
      <dgm:prSet/>
      <dgm:spPr/>
      <dgm:t>
        <a:bodyPr/>
        <a:lstStyle/>
        <a:p>
          <a:pPr rtl="0"/>
          <a:r>
            <a:rPr lang="en-US" dirty="0" smtClean="0">
              <a:solidFill>
                <a:schemeClr val="bg2"/>
              </a:solidFill>
            </a:rPr>
            <a:t>As a means of assessing components for reuse. </a:t>
          </a:r>
          <a:endParaRPr lang="en-US" dirty="0">
            <a:solidFill>
              <a:schemeClr val="bg2"/>
            </a:solidFill>
          </a:endParaRPr>
        </a:p>
      </dgm:t>
    </dgm:pt>
    <dgm:pt modelId="{6B7CA1E1-EAF0-4814-BEDA-E897CF153E70}" type="parTrans" cxnId="{29CD6AAC-6DAD-4E50-9365-4B4313084108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5B2FFAA9-20A5-4F7E-B0FE-366CADA71DF4}" type="sibTrans" cxnId="{29CD6AAC-6DAD-4E50-9365-4B4313084108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251B41D7-A746-4982-9406-33DBFA0870EA}">
      <dgm:prSet/>
      <dgm:spPr/>
      <dgm:t>
        <a:bodyPr/>
        <a:lstStyle/>
        <a:p>
          <a:pPr rtl="0"/>
          <a:r>
            <a:rPr lang="en-US" dirty="0" smtClean="0">
              <a:solidFill>
                <a:schemeClr val="bg2"/>
              </a:solidFill>
            </a:rPr>
            <a:t>As a vocabulary for talking about applications</a:t>
          </a:r>
          <a:endParaRPr lang="en-US" dirty="0">
            <a:solidFill>
              <a:schemeClr val="bg2"/>
            </a:solidFill>
          </a:endParaRPr>
        </a:p>
      </dgm:t>
    </dgm:pt>
    <dgm:pt modelId="{27E2919B-B054-45BB-9518-6815C5D1F4CE}" type="parTrans" cxnId="{E2A3F52D-E0C3-4AD6-A96F-A43558FB3A43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81D479DC-07CD-4E75-AC4A-C9340CBCC7BA}" type="sibTrans" cxnId="{E2A3F52D-E0C3-4AD6-A96F-A43558FB3A43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077E65A3-139A-48AC-A92F-B5002558F85D}" type="pres">
      <dgm:prSet presAssocID="{ABD9869E-1B84-4776-8397-34F86392D47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E3F334-EC21-4E6C-B80D-00BB20DFBBF1}" type="pres">
      <dgm:prSet presAssocID="{ABD9869E-1B84-4776-8397-34F86392D470}" presName="arrow" presStyleLbl="bgShp" presStyleIdx="0" presStyleCnt="1"/>
      <dgm:spPr/>
    </dgm:pt>
    <dgm:pt modelId="{DD093644-2C99-4E9A-BB09-6972DD54F6C0}" type="pres">
      <dgm:prSet presAssocID="{ABD9869E-1B84-4776-8397-34F86392D470}" presName="points" presStyleCnt="0"/>
      <dgm:spPr/>
    </dgm:pt>
    <dgm:pt modelId="{2E766FAE-1B89-402D-B912-A4542C4A188E}" type="pres">
      <dgm:prSet presAssocID="{6D64D06F-8683-4265-9041-171A674C33C2}" presName="compositeA" presStyleCnt="0"/>
      <dgm:spPr/>
    </dgm:pt>
    <dgm:pt modelId="{909266C2-9479-444A-A959-3AA20C5788FA}" type="pres">
      <dgm:prSet presAssocID="{6D64D06F-8683-4265-9041-171A674C33C2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E4E2BB-6BE7-4A43-8E64-D9B179E335A5}" type="pres">
      <dgm:prSet presAssocID="{6D64D06F-8683-4265-9041-171A674C33C2}" presName="circleA" presStyleLbl="node1" presStyleIdx="0" presStyleCnt="4"/>
      <dgm:spPr/>
    </dgm:pt>
    <dgm:pt modelId="{FE125A89-5142-48CB-B28E-4EEF4C41BA71}" type="pres">
      <dgm:prSet presAssocID="{6D64D06F-8683-4265-9041-171A674C33C2}" presName="spaceA" presStyleCnt="0"/>
      <dgm:spPr/>
    </dgm:pt>
    <dgm:pt modelId="{395751D8-6E58-4A66-816A-6AAD0DE0B045}" type="pres">
      <dgm:prSet presAssocID="{E9BF6782-CEFF-41A6-8AF0-492791AFC648}" presName="space" presStyleCnt="0"/>
      <dgm:spPr/>
    </dgm:pt>
    <dgm:pt modelId="{29C20CA2-5BFF-4A81-AB3B-0400360D709F}" type="pres">
      <dgm:prSet presAssocID="{F79E1C77-A9AA-44BC-B97D-95B2A62BFBAB}" presName="compositeB" presStyleCnt="0"/>
      <dgm:spPr/>
    </dgm:pt>
    <dgm:pt modelId="{658C39D7-481B-48BA-ACE5-7156AD850EB3}" type="pres">
      <dgm:prSet presAssocID="{F79E1C77-A9AA-44BC-B97D-95B2A62BFBAB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95D1B7-630B-4CF2-9EF3-4E0AA7E2FA9A}" type="pres">
      <dgm:prSet presAssocID="{F79E1C77-A9AA-44BC-B97D-95B2A62BFBAB}" presName="circleB" presStyleLbl="node1" presStyleIdx="1" presStyleCnt="4"/>
      <dgm:spPr/>
    </dgm:pt>
    <dgm:pt modelId="{3F846857-D92C-40EF-B68F-F2D049195062}" type="pres">
      <dgm:prSet presAssocID="{F79E1C77-A9AA-44BC-B97D-95B2A62BFBAB}" presName="spaceB" presStyleCnt="0"/>
      <dgm:spPr/>
    </dgm:pt>
    <dgm:pt modelId="{A33D02B7-A4AD-4C4B-8997-1ED3E6E59349}" type="pres">
      <dgm:prSet presAssocID="{B3ECD5A0-6164-4651-BDF1-9DD6AB99B6DD}" presName="space" presStyleCnt="0"/>
      <dgm:spPr/>
    </dgm:pt>
    <dgm:pt modelId="{1F97348A-3D12-4C77-853A-5D639A565E42}" type="pres">
      <dgm:prSet presAssocID="{5EB6F864-8747-4AB8-AA60-7EC2045B8C58}" presName="compositeA" presStyleCnt="0"/>
      <dgm:spPr/>
    </dgm:pt>
    <dgm:pt modelId="{B038F541-5541-49FD-A27B-A8078AC0DFE8}" type="pres">
      <dgm:prSet presAssocID="{5EB6F864-8747-4AB8-AA60-7EC2045B8C58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3335CC-1AD2-45EA-AC06-30EBB5C344B0}" type="pres">
      <dgm:prSet presAssocID="{5EB6F864-8747-4AB8-AA60-7EC2045B8C58}" presName="circleA" presStyleLbl="node1" presStyleIdx="2" presStyleCnt="4"/>
      <dgm:spPr/>
    </dgm:pt>
    <dgm:pt modelId="{3257C8A2-94F0-4F9D-ABFC-48F12C94A5A8}" type="pres">
      <dgm:prSet presAssocID="{5EB6F864-8747-4AB8-AA60-7EC2045B8C58}" presName="spaceA" presStyleCnt="0"/>
      <dgm:spPr/>
    </dgm:pt>
    <dgm:pt modelId="{20AB7231-F008-47CB-B425-A3695F461E48}" type="pres">
      <dgm:prSet presAssocID="{5B2FFAA9-20A5-4F7E-B0FE-366CADA71DF4}" presName="space" presStyleCnt="0"/>
      <dgm:spPr/>
    </dgm:pt>
    <dgm:pt modelId="{A86C2249-4C64-4654-919E-D324FCA7AD05}" type="pres">
      <dgm:prSet presAssocID="{251B41D7-A746-4982-9406-33DBFA0870EA}" presName="compositeB" presStyleCnt="0"/>
      <dgm:spPr/>
    </dgm:pt>
    <dgm:pt modelId="{301EF87D-1A3A-472E-A321-2A64FD50875B}" type="pres">
      <dgm:prSet presAssocID="{251B41D7-A746-4982-9406-33DBFA0870EA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ED2803-38AE-4E62-BB84-EEE01046DF60}" type="pres">
      <dgm:prSet presAssocID="{251B41D7-A746-4982-9406-33DBFA0870EA}" presName="circleB" presStyleLbl="node1" presStyleIdx="3" presStyleCnt="4"/>
      <dgm:spPr/>
    </dgm:pt>
    <dgm:pt modelId="{49F02ABE-A7AA-49F7-B371-55936E1644C9}" type="pres">
      <dgm:prSet presAssocID="{251B41D7-A746-4982-9406-33DBFA0870EA}" presName="spaceB" presStyleCnt="0"/>
      <dgm:spPr/>
    </dgm:pt>
  </dgm:ptLst>
  <dgm:cxnLst>
    <dgm:cxn modelId="{E3A3F4F2-F1DB-43B4-80B9-2BE76A14D7B4}" type="presOf" srcId="{ABD9869E-1B84-4776-8397-34F86392D470}" destId="{077E65A3-139A-48AC-A92F-B5002558F85D}" srcOrd="0" destOrd="0" presId="urn:microsoft.com/office/officeart/2005/8/layout/hProcess11"/>
    <dgm:cxn modelId="{8CFEDE8C-2848-4245-B4E7-9BDDCCE12929}" srcId="{ABD9869E-1B84-4776-8397-34F86392D470}" destId="{6D64D06F-8683-4265-9041-171A674C33C2}" srcOrd="0" destOrd="0" parTransId="{022EA22E-4132-4785-827B-49D25D38F126}" sibTransId="{E9BF6782-CEFF-41A6-8AF0-492791AFC648}"/>
    <dgm:cxn modelId="{29CD6AAC-6DAD-4E50-9365-4B4313084108}" srcId="{ABD9869E-1B84-4776-8397-34F86392D470}" destId="{5EB6F864-8747-4AB8-AA60-7EC2045B8C58}" srcOrd="2" destOrd="0" parTransId="{6B7CA1E1-EAF0-4814-BEDA-E897CF153E70}" sibTransId="{5B2FFAA9-20A5-4F7E-B0FE-366CADA71DF4}"/>
    <dgm:cxn modelId="{22ABCD98-B41C-4295-999C-667EA8856AD9}" srcId="{ABD9869E-1B84-4776-8397-34F86392D470}" destId="{F79E1C77-A9AA-44BC-B97D-95B2A62BFBAB}" srcOrd="1" destOrd="0" parTransId="{5F41D160-111B-430D-A18C-EEE9446AFB78}" sibTransId="{B3ECD5A0-6164-4651-BDF1-9DD6AB99B6DD}"/>
    <dgm:cxn modelId="{F03AF561-CC69-415D-807A-E131F1AC3DED}" type="presOf" srcId="{251B41D7-A746-4982-9406-33DBFA0870EA}" destId="{301EF87D-1A3A-472E-A321-2A64FD50875B}" srcOrd="0" destOrd="0" presId="urn:microsoft.com/office/officeart/2005/8/layout/hProcess11"/>
    <dgm:cxn modelId="{D414960B-7A32-4DC6-B4C1-C51C88C2EB91}" type="presOf" srcId="{6D64D06F-8683-4265-9041-171A674C33C2}" destId="{909266C2-9479-444A-A959-3AA20C5788FA}" srcOrd="0" destOrd="0" presId="urn:microsoft.com/office/officeart/2005/8/layout/hProcess11"/>
    <dgm:cxn modelId="{40B25226-0766-4AF7-A387-EC6EF5D944FA}" type="presOf" srcId="{5EB6F864-8747-4AB8-AA60-7EC2045B8C58}" destId="{B038F541-5541-49FD-A27B-A8078AC0DFE8}" srcOrd="0" destOrd="0" presId="urn:microsoft.com/office/officeart/2005/8/layout/hProcess11"/>
    <dgm:cxn modelId="{E2A3F52D-E0C3-4AD6-A96F-A43558FB3A43}" srcId="{ABD9869E-1B84-4776-8397-34F86392D470}" destId="{251B41D7-A746-4982-9406-33DBFA0870EA}" srcOrd="3" destOrd="0" parTransId="{27E2919B-B054-45BB-9518-6815C5D1F4CE}" sibTransId="{81D479DC-07CD-4E75-AC4A-C9340CBCC7BA}"/>
    <dgm:cxn modelId="{40897A49-AEC4-4E9D-A944-8CE4CA189A9B}" type="presOf" srcId="{F79E1C77-A9AA-44BC-B97D-95B2A62BFBAB}" destId="{658C39D7-481B-48BA-ACE5-7156AD850EB3}" srcOrd="0" destOrd="0" presId="urn:microsoft.com/office/officeart/2005/8/layout/hProcess11"/>
    <dgm:cxn modelId="{34F1B079-4591-42D9-8E96-B79AD5BB33E7}" type="presParOf" srcId="{077E65A3-139A-48AC-A92F-B5002558F85D}" destId="{8AE3F334-EC21-4E6C-B80D-00BB20DFBBF1}" srcOrd="0" destOrd="0" presId="urn:microsoft.com/office/officeart/2005/8/layout/hProcess11"/>
    <dgm:cxn modelId="{BE4CE81F-AEE1-4628-B60B-20961BF9B5FC}" type="presParOf" srcId="{077E65A3-139A-48AC-A92F-B5002558F85D}" destId="{DD093644-2C99-4E9A-BB09-6972DD54F6C0}" srcOrd="1" destOrd="0" presId="urn:microsoft.com/office/officeart/2005/8/layout/hProcess11"/>
    <dgm:cxn modelId="{F973A515-2BF4-4D18-AA25-79C6F0F73242}" type="presParOf" srcId="{DD093644-2C99-4E9A-BB09-6972DD54F6C0}" destId="{2E766FAE-1B89-402D-B912-A4542C4A188E}" srcOrd="0" destOrd="0" presId="urn:microsoft.com/office/officeart/2005/8/layout/hProcess11"/>
    <dgm:cxn modelId="{4A7DC0EC-055F-40A7-A090-3F580661422C}" type="presParOf" srcId="{2E766FAE-1B89-402D-B912-A4542C4A188E}" destId="{909266C2-9479-444A-A959-3AA20C5788FA}" srcOrd="0" destOrd="0" presId="urn:microsoft.com/office/officeart/2005/8/layout/hProcess11"/>
    <dgm:cxn modelId="{CD3FE2BF-7FDC-468F-A7E2-495A28EE69F7}" type="presParOf" srcId="{2E766FAE-1B89-402D-B912-A4542C4A188E}" destId="{E8E4E2BB-6BE7-4A43-8E64-D9B179E335A5}" srcOrd="1" destOrd="0" presId="urn:microsoft.com/office/officeart/2005/8/layout/hProcess11"/>
    <dgm:cxn modelId="{DED91A23-7892-43BF-85FA-B3849460F1FF}" type="presParOf" srcId="{2E766FAE-1B89-402D-B912-A4542C4A188E}" destId="{FE125A89-5142-48CB-B28E-4EEF4C41BA71}" srcOrd="2" destOrd="0" presId="urn:microsoft.com/office/officeart/2005/8/layout/hProcess11"/>
    <dgm:cxn modelId="{7F070D3F-EC75-4295-95AD-5651325B42DA}" type="presParOf" srcId="{DD093644-2C99-4E9A-BB09-6972DD54F6C0}" destId="{395751D8-6E58-4A66-816A-6AAD0DE0B045}" srcOrd="1" destOrd="0" presId="urn:microsoft.com/office/officeart/2005/8/layout/hProcess11"/>
    <dgm:cxn modelId="{B4FC962E-726D-4C27-894E-98E155C52FFF}" type="presParOf" srcId="{DD093644-2C99-4E9A-BB09-6972DD54F6C0}" destId="{29C20CA2-5BFF-4A81-AB3B-0400360D709F}" srcOrd="2" destOrd="0" presId="urn:microsoft.com/office/officeart/2005/8/layout/hProcess11"/>
    <dgm:cxn modelId="{6E9FED16-AA54-462E-ABF9-259DE6F2E82A}" type="presParOf" srcId="{29C20CA2-5BFF-4A81-AB3B-0400360D709F}" destId="{658C39D7-481B-48BA-ACE5-7156AD850EB3}" srcOrd="0" destOrd="0" presId="urn:microsoft.com/office/officeart/2005/8/layout/hProcess11"/>
    <dgm:cxn modelId="{7A8DF575-5F26-412A-ADC3-DBE79343F1E7}" type="presParOf" srcId="{29C20CA2-5BFF-4A81-AB3B-0400360D709F}" destId="{9195D1B7-630B-4CF2-9EF3-4E0AA7E2FA9A}" srcOrd="1" destOrd="0" presId="urn:microsoft.com/office/officeart/2005/8/layout/hProcess11"/>
    <dgm:cxn modelId="{08CF0EAA-50CB-449F-BA2C-49BFE9C2F04F}" type="presParOf" srcId="{29C20CA2-5BFF-4A81-AB3B-0400360D709F}" destId="{3F846857-D92C-40EF-B68F-F2D049195062}" srcOrd="2" destOrd="0" presId="urn:microsoft.com/office/officeart/2005/8/layout/hProcess11"/>
    <dgm:cxn modelId="{53692FCE-0D46-4E2C-8EB0-9A7200746C57}" type="presParOf" srcId="{DD093644-2C99-4E9A-BB09-6972DD54F6C0}" destId="{A33D02B7-A4AD-4C4B-8997-1ED3E6E59349}" srcOrd="3" destOrd="0" presId="urn:microsoft.com/office/officeart/2005/8/layout/hProcess11"/>
    <dgm:cxn modelId="{427237BA-DDB8-4D47-99B0-D7D336A9C870}" type="presParOf" srcId="{DD093644-2C99-4E9A-BB09-6972DD54F6C0}" destId="{1F97348A-3D12-4C77-853A-5D639A565E42}" srcOrd="4" destOrd="0" presId="urn:microsoft.com/office/officeart/2005/8/layout/hProcess11"/>
    <dgm:cxn modelId="{DDA61EE4-9EEE-4706-A80A-E88A5AB3F684}" type="presParOf" srcId="{1F97348A-3D12-4C77-853A-5D639A565E42}" destId="{B038F541-5541-49FD-A27B-A8078AC0DFE8}" srcOrd="0" destOrd="0" presId="urn:microsoft.com/office/officeart/2005/8/layout/hProcess11"/>
    <dgm:cxn modelId="{2F4867A8-B6E1-4AD7-A7C8-55D55C5DDCBF}" type="presParOf" srcId="{1F97348A-3D12-4C77-853A-5D639A565E42}" destId="{0D3335CC-1AD2-45EA-AC06-30EBB5C344B0}" srcOrd="1" destOrd="0" presId="urn:microsoft.com/office/officeart/2005/8/layout/hProcess11"/>
    <dgm:cxn modelId="{5FE55D1D-42FE-43E9-A709-54AC6BFE9952}" type="presParOf" srcId="{1F97348A-3D12-4C77-853A-5D639A565E42}" destId="{3257C8A2-94F0-4F9D-ABFC-48F12C94A5A8}" srcOrd="2" destOrd="0" presId="urn:microsoft.com/office/officeart/2005/8/layout/hProcess11"/>
    <dgm:cxn modelId="{AE5408F1-D083-4AAA-8F77-0D92F71CF4E7}" type="presParOf" srcId="{DD093644-2C99-4E9A-BB09-6972DD54F6C0}" destId="{20AB7231-F008-47CB-B425-A3695F461E48}" srcOrd="5" destOrd="0" presId="urn:microsoft.com/office/officeart/2005/8/layout/hProcess11"/>
    <dgm:cxn modelId="{B2396C5C-E220-42E4-B59F-8D247279E3A1}" type="presParOf" srcId="{DD093644-2C99-4E9A-BB09-6972DD54F6C0}" destId="{A86C2249-4C64-4654-919E-D324FCA7AD05}" srcOrd="6" destOrd="0" presId="urn:microsoft.com/office/officeart/2005/8/layout/hProcess11"/>
    <dgm:cxn modelId="{35D586C0-9819-442B-B40A-DDCE193E4521}" type="presParOf" srcId="{A86C2249-4C64-4654-919E-D324FCA7AD05}" destId="{301EF87D-1A3A-472E-A321-2A64FD50875B}" srcOrd="0" destOrd="0" presId="urn:microsoft.com/office/officeart/2005/8/layout/hProcess11"/>
    <dgm:cxn modelId="{ABF79F25-3DF4-4C81-882E-0B74D9E31941}" type="presParOf" srcId="{A86C2249-4C64-4654-919E-D324FCA7AD05}" destId="{80ED2803-38AE-4E62-BB84-EEE01046DF60}" srcOrd="1" destOrd="0" presId="urn:microsoft.com/office/officeart/2005/8/layout/hProcess11"/>
    <dgm:cxn modelId="{7064CEC4-71AF-4915-9D6B-DE387214ABA1}" type="presParOf" srcId="{A86C2249-4C64-4654-919E-D324FCA7AD05}" destId="{49F02ABE-A7AA-49F7-B371-55936E1644C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3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Architectural Design</a:t>
            </a:r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7E51-7EFA-4F40-A148-AF3F48170F41}" type="datetime1">
              <a:rPr lang="en-GB" smtClean="0"/>
              <a:t>09/04/2021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Architectural Design</a:t>
            </a:r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BD98-D041-48F9-83A3-77A2EADE1A6B}" type="datetime1">
              <a:rPr lang="en-GB" smtClean="0"/>
              <a:t>09/04/2021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Architectural Design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074F-1760-4068-8A42-546A2BABC569}" type="datetime1">
              <a:rPr lang="en-GB" smtClean="0"/>
              <a:t>09/04/2021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Architectural Design</a:t>
            </a:r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A25E-158C-4C68-9457-053AC14184EB}" type="datetime1">
              <a:rPr lang="en-GB" smtClean="0"/>
              <a:t>09/04/2021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Architectural Design</a:t>
            </a:r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D28F-0ADD-4757-A691-F236E08493B9}" type="datetime1">
              <a:rPr lang="en-GB" smtClean="0"/>
              <a:t>09/04/2021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Architectural Design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9A49-3D26-4FC4-8654-5D074E10DBCD}" type="datetime1">
              <a:rPr lang="en-GB" smtClean="0"/>
              <a:t>09/04/2021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Architectural Design</a:t>
            </a:r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5B16-8844-406C-8C47-1CC8B09C0B1E}" type="datetime1">
              <a:rPr lang="en-GB" smtClean="0"/>
              <a:t>09/04/2021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Architectural Design</a:t>
            </a:r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58BB-DA4C-4A8F-A0E0-09A86598C6F7}" type="datetime1">
              <a:rPr lang="en-GB" smtClean="0"/>
              <a:t>09/04/2021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 Architectural Design</a:t>
            </a:r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633C-615D-4CD0-96D4-42D9AC5B220C}" type="datetime1">
              <a:rPr lang="en-GB" smtClean="0"/>
              <a:t>09/04/2021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smtClean="0"/>
              <a:t>Chapter 6 Architectural Design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82FCA8FA-719E-4927-BBC1-C7BF7A0824AE}" type="datetime1">
              <a:rPr lang="en-GB" smtClean="0"/>
              <a:t>09/04/2021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Sobia Iftikhar</a:t>
            </a:r>
          </a:p>
          <a:p>
            <a:r>
              <a:rPr lang="en-US" sz="1300" u="sng" dirty="0"/>
              <a:t>Sobia.Iftikhar@nu.edu.pk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0" y="5390922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 </a:t>
            </a:r>
            <a:r>
              <a:rPr lang="en-US" dirty="0" smtClean="0"/>
              <a:t>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6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As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a starting point for the architectural design process As a design checklist </a:t>
            </a:r>
            <a:endParaRPr lang="en-US" dirty="0" smtClean="0">
              <a:solidFill>
                <a:schemeClr val="tx2">
                  <a:lumMod val="90000"/>
                </a:schemeClr>
              </a:solidFill>
            </a:endParaRPr>
          </a:p>
          <a:p>
            <a:pPr lvl="1"/>
            <a:r>
              <a:rPr lang="en-US" dirty="0"/>
              <a:t>If you are unfamiliar with the type of application that you are developing, you can base your initial design on a generic application architecture. </a:t>
            </a:r>
          </a:p>
          <a:p>
            <a:pPr lvl="0"/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As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a means of assessing components for reuse. </a:t>
            </a:r>
            <a:endParaRPr lang="en-US" dirty="0" smtClean="0">
              <a:solidFill>
                <a:schemeClr val="tx2">
                  <a:lumMod val="90000"/>
                </a:schemeClr>
              </a:solidFill>
            </a:endParaRPr>
          </a:p>
          <a:p>
            <a:pPr lvl="1"/>
            <a:r>
              <a:rPr lang="en-US" dirty="0"/>
              <a:t>If you have components you might be able to reuse, you can compare these with the generic structures to see whether there are comparable components in the application architecture.</a:t>
            </a:r>
            <a:endParaRPr lang="en-US" dirty="0" smtClean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As a way of organizing the work of the development team </a:t>
            </a:r>
            <a:endParaRPr lang="en-US" dirty="0" smtClean="0">
              <a:solidFill>
                <a:schemeClr val="tx2">
                  <a:lumMod val="90000"/>
                </a:schemeClr>
              </a:solidFill>
            </a:endParaRPr>
          </a:p>
          <a:p>
            <a:pPr lvl="1"/>
            <a:r>
              <a:rPr lang="en-US" dirty="0"/>
              <a:t>The application architectures identify stable structural features of the system architectures</a:t>
            </a:r>
            <a:endParaRPr lang="en-US" dirty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As a vocabulary for talking about 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applications</a:t>
            </a:r>
          </a:p>
          <a:p>
            <a:pPr lvl="1"/>
            <a:r>
              <a:rPr lang="en-US" dirty="0"/>
              <a:t>If you are discussing a specific application or trying to compare applications</a:t>
            </a:r>
            <a:endParaRPr lang="en-US" dirty="0">
              <a:solidFill>
                <a:schemeClr val="tx2">
                  <a:lumMod val="90000"/>
                </a:schemeClr>
              </a:solidFill>
            </a:endParaRP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4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Example of Application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processing </a:t>
            </a:r>
            <a:r>
              <a:rPr lang="en-US" b="1" dirty="0" smtClean="0">
                <a:solidFill>
                  <a:schemeClr val="bg1"/>
                </a:solidFill>
              </a:rPr>
              <a:t>applications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Data driven applications that process data in batches without explicit user intervention during the processing. E.g scientific data processing, commercial data processing and data analysis.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Transaction </a:t>
            </a:r>
            <a:r>
              <a:rPr lang="en-US" b="1" dirty="0">
                <a:solidFill>
                  <a:schemeClr val="bg1"/>
                </a:solidFill>
              </a:rPr>
              <a:t>processing </a:t>
            </a:r>
            <a:r>
              <a:rPr lang="en-US" b="1" dirty="0" smtClean="0">
                <a:solidFill>
                  <a:schemeClr val="bg1"/>
                </a:solidFill>
              </a:rPr>
              <a:t>applications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Data centered </a:t>
            </a:r>
            <a:r>
              <a:rPr lang="en-US" dirty="0">
                <a:solidFill>
                  <a:schemeClr val="bg1"/>
                </a:solidFill>
              </a:rPr>
              <a:t>applications that process user requests and update information in a system database. </a:t>
            </a:r>
            <a:r>
              <a:rPr lang="en-US" dirty="0" smtClean="0">
                <a:solidFill>
                  <a:schemeClr val="bg1"/>
                </a:solidFill>
              </a:rPr>
              <a:t>E.g. </a:t>
            </a:r>
            <a:r>
              <a:rPr lang="en-US" dirty="0">
                <a:solidFill>
                  <a:schemeClr val="bg1"/>
                </a:solidFill>
              </a:rPr>
              <a:t>E-commerce processing, bank transfers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Event </a:t>
            </a:r>
            <a:r>
              <a:rPr lang="en-US" b="1" dirty="0">
                <a:solidFill>
                  <a:schemeClr val="bg1"/>
                </a:solidFill>
              </a:rPr>
              <a:t>processing </a:t>
            </a:r>
            <a:r>
              <a:rPr lang="en-US" b="1" dirty="0" smtClean="0">
                <a:solidFill>
                  <a:schemeClr val="bg1"/>
                </a:solidFill>
              </a:rPr>
              <a:t>systems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Applications where system actions depend on interpreting events from the system’s environment. E.g wireless sensor </a:t>
            </a:r>
            <a:r>
              <a:rPr lang="en-US" dirty="0" smtClean="0">
                <a:solidFill>
                  <a:schemeClr val="bg1"/>
                </a:solidFill>
              </a:rPr>
              <a:t>applications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Language processing </a:t>
            </a:r>
            <a:r>
              <a:rPr lang="en-US" b="1" dirty="0" smtClean="0">
                <a:solidFill>
                  <a:schemeClr val="bg1"/>
                </a:solidFill>
              </a:rPr>
              <a:t>systems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Applications </a:t>
            </a:r>
            <a:r>
              <a:rPr lang="en-US" dirty="0">
                <a:solidFill>
                  <a:schemeClr val="bg1"/>
                </a:solidFill>
              </a:rPr>
              <a:t>where theusers’intentions are specified in a </a:t>
            </a:r>
            <a:r>
              <a:rPr lang="en-US" dirty="0" smtClean="0">
                <a:solidFill>
                  <a:schemeClr val="bg1"/>
                </a:solidFill>
              </a:rPr>
              <a:t>formal language </a:t>
            </a:r>
            <a:r>
              <a:rPr lang="en-US" dirty="0">
                <a:solidFill>
                  <a:schemeClr val="bg1"/>
                </a:solidFill>
              </a:rPr>
              <a:t>that is processed and interpreted by the system. E.gNatural </a:t>
            </a:r>
            <a:r>
              <a:rPr lang="en-US" dirty="0" smtClean="0">
                <a:solidFill>
                  <a:schemeClr val="bg1"/>
                </a:solidFill>
              </a:rPr>
              <a:t>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11225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type examples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797" tIns="45898" rIns="91797" bIns="45898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/>
              <a:t>Two very widely used generic application architectures are transaction processing systems and language processing systems.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Transaction processing systems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E-commerce systems;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Reservation systems.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Language processing systems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Compilers;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Command interpreters.</a:t>
            </a:r>
          </a:p>
          <a:p>
            <a:pPr lvl="1">
              <a:lnSpc>
                <a:spcPct val="90000"/>
              </a:lnSpc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48865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processing systems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797" tIns="45898" rIns="91797" bIns="45898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Process user requests for information from a database or requests to update the database</a:t>
            </a:r>
            <a:r>
              <a:rPr lang="en-US" dirty="0" smtClean="0"/>
              <a:t>.</a:t>
            </a:r>
          </a:p>
          <a:p>
            <a:r>
              <a:rPr lang="en-US" dirty="0"/>
              <a:t>They are organized in such a way that user actions can’t interfere with each other and the integrity of the database is maintained.</a:t>
            </a:r>
          </a:p>
          <a:p>
            <a:pPr>
              <a:lnSpc>
                <a:spcPct val="90000"/>
              </a:lnSpc>
            </a:pPr>
            <a:r>
              <a:rPr lang="en-US" dirty="0"/>
              <a:t>From a user perspective a transaction is: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Any coherent sequence of operations that satisfies a goal;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For example - find the times of flights from London to Paris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interactive banking systems, e-commerce systems, information systems, and booking systems.</a:t>
            </a:r>
          </a:p>
          <a:p>
            <a:pPr>
              <a:lnSpc>
                <a:spcPct val="90000"/>
              </a:lnSpc>
            </a:pPr>
            <a:r>
              <a:rPr lang="en-US" dirty="0"/>
              <a:t>Users make asynchronous requests for service which are then processed by a transaction manager.</a:t>
            </a:r>
          </a:p>
        </p:txBody>
      </p:sp>
    </p:spTree>
    <p:extLst>
      <p:ext uri="{BB962C8B-B14F-4D97-AF65-F5344CB8AC3E}">
        <p14:creationId xmlns:p14="http://schemas.microsoft.com/office/powerpoint/2010/main" val="138849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transaction processing applications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6.14 TransactionProcSys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5571" r="-2938" b="-42257"/>
          <a:stretch/>
        </p:blipFill>
        <p:spPr>
          <a:xfrm>
            <a:off x="1981200" y="1510350"/>
            <a:ext cx="7874526" cy="1371600"/>
          </a:xfrm>
        </p:spPr>
      </p:pic>
      <p:pic>
        <p:nvPicPr>
          <p:cNvPr id="1026" name="Picture 2" descr="What Is Transaction Processing System - A Definitive Guide">
            <a:extLst>
              <a:ext uri="{FF2B5EF4-FFF2-40B4-BE49-F238E27FC236}">
                <a16:creationId xmlns="" xmlns:a16="http://schemas.microsoft.com/office/drawing/2014/main" id="{0387B8E6-F2C9-4C63-9915-F67889455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466" y="2877034"/>
            <a:ext cx="5825067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21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software architecture of an ATM system</a:t>
            </a:r>
            <a:r>
              <a:rPr lang="en-GB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6.15 ATMSystemArch.eps"/>
          <p:cNvPicPr>
            <a:picLocks noGrp="1" noChangeAspect="1"/>
          </p:cNvPicPr>
          <p:nvPr>
            <p:ph idx="1"/>
          </p:nvPr>
        </p:nvPicPr>
        <p:blipFill>
          <a:blip r:embed="rId2"/>
          <a:srcRect t="-13074" b="-13074"/>
          <a:stretch>
            <a:fillRect/>
          </a:stretch>
        </p:blipFill>
        <p:spPr>
          <a:xfrm>
            <a:off x="2535178" y="1600201"/>
            <a:ext cx="7082293" cy="3894988"/>
          </a:xfrm>
        </p:spPr>
      </p:pic>
    </p:spTree>
    <p:extLst>
      <p:ext uri="{BB962C8B-B14F-4D97-AF65-F5344CB8AC3E}">
        <p14:creationId xmlns:p14="http://schemas.microsoft.com/office/powerpoint/2010/main" val="412901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229A92-FF6E-4E94-969C-B918A94A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systems 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B77B3D-3055-4A03-9F54-F8F906B82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systems are almost always web-based systems, where the user interface is implemented in a web browser.</a:t>
            </a:r>
          </a:p>
          <a:p>
            <a:r>
              <a:rPr lang="en-US" dirty="0"/>
              <a:t>All systems that involve interaction with a shared database can be considered to be transaction-based information systems.</a:t>
            </a:r>
          </a:p>
          <a:p>
            <a:r>
              <a:rPr lang="en-US" dirty="0"/>
              <a:t>such as a library catalog, a flight timetable, or-the records of patients in a hospital. Information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770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systems architecture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797" tIns="45898" rIns="91797" bIns="45898" rtlCol="0">
            <a:normAutofit/>
          </a:bodyPr>
          <a:lstStyle/>
          <a:p>
            <a:r>
              <a:rPr lang="en-US" dirty="0"/>
              <a:t>Information systems have a generic architecture that can be organized as a layered architecture.</a:t>
            </a:r>
          </a:p>
          <a:p>
            <a:r>
              <a:rPr lang="en-US" dirty="0"/>
              <a:t>Layers include:</a:t>
            </a:r>
          </a:p>
          <a:p>
            <a:pPr lvl="1"/>
            <a:r>
              <a:rPr lang="en-US" dirty="0"/>
              <a:t>The user interface</a:t>
            </a:r>
          </a:p>
          <a:p>
            <a:pPr lvl="1"/>
            <a:r>
              <a:rPr lang="en-US" dirty="0"/>
              <a:t>User communications</a:t>
            </a:r>
          </a:p>
          <a:p>
            <a:pPr lvl="1"/>
            <a:r>
              <a:rPr lang="en-US" dirty="0"/>
              <a:t>Information retrieval</a:t>
            </a:r>
          </a:p>
          <a:p>
            <a:pPr lvl="1"/>
            <a:r>
              <a:rPr lang="en-US" dirty="0"/>
              <a:t>System database</a:t>
            </a:r>
          </a:p>
        </p:txBody>
      </p:sp>
    </p:spTree>
    <p:extLst>
      <p:ext uri="{BB962C8B-B14F-4D97-AF65-F5344CB8AC3E}">
        <p14:creationId xmlns:p14="http://schemas.microsoft.com/office/powerpoint/2010/main" val="258263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information system architecture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6.16 InfoSysArch.eps"/>
          <p:cNvPicPr>
            <a:picLocks noGrp="1" noChangeAspect="1"/>
          </p:cNvPicPr>
          <p:nvPr>
            <p:ph idx="1"/>
          </p:nvPr>
        </p:nvPicPr>
        <p:blipFill>
          <a:blip r:embed="rId2"/>
          <a:srcRect l="-15661" r="-15661"/>
          <a:stretch>
            <a:fillRect/>
          </a:stretch>
        </p:blipFill>
        <p:spPr>
          <a:xfrm>
            <a:off x="2251434" y="1600201"/>
            <a:ext cx="7325503" cy="4028744"/>
          </a:xfrm>
        </p:spPr>
      </p:pic>
    </p:spTree>
    <p:extLst>
      <p:ext uri="{BB962C8B-B14F-4D97-AF65-F5344CB8AC3E}">
        <p14:creationId xmlns:p14="http://schemas.microsoft.com/office/powerpoint/2010/main" val="22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architecture of the </a:t>
            </a:r>
            <a:r>
              <a:rPr lang="en-GB" dirty="0" err="1"/>
              <a:t>Mentcare</a:t>
            </a:r>
            <a:r>
              <a:rPr lang="en-GB" dirty="0"/>
              <a:t> system</a:t>
            </a:r>
            <a:endParaRPr lang="en-US" dirty="0"/>
          </a:p>
        </p:txBody>
      </p:sp>
      <p:pic>
        <p:nvPicPr>
          <p:cNvPr id="5" name="Content Placeholder 4" descr="6.17 MHC-PMSArch.eps"/>
          <p:cNvPicPr>
            <a:picLocks noGrp="1" noChangeAspect="1"/>
          </p:cNvPicPr>
          <p:nvPr>
            <p:ph idx="1"/>
          </p:nvPr>
        </p:nvPicPr>
        <p:blipFill>
          <a:blip r:embed="rId2"/>
          <a:srcRect l="-14940" r="-14940"/>
          <a:stretch>
            <a:fillRect/>
          </a:stretch>
        </p:blipFill>
        <p:spPr>
          <a:xfrm>
            <a:off x="2318992" y="1600201"/>
            <a:ext cx="7137553" cy="3925379"/>
          </a:xfrm>
        </p:spPr>
      </p:pic>
    </p:spTree>
    <p:extLst>
      <p:ext uri="{BB962C8B-B14F-4D97-AF65-F5344CB8AC3E}">
        <p14:creationId xmlns:p14="http://schemas.microsoft.com/office/powerpoint/2010/main" val="177892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62200"/>
            <a:ext cx="10515600" cy="1145224"/>
          </a:xfrm>
        </p:spPr>
        <p:txBody>
          <a:bodyPr/>
          <a:lstStyle/>
          <a:p>
            <a:pPr algn="ctr"/>
            <a:r>
              <a:rPr lang="en-US" dirty="0"/>
              <a:t>Class </a:t>
            </a:r>
            <a:r>
              <a:rPr lang="en-US" dirty="0" smtClean="0"/>
              <a:t>22</a:t>
            </a:r>
            <a:br>
              <a:rPr lang="en-US" dirty="0" smtClean="0"/>
            </a:br>
            <a:r>
              <a:rPr lang="en-US" dirty="0" smtClean="0"/>
              <a:t>07-APRIAL-2021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7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Web-based information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and resource management systems are now usually web-based systems where the user interfaces are implemented using a web browser. </a:t>
            </a:r>
          </a:p>
          <a:p>
            <a:r>
              <a:rPr lang="en-US" dirty="0"/>
              <a:t>For example, e-commerce systems are Internet-based resource management systems that accept electronic orders for goods or services and then arrange delivery of these goods or services to the customer</a:t>
            </a:r>
            <a:r>
              <a:rPr lang="en-US" i="1" dirty="0"/>
              <a:t>. </a:t>
            </a:r>
          </a:p>
          <a:p>
            <a:r>
              <a:rPr lang="en-US" dirty="0"/>
              <a:t>In an e-commerce system, the application-specific layer includes additional functionality supporting a ‘shopping cart’ in which users can place a number of items in separate transactions, then pay for them all together in a single transaction.</a:t>
            </a:r>
            <a:endParaRPr lang="en-GB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4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systems are often implemented as multi-tier client server/architectures (discussed in Chapter 17)</a:t>
            </a:r>
            <a:endParaRPr lang="en-GB" dirty="0"/>
          </a:p>
          <a:p>
            <a:pPr lvl="1"/>
            <a:r>
              <a:rPr lang="en-US" dirty="0"/>
              <a:t>The web server is responsible for all user communications, with the user interface implemented using a web browser;</a:t>
            </a:r>
            <a:endParaRPr lang="en-GB" dirty="0"/>
          </a:p>
          <a:p>
            <a:pPr lvl="1"/>
            <a:r>
              <a:rPr lang="en-US" dirty="0"/>
              <a:t>The application server is responsible for implementing application-specific logic as well as information storage and retrieval requests; </a:t>
            </a:r>
            <a:endParaRPr lang="en-GB" dirty="0"/>
          </a:p>
          <a:p>
            <a:pPr lvl="1"/>
            <a:r>
              <a:rPr lang="en-US" dirty="0"/>
              <a:t>The database server moves information to and from the database and handles transaction management. 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2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processing systems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797" tIns="45898" rIns="91797" bIns="45898" rtlCol="0">
            <a:normAutofit/>
          </a:bodyPr>
          <a:lstStyle/>
          <a:p>
            <a:r>
              <a:rPr lang="en-US" sz="2400" dirty="0"/>
              <a:t>Language processing systems are systems in which the user’s intentions are expressed in a formal language, such as a programming language.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language processing system processes this language into an internal format and then interprets this internal representation. </a:t>
            </a:r>
            <a:r>
              <a:rPr lang="en-US" sz="2400" dirty="0" smtClean="0"/>
              <a:t>T</a:t>
            </a:r>
          </a:p>
          <a:p>
            <a:r>
              <a:rPr lang="en-US" sz="2400" dirty="0" smtClean="0"/>
              <a:t>he best known </a:t>
            </a:r>
            <a:r>
              <a:rPr lang="en-US" sz="2400" dirty="0"/>
              <a:t>language processing systems are compilers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which </a:t>
            </a:r>
            <a:r>
              <a:rPr lang="en-US" sz="2400" dirty="0"/>
              <a:t>translate high-level language programs into machine </a:t>
            </a:r>
            <a:r>
              <a:rPr lang="en-US" sz="2400" dirty="0" smtClean="0"/>
              <a:t>code.</a:t>
            </a:r>
          </a:p>
          <a:p>
            <a:r>
              <a:rPr lang="en-US" sz="2400" dirty="0" smtClean="0"/>
              <a:t>However</a:t>
            </a:r>
            <a:r>
              <a:rPr lang="en-US" sz="2400" dirty="0"/>
              <a:t>, language processing systems are also used to interpret command languages for databases and information systems, and markup languages such as XML.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7948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nguage Processing System | The Daily Programmer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" t="7077" r="-2535" b="8866"/>
          <a:stretch/>
        </p:blipFill>
        <p:spPr bwMode="auto">
          <a:xfrm>
            <a:off x="4495800" y="457200"/>
            <a:ext cx="2895600" cy="604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1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architecture of a language processing system </a:t>
            </a:r>
          </a:p>
        </p:txBody>
      </p:sp>
      <p:pic>
        <p:nvPicPr>
          <p:cNvPr id="4" name="Content Placeholder 3" descr="6.18 LangProcSys.eps"/>
          <p:cNvPicPr>
            <a:picLocks noGrp="1" noChangeAspect="1"/>
          </p:cNvPicPr>
          <p:nvPr>
            <p:ph idx="1"/>
          </p:nvPr>
        </p:nvPicPr>
        <p:blipFill>
          <a:blip r:embed="rId2"/>
          <a:srcRect l="-10387" r="-10387"/>
          <a:stretch>
            <a:fillRect/>
          </a:stretch>
        </p:blipFill>
        <p:spPr>
          <a:xfrm>
            <a:off x="2440597" y="1600201"/>
            <a:ext cx="7014735" cy="3857834"/>
          </a:xfrm>
        </p:spPr>
      </p:pic>
    </p:spTree>
    <p:extLst>
      <p:ext uri="{BB962C8B-B14F-4D97-AF65-F5344CB8AC3E}">
        <p14:creationId xmlns:p14="http://schemas.microsoft.com/office/powerpoint/2010/main" val="287921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9360" y="1600201"/>
            <a:ext cx="8229600" cy="4525963"/>
          </a:xfrm>
        </p:spPr>
        <p:txBody>
          <a:bodyPr/>
          <a:lstStyle/>
          <a:p>
            <a:r>
              <a:rPr lang="en-US" dirty="0"/>
              <a:t>A lexical analyzer, which takes input language tokens and converts them to an internal form.</a:t>
            </a:r>
            <a:endParaRPr lang="en-GB" dirty="0"/>
          </a:p>
          <a:p>
            <a:r>
              <a:rPr lang="en-US" dirty="0"/>
              <a:t>A symbol table, which holds information about the names of entities (variables, class names, object names, etc.) used in the text that is being translated.</a:t>
            </a:r>
            <a:endParaRPr lang="en-GB" dirty="0"/>
          </a:p>
          <a:p>
            <a:r>
              <a:rPr lang="en-US" dirty="0"/>
              <a:t>A syntax analyzer, which checks the syntax of the language being translated. </a:t>
            </a:r>
            <a:endParaRPr lang="en-GB" dirty="0"/>
          </a:p>
          <a:p>
            <a:r>
              <a:rPr lang="en-US" dirty="0"/>
              <a:t>A syntax tree, which is an internal structure representing the program being compiled.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7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62200"/>
            <a:ext cx="10515600" cy="114522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Class </a:t>
            </a:r>
            <a:r>
              <a:rPr lang="en-US" dirty="0" smtClean="0"/>
              <a:t>23</a:t>
            </a:r>
            <a:br>
              <a:rPr lang="en-US" dirty="0" smtClean="0"/>
            </a:br>
            <a:r>
              <a:rPr lang="en-US" dirty="0" smtClean="0"/>
              <a:t>08-APRIAL-2021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6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Chapter #11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User Interface Design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5800" y="1510350"/>
            <a:ext cx="952500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The </a:t>
            </a:r>
            <a:r>
              <a:rPr lang="en-US" dirty="0">
                <a:solidFill>
                  <a:schemeClr val="bg2"/>
                </a:solidFill>
              </a:rPr>
              <a:t>Golden Rules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2"/>
                </a:solidFill>
              </a:rPr>
              <a:t>Place </a:t>
            </a:r>
            <a:r>
              <a:rPr lang="en-US" sz="1400" dirty="0">
                <a:solidFill>
                  <a:schemeClr val="bg2"/>
                </a:solidFill>
              </a:rPr>
              <a:t>the User in Control </a:t>
            </a:r>
            <a:endParaRPr lang="en-US" sz="1400" dirty="0" smtClean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2"/>
                </a:solidFill>
              </a:rPr>
              <a:t>Reduce </a:t>
            </a:r>
            <a:r>
              <a:rPr lang="en-US" sz="1400" dirty="0">
                <a:solidFill>
                  <a:schemeClr val="bg2"/>
                </a:solidFill>
              </a:rPr>
              <a:t>the User’s Memory Load </a:t>
            </a:r>
            <a:endParaRPr lang="en-US" sz="1400" dirty="0" smtClean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2"/>
                </a:solidFill>
              </a:rPr>
              <a:t>Make </a:t>
            </a:r>
            <a:r>
              <a:rPr lang="en-US" sz="1400" dirty="0">
                <a:solidFill>
                  <a:schemeClr val="bg2"/>
                </a:solidFill>
              </a:rPr>
              <a:t>the Interface Consistent </a:t>
            </a:r>
            <a:endParaRPr lang="en-US" sz="1400" dirty="0" smtClean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User Interface Analysis and Design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Interface Analysis and Design Models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The </a:t>
            </a:r>
            <a:r>
              <a:rPr lang="en-US" sz="1600" dirty="0">
                <a:solidFill>
                  <a:schemeClr val="bg2"/>
                </a:solidFill>
              </a:rPr>
              <a:t>Process </a:t>
            </a:r>
            <a:endParaRPr lang="en-US" sz="1600" dirty="0" smtClean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Interface </a:t>
            </a:r>
            <a:r>
              <a:rPr lang="en-US" dirty="0">
                <a:solidFill>
                  <a:schemeClr val="bg2"/>
                </a:solidFill>
              </a:rPr>
              <a:t>Analysis </a:t>
            </a:r>
            <a:endParaRPr lang="en-US" dirty="0" smtClean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User </a:t>
            </a:r>
            <a:r>
              <a:rPr lang="en-US" sz="1600" dirty="0">
                <a:solidFill>
                  <a:schemeClr val="bg2"/>
                </a:solidFill>
              </a:rPr>
              <a:t>Analysis </a:t>
            </a:r>
            <a:endParaRPr lang="en-US" sz="1600" dirty="0" smtClean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Task </a:t>
            </a:r>
            <a:r>
              <a:rPr lang="en-US" sz="1600" dirty="0">
                <a:solidFill>
                  <a:schemeClr val="bg2"/>
                </a:solidFill>
              </a:rPr>
              <a:t>Analysis and Modeling </a:t>
            </a:r>
            <a:endParaRPr lang="en-US" sz="1600" dirty="0" smtClean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Analysis </a:t>
            </a:r>
            <a:r>
              <a:rPr lang="en-US" sz="1600" dirty="0">
                <a:solidFill>
                  <a:schemeClr val="bg2"/>
                </a:solidFill>
              </a:rPr>
              <a:t>of Display Content </a:t>
            </a:r>
            <a:endParaRPr lang="en-US" sz="1600" dirty="0" smtClean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Analysis </a:t>
            </a:r>
            <a:r>
              <a:rPr lang="en-US" sz="1600" dirty="0">
                <a:solidFill>
                  <a:schemeClr val="bg2"/>
                </a:solidFill>
              </a:rPr>
              <a:t>of the Work Environment </a:t>
            </a:r>
            <a:endParaRPr lang="en-US" sz="1600" dirty="0" smtClean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Interface </a:t>
            </a:r>
            <a:r>
              <a:rPr lang="en-US" dirty="0">
                <a:solidFill>
                  <a:schemeClr val="bg2"/>
                </a:solidFill>
              </a:rPr>
              <a:t>Design Steps </a:t>
            </a:r>
            <a:endParaRPr lang="en-US" dirty="0" smtClean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Applying </a:t>
            </a:r>
            <a:r>
              <a:rPr lang="en-US" sz="1600" dirty="0">
                <a:solidFill>
                  <a:schemeClr val="bg2"/>
                </a:solidFill>
              </a:rPr>
              <a:t>Interface Design Steps </a:t>
            </a:r>
            <a:endParaRPr lang="en-US" sz="1600" dirty="0" smtClean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User </a:t>
            </a:r>
            <a:r>
              <a:rPr lang="en-US" sz="1600" dirty="0">
                <a:solidFill>
                  <a:schemeClr val="bg2"/>
                </a:solidFill>
              </a:rPr>
              <a:t>Interface Design Patterns </a:t>
            </a:r>
            <a:endParaRPr lang="en-US" sz="1600" dirty="0" smtClean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Design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Web App </a:t>
            </a:r>
            <a:r>
              <a:rPr lang="en-US" dirty="0">
                <a:solidFill>
                  <a:schemeClr val="bg2"/>
                </a:solidFill>
              </a:rPr>
              <a:t>Interface Design </a:t>
            </a:r>
            <a:endParaRPr lang="en-US" dirty="0" smtClean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/>
                </a:solidFill>
              </a:rPr>
              <a:t>Interface </a:t>
            </a:r>
            <a:r>
              <a:rPr lang="en-US" sz="1600" dirty="0">
                <a:solidFill>
                  <a:schemeClr val="bg2"/>
                </a:solidFill>
              </a:rPr>
              <a:t>Design Principles and Guidelines </a:t>
            </a:r>
            <a:r>
              <a:rPr lang="en-US" sz="1600" dirty="0" smtClean="0">
                <a:solidFill>
                  <a:schemeClr val="bg2"/>
                </a:solidFill>
              </a:rPr>
              <a:t>Interface </a:t>
            </a:r>
            <a:r>
              <a:rPr lang="en-US" sz="1600" dirty="0">
                <a:solidFill>
                  <a:schemeClr val="bg2"/>
                </a:solidFill>
              </a:rPr>
              <a:t>Design Workflow for </a:t>
            </a:r>
            <a:r>
              <a:rPr lang="en-US" sz="1600" dirty="0" smtClean="0">
                <a:solidFill>
                  <a:schemeClr val="bg2"/>
                </a:solidFill>
              </a:rPr>
              <a:t>Web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Design Evaluation 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46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998116"/>
            <a:ext cx="3608704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bg2"/>
                </a:solidFill>
              </a:rPr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3429000" y="1600200"/>
            <a:ext cx="5504688" cy="3649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377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10953"/>
            <a:ext cx="966978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chemeClr val="bg2"/>
                </a:solidFill>
                <a:latin typeface="+mn-lt"/>
                <a:cs typeface="Arial"/>
              </a:rPr>
              <a:t>Why Should </a:t>
            </a:r>
            <a:r>
              <a:rPr sz="2800" b="1" spc="-75" dirty="0">
                <a:solidFill>
                  <a:schemeClr val="bg2"/>
                </a:solidFill>
                <a:latin typeface="+mn-lt"/>
                <a:cs typeface="Arial"/>
              </a:rPr>
              <a:t>You </a:t>
            </a:r>
            <a:r>
              <a:rPr sz="2800" b="1" spc="-5" dirty="0">
                <a:solidFill>
                  <a:schemeClr val="bg2"/>
                </a:solidFill>
                <a:latin typeface="+mn-lt"/>
                <a:cs typeface="Arial"/>
              </a:rPr>
              <a:t>Care about </a:t>
            </a:r>
            <a:r>
              <a:rPr sz="2800" b="1" dirty="0">
                <a:solidFill>
                  <a:schemeClr val="bg2"/>
                </a:solidFill>
                <a:latin typeface="+mn-lt"/>
                <a:cs typeface="Arial"/>
              </a:rPr>
              <a:t>Interface Design</a:t>
            </a:r>
            <a:r>
              <a:rPr sz="2800" b="1" spc="185" dirty="0">
                <a:solidFill>
                  <a:schemeClr val="bg2"/>
                </a:solidFill>
                <a:latin typeface="+mn-lt"/>
                <a:cs typeface="Arial"/>
              </a:rPr>
              <a:t> </a:t>
            </a:r>
            <a:r>
              <a:rPr sz="2800" b="1" spc="-5" dirty="0">
                <a:solidFill>
                  <a:schemeClr val="bg2"/>
                </a:solidFill>
                <a:latin typeface="+mn-lt"/>
                <a:cs typeface="Arial"/>
              </a:rPr>
              <a:t>Principles?</a:t>
            </a:r>
            <a:endParaRPr sz="2800" dirty="0">
              <a:solidFill>
                <a:schemeClr val="bg2"/>
              </a:solidFill>
              <a:latin typeface="+mn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676400"/>
            <a:ext cx="10704829" cy="23974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chemeClr val="bg2"/>
                </a:solidFill>
                <a:cs typeface="Arial"/>
              </a:rPr>
              <a:t>Interface inconsistency </a:t>
            </a:r>
            <a:r>
              <a:rPr sz="2000" spc="-5" dirty="0">
                <a:solidFill>
                  <a:schemeClr val="bg2"/>
                </a:solidFill>
                <a:cs typeface="Arial"/>
              </a:rPr>
              <a:t>can cost a </a:t>
            </a:r>
            <a:r>
              <a:rPr sz="2000" dirty="0">
                <a:solidFill>
                  <a:schemeClr val="bg2"/>
                </a:solidFill>
                <a:cs typeface="Arial"/>
              </a:rPr>
              <a:t>big </a:t>
            </a:r>
            <a:r>
              <a:rPr sz="2000" spc="-5" dirty="0">
                <a:solidFill>
                  <a:schemeClr val="bg2"/>
                </a:solidFill>
                <a:cs typeface="Arial"/>
              </a:rPr>
              <a:t>company millions of dollars in lost  </a:t>
            </a:r>
            <a:r>
              <a:rPr sz="2000" spc="-5" dirty="0" smtClean="0">
                <a:solidFill>
                  <a:schemeClr val="bg2"/>
                </a:solidFill>
                <a:cs typeface="Arial"/>
              </a:rPr>
              <a:t>productivity</a:t>
            </a:r>
            <a:r>
              <a:rPr lang="en-US" sz="2000" spc="-5" dirty="0" smtClean="0">
                <a:solidFill>
                  <a:schemeClr val="bg2"/>
                </a:solidFill>
                <a:cs typeface="Arial"/>
              </a:rPr>
              <a:t>.</a:t>
            </a: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 smtClean="0">
                <a:solidFill>
                  <a:schemeClr val="bg2"/>
                </a:solidFill>
                <a:cs typeface="Arial"/>
              </a:rPr>
              <a:t>The </a:t>
            </a:r>
            <a:r>
              <a:rPr sz="2000" spc="-5" dirty="0">
                <a:solidFill>
                  <a:schemeClr val="bg2"/>
                </a:solidFill>
                <a:cs typeface="Arial"/>
              </a:rPr>
              <a:t>software </a:t>
            </a:r>
            <a:r>
              <a:rPr sz="2000" dirty="0">
                <a:solidFill>
                  <a:schemeClr val="bg2"/>
                </a:solidFill>
                <a:cs typeface="Arial"/>
              </a:rPr>
              <a:t>becomes </a:t>
            </a:r>
            <a:r>
              <a:rPr sz="2000" spc="-5" dirty="0">
                <a:solidFill>
                  <a:schemeClr val="bg2"/>
                </a:solidFill>
                <a:cs typeface="Arial"/>
              </a:rPr>
              <a:t>more </a:t>
            </a:r>
            <a:r>
              <a:rPr sz="2000" dirty="0">
                <a:solidFill>
                  <a:schemeClr val="bg2"/>
                </a:solidFill>
                <a:cs typeface="Arial"/>
              </a:rPr>
              <a:t>popular </a:t>
            </a:r>
            <a:r>
              <a:rPr sz="2000" spc="-5" dirty="0">
                <a:solidFill>
                  <a:schemeClr val="bg2"/>
                </a:solidFill>
                <a:cs typeface="Arial"/>
              </a:rPr>
              <a:t>if its user </a:t>
            </a:r>
            <a:r>
              <a:rPr sz="2000" dirty="0">
                <a:solidFill>
                  <a:schemeClr val="bg2"/>
                </a:solidFill>
                <a:cs typeface="Arial"/>
              </a:rPr>
              <a:t>interface</a:t>
            </a:r>
            <a:r>
              <a:rPr sz="2000" spc="125" dirty="0">
                <a:solidFill>
                  <a:schemeClr val="bg2"/>
                </a:solidFill>
                <a:cs typeface="Arial"/>
              </a:rPr>
              <a:t> </a:t>
            </a:r>
            <a:r>
              <a:rPr sz="2000" spc="-5" dirty="0">
                <a:solidFill>
                  <a:schemeClr val="bg2"/>
                </a:solidFill>
                <a:cs typeface="Arial"/>
              </a:rPr>
              <a:t>is:</a:t>
            </a:r>
            <a:endParaRPr sz="2000" dirty="0">
              <a:solidFill>
                <a:schemeClr val="bg2"/>
              </a:solidFill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dirty="0">
                <a:solidFill>
                  <a:schemeClr val="bg2"/>
                </a:solidFill>
                <a:cs typeface="Arial"/>
              </a:rPr>
              <a:t>Attractive</a:t>
            </a: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pc="-5" dirty="0">
                <a:solidFill>
                  <a:schemeClr val="bg2"/>
                </a:solidFill>
                <a:cs typeface="Arial"/>
              </a:rPr>
              <a:t>Simple </a:t>
            </a:r>
            <a:r>
              <a:rPr dirty="0">
                <a:solidFill>
                  <a:schemeClr val="bg2"/>
                </a:solidFill>
                <a:cs typeface="Arial"/>
              </a:rPr>
              <a:t>to</a:t>
            </a:r>
            <a:r>
              <a:rPr spc="20" dirty="0">
                <a:solidFill>
                  <a:schemeClr val="bg2"/>
                </a:solidFill>
                <a:cs typeface="Arial"/>
              </a:rPr>
              <a:t> </a:t>
            </a:r>
            <a:r>
              <a:rPr spc="-5" dirty="0">
                <a:solidFill>
                  <a:schemeClr val="bg2"/>
                </a:solidFill>
                <a:cs typeface="Arial"/>
              </a:rPr>
              <a:t>use</a:t>
            </a:r>
            <a:endParaRPr dirty="0">
              <a:solidFill>
                <a:schemeClr val="bg2"/>
              </a:solidFill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pc="-5" dirty="0">
                <a:solidFill>
                  <a:schemeClr val="bg2"/>
                </a:solidFill>
                <a:cs typeface="Arial"/>
              </a:rPr>
              <a:t>Responsive in </a:t>
            </a:r>
            <a:r>
              <a:rPr dirty="0">
                <a:solidFill>
                  <a:schemeClr val="bg2"/>
                </a:solidFill>
                <a:cs typeface="Arial"/>
              </a:rPr>
              <a:t>short</a:t>
            </a:r>
            <a:r>
              <a:rPr spc="45" dirty="0">
                <a:solidFill>
                  <a:schemeClr val="bg2"/>
                </a:solidFill>
                <a:cs typeface="Arial"/>
              </a:rPr>
              <a:t> </a:t>
            </a:r>
            <a:r>
              <a:rPr dirty="0">
                <a:solidFill>
                  <a:schemeClr val="bg2"/>
                </a:solidFill>
                <a:cs typeface="Arial"/>
              </a:rPr>
              <a:t>time</a:t>
            </a: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pc="-5" dirty="0">
                <a:solidFill>
                  <a:schemeClr val="bg2"/>
                </a:solidFill>
                <a:cs typeface="Arial"/>
              </a:rPr>
              <a:t>Clear </a:t>
            </a:r>
            <a:r>
              <a:rPr dirty="0">
                <a:solidFill>
                  <a:schemeClr val="bg2"/>
                </a:solidFill>
                <a:cs typeface="Arial"/>
              </a:rPr>
              <a:t>to</a:t>
            </a:r>
            <a:r>
              <a:rPr spc="10" dirty="0">
                <a:solidFill>
                  <a:schemeClr val="bg2"/>
                </a:solidFill>
                <a:cs typeface="Arial"/>
              </a:rPr>
              <a:t> </a:t>
            </a:r>
            <a:r>
              <a:rPr spc="-5" dirty="0">
                <a:solidFill>
                  <a:schemeClr val="bg2"/>
                </a:solidFill>
                <a:cs typeface="Arial"/>
              </a:rPr>
              <a:t>understand</a:t>
            </a:r>
            <a:endParaRPr dirty="0">
              <a:solidFill>
                <a:schemeClr val="bg2"/>
              </a:solidFill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pc="-5" dirty="0">
                <a:solidFill>
                  <a:schemeClr val="bg2"/>
                </a:solidFill>
                <a:cs typeface="Arial"/>
              </a:rPr>
              <a:t>Consistent on all interfacing</a:t>
            </a:r>
            <a:r>
              <a:rPr spc="50" dirty="0">
                <a:solidFill>
                  <a:schemeClr val="bg2"/>
                </a:solidFill>
                <a:cs typeface="Arial"/>
              </a:rPr>
              <a:t> </a:t>
            </a:r>
            <a:r>
              <a:rPr spc="-5" dirty="0">
                <a:solidFill>
                  <a:schemeClr val="bg2"/>
                </a:solidFill>
                <a:cs typeface="Arial"/>
              </a:rPr>
              <a:t>screens</a:t>
            </a:r>
            <a:endParaRPr dirty="0">
              <a:solidFill>
                <a:schemeClr val="bg2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940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Architectural </a:t>
            </a:r>
            <a:r>
              <a:rPr lang="en-US" dirty="0"/>
              <a:t>design decisions </a:t>
            </a:r>
            <a:endParaRPr lang="en-US" dirty="0" smtClean="0"/>
          </a:p>
          <a:p>
            <a:r>
              <a:rPr lang="en-US" dirty="0" smtClean="0"/>
              <a:t>Architectural views</a:t>
            </a:r>
          </a:p>
          <a:p>
            <a:r>
              <a:rPr lang="en-US" dirty="0" smtClean="0"/>
              <a:t>Architectural </a:t>
            </a:r>
            <a:r>
              <a:rPr lang="en-US" dirty="0"/>
              <a:t>patterns </a:t>
            </a:r>
            <a:endParaRPr lang="en-US" dirty="0" smtClean="0"/>
          </a:p>
          <a:p>
            <a:r>
              <a:rPr lang="en-US" dirty="0" smtClean="0"/>
              <a:t>Application </a:t>
            </a:r>
            <a:r>
              <a:rPr lang="en-US" dirty="0"/>
              <a:t>architectures</a:t>
            </a:r>
          </a:p>
        </p:txBody>
      </p:sp>
    </p:spTree>
    <p:extLst>
      <p:ext uri="{BB962C8B-B14F-4D97-AF65-F5344CB8AC3E}">
        <p14:creationId xmlns:p14="http://schemas.microsoft.com/office/powerpoint/2010/main" val="176995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6256833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bg2"/>
                </a:solidFill>
              </a:rPr>
              <a:t>Background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367" y="1651064"/>
            <a:ext cx="7800340" cy="311239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5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design focuses on the</a:t>
            </a:r>
            <a:r>
              <a:rPr sz="2000" spc="-13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</a:p>
          <a:p>
            <a:pPr marL="756285" lvl="1" indent="-287020">
              <a:lnSpc>
                <a:spcPct val="100000"/>
              </a:lnSpc>
              <a:spcBef>
                <a:spcPts val="22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800" spc="-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800" spc="-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</a:t>
            </a:r>
            <a:r>
              <a:rPr sz="1800" spc="-1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software</a:t>
            </a:r>
            <a:r>
              <a:rPr sz="1800" spc="9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sz="1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marR="187325" lvl="1" indent="-287020">
              <a:lnSpc>
                <a:spcPts val="1939"/>
              </a:lnSpc>
              <a:spcBef>
                <a:spcPts val="46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800" spc="-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800" spc="-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</a:t>
            </a:r>
            <a:r>
              <a:rPr sz="1800" spc="-1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800" spc="-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other nonhuman  producers and consumers </a:t>
            </a:r>
            <a:r>
              <a:rPr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800" spc="4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endParaRPr sz="1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19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800" spc="-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800" spc="-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interface </a:t>
            </a:r>
            <a:r>
              <a:rPr sz="1800" spc="-1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1800" spc="-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human and </a:t>
            </a:r>
            <a:r>
              <a:rPr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8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endParaRPr sz="1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3535">
              <a:lnSpc>
                <a:spcPts val="2160"/>
              </a:lnSpc>
              <a:spcBef>
                <a:spcPts val="50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interfaces (GUIs) have helped to eliminate many</a:t>
            </a:r>
            <a:r>
              <a:rPr sz="2000" spc="-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 the most horrific interface</a:t>
            </a:r>
            <a:r>
              <a:rPr sz="2000" spc="-11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marL="355600" marR="333375" indent="-343535">
              <a:lnSpc>
                <a:spcPts val="2160"/>
              </a:lnSpc>
              <a:spcBef>
                <a:spcPts val="484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spc="-1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</a:t>
            </a:r>
            <a:r>
              <a:rPr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are still </a:t>
            </a:r>
            <a:r>
              <a:rPr sz="2000" spc="-5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 </a:t>
            </a:r>
            <a:r>
              <a:rPr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learn, hard to </a:t>
            </a:r>
            <a:r>
              <a:rPr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5600" marR="333375" indent="-343535">
              <a:lnSpc>
                <a:spcPts val="2160"/>
              </a:lnSpc>
              <a:spcBef>
                <a:spcPts val="484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analysis and design has to do with the study</a:t>
            </a:r>
            <a:r>
              <a:rPr sz="2000" spc="-19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 people and how they relate to</a:t>
            </a:r>
            <a:r>
              <a:rPr sz="2000" spc="-12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</a:p>
        </p:txBody>
      </p:sp>
      <p:sp>
        <p:nvSpPr>
          <p:cNvPr id="4" name="object 4"/>
          <p:cNvSpPr/>
          <p:nvPr/>
        </p:nvSpPr>
        <p:spPr>
          <a:xfrm>
            <a:off x="8548858" y="2081704"/>
            <a:ext cx="3130486" cy="29311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40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US" dirty="0"/>
              <a:t>The Golden Rules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/>
              <a:t>. Place the user in control. 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. Reduce the user’s memory load. 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/>
              <a:t>. Make the interface consistent.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825625"/>
            <a:ext cx="2819400" cy="286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8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Place the user in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bg2"/>
                </a:solidFill>
              </a:rPr>
              <a:t>Provide for flexible </a:t>
            </a:r>
            <a:r>
              <a:rPr lang="en-US" b="1" i="1" dirty="0" smtClean="0">
                <a:solidFill>
                  <a:schemeClr val="bg2"/>
                </a:solidFill>
              </a:rPr>
              <a:t>interaction</a:t>
            </a:r>
          </a:p>
          <a:p>
            <a:pPr lvl="1"/>
            <a:r>
              <a:rPr lang="en-US" b="1" i="1" dirty="0" smtClean="0">
                <a:solidFill>
                  <a:schemeClr val="bg2"/>
                </a:solidFill>
              </a:rPr>
              <a:t>Example </a:t>
            </a:r>
          </a:p>
          <a:p>
            <a:pPr lvl="2"/>
            <a:r>
              <a:rPr lang="en-US" dirty="0" smtClean="0">
                <a:solidFill>
                  <a:schemeClr val="bg2"/>
                </a:solidFill>
              </a:rPr>
              <a:t>Because </a:t>
            </a:r>
            <a:r>
              <a:rPr lang="en-US" dirty="0">
                <a:solidFill>
                  <a:schemeClr val="bg2"/>
                </a:solidFill>
              </a:rPr>
              <a:t>different users have different interaction preferences, choices should be provided. For example, software might allow a user to interact via keyboard commands, mouse movement, a digitizer pen, a multitouch screen, or voice recognition commands</a:t>
            </a:r>
          </a:p>
          <a:p>
            <a:r>
              <a:rPr lang="en-US" b="1" i="1" dirty="0" smtClean="0">
                <a:solidFill>
                  <a:schemeClr val="bg2"/>
                </a:solidFill>
              </a:rPr>
              <a:t>Define </a:t>
            </a:r>
            <a:r>
              <a:rPr lang="en-US" b="1" i="1" dirty="0">
                <a:solidFill>
                  <a:schemeClr val="bg2"/>
                </a:solidFill>
              </a:rPr>
              <a:t>interaction modes in a way that does not force a user into unnecessary or undesired actions</a:t>
            </a:r>
            <a:r>
              <a:rPr lang="en-US" b="1" i="1" dirty="0" smtClean="0">
                <a:solidFill>
                  <a:schemeClr val="bg2"/>
                </a:solidFill>
              </a:rPr>
              <a:t>.</a:t>
            </a:r>
          </a:p>
          <a:p>
            <a:pPr lvl="1"/>
            <a:r>
              <a:rPr lang="en-US" b="1" i="1" dirty="0" smtClean="0">
                <a:solidFill>
                  <a:schemeClr val="bg2"/>
                </a:solidFill>
              </a:rPr>
              <a:t>Example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I</a:t>
            </a:r>
            <a:r>
              <a:rPr lang="en-US" dirty="0" smtClean="0">
                <a:solidFill>
                  <a:schemeClr val="bg2"/>
                </a:solidFill>
              </a:rPr>
              <a:t>f </a:t>
            </a:r>
            <a:r>
              <a:rPr lang="en-US" dirty="0">
                <a:solidFill>
                  <a:schemeClr val="bg2"/>
                </a:solidFill>
              </a:rPr>
              <a:t>spell check is selected in a word-processor menu, the software moves to a spell-checking mode. There is no reason to force the user to remain in spell-checking mode if the user desires to make a small text edit along the way. The user should be able to enter and exit the mode with little or no effort.</a:t>
            </a:r>
          </a:p>
        </p:txBody>
      </p:sp>
    </p:spTree>
    <p:extLst>
      <p:ext uri="{BB962C8B-B14F-4D97-AF65-F5344CB8AC3E}">
        <p14:creationId xmlns:p14="http://schemas.microsoft.com/office/powerpoint/2010/main" val="16412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Place </a:t>
            </a:r>
            <a:r>
              <a:rPr lang="en-US" dirty="0" smtClean="0">
                <a:solidFill>
                  <a:schemeClr val="bg2"/>
                </a:solidFill>
              </a:rPr>
              <a:t>the </a:t>
            </a:r>
            <a:r>
              <a:rPr lang="en-US" dirty="0">
                <a:solidFill>
                  <a:schemeClr val="bg2"/>
                </a:solidFill>
              </a:rPr>
              <a:t>user in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bg2"/>
                </a:solidFill>
              </a:rPr>
              <a:t>Allow </a:t>
            </a:r>
            <a:r>
              <a:rPr lang="en-US" b="1" i="1" dirty="0">
                <a:solidFill>
                  <a:schemeClr val="bg2"/>
                </a:solidFill>
              </a:rPr>
              <a:t>user interaction to be interruptible and </a:t>
            </a:r>
            <a:r>
              <a:rPr lang="en-US" b="1" i="1" dirty="0" smtClean="0">
                <a:solidFill>
                  <a:schemeClr val="bg2"/>
                </a:solidFill>
              </a:rPr>
              <a:t>undoable</a:t>
            </a:r>
            <a:r>
              <a:rPr lang="en-US" dirty="0" smtClean="0">
                <a:solidFill>
                  <a:schemeClr val="bg2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The user should also be able to “undo” any action.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b="1" i="1" dirty="0" smtClean="0">
                <a:solidFill>
                  <a:schemeClr val="bg2"/>
                </a:solidFill>
              </a:rPr>
              <a:t>Hide </a:t>
            </a:r>
            <a:r>
              <a:rPr lang="en-US" b="1" i="1" dirty="0">
                <a:solidFill>
                  <a:schemeClr val="bg2"/>
                </a:solidFill>
              </a:rPr>
              <a:t>technical internals from the casual user</a:t>
            </a:r>
            <a:r>
              <a:rPr lang="en-US" b="1" i="1" dirty="0" smtClean="0">
                <a:solidFill>
                  <a:schemeClr val="bg2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The </a:t>
            </a:r>
            <a:r>
              <a:rPr lang="en-US" dirty="0">
                <a:solidFill>
                  <a:schemeClr val="bg2"/>
                </a:solidFill>
              </a:rPr>
              <a:t>user should not be aware of the operating system, file management functions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b="1" i="1" dirty="0" smtClean="0">
                <a:solidFill>
                  <a:schemeClr val="bg2"/>
                </a:solidFill>
              </a:rPr>
              <a:t>Design </a:t>
            </a:r>
            <a:r>
              <a:rPr lang="en-US" b="1" i="1" dirty="0">
                <a:solidFill>
                  <a:schemeClr val="bg2"/>
                </a:solidFill>
              </a:rPr>
              <a:t>for direct interaction with objects that appear on the </a:t>
            </a:r>
            <a:r>
              <a:rPr lang="en-US" b="1" i="1" dirty="0" smtClean="0">
                <a:solidFill>
                  <a:schemeClr val="bg2"/>
                </a:solidFill>
              </a:rPr>
              <a:t>screen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The user feels a sense of control when able to manipulate the objects that are necessary to perform a task in a manner similar to what would occur if the object were a physical thing</a:t>
            </a:r>
            <a:r>
              <a:rPr lang="en-US" dirty="0" smtClean="0">
                <a:solidFill>
                  <a:schemeClr val="bg2"/>
                </a:solidFill>
              </a:rPr>
              <a:t>.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27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762000" y="1752600"/>
            <a:ext cx="5152644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00800" y="383661"/>
            <a:ext cx="4059935" cy="1658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7010400" y="2136454"/>
            <a:ext cx="2988564" cy="17312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6"/>
          <p:cNvGrpSpPr/>
          <p:nvPr/>
        </p:nvGrpSpPr>
        <p:grpSpPr>
          <a:xfrm>
            <a:off x="6553200" y="3962400"/>
            <a:ext cx="5516880" cy="2632075"/>
            <a:chOff x="6548628" y="4226050"/>
            <a:chExt cx="5516880" cy="2632075"/>
          </a:xfrm>
        </p:grpSpPr>
        <p:sp>
          <p:nvSpPr>
            <p:cNvPr id="8" name="object 7"/>
            <p:cNvSpPr/>
            <p:nvPr/>
          </p:nvSpPr>
          <p:spPr>
            <a:xfrm>
              <a:off x="6548628" y="4226050"/>
              <a:ext cx="3666744" cy="26319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9758172" y="5001767"/>
              <a:ext cx="2307335" cy="1371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5693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Reduce the user’s memory load.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63246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Reduce demand on short-term memory.</a:t>
            </a:r>
          </a:p>
          <a:p>
            <a:pPr marL="457200" lvl="2">
              <a:spcBef>
                <a:spcPts val="1800"/>
              </a:spcBef>
            </a:pPr>
            <a:r>
              <a:rPr lang="en-US" dirty="0">
                <a:solidFill>
                  <a:schemeClr val="bg2"/>
                </a:solidFill>
                <a:cs typeface="Arial"/>
              </a:rPr>
              <a:t>The </a:t>
            </a:r>
            <a:r>
              <a:rPr lang="en-US" spc="-5" dirty="0">
                <a:solidFill>
                  <a:schemeClr val="bg2"/>
                </a:solidFill>
                <a:cs typeface="Arial"/>
              </a:rPr>
              <a:t>interface shall reduce </a:t>
            </a:r>
            <a:r>
              <a:rPr lang="en-US" dirty="0">
                <a:solidFill>
                  <a:schemeClr val="bg2"/>
                </a:solidFill>
                <a:cs typeface="Arial"/>
              </a:rPr>
              <a:t>the </a:t>
            </a:r>
            <a:r>
              <a:rPr lang="en-US" spc="-5" dirty="0">
                <a:solidFill>
                  <a:schemeClr val="bg2"/>
                </a:solidFill>
                <a:cs typeface="Arial"/>
              </a:rPr>
              <a:t>user's requirement  </a:t>
            </a:r>
            <a:r>
              <a:rPr lang="en-US" dirty="0">
                <a:solidFill>
                  <a:schemeClr val="bg2"/>
                </a:solidFill>
                <a:cs typeface="Arial"/>
              </a:rPr>
              <a:t>to </a:t>
            </a:r>
            <a:r>
              <a:rPr lang="en-US" spc="-5" dirty="0">
                <a:solidFill>
                  <a:schemeClr val="bg2"/>
                </a:solidFill>
                <a:cs typeface="Arial"/>
              </a:rPr>
              <a:t>remember past actions and results by  providing visual cues </a:t>
            </a:r>
            <a:r>
              <a:rPr lang="en-US" dirty="0">
                <a:solidFill>
                  <a:schemeClr val="bg2"/>
                </a:solidFill>
                <a:cs typeface="Arial"/>
              </a:rPr>
              <a:t>of </a:t>
            </a:r>
            <a:r>
              <a:rPr lang="en-US" spc="-5" dirty="0">
                <a:solidFill>
                  <a:schemeClr val="bg2"/>
                </a:solidFill>
                <a:cs typeface="Arial"/>
              </a:rPr>
              <a:t>such</a:t>
            </a:r>
            <a:r>
              <a:rPr lang="en-US" spc="25" dirty="0">
                <a:solidFill>
                  <a:schemeClr val="bg2"/>
                </a:solidFill>
                <a:cs typeface="Arial"/>
              </a:rPr>
              <a:t> </a:t>
            </a:r>
            <a:r>
              <a:rPr lang="en-US" spc="-5" dirty="0">
                <a:solidFill>
                  <a:schemeClr val="bg2"/>
                </a:solidFill>
                <a:cs typeface="Arial"/>
              </a:rPr>
              <a:t>actions</a:t>
            </a:r>
            <a:endParaRPr lang="en-US" dirty="0">
              <a:solidFill>
                <a:schemeClr val="bg2"/>
              </a:solidFill>
              <a:cs typeface="Arial"/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Establish meaningful defaults</a:t>
            </a:r>
          </a:p>
          <a:p>
            <a:pPr marL="457200" lvl="2">
              <a:spcBef>
                <a:spcPts val="1800"/>
              </a:spcBef>
            </a:pPr>
            <a:r>
              <a:rPr lang="en-US" dirty="0">
                <a:solidFill>
                  <a:schemeClr val="bg2"/>
                </a:solidFill>
                <a:cs typeface="Arial"/>
              </a:rPr>
              <a:t>The </a:t>
            </a:r>
            <a:r>
              <a:rPr lang="en-US" spc="-5" dirty="0">
                <a:solidFill>
                  <a:schemeClr val="bg2"/>
                </a:solidFill>
                <a:cs typeface="Arial"/>
              </a:rPr>
              <a:t>system shall provide </a:t>
            </a:r>
            <a:r>
              <a:rPr lang="en-US" dirty="0">
                <a:solidFill>
                  <a:schemeClr val="bg2"/>
                </a:solidFill>
                <a:cs typeface="Arial"/>
              </a:rPr>
              <a:t>the </a:t>
            </a:r>
            <a:r>
              <a:rPr lang="en-US" spc="-5" dirty="0">
                <a:solidFill>
                  <a:schemeClr val="bg2"/>
                </a:solidFill>
                <a:cs typeface="Arial"/>
              </a:rPr>
              <a:t>user </a:t>
            </a:r>
            <a:r>
              <a:rPr lang="en-US" spc="-10" dirty="0">
                <a:solidFill>
                  <a:schemeClr val="bg2"/>
                </a:solidFill>
                <a:cs typeface="Arial"/>
              </a:rPr>
              <a:t>with </a:t>
            </a:r>
            <a:r>
              <a:rPr lang="en-US" spc="-5" dirty="0">
                <a:solidFill>
                  <a:schemeClr val="bg2"/>
                </a:solidFill>
                <a:cs typeface="Arial"/>
              </a:rPr>
              <a:t>default  values that make sense </a:t>
            </a:r>
            <a:r>
              <a:rPr lang="en-US" dirty="0">
                <a:solidFill>
                  <a:schemeClr val="bg2"/>
                </a:solidFill>
                <a:cs typeface="Arial"/>
              </a:rPr>
              <a:t>to the </a:t>
            </a:r>
            <a:r>
              <a:rPr lang="en-US" spc="-5" dirty="0">
                <a:solidFill>
                  <a:schemeClr val="bg2"/>
                </a:solidFill>
                <a:cs typeface="Arial"/>
              </a:rPr>
              <a:t>average user but  allow </a:t>
            </a:r>
            <a:r>
              <a:rPr lang="en-US" dirty="0">
                <a:solidFill>
                  <a:schemeClr val="bg2"/>
                </a:solidFill>
                <a:cs typeface="Arial"/>
              </a:rPr>
              <a:t>the </a:t>
            </a:r>
            <a:r>
              <a:rPr lang="en-US" spc="-5" dirty="0">
                <a:solidFill>
                  <a:schemeClr val="bg2"/>
                </a:solidFill>
                <a:cs typeface="Arial"/>
              </a:rPr>
              <a:t>user </a:t>
            </a:r>
            <a:r>
              <a:rPr lang="en-US" dirty="0">
                <a:solidFill>
                  <a:schemeClr val="bg2"/>
                </a:solidFill>
                <a:cs typeface="Arial"/>
              </a:rPr>
              <a:t>to </a:t>
            </a:r>
            <a:r>
              <a:rPr lang="en-US" spc="-5" dirty="0">
                <a:solidFill>
                  <a:schemeClr val="bg2"/>
                </a:solidFill>
                <a:cs typeface="Arial"/>
              </a:rPr>
              <a:t>change these</a:t>
            </a:r>
            <a:r>
              <a:rPr lang="en-US" spc="15" dirty="0">
                <a:solidFill>
                  <a:schemeClr val="bg2"/>
                </a:solidFill>
                <a:cs typeface="Arial"/>
              </a:rPr>
              <a:t> </a:t>
            </a:r>
            <a:r>
              <a:rPr lang="en-US" spc="-5" dirty="0">
                <a:solidFill>
                  <a:schemeClr val="bg2"/>
                </a:solidFill>
                <a:cs typeface="Arial"/>
              </a:rPr>
              <a:t>defaults</a:t>
            </a:r>
            <a:endParaRPr lang="en-US" dirty="0">
              <a:solidFill>
                <a:schemeClr val="bg2"/>
              </a:solidFill>
              <a:cs typeface="Arial"/>
            </a:endParaRPr>
          </a:p>
          <a:p>
            <a:endParaRPr lang="en-US" dirty="0" smtClean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837" y="469024"/>
            <a:ext cx="2476500" cy="2476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112" b="7438"/>
          <a:stretch/>
        </p:blipFill>
        <p:spPr>
          <a:xfrm>
            <a:off x="9232105" y="3049422"/>
            <a:ext cx="1985963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9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Reduce the user’s memory </a:t>
            </a:r>
            <a:r>
              <a:rPr lang="en-US" dirty="0" smtClean="0">
                <a:solidFill>
                  <a:schemeClr val="bg2"/>
                </a:solidFill>
              </a:rPr>
              <a:t>load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cont.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bg2"/>
                </a:solidFill>
              </a:rPr>
              <a:t>Define shortcuts that are </a:t>
            </a:r>
            <a:r>
              <a:rPr lang="en-US" b="1" i="1" dirty="0" smtClean="0">
                <a:solidFill>
                  <a:schemeClr val="bg2"/>
                </a:solidFill>
              </a:rPr>
              <a:t>intuitive</a:t>
            </a:r>
          </a:p>
          <a:p>
            <a:pPr lvl="1"/>
            <a:r>
              <a:rPr lang="en-US" dirty="0">
                <a:solidFill>
                  <a:schemeClr val="bg2"/>
                </a:solidFill>
                <a:cs typeface="Arial"/>
              </a:rPr>
              <a:t>The </a:t>
            </a:r>
            <a:r>
              <a:rPr lang="en-US" spc="-5" dirty="0">
                <a:solidFill>
                  <a:schemeClr val="bg2"/>
                </a:solidFill>
                <a:cs typeface="Arial"/>
              </a:rPr>
              <a:t>user shall be provided mnemonics </a:t>
            </a:r>
            <a:r>
              <a:rPr lang="en-US" dirty="0">
                <a:solidFill>
                  <a:schemeClr val="bg2"/>
                </a:solidFill>
                <a:cs typeface="Arial"/>
              </a:rPr>
              <a:t>(i.e.,  </a:t>
            </a:r>
            <a:r>
              <a:rPr lang="en-US" spc="-5" dirty="0">
                <a:solidFill>
                  <a:schemeClr val="bg2"/>
                </a:solidFill>
                <a:cs typeface="Arial"/>
              </a:rPr>
              <a:t>control or alt combinations)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b="1" i="1" dirty="0">
                <a:solidFill>
                  <a:schemeClr val="bg2"/>
                </a:solidFill>
              </a:rPr>
              <a:t>The visual layout of the interface should be based on a real-world </a:t>
            </a:r>
            <a:r>
              <a:rPr lang="en-US" b="1" i="1" dirty="0" smtClean="0">
                <a:solidFill>
                  <a:schemeClr val="bg2"/>
                </a:solidFill>
              </a:rPr>
              <a:t>metaphor</a:t>
            </a:r>
          </a:p>
          <a:p>
            <a:pPr lvl="1"/>
            <a:r>
              <a:rPr lang="en-US" dirty="0">
                <a:solidFill>
                  <a:schemeClr val="bg2"/>
                </a:solidFill>
                <a:cs typeface="Arial"/>
              </a:rPr>
              <a:t>The </a:t>
            </a:r>
            <a:r>
              <a:rPr lang="en-US" spc="-5" dirty="0">
                <a:solidFill>
                  <a:schemeClr val="bg2"/>
                </a:solidFill>
                <a:cs typeface="Arial"/>
              </a:rPr>
              <a:t>screen </a:t>
            </a:r>
            <a:r>
              <a:rPr lang="en-US" spc="-10" dirty="0">
                <a:solidFill>
                  <a:schemeClr val="bg2"/>
                </a:solidFill>
                <a:cs typeface="Arial"/>
              </a:rPr>
              <a:t>layout </a:t>
            </a:r>
            <a:r>
              <a:rPr lang="en-US" dirty="0">
                <a:solidFill>
                  <a:schemeClr val="bg2"/>
                </a:solidFill>
                <a:cs typeface="Arial"/>
              </a:rPr>
              <a:t>of </a:t>
            </a:r>
            <a:r>
              <a:rPr lang="en-US" spc="-5" dirty="0">
                <a:solidFill>
                  <a:schemeClr val="bg2"/>
                </a:solidFill>
                <a:cs typeface="Arial"/>
              </a:rPr>
              <a:t>the user interface shall  contain well-understood visual cues that </a:t>
            </a:r>
            <a:r>
              <a:rPr lang="en-US" dirty="0">
                <a:solidFill>
                  <a:schemeClr val="bg2"/>
                </a:solidFill>
                <a:cs typeface="Arial"/>
              </a:rPr>
              <a:t>the </a:t>
            </a:r>
            <a:r>
              <a:rPr lang="en-US" spc="-5" dirty="0">
                <a:solidFill>
                  <a:schemeClr val="bg2"/>
                </a:solidFill>
                <a:cs typeface="Arial"/>
              </a:rPr>
              <a:t>user  can relate </a:t>
            </a:r>
            <a:r>
              <a:rPr lang="en-US" dirty="0">
                <a:solidFill>
                  <a:schemeClr val="bg2"/>
                </a:solidFill>
                <a:cs typeface="Arial"/>
              </a:rPr>
              <a:t>to </a:t>
            </a:r>
            <a:r>
              <a:rPr lang="en-US" spc="-10" dirty="0">
                <a:solidFill>
                  <a:schemeClr val="bg2"/>
                </a:solidFill>
                <a:cs typeface="Arial"/>
              </a:rPr>
              <a:t>real-world</a:t>
            </a:r>
            <a:r>
              <a:rPr lang="en-US" spc="60" dirty="0">
                <a:solidFill>
                  <a:schemeClr val="bg2"/>
                </a:solidFill>
                <a:cs typeface="Arial"/>
              </a:rPr>
              <a:t> </a:t>
            </a:r>
            <a:r>
              <a:rPr lang="en-US" spc="-5" dirty="0">
                <a:solidFill>
                  <a:schemeClr val="bg2"/>
                </a:solidFill>
                <a:cs typeface="Arial"/>
              </a:rPr>
              <a:t>actions</a:t>
            </a:r>
            <a:endParaRPr lang="en-US" dirty="0">
              <a:solidFill>
                <a:schemeClr val="bg2"/>
              </a:solidFill>
              <a:cs typeface="Arial"/>
            </a:endParaRPr>
          </a:p>
          <a:p>
            <a:r>
              <a:rPr lang="en-US" b="1" i="1" dirty="0" smtClean="0">
                <a:solidFill>
                  <a:schemeClr val="bg2"/>
                </a:solidFill>
              </a:rPr>
              <a:t>Disclose </a:t>
            </a:r>
            <a:r>
              <a:rPr lang="en-US" b="1" i="1" dirty="0">
                <a:solidFill>
                  <a:schemeClr val="bg2"/>
                </a:solidFill>
              </a:rPr>
              <a:t>information in a progressive fashion.</a:t>
            </a:r>
          </a:p>
          <a:p>
            <a:pPr lvl="1"/>
            <a:r>
              <a:rPr lang="en-US" spc="-5" dirty="0">
                <a:solidFill>
                  <a:schemeClr val="bg2"/>
                </a:solidFill>
                <a:cs typeface="Arial"/>
              </a:rPr>
              <a:t>When interacting </a:t>
            </a:r>
            <a:r>
              <a:rPr lang="en-US" spc="-15" dirty="0">
                <a:solidFill>
                  <a:schemeClr val="bg2"/>
                </a:solidFill>
                <a:cs typeface="Arial"/>
              </a:rPr>
              <a:t>with </a:t>
            </a:r>
            <a:r>
              <a:rPr lang="en-US" spc="-5" dirty="0">
                <a:solidFill>
                  <a:schemeClr val="bg2"/>
                </a:solidFill>
                <a:cs typeface="Arial"/>
              </a:rPr>
              <a:t>a </a:t>
            </a:r>
            <a:r>
              <a:rPr lang="en-US" dirty="0">
                <a:solidFill>
                  <a:schemeClr val="bg2"/>
                </a:solidFill>
                <a:cs typeface="Arial"/>
              </a:rPr>
              <a:t>task, </a:t>
            </a:r>
            <a:r>
              <a:rPr lang="en-US" spc="-5" dirty="0">
                <a:solidFill>
                  <a:schemeClr val="bg2"/>
                </a:solidFill>
                <a:cs typeface="Arial"/>
              </a:rPr>
              <a:t>an object or some  </a:t>
            </a:r>
            <a:r>
              <a:rPr lang="en-US" spc="-15" dirty="0">
                <a:solidFill>
                  <a:schemeClr val="bg2"/>
                </a:solidFill>
                <a:cs typeface="Arial"/>
              </a:rPr>
              <a:t>behavior, </a:t>
            </a:r>
            <a:r>
              <a:rPr lang="en-US" dirty="0">
                <a:solidFill>
                  <a:schemeClr val="bg2"/>
                </a:solidFill>
                <a:cs typeface="Arial"/>
              </a:rPr>
              <a:t>the </a:t>
            </a:r>
            <a:r>
              <a:rPr lang="en-US" spc="-5" dirty="0">
                <a:solidFill>
                  <a:schemeClr val="bg2"/>
                </a:solidFill>
                <a:cs typeface="Arial"/>
              </a:rPr>
              <a:t>interface shall be organized  hierarchically by moving </a:t>
            </a:r>
            <a:r>
              <a:rPr lang="en-US" dirty="0">
                <a:solidFill>
                  <a:schemeClr val="bg2"/>
                </a:solidFill>
                <a:cs typeface="Arial"/>
              </a:rPr>
              <a:t>the </a:t>
            </a:r>
            <a:r>
              <a:rPr lang="en-US" spc="-5" dirty="0">
                <a:solidFill>
                  <a:schemeClr val="bg2"/>
                </a:solidFill>
                <a:cs typeface="Arial"/>
              </a:rPr>
              <a:t>user progressively in  </a:t>
            </a:r>
            <a:r>
              <a:rPr lang="en-US" dirty="0">
                <a:solidFill>
                  <a:schemeClr val="bg2"/>
                </a:solidFill>
                <a:cs typeface="Arial"/>
              </a:rPr>
              <a:t>a </a:t>
            </a:r>
            <a:r>
              <a:rPr lang="en-US" spc="-10" dirty="0">
                <a:solidFill>
                  <a:schemeClr val="bg2"/>
                </a:solidFill>
                <a:cs typeface="Arial"/>
              </a:rPr>
              <a:t>step-wise </a:t>
            </a:r>
            <a:r>
              <a:rPr lang="en-US" spc="-5" dirty="0">
                <a:solidFill>
                  <a:schemeClr val="bg2"/>
                </a:solidFill>
                <a:cs typeface="Arial"/>
              </a:rPr>
              <a:t>fashion </a:t>
            </a:r>
            <a:r>
              <a:rPr lang="en-US" dirty="0">
                <a:solidFill>
                  <a:schemeClr val="bg2"/>
                </a:solidFill>
                <a:cs typeface="Arial"/>
              </a:rPr>
              <a:t>from </a:t>
            </a:r>
            <a:r>
              <a:rPr lang="en-US" spc="-5" dirty="0">
                <a:solidFill>
                  <a:schemeClr val="bg2"/>
                </a:solidFill>
                <a:cs typeface="Arial"/>
              </a:rPr>
              <a:t>an abstract concept </a:t>
            </a:r>
            <a:r>
              <a:rPr lang="en-US" dirty="0">
                <a:solidFill>
                  <a:schemeClr val="bg2"/>
                </a:solidFill>
                <a:cs typeface="Arial"/>
              </a:rPr>
              <a:t>to a  </a:t>
            </a:r>
            <a:r>
              <a:rPr lang="en-US" spc="-5" dirty="0">
                <a:solidFill>
                  <a:schemeClr val="bg2"/>
                </a:solidFill>
                <a:cs typeface="Arial"/>
              </a:rPr>
              <a:t>concrete action (e.g., text </a:t>
            </a:r>
            <a:r>
              <a:rPr lang="en-US" dirty="0">
                <a:solidFill>
                  <a:schemeClr val="bg2"/>
                </a:solidFill>
                <a:cs typeface="Arial"/>
              </a:rPr>
              <a:t>format </a:t>
            </a:r>
            <a:r>
              <a:rPr lang="en-US" spc="-5" dirty="0">
                <a:solidFill>
                  <a:schemeClr val="bg2"/>
                </a:solidFill>
                <a:cs typeface="Arial"/>
              </a:rPr>
              <a:t>options </a:t>
            </a:r>
            <a:r>
              <a:rPr lang="en-US" dirty="0">
                <a:solidFill>
                  <a:schemeClr val="bg2"/>
                </a:solidFill>
                <a:cs typeface="Wingdings"/>
              </a:rPr>
              <a:t></a:t>
            </a:r>
            <a:r>
              <a:rPr lang="en-US" dirty="0">
                <a:solidFill>
                  <a:schemeClr val="bg2"/>
                </a:solidFill>
                <a:cs typeface="Times New Roman"/>
              </a:rPr>
              <a:t> </a:t>
            </a:r>
            <a:r>
              <a:rPr lang="en-US" dirty="0">
                <a:solidFill>
                  <a:schemeClr val="bg2"/>
                </a:solidFill>
                <a:cs typeface="Arial"/>
              </a:rPr>
              <a:t>format  </a:t>
            </a:r>
            <a:r>
              <a:rPr lang="en-US" spc="-5" dirty="0">
                <a:solidFill>
                  <a:schemeClr val="bg2"/>
                </a:solidFill>
                <a:cs typeface="Arial"/>
              </a:rPr>
              <a:t>dialog</a:t>
            </a:r>
            <a:r>
              <a:rPr lang="en-US" spc="10" dirty="0">
                <a:solidFill>
                  <a:schemeClr val="bg2"/>
                </a:solidFill>
                <a:cs typeface="Arial"/>
              </a:rPr>
              <a:t> </a:t>
            </a:r>
            <a:r>
              <a:rPr lang="en-US" spc="-10" dirty="0" smtClean="0">
                <a:solidFill>
                  <a:schemeClr val="bg2"/>
                </a:solidFill>
                <a:cs typeface="Arial"/>
              </a:rPr>
              <a:t>box.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8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145224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Make the Interface Consistent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10972800" cy="4351338"/>
          </a:xfrm>
        </p:spPr>
        <p:txBody>
          <a:bodyPr/>
          <a:lstStyle/>
          <a:p>
            <a:r>
              <a:rPr lang="en-US" b="1" i="1" dirty="0">
                <a:solidFill>
                  <a:schemeClr val="bg2"/>
                </a:solidFill>
              </a:rPr>
              <a:t>Allow the user to put the current task into a meaningful context</a:t>
            </a:r>
            <a:r>
              <a:rPr lang="en-US" b="1" i="1" dirty="0" smtClean="0">
                <a:solidFill>
                  <a:schemeClr val="bg2"/>
                </a:solidFill>
              </a:rPr>
              <a:t>.</a:t>
            </a:r>
          </a:p>
          <a:p>
            <a:pPr marL="756285" lvl="1" indent="-287020">
              <a:lnSpc>
                <a:spcPts val="2055"/>
              </a:lnSpc>
              <a:spcBef>
                <a:spcPts val="220"/>
              </a:spcBef>
              <a:buClr>
                <a:schemeClr val="bg2"/>
              </a:buClr>
              <a:buChar char="–"/>
              <a:tabLst>
                <a:tab pos="756285" algn="l"/>
                <a:tab pos="756920" algn="l"/>
              </a:tabLst>
            </a:pPr>
            <a:r>
              <a:rPr lang="en-US" spc="-5" dirty="0">
                <a:solidFill>
                  <a:schemeClr val="bg2"/>
                </a:solidFill>
                <a:cs typeface="Arial"/>
              </a:rPr>
              <a:t>All visual information shall be organized according </a:t>
            </a:r>
            <a:r>
              <a:rPr lang="en-US" dirty="0">
                <a:solidFill>
                  <a:schemeClr val="bg2"/>
                </a:solidFill>
                <a:cs typeface="Arial"/>
              </a:rPr>
              <a:t>to a </a:t>
            </a:r>
            <a:r>
              <a:rPr lang="en-US" spc="-5" dirty="0">
                <a:solidFill>
                  <a:schemeClr val="bg2"/>
                </a:solidFill>
                <a:cs typeface="Arial"/>
              </a:rPr>
              <a:t>design standard that </a:t>
            </a:r>
            <a:r>
              <a:rPr lang="en-US" dirty="0">
                <a:solidFill>
                  <a:schemeClr val="bg2"/>
                </a:solidFill>
                <a:cs typeface="Arial"/>
              </a:rPr>
              <a:t>is </a:t>
            </a:r>
            <a:r>
              <a:rPr lang="en-US" spc="-5" dirty="0">
                <a:solidFill>
                  <a:schemeClr val="bg2"/>
                </a:solidFill>
                <a:cs typeface="Arial"/>
              </a:rPr>
              <a:t>maintained throughout</a:t>
            </a:r>
            <a:r>
              <a:rPr lang="en-US" spc="180" dirty="0">
                <a:solidFill>
                  <a:schemeClr val="bg2"/>
                </a:solidFill>
                <a:cs typeface="Arial"/>
              </a:rPr>
              <a:t> </a:t>
            </a:r>
            <a:r>
              <a:rPr lang="en-US" spc="-5" dirty="0" smtClean="0">
                <a:solidFill>
                  <a:schemeClr val="bg2"/>
                </a:solidFill>
                <a:cs typeface="Arial"/>
              </a:rPr>
              <a:t>all</a:t>
            </a:r>
            <a:r>
              <a:rPr lang="en-US" dirty="0" smtClean="0">
                <a:solidFill>
                  <a:schemeClr val="bg2"/>
                </a:solidFill>
                <a:cs typeface="Arial"/>
              </a:rPr>
              <a:t> </a:t>
            </a:r>
            <a:r>
              <a:rPr lang="en-US" sz="1800" spc="-5" dirty="0" smtClean="0">
                <a:solidFill>
                  <a:schemeClr val="bg2"/>
                </a:solidFill>
                <a:cs typeface="Arial"/>
              </a:rPr>
              <a:t>screen</a:t>
            </a:r>
            <a:r>
              <a:rPr lang="en-US" sz="1800" dirty="0" smtClean="0">
                <a:solidFill>
                  <a:schemeClr val="bg2"/>
                </a:solidFill>
                <a:cs typeface="Arial"/>
              </a:rPr>
              <a:t> </a:t>
            </a:r>
            <a:r>
              <a:rPr lang="en-US" sz="1800" spc="-10" dirty="0">
                <a:solidFill>
                  <a:schemeClr val="bg2"/>
                </a:solidFill>
                <a:cs typeface="Arial"/>
              </a:rPr>
              <a:t>displays</a:t>
            </a:r>
            <a:endParaRPr lang="en-US" sz="1800" dirty="0">
              <a:solidFill>
                <a:schemeClr val="bg2"/>
              </a:solidFill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19"/>
              </a:spcBef>
              <a:buClr>
                <a:schemeClr val="bg2"/>
              </a:buClr>
              <a:buChar char="–"/>
              <a:tabLst>
                <a:tab pos="756285" algn="l"/>
                <a:tab pos="756920" algn="l"/>
              </a:tabLst>
            </a:pPr>
            <a:r>
              <a:rPr lang="en-US" spc="-5" dirty="0">
                <a:solidFill>
                  <a:schemeClr val="bg2"/>
                </a:solidFill>
                <a:cs typeface="Arial"/>
              </a:rPr>
              <a:t>Input mechanisms shall be constrained </a:t>
            </a:r>
            <a:r>
              <a:rPr lang="en-US" dirty="0">
                <a:solidFill>
                  <a:schemeClr val="bg2"/>
                </a:solidFill>
                <a:cs typeface="Arial"/>
              </a:rPr>
              <a:t>to </a:t>
            </a:r>
            <a:r>
              <a:rPr lang="en-US" spc="-5" dirty="0">
                <a:solidFill>
                  <a:schemeClr val="bg2"/>
                </a:solidFill>
                <a:cs typeface="Arial"/>
              </a:rPr>
              <a:t>a limited </a:t>
            </a:r>
            <a:r>
              <a:rPr lang="en-US" dirty="0">
                <a:solidFill>
                  <a:schemeClr val="bg2"/>
                </a:solidFill>
                <a:cs typeface="Arial"/>
              </a:rPr>
              <a:t>set </a:t>
            </a:r>
            <a:r>
              <a:rPr lang="en-US" spc="-5" dirty="0">
                <a:solidFill>
                  <a:schemeClr val="bg2"/>
                </a:solidFill>
                <a:cs typeface="Arial"/>
              </a:rPr>
              <a:t>that </a:t>
            </a:r>
            <a:r>
              <a:rPr lang="en-US" spc="-10" dirty="0">
                <a:solidFill>
                  <a:schemeClr val="bg2"/>
                </a:solidFill>
                <a:cs typeface="Arial"/>
              </a:rPr>
              <a:t>is </a:t>
            </a:r>
            <a:r>
              <a:rPr lang="en-US" spc="-5" dirty="0">
                <a:solidFill>
                  <a:schemeClr val="bg2"/>
                </a:solidFill>
                <a:cs typeface="Arial"/>
              </a:rPr>
              <a:t>used consistently throughout the</a:t>
            </a:r>
            <a:r>
              <a:rPr lang="en-US" spc="229" dirty="0">
                <a:solidFill>
                  <a:schemeClr val="bg2"/>
                </a:solidFill>
                <a:cs typeface="Arial"/>
              </a:rPr>
              <a:t> </a:t>
            </a:r>
            <a:r>
              <a:rPr lang="en-US" spc="-5" dirty="0" smtClean="0">
                <a:solidFill>
                  <a:schemeClr val="bg2"/>
                </a:solidFill>
                <a:cs typeface="Arial"/>
              </a:rPr>
              <a:t>application</a:t>
            </a:r>
            <a:endParaRPr lang="en-US" dirty="0">
              <a:solidFill>
                <a:schemeClr val="bg2"/>
              </a:solidFill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19"/>
              </a:spcBef>
              <a:buClr>
                <a:schemeClr val="bg2"/>
              </a:buClr>
              <a:buChar char="–"/>
              <a:tabLst>
                <a:tab pos="756285" algn="l"/>
                <a:tab pos="756920" algn="l"/>
              </a:tabLst>
            </a:pPr>
            <a:r>
              <a:rPr lang="en-US" spc="-5" dirty="0" smtClean="0">
                <a:solidFill>
                  <a:schemeClr val="bg2"/>
                </a:solidFill>
                <a:cs typeface="Arial"/>
              </a:rPr>
              <a:t>Mechanisms </a:t>
            </a:r>
            <a:r>
              <a:rPr lang="en-US" spc="-5" dirty="0">
                <a:solidFill>
                  <a:schemeClr val="bg2"/>
                </a:solidFill>
                <a:cs typeface="Arial"/>
              </a:rPr>
              <a:t>for navigating </a:t>
            </a:r>
            <a:r>
              <a:rPr lang="en-US" dirty="0">
                <a:solidFill>
                  <a:schemeClr val="bg2"/>
                </a:solidFill>
                <a:cs typeface="Arial"/>
              </a:rPr>
              <a:t>from task to task </a:t>
            </a:r>
            <a:r>
              <a:rPr lang="en-US" spc="-5" dirty="0">
                <a:solidFill>
                  <a:schemeClr val="bg2"/>
                </a:solidFill>
                <a:cs typeface="Arial"/>
              </a:rPr>
              <a:t>shall be consistently defined and</a:t>
            </a:r>
            <a:r>
              <a:rPr lang="en-US" spc="85" dirty="0">
                <a:solidFill>
                  <a:schemeClr val="bg2"/>
                </a:solidFill>
                <a:cs typeface="Arial"/>
              </a:rPr>
              <a:t> </a:t>
            </a:r>
            <a:r>
              <a:rPr lang="en-US" spc="-5" dirty="0">
                <a:solidFill>
                  <a:schemeClr val="bg2"/>
                </a:solidFill>
                <a:cs typeface="Arial"/>
              </a:rPr>
              <a:t>implemented</a:t>
            </a:r>
            <a:endParaRPr lang="en-US" dirty="0">
              <a:solidFill>
                <a:schemeClr val="bg2"/>
              </a:solidFill>
              <a:cs typeface="Arial"/>
            </a:endParaRPr>
          </a:p>
          <a:p>
            <a:pPr marL="756285" lvl="1" indent="-287020">
              <a:lnSpc>
                <a:spcPts val="2055"/>
              </a:lnSpc>
              <a:spcBef>
                <a:spcPts val="225"/>
              </a:spcBef>
              <a:buChar char="–"/>
              <a:tabLst>
                <a:tab pos="756285" algn="l"/>
                <a:tab pos="756920" algn="l"/>
              </a:tabLst>
            </a:pPr>
            <a:r>
              <a:rPr lang="en-US" dirty="0" smtClean="0">
                <a:solidFill>
                  <a:schemeClr val="bg2"/>
                </a:solidFill>
              </a:rPr>
              <a:t>.</a:t>
            </a:r>
            <a:r>
              <a:rPr lang="en-US" dirty="0" smtClean="0">
                <a:solidFill>
                  <a:schemeClr val="bg2"/>
                </a:solidFill>
                <a:cs typeface="Arial"/>
              </a:rPr>
              <a:t>The </a:t>
            </a:r>
            <a:r>
              <a:rPr lang="en-US" spc="-5" dirty="0">
                <a:solidFill>
                  <a:schemeClr val="bg2"/>
                </a:solidFill>
                <a:cs typeface="Arial"/>
              </a:rPr>
              <a:t>interface shall provide indicators (e.g., </a:t>
            </a:r>
            <a:r>
              <a:rPr lang="en-US" spc="-15" dirty="0">
                <a:solidFill>
                  <a:schemeClr val="bg2"/>
                </a:solidFill>
                <a:cs typeface="Arial"/>
              </a:rPr>
              <a:t>window </a:t>
            </a:r>
            <a:r>
              <a:rPr lang="en-US" spc="-5" dirty="0">
                <a:solidFill>
                  <a:schemeClr val="bg2"/>
                </a:solidFill>
                <a:cs typeface="Arial"/>
              </a:rPr>
              <a:t>titles, consistent color coding) that </a:t>
            </a:r>
            <a:r>
              <a:rPr lang="en-US" spc="-10" dirty="0">
                <a:solidFill>
                  <a:schemeClr val="bg2"/>
                </a:solidFill>
                <a:cs typeface="Arial"/>
              </a:rPr>
              <a:t>enable </a:t>
            </a:r>
            <a:r>
              <a:rPr lang="en-US" dirty="0">
                <a:solidFill>
                  <a:schemeClr val="bg2"/>
                </a:solidFill>
                <a:cs typeface="Arial"/>
              </a:rPr>
              <a:t>the </a:t>
            </a:r>
            <a:r>
              <a:rPr lang="en-US" spc="-5" dirty="0">
                <a:solidFill>
                  <a:schemeClr val="bg2"/>
                </a:solidFill>
                <a:cs typeface="Arial"/>
              </a:rPr>
              <a:t>user</a:t>
            </a:r>
            <a:r>
              <a:rPr lang="en-US" spc="245" dirty="0">
                <a:solidFill>
                  <a:schemeClr val="bg2"/>
                </a:solidFill>
                <a:cs typeface="Arial"/>
              </a:rPr>
              <a:t> </a:t>
            </a:r>
            <a:r>
              <a:rPr lang="en-US" dirty="0" smtClean="0">
                <a:solidFill>
                  <a:schemeClr val="bg2"/>
                </a:solidFill>
                <a:cs typeface="Arial"/>
              </a:rPr>
              <a:t>to </a:t>
            </a:r>
            <a:r>
              <a:rPr lang="en-US" sz="1800" spc="-5" dirty="0" smtClean="0">
                <a:solidFill>
                  <a:schemeClr val="bg2"/>
                </a:solidFill>
                <a:cs typeface="Arial"/>
              </a:rPr>
              <a:t>know </a:t>
            </a:r>
            <a:r>
              <a:rPr lang="en-US" sz="1800" dirty="0">
                <a:solidFill>
                  <a:schemeClr val="bg2"/>
                </a:solidFill>
                <a:cs typeface="Arial"/>
              </a:rPr>
              <a:t>the </a:t>
            </a:r>
            <a:r>
              <a:rPr lang="en-US" sz="1800" spc="-5" dirty="0">
                <a:solidFill>
                  <a:schemeClr val="bg2"/>
                </a:solidFill>
                <a:cs typeface="Arial"/>
              </a:rPr>
              <a:t>context </a:t>
            </a:r>
            <a:r>
              <a:rPr lang="en-US" sz="1800" dirty="0">
                <a:solidFill>
                  <a:schemeClr val="bg2"/>
                </a:solidFill>
                <a:cs typeface="Arial"/>
              </a:rPr>
              <a:t>of the </a:t>
            </a:r>
            <a:r>
              <a:rPr lang="en-US" sz="1800" spc="-15" dirty="0">
                <a:solidFill>
                  <a:schemeClr val="bg2"/>
                </a:solidFill>
                <a:cs typeface="Arial"/>
              </a:rPr>
              <a:t>work </a:t>
            </a:r>
            <a:r>
              <a:rPr lang="en-US" sz="1800" dirty="0">
                <a:solidFill>
                  <a:schemeClr val="bg2"/>
                </a:solidFill>
                <a:cs typeface="Arial"/>
              </a:rPr>
              <a:t>at</a:t>
            </a:r>
            <a:r>
              <a:rPr lang="en-US" sz="1800" spc="50" dirty="0">
                <a:solidFill>
                  <a:schemeClr val="bg2"/>
                </a:solidFill>
                <a:cs typeface="Arial"/>
              </a:rPr>
              <a:t> </a:t>
            </a:r>
            <a:r>
              <a:rPr lang="en-US" sz="1800" spc="-5" dirty="0">
                <a:solidFill>
                  <a:schemeClr val="bg2"/>
                </a:solidFill>
                <a:cs typeface="Arial"/>
              </a:rPr>
              <a:t>hand</a:t>
            </a:r>
            <a:endParaRPr lang="en-US" sz="1800" dirty="0">
              <a:solidFill>
                <a:schemeClr val="bg2"/>
              </a:solidFill>
              <a:cs typeface="Arial"/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9820" y="4343400"/>
            <a:ext cx="3762755" cy="2106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77413" y="4184904"/>
            <a:ext cx="3622548" cy="2264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784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Make the Interface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b="1" i="1" dirty="0">
                <a:solidFill>
                  <a:schemeClr val="bg2"/>
                </a:solidFill>
                <a:cs typeface="Arial"/>
              </a:rPr>
              <a:t>Maintain consistency across a family of</a:t>
            </a:r>
            <a:r>
              <a:rPr lang="en-US" b="1" i="1" spc="-140" dirty="0">
                <a:solidFill>
                  <a:schemeClr val="bg2"/>
                </a:solidFill>
                <a:cs typeface="Arial"/>
              </a:rPr>
              <a:t> </a:t>
            </a:r>
            <a:r>
              <a:rPr lang="en-US" b="1" i="1" dirty="0">
                <a:solidFill>
                  <a:schemeClr val="bg2"/>
                </a:solidFill>
                <a:cs typeface="Arial"/>
              </a:rPr>
              <a:t>applications</a:t>
            </a:r>
          </a:p>
          <a:p>
            <a:pPr marL="756285" marR="80645" lvl="1" indent="-287020">
              <a:lnSpc>
                <a:spcPct val="100000"/>
              </a:lnSpc>
              <a:spcBef>
                <a:spcPts val="445"/>
              </a:spcBef>
              <a:buChar char="–"/>
              <a:tabLst>
                <a:tab pos="756285" algn="l"/>
                <a:tab pos="756920" algn="l"/>
              </a:tabLst>
            </a:pPr>
            <a:r>
              <a:rPr lang="en-US" dirty="0">
                <a:solidFill>
                  <a:schemeClr val="bg2"/>
                </a:solidFill>
                <a:cs typeface="Arial"/>
              </a:rPr>
              <a:t>A set of </a:t>
            </a:r>
            <a:r>
              <a:rPr lang="en-US" spc="-5" dirty="0">
                <a:solidFill>
                  <a:schemeClr val="bg2"/>
                </a:solidFill>
                <a:cs typeface="Arial"/>
              </a:rPr>
              <a:t>applications performing complimentary  functionality shall all implement </a:t>
            </a:r>
            <a:r>
              <a:rPr lang="en-US" dirty="0">
                <a:solidFill>
                  <a:schemeClr val="bg2"/>
                </a:solidFill>
                <a:cs typeface="Arial"/>
              </a:rPr>
              <a:t>the </a:t>
            </a:r>
            <a:r>
              <a:rPr lang="en-US" spc="-5" dirty="0">
                <a:solidFill>
                  <a:schemeClr val="bg2"/>
                </a:solidFill>
                <a:cs typeface="Arial"/>
              </a:rPr>
              <a:t>same design rules  so that consistency is maintained </a:t>
            </a:r>
            <a:r>
              <a:rPr lang="en-US" dirty="0">
                <a:solidFill>
                  <a:schemeClr val="bg2"/>
                </a:solidFill>
                <a:cs typeface="Arial"/>
              </a:rPr>
              <a:t>for </a:t>
            </a:r>
            <a:r>
              <a:rPr lang="en-US" spc="-5" dirty="0">
                <a:solidFill>
                  <a:schemeClr val="bg2"/>
                </a:solidFill>
                <a:cs typeface="Arial"/>
              </a:rPr>
              <a:t>all</a:t>
            </a:r>
            <a:r>
              <a:rPr lang="en-US" spc="65" dirty="0">
                <a:solidFill>
                  <a:schemeClr val="bg2"/>
                </a:solidFill>
                <a:cs typeface="Arial"/>
              </a:rPr>
              <a:t> </a:t>
            </a:r>
            <a:r>
              <a:rPr lang="en-US" spc="-5" dirty="0">
                <a:solidFill>
                  <a:schemeClr val="bg2"/>
                </a:solidFill>
                <a:cs typeface="Arial"/>
              </a:rPr>
              <a:t>interaction</a:t>
            </a:r>
            <a:endParaRPr lang="en-US" dirty="0">
              <a:solidFill>
                <a:schemeClr val="bg2"/>
              </a:solidFill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226243"/>
            <a:ext cx="4035902" cy="2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8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486" y="2526614"/>
            <a:ext cx="97167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User Interface Analysis and Design</a:t>
            </a:r>
            <a:r>
              <a:rPr sz="4000" spc="-95" dirty="0"/>
              <a:t> </a:t>
            </a:r>
            <a:r>
              <a:rPr sz="4000" spc="-5" dirty="0"/>
              <a:t>Models</a:t>
            </a: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240514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 &amp; Filter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 and Filter is another architectural </a:t>
            </a:r>
            <a:r>
              <a:rPr lang="en-US" dirty="0" smtClean="0"/>
              <a:t>pattern.</a:t>
            </a:r>
          </a:p>
          <a:p>
            <a:r>
              <a:rPr lang="en-US" dirty="0" smtClean="0"/>
              <a:t>which </a:t>
            </a:r>
            <a:r>
              <a:rPr lang="en-US" dirty="0"/>
              <a:t>has independent entities called filters (components) which perform transformations on data and process the input they receive, </a:t>
            </a:r>
            <a:endParaRPr lang="en-US" dirty="0" smtClean="0"/>
          </a:p>
          <a:p>
            <a:r>
              <a:rPr lang="en-US" dirty="0" smtClean="0"/>
              <a:t>and</a:t>
            </a:r>
            <a:r>
              <a:rPr lang="en-US" dirty="0"/>
              <a:t> pipes, which serve as connectors for the stream of data being transformed, each connected to the next component in the pipeline</a:t>
            </a:r>
            <a:r>
              <a:rPr lang="en-US" dirty="0" smtClean="0"/>
              <a:t>.</a:t>
            </a:r>
          </a:p>
          <a:p>
            <a:r>
              <a:rPr lang="en-US" dirty="0"/>
              <a:t>Many systems are required to transform streams of discrete data items, from input to output. </a:t>
            </a:r>
            <a:endParaRPr lang="en-US" dirty="0" smtClean="0"/>
          </a:p>
          <a:p>
            <a:r>
              <a:rPr lang="en-US" dirty="0" smtClean="0"/>
              <a:t>Many </a:t>
            </a:r>
            <a:r>
              <a:rPr lang="en-US" dirty="0"/>
              <a:t>types of transformations occur repeatedly in practice, and so it is desirable to create these as independent, reusable parts, Filters</a:t>
            </a:r>
          </a:p>
        </p:txBody>
      </p:sp>
    </p:spTree>
    <p:extLst>
      <p:ext uri="{BB962C8B-B14F-4D97-AF65-F5344CB8AC3E}">
        <p14:creationId xmlns:p14="http://schemas.microsoft.com/office/powerpoint/2010/main" val="296634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Arial"/>
                <a:cs typeface="Arial"/>
              </a:rPr>
              <a:t>Concepts </a:t>
            </a:r>
            <a:r>
              <a:rPr lang="en-US" sz="3600" b="1" spc="-5" dirty="0">
                <a:latin typeface="Arial"/>
                <a:cs typeface="Arial"/>
              </a:rPr>
              <a:t>of </a:t>
            </a:r>
            <a:r>
              <a:rPr lang="en-US" sz="3600" b="1" dirty="0">
                <a:latin typeface="Arial"/>
                <a:cs typeface="Arial"/>
              </a:rPr>
              <a:t>Good/Bad</a:t>
            </a:r>
            <a:r>
              <a:rPr lang="en-US" sz="3600" b="1" spc="-70" dirty="0">
                <a:latin typeface="Arial"/>
                <a:cs typeface="Arial"/>
              </a:rPr>
              <a:t> </a:t>
            </a:r>
            <a:r>
              <a:rPr lang="en-US" sz="3600" b="1" dirty="0">
                <a:latin typeface="Arial"/>
                <a:cs typeface="Arial"/>
              </a:rPr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2235" indent="-90170">
              <a:lnSpc>
                <a:spcPct val="100000"/>
              </a:lnSpc>
              <a:spcBef>
                <a:spcPts val="105"/>
              </a:spcBef>
              <a:buSzPct val="95000"/>
              <a:buFont typeface="Arial"/>
              <a:buChar char="•"/>
              <a:tabLst>
                <a:tab pos="102870" algn="l"/>
              </a:tabLst>
            </a:pPr>
            <a:r>
              <a:rPr lang="en-US" sz="1200" b="1" dirty="0" smtClean="0">
                <a:cs typeface="Arial"/>
              </a:rPr>
              <a:t>Affordances</a:t>
            </a:r>
            <a:endParaRPr lang="en-US" sz="1200" dirty="0" smtClean="0">
              <a:cs typeface="Arial"/>
            </a:endParaRPr>
          </a:p>
          <a:p>
            <a:pPr marL="330835" lvl="1" indent="-90170">
              <a:lnSpc>
                <a:spcPct val="100000"/>
              </a:lnSpc>
              <a:spcBef>
                <a:spcPts val="105"/>
              </a:spcBef>
              <a:buSzPct val="95000"/>
              <a:buFont typeface="Arial"/>
              <a:buChar char="•"/>
              <a:tabLst>
                <a:tab pos="102870" algn="l"/>
              </a:tabLst>
            </a:pPr>
            <a:r>
              <a:rPr lang="en-US" sz="1050" dirty="0" smtClean="0">
                <a:cs typeface="Arial"/>
              </a:rPr>
              <a:t>Perceived </a:t>
            </a:r>
            <a:r>
              <a:rPr lang="en-US" sz="1050" dirty="0">
                <a:cs typeface="Arial"/>
              </a:rPr>
              <a:t>properties of an artifact that determines how it can be used </a:t>
            </a:r>
            <a:r>
              <a:rPr lang="en-US" sz="1050" spc="5" dirty="0">
                <a:cs typeface="Arial"/>
              </a:rPr>
              <a:t>(</a:t>
            </a:r>
            <a:r>
              <a:rPr lang="en-US" sz="1050" spc="5" dirty="0" err="1">
                <a:cs typeface="Arial"/>
              </a:rPr>
              <a:t>e.g</a:t>
            </a:r>
            <a:r>
              <a:rPr lang="en-US" sz="1050" spc="-190" dirty="0">
                <a:cs typeface="Arial"/>
              </a:rPr>
              <a:t> </a:t>
            </a:r>
            <a:r>
              <a:rPr lang="en-US" sz="1050" spc="-5" dirty="0">
                <a:cs typeface="Arial"/>
              </a:rPr>
              <a:t>knobs/buttons/slots)</a:t>
            </a:r>
            <a:endParaRPr lang="en-US" sz="1050" dirty="0">
              <a:cs typeface="Arial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"/>
              <a:buChar char="•"/>
              <a:tabLst>
                <a:tab pos="102870" algn="l"/>
              </a:tabLst>
            </a:pPr>
            <a:r>
              <a:rPr lang="en-US" sz="1200" b="1" dirty="0" smtClean="0">
                <a:cs typeface="Arial"/>
              </a:rPr>
              <a:t>Constraints</a:t>
            </a:r>
            <a:endParaRPr lang="en-US" sz="1200" dirty="0" smtClean="0">
              <a:cs typeface="Arial"/>
            </a:endParaRPr>
          </a:p>
          <a:p>
            <a:pPr marL="330835" lvl="1" indent="-90170">
              <a:lnSpc>
                <a:spcPct val="100000"/>
              </a:lnSpc>
              <a:buSzPct val="95000"/>
              <a:buFont typeface="Arial"/>
              <a:buChar char="•"/>
              <a:tabLst>
                <a:tab pos="102870" algn="l"/>
              </a:tabLst>
            </a:pPr>
            <a:r>
              <a:rPr lang="en-US" sz="1050" dirty="0" smtClean="0">
                <a:cs typeface="Arial"/>
              </a:rPr>
              <a:t>Physical</a:t>
            </a:r>
            <a:r>
              <a:rPr lang="en-US" sz="1050" dirty="0">
                <a:cs typeface="Arial"/>
              </a:rPr>
              <a:t>, semantic, cultural, and logical factors that encourage proper</a:t>
            </a:r>
            <a:r>
              <a:rPr lang="en-US" sz="1050" spc="-235" dirty="0">
                <a:cs typeface="Arial"/>
              </a:rPr>
              <a:t> </a:t>
            </a:r>
            <a:r>
              <a:rPr lang="en-US" sz="1050" dirty="0">
                <a:cs typeface="Arial"/>
              </a:rPr>
              <a:t>actions</a:t>
            </a:r>
          </a:p>
          <a:p>
            <a:pPr marL="102235" indent="-90170">
              <a:lnSpc>
                <a:spcPct val="100000"/>
              </a:lnSpc>
              <a:buSzPct val="95000"/>
              <a:buFont typeface="Arial"/>
              <a:buChar char="•"/>
              <a:tabLst>
                <a:tab pos="102870" algn="l"/>
              </a:tabLst>
            </a:pPr>
            <a:r>
              <a:rPr lang="en-US" sz="1200" b="1" dirty="0">
                <a:cs typeface="Arial"/>
              </a:rPr>
              <a:t>Conceptual</a:t>
            </a:r>
            <a:r>
              <a:rPr lang="en-US" sz="1200" b="1" spc="-35" dirty="0">
                <a:cs typeface="Arial"/>
              </a:rPr>
              <a:t> </a:t>
            </a:r>
            <a:r>
              <a:rPr lang="en-US" sz="1200" b="1" dirty="0">
                <a:cs typeface="Arial"/>
              </a:rPr>
              <a:t>Models</a:t>
            </a:r>
            <a:endParaRPr lang="en-US" sz="1200" dirty="0">
              <a:cs typeface="Arial"/>
            </a:endParaRPr>
          </a:p>
          <a:p>
            <a:pPr marL="241300" lvl="1">
              <a:lnSpc>
                <a:spcPct val="100000"/>
              </a:lnSpc>
            </a:pPr>
            <a:r>
              <a:rPr lang="en-US" sz="1050" dirty="0">
                <a:cs typeface="Arial"/>
              </a:rPr>
              <a:t>Mental model of system which allows users</a:t>
            </a:r>
            <a:r>
              <a:rPr lang="en-US" sz="1050" spc="-145" dirty="0">
                <a:cs typeface="Arial"/>
              </a:rPr>
              <a:t> </a:t>
            </a:r>
            <a:r>
              <a:rPr lang="en-US" sz="1050" dirty="0">
                <a:cs typeface="Arial"/>
              </a:rPr>
              <a:t>to:</a:t>
            </a:r>
          </a:p>
          <a:p>
            <a:pPr marL="394970" lvl="1" indent="-154305">
              <a:lnSpc>
                <a:spcPct val="100000"/>
              </a:lnSpc>
              <a:buChar char="-"/>
              <a:tabLst>
                <a:tab pos="167005" algn="l"/>
              </a:tabLst>
            </a:pPr>
            <a:r>
              <a:rPr lang="en-US" sz="1050" dirty="0">
                <a:cs typeface="Arial"/>
              </a:rPr>
              <a:t>understand the</a:t>
            </a:r>
            <a:r>
              <a:rPr lang="en-US" sz="1050" spc="-80" dirty="0">
                <a:cs typeface="Arial"/>
              </a:rPr>
              <a:t> </a:t>
            </a:r>
            <a:r>
              <a:rPr lang="en-US" sz="1050" dirty="0">
                <a:cs typeface="Arial"/>
              </a:rPr>
              <a:t>system</a:t>
            </a:r>
          </a:p>
          <a:p>
            <a:pPr marL="394970" lvl="1" indent="-154305">
              <a:lnSpc>
                <a:spcPct val="100000"/>
              </a:lnSpc>
              <a:buChar char="-"/>
              <a:tabLst>
                <a:tab pos="167005" algn="l"/>
              </a:tabLst>
            </a:pPr>
            <a:r>
              <a:rPr lang="en-US" sz="1050" dirty="0">
                <a:cs typeface="Arial"/>
              </a:rPr>
              <a:t>predict the </a:t>
            </a:r>
            <a:r>
              <a:rPr lang="en-US" sz="1050" spc="-10" dirty="0">
                <a:cs typeface="Arial"/>
              </a:rPr>
              <a:t>effects </a:t>
            </a:r>
            <a:r>
              <a:rPr lang="en-US" sz="1050" dirty="0">
                <a:cs typeface="Arial"/>
              </a:rPr>
              <a:t>of</a:t>
            </a:r>
            <a:r>
              <a:rPr lang="en-US" sz="1050" spc="-95" dirty="0">
                <a:cs typeface="Arial"/>
              </a:rPr>
              <a:t> </a:t>
            </a:r>
            <a:r>
              <a:rPr lang="en-US" sz="1050" dirty="0">
                <a:cs typeface="Arial"/>
              </a:rPr>
              <a:t>actions</a:t>
            </a:r>
          </a:p>
          <a:p>
            <a:pPr marL="394970" lvl="1" indent="-154305">
              <a:lnSpc>
                <a:spcPct val="100000"/>
              </a:lnSpc>
              <a:buChar char="-"/>
              <a:tabLst>
                <a:tab pos="167005" algn="l"/>
              </a:tabLst>
            </a:pPr>
            <a:r>
              <a:rPr lang="en-US" sz="1050" dirty="0">
                <a:cs typeface="Arial"/>
              </a:rPr>
              <a:t>interpret</a:t>
            </a:r>
            <a:r>
              <a:rPr lang="en-US" sz="1050" spc="-50" dirty="0">
                <a:cs typeface="Arial"/>
              </a:rPr>
              <a:t> </a:t>
            </a:r>
            <a:r>
              <a:rPr lang="en-US" sz="1050" dirty="0">
                <a:cs typeface="Arial"/>
              </a:rPr>
              <a:t>results</a:t>
            </a:r>
          </a:p>
          <a:p>
            <a:pPr marL="102235" indent="-90170">
              <a:lnSpc>
                <a:spcPct val="100000"/>
              </a:lnSpc>
              <a:buSzPct val="95000"/>
              <a:buFont typeface="Arial"/>
              <a:buChar char="•"/>
              <a:tabLst>
                <a:tab pos="102870" algn="l"/>
              </a:tabLst>
            </a:pPr>
            <a:r>
              <a:rPr lang="en-US" sz="1200" b="1" dirty="0" smtClean="0">
                <a:cs typeface="Arial"/>
              </a:rPr>
              <a:t>Mappings</a:t>
            </a:r>
          </a:p>
          <a:p>
            <a:pPr marL="330835" lvl="1" indent="-90170">
              <a:lnSpc>
                <a:spcPct val="100000"/>
              </a:lnSpc>
              <a:buSzPct val="95000"/>
              <a:buFont typeface="Arial"/>
              <a:buChar char="•"/>
              <a:tabLst>
                <a:tab pos="102870" algn="l"/>
              </a:tabLst>
            </a:pPr>
            <a:r>
              <a:rPr lang="en-US" sz="1050" dirty="0" smtClean="0">
                <a:cs typeface="Arial"/>
              </a:rPr>
              <a:t>Describe </a:t>
            </a:r>
            <a:r>
              <a:rPr lang="en-US" sz="1050" dirty="0">
                <a:cs typeface="Arial"/>
              </a:rPr>
              <a:t>relationship between controls and their </a:t>
            </a:r>
            <a:r>
              <a:rPr lang="en-US" sz="1050" spc="-5" dirty="0">
                <a:cs typeface="Arial"/>
              </a:rPr>
              <a:t>effects </a:t>
            </a:r>
            <a:r>
              <a:rPr lang="en-US" sz="1050" dirty="0">
                <a:cs typeface="Arial"/>
              </a:rPr>
              <a:t>on</a:t>
            </a:r>
            <a:r>
              <a:rPr lang="en-US" sz="1050" spc="-195" dirty="0">
                <a:cs typeface="Arial"/>
              </a:rPr>
              <a:t> </a:t>
            </a:r>
            <a:r>
              <a:rPr lang="en-US" sz="1050" dirty="0">
                <a:cs typeface="Arial"/>
              </a:rPr>
              <a:t>system</a:t>
            </a:r>
          </a:p>
          <a:p>
            <a:pPr marL="102235" indent="-90170">
              <a:lnSpc>
                <a:spcPct val="100000"/>
              </a:lnSpc>
              <a:buSzPct val="95000"/>
              <a:buFont typeface="Arial"/>
              <a:buChar char="•"/>
              <a:tabLst>
                <a:tab pos="102870" algn="l"/>
              </a:tabLst>
            </a:pPr>
            <a:r>
              <a:rPr lang="en-US" sz="1200" b="1" spc="-5" dirty="0" smtClean="0">
                <a:cs typeface="Arial"/>
              </a:rPr>
              <a:t>Visibility</a:t>
            </a:r>
            <a:endParaRPr lang="en-US" sz="1200" dirty="0" smtClean="0">
              <a:cs typeface="Arial"/>
            </a:endParaRPr>
          </a:p>
          <a:p>
            <a:pPr marL="330835" lvl="1" indent="-90170">
              <a:lnSpc>
                <a:spcPct val="100000"/>
              </a:lnSpc>
              <a:buSzPct val="95000"/>
              <a:buFont typeface="Arial"/>
              <a:buChar char="•"/>
              <a:tabLst>
                <a:tab pos="102870" algn="l"/>
              </a:tabLst>
            </a:pPr>
            <a:r>
              <a:rPr lang="en-US" sz="1050" dirty="0" smtClean="0">
                <a:cs typeface="Arial"/>
              </a:rPr>
              <a:t>The </a:t>
            </a:r>
            <a:r>
              <a:rPr lang="en-US" sz="1050" dirty="0">
                <a:cs typeface="Arial"/>
              </a:rPr>
              <a:t>system shows </a:t>
            </a:r>
            <a:r>
              <a:rPr lang="en-US" sz="1050" spc="-5" dirty="0">
                <a:cs typeface="Arial"/>
              </a:rPr>
              <a:t>you the </a:t>
            </a:r>
            <a:r>
              <a:rPr lang="en-US" sz="1050" dirty="0">
                <a:cs typeface="Arial"/>
              </a:rPr>
              <a:t>conceptual model by showing </a:t>
            </a:r>
            <a:r>
              <a:rPr lang="en-US" sz="1050" spc="-5" dirty="0">
                <a:cs typeface="Arial"/>
              </a:rPr>
              <a:t>its </a:t>
            </a:r>
            <a:r>
              <a:rPr lang="en-US" sz="1050" dirty="0">
                <a:cs typeface="Arial"/>
              </a:rPr>
              <a:t>state and actions that can be</a:t>
            </a:r>
            <a:r>
              <a:rPr lang="en-US" sz="1050" spc="-180" dirty="0">
                <a:cs typeface="Arial"/>
              </a:rPr>
              <a:t> </a:t>
            </a:r>
            <a:r>
              <a:rPr lang="en-US" sz="1050" dirty="0">
                <a:cs typeface="Arial"/>
              </a:rPr>
              <a:t>taken</a:t>
            </a: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102870" algn="l"/>
              </a:tabLst>
            </a:pPr>
            <a:endParaRPr lang="en-US" sz="1200" b="1" dirty="0" smtClean="0">
              <a:cs typeface="Arial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102870" algn="l"/>
              </a:tabLst>
            </a:pPr>
            <a:r>
              <a:rPr lang="en-US" sz="1200" b="1" dirty="0" smtClean="0">
                <a:cs typeface="Arial"/>
              </a:rPr>
              <a:t>Feedback</a:t>
            </a:r>
            <a:endParaRPr lang="en-US" sz="1200" dirty="0" smtClean="0">
              <a:cs typeface="Arial"/>
            </a:endParaRPr>
          </a:p>
          <a:p>
            <a:pPr marL="330835" lvl="1" indent="-90170">
              <a:lnSpc>
                <a:spcPct val="1000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102870" algn="l"/>
              </a:tabLst>
            </a:pPr>
            <a:r>
              <a:rPr lang="en-US" sz="1050" dirty="0" smtClean="0">
                <a:cs typeface="Arial"/>
              </a:rPr>
              <a:t>Information </a:t>
            </a:r>
            <a:r>
              <a:rPr lang="en-US" sz="1050" dirty="0">
                <a:cs typeface="Arial"/>
              </a:rPr>
              <a:t>about </a:t>
            </a:r>
            <a:r>
              <a:rPr lang="en-US" sz="1050" spc="-5" dirty="0">
                <a:cs typeface="Arial"/>
              </a:rPr>
              <a:t>effects </a:t>
            </a:r>
            <a:r>
              <a:rPr lang="en-US" sz="1050" dirty="0">
                <a:cs typeface="Arial"/>
              </a:rPr>
              <a:t>of user's</a:t>
            </a:r>
            <a:r>
              <a:rPr lang="en-US" sz="1050" spc="-155" dirty="0">
                <a:cs typeface="Arial"/>
              </a:rPr>
              <a:t> </a:t>
            </a:r>
            <a:r>
              <a:rPr lang="en-US" sz="1050" dirty="0">
                <a:cs typeface="Arial"/>
              </a:rPr>
              <a:t>actions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1717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User Interfaces Analysis &amp; Design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1" dirty="0" smtClean="0">
                <a:solidFill>
                  <a:schemeClr val="bg2"/>
                </a:solidFill>
              </a:rPr>
              <a:t>Interface Analysis and Design model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Four different models come into play when a user interface is to be analyzed and designed</a:t>
            </a:r>
            <a:endParaRPr lang="en-US" b="1" i="1" dirty="0" smtClean="0">
              <a:solidFill>
                <a:schemeClr val="bg2"/>
              </a:solidFill>
            </a:endParaRPr>
          </a:p>
          <a:p>
            <a:pPr lvl="2"/>
            <a:r>
              <a:rPr lang="en-US" b="1" dirty="0" smtClean="0">
                <a:solidFill>
                  <a:schemeClr val="bg2"/>
                </a:solidFill>
              </a:rPr>
              <a:t>User Model.</a:t>
            </a:r>
          </a:p>
          <a:p>
            <a:pPr lvl="2"/>
            <a:r>
              <a:rPr lang="en-US" b="1" dirty="0" smtClean="0">
                <a:solidFill>
                  <a:schemeClr val="bg2"/>
                </a:solidFill>
              </a:rPr>
              <a:t>Design Model, </a:t>
            </a:r>
          </a:p>
          <a:p>
            <a:pPr lvl="2"/>
            <a:r>
              <a:rPr lang="en-US" b="1" dirty="0" smtClean="0">
                <a:solidFill>
                  <a:schemeClr val="bg2"/>
                </a:solidFill>
              </a:rPr>
              <a:t>User’s Mental Model</a:t>
            </a:r>
            <a:endParaRPr lang="en-US" dirty="0" smtClean="0">
              <a:solidFill>
                <a:schemeClr val="bg2"/>
              </a:solidFill>
            </a:endParaRPr>
          </a:p>
          <a:p>
            <a:pPr lvl="2"/>
            <a:r>
              <a:rPr lang="en-US" b="1" dirty="0" smtClean="0">
                <a:solidFill>
                  <a:schemeClr val="bg2"/>
                </a:solidFill>
              </a:rPr>
              <a:t>Implementation Model.</a:t>
            </a:r>
            <a:endParaRPr lang="en-US" b="1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6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9952533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1. User Profile</a:t>
            </a:r>
            <a:r>
              <a:rPr sz="4400" spc="-85" dirty="0"/>
              <a:t> </a:t>
            </a:r>
            <a:r>
              <a:rPr sz="440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1" y="1295400"/>
            <a:ext cx="10820400" cy="3322704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5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cs typeface="Arial"/>
              </a:rPr>
              <a:t>Establishes the profile of the end-users of the</a:t>
            </a:r>
            <a:r>
              <a:rPr sz="2000" spc="-180" dirty="0">
                <a:cs typeface="Arial"/>
              </a:rPr>
              <a:t> </a:t>
            </a:r>
            <a:r>
              <a:rPr sz="2000" dirty="0">
                <a:cs typeface="Arial"/>
              </a:rPr>
              <a:t>system</a:t>
            </a:r>
          </a:p>
          <a:p>
            <a:pPr marL="756285" lvl="1" indent="-287020">
              <a:lnSpc>
                <a:spcPts val="2050"/>
              </a:lnSpc>
              <a:spcBef>
                <a:spcPts val="22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cs typeface="Arial"/>
              </a:rPr>
              <a:t>Based on age, </a:t>
            </a:r>
            <a:r>
              <a:rPr sz="1800" spc="-20" dirty="0">
                <a:cs typeface="Arial"/>
              </a:rPr>
              <a:t>gender, </a:t>
            </a:r>
            <a:r>
              <a:rPr sz="1800" spc="-10" dirty="0">
                <a:cs typeface="Arial"/>
              </a:rPr>
              <a:t>physical </a:t>
            </a:r>
            <a:r>
              <a:rPr sz="1800" spc="-5" dirty="0">
                <a:cs typeface="Arial"/>
              </a:rPr>
              <a:t>abilities, education, cultural or ethnic background, motivation, goals,</a:t>
            </a:r>
            <a:r>
              <a:rPr sz="1800" spc="300" dirty="0">
                <a:cs typeface="Arial"/>
              </a:rPr>
              <a:t> </a:t>
            </a:r>
            <a:r>
              <a:rPr sz="1800" spc="-5" dirty="0">
                <a:cs typeface="Arial"/>
              </a:rPr>
              <a:t>and</a:t>
            </a:r>
            <a:endParaRPr sz="1800" dirty="0">
              <a:cs typeface="Arial"/>
            </a:endParaRPr>
          </a:p>
          <a:p>
            <a:pPr marL="756285">
              <a:lnSpc>
                <a:spcPts val="2050"/>
              </a:lnSpc>
            </a:pPr>
            <a:r>
              <a:rPr lang="en-US" sz="1800" spc="-5" dirty="0" smtClean="0">
                <a:cs typeface="Arial"/>
              </a:rPr>
              <a:t>P</a:t>
            </a:r>
            <a:r>
              <a:rPr sz="1800" spc="-5" dirty="0" smtClean="0">
                <a:cs typeface="Arial"/>
              </a:rPr>
              <a:t>ersonality</a:t>
            </a:r>
            <a:endParaRPr lang="en-US" sz="1800" spc="-5" dirty="0" smtClean="0">
              <a:cs typeface="Arial"/>
            </a:endParaRPr>
          </a:p>
          <a:p>
            <a:pPr marL="756285">
              <a:lnSpc>
                <a:spcPts val="2050"/>
              </a:lnSpc>
            </a:pPr>
            <a:endParaRPr sz="18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3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cs typeface="Arial"/>
              </a:rPr>
              <a:t>Considers </a:t>
            </a:r>
            <a:r>
              <a:rPr sz="2000" dirty="0">
                <a:uFill>
                  <a:solidFill>
                    <a:srgbClr val="FF0000"/>
                  </a:solidFill>
                </a:uFill>
                <a:cs typeface="Arial"/>
              </a:rPr>
              <a:t>syntactic</a:t>
            </a:r>
            <a:r>
              <a:rPr sz="2000" dirty="0">
                <a:cs typeface="Arial"/>
              </a:rPr>
              <a:t> knowledge of the</a:t>
            </a:r>
            <a:r>
              <a:rPr sz="2000" spc="-130" dirty="0">
                <a:cs typeface="Arial"/>
              </a:rPr>
              <a:t> </a:t>
            </a:r>
            <a:r>
              <a:rPr sz="2000" dirty="0">
                <a:cs typeface="Arial"/>
              </a:rPr>
              <a:t>user</a:t>
            </a:r>
          </a:p>
          <a:p>
            <a:pPr marL="756285" lvl="1" indent="-287020">
              <a:lnSpc>
                <a:spcPct val="100000"/>
              </a:lnSpc>
              <a:spcBef>
                <a:spcPts val="22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cs typeface="Arial"/>
              </a:rPr>
              <a:t>The </a:t>
            </a:r>
            <a:r>
              <a:rPr sz="1800" spc="-5" dirty="0">
                <a:cs typeface="Arial"/>
              </a:rPr>
              <a:t>mechanics </a:t>
            </a:r>
            <a:r>
              <a:rPr sz="1800" dirty="0">
                <a:cs typeface="Arial"/>
              </a:rPr>
              <a:t>of </a:t>
            </a:r>
            <a:r>
              <a:rPr sz="1800" spc="-5" dirty="0">
                <a:cs typeface="Arial"/>
              </a:rPr>
              <a:t>interaction that are required </a:t>
            </a:r>
            <a:r>
              <a:rPr sz="1800" dirty="0">
                <a:cs typeface="Arial"/>
              </a:rPr>
              <a:t>to </a:t>
            </a:r>
            <a:r>
              <a:rPr sz="1800" spc="-5" dirty="0">
                <a:cs typeface="Arial"/>
              </a:rPr>
              <a:t>use </a:t>
            </a:r>
            <a:r>
              <a:rPr sz="1800" dirty="0">
                <a:cs typeface="Arial"/>
              </a:rPr>
              <a:t>the </a:t>
            </a:r>
            <a:r>
              <a:rPr sz="1800" spc="-5" dirty="0">
                <a:cs typeface="Arial"/>
              </a:rPr>
              <a:t>interface</a:t>
            </a:r>
            <a:r>
              <a:rPr sz="1800" spc="35" dirty="0">
                <a:cs typeface="Arial"/>
              </a:rPr>
              <a:t> </a:t>
            </a:r>
            <a:r>
              <a:rPr sz="1800" spc="-5" dirty="0" smtClean="0">
                <a:cs typeface="Arial"/>
              </a:rPr>
              <a:t>effectively</a:t>
            </a:r>
            <a:endParaRPr lang="en-US" sz="1800" spc="-5" dirty="0" smtClean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29"/>
              </a:spcBef>
              <a:buChar char="•"/>
              <a:tabLst>
                <a:tab pos="354965" algn="l"/>
                <a:tab pos="355600" algn="l"/>
              </a:tabLst>
            </a:pPr>
            <a:endParaRPr lang="en-US" sz="2000" dirty="0" smtClean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29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 smtClean="0">
                <a:cs typeface="Arial"/>
              </a:rPr>
              <a:t>Considers </a:t>
            </a:r>
            <a:r>
              <a:rPr sz="2000" dirty="0">
                <a:uFill>
                  <a:solidFill>
                    <a:srgbClr val="FF0000"/>
                  </a:solidFill>
                </a:uFill>
                <a:cs typeface="Arial"/>
              </a:rPr>
              <a:t>semantic</a:t>
            </a:r>
            <a:r>
              <a:rPr sz="2000" dirty="0">
                <a:cs typeface="Arial"/>
              </a:rPr>
              <a:t> knowledge of the</a:t>
            </a:r>
            <a:r>
              <a:rPr sz="2000" spc="-130" dirty="0">
                <a:cs typeface="Arial"/>
              </a:rPr>
              <a:t> </a:t>
            </a:r>
            <a:r>
              <a:rPr sz="2000" dirty="0">
                <a:cs typeface="Arial"/>
              </a:rPr>
              <a:t>user</a:t>
            </a:r>
          </a:p>
          <a:p>
            <a:pPr marL="756285" lvl="1" indent="-287020">
              <a:lnSpc>
                <a:spcPts val="2050"/>
              </a:lnSpc>
              <a:spcBef>
                <a:spcPts val="22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cs typeface="Arial"/>
              </a:rPr>
              <a:t>The </a:t>
            </a:r>
            <a:r>
              <a:rPr sz="1800" spc="-10" dirty="0">
                <a:cs typeface="Arial"/>
              </a:rPr>
              <a:t>underlying </a:t>
            </a:r>
            <a:r>
              <a:rPr sz="1800" spc="-5" dirty="0">
                <a:cs typeface="Arial"/>
              </a:rPr>
              <a:t>sense </a:t>
            </a:r>
            <a:r>
              <a:rPr sz="1800" dirty="0">
                <a:cs typeface="Arial"/>
              </a:rPr>
              <a:t>of </a:t>
            </a:r>
            <a:r>
              <a:rPr sz="1800" spc="-5" dirty="0">
                <a:cs typeface="Arial"/>
              </a:rPr>
              <a:t>the application; an understanding </a:t>
            </a:r>
            <a:r>
              <a:rPr sz="1800" dirty="0">
                <a:cs typeface="Arial"/>
              </a:rPr>
              <a:t>of the </a:t>
            </a:r>
            <a:r>
              <a:rPr sz="1800" spc="-5" dirty="0">
                <a:cs typeface="Arial"/>
              </a:rPr>
              <a:t>functions that are performed, </a:t>
            </a:r>
            <a:r>
              <a:rPr sz="1800" dirty="0">
                <a:cs typeface="Arial"/>
              </a:rPr>
              <a:t>the </a:t>
            </a:r>
            <a:r>
              <a:rPr sz="1800" spc="-5" dirty="0">
                <a:cs typeface="Arial"/>
              </a:rPr>
              <a:t>meaning</a:t>
            </a:r>
            <a:r>
              <a:rPr sz="1800" spc="235" dirty="0">
                <a:cs typeface="Arial"/>
              </a:rPr>
              <a:t> </a:t>
            </a:r>
            <a:r>
              <a:rPr sz="1800" dirty="0" smtClean="0">
                <a:cs typeface="Arial"/>
              </a:rPr>
              <a:t>of</a:t>
            </a:r>
            <a:r>
              <a:rPr lang="en-US" sz="1800" dirty="0" smtClean="0">
                <a:cs typeface="Arial"/>
              </a:rPr>
              <a:t> </a:t>
            </a:r>
            <a:r>
              <a:rPr sz="1800" spc="-10" dirty="0" smtClean="0">
                <a:cs typeface="Arial"/>
              </a:rPr>
              <a:t>input </a:t>
            </a:r>
            <a:r>
              <a:rPr sz="1800" spc="-10" dirty="0">
                <a:cs typeface="Arial"/>
              </a:rPr>
              <a:t>and </a:t>
            </a:r>
            <a:r>
              <a:rPr sz="1800" spc="-5" dirty="0">
                <a:cs typeface="Arial"/>
              </a:rPr>
              <a:t>output, and </a:t>
            </a:r>
            <a:r>
              <a:rPr sz="1800" dirty="0">
                <a:cs typeface="Arial"/>
              </a:rPr>
              <a:t>the </a:t>
            </a:r>
            <a:r>
              <a:rPr sz="1800" spc="-5" dirty="0">
                <a:cs typeface="Arial"/>
              </a:rPr>
              <a:t>objectives of </a:t>
            </a:r>
            <a:r>
              <a:rPr sz="1800" dirty="0">
                <a:cs typeface="Arial"/>
              </a:rPr>
              <a:t>the</a:t>
            </a:r>
            <a:r>
              <a:rPr sz="1800" spc="45" dirty="0">
                <a:cs typeface="Arial"/>
              </a:rPr>
              <a:t> </a:t>
            </a:r>
            <a:r>
              <a:rPr sz="1800" spc="-5" dirty="0" smtClean="0">
                <a:cs typeface="Arial"/>
              </a:rPr>
              <a:t>system</a:t>
            </a:r>
            <a:endParaRPr sz="1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523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52" y="434085"/>
            <a:ext cx="49796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 </a:t>
            </a:r>
            <a:r>
              <a:rPr spc="-5" dirty="0"/>
              <a:t>Design</a:t>
            </a:r>
            <a:r>
              <a:rPr spc="-65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811781"/>
            <a:ext cx="11607800" cy="2133918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cs typeface="Arial"/>
              </a:rPr>
              <a:t>Derived from the analysis model of the</a:t>
            </a:r>
            <a:r>
              <a:rPr sz="2000" spc="-135" dirty="0">
                <a:cs typeface="Arial"/>
              </a:rPr>
              <a:t> </a:t>
            </a:r>
            <a:r>
              <a:rPr sz="2000" dirty="0">
                <a:cs typeface="Arial"/>
              </a:rPr>
              <a:t>requirements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cs typeface="Arial"/>
              </a:rPr>
              <a:t>Incorporates data, architectural, interface, and procedural representations of the</a:t>
            </a:r>
            <a:r>
              <a:rPr sz="2000" spc="-280" dirty="0">
                <a:cs typeface="Arial"/>
              </a:rPr>
              <a:t> </a:t>
            </a:r>
            <a:r>
              <a:rPr sz="2000" dirty="0">
                <a:cs typeface="Arial"/>
              </a:rPr>
              <a:t>software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cs typeface="Arial"/>
              </a:rPr>
              <a:t>Constrained by information in the requirements specification that helps define the user of the</a:t>
            </a:r>
            <a:r>
              <a:rPr sz="2000" spc="-265" dirty="0">
                <a:cs typeface="Arial"/>
              </a:rPr>
              <a:t> </a:t>
            </a:r>
            <a:r>
              <a:rPr sz="2000" dirty="0">
                <a:cs typeface="Arial"/>
              </a:rPr>
              <a:t>system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cs typeface="Arial"/>
              </a:rPr>
              <a:t>Normally is incidental to other parts of the design</a:t>
            </a:r>
            <a:r>
              <a:rPr sz="2000" spc="-190" dirty="0">
                <a:cs typeface="Arial"/>
              </a:rPr>
              <a:t> </a:t>
            </a:r>
            <a:r>
              <a:rPr sz="2000" dirty="0">
                <a:cs typeface="Arial"/>
              </a:rPr>
              <a:t>model</a:t>
            </a:r>
          </a:p>
          <a:p>
            <a:pPr marL="469900">
              <a:lnSpc>
                <a:spcPct val="100000"/>
              </a:lnSpc>
              <a:spcBef>
                <a:spcPts val="440"/>
              </a:spcBef>
              <a:tabLst>
                <a:tab pos="756285" algn="l"/>
              </a:tabLst>
            </a:pPr>
            <a:r>
              <a:rPr sz="1800" dirty="0">
                <a:cs typeface="Arial"/>
              </a:rPr>
              <a:t>–	</a:t>
            </a:r>
            <a:r>
              <a:rPr sz="1800" spc="-5" dirty="0">
                <a:cs typeface="Arial"/>
              </a:rPr>
              <a:t>But in many cases </a:t>
            </a:r>
            <a:r>
              <a:rPr sz="1800" dirty="0">
                <a:cs typeface="Arial"/>
              </a:rPr>
              <a:t>it </a:t>
            </a:r>
            <a:r>
              <a:rPr sz="1800" spc="-5" dirty="0">
                <a:cs typeface="Arial"/>
              </a:rPr>
              <a:t>is as important as the other</a:t>
            </a:r>
            <a:r>
              <a:rPr sz="1800" spc="40" dirty="0">
                <a:cs typeface="Arial"/>
              </a:rPr>
              <a:t> </a:t>
            </a:r>
            <a:r>
              <a:rPr sz="1800" spc="-5" dirty="0">
                <a:cs typeface="Arial"/>
              </a:rPr>
              <a:t>parts</a:t>
            </a:r>
            <a:endParaRPr sz="1800" dirty="0"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29400" y="45720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762000"/>
                </a:moveTo>
                <a:lnTo>
                  <a:pt x="914400" y="762000"/>
                </a:lnTo>
                <a:lnTo>
                  <a:pt x="914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26100" y="4660468"/>
            <a:ext cx="1579880" cy="3003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2990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spc="-250" dirty="0">
                <a:latin typeface="Arial"/>
                <a:cs typeface="Arial"/>
              </a:rPr>
              <a:t> </a:t>
            </a:r>
            <a:r>
              <a:rPr sz="1800" spc="-19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sk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09029" y="4935473"/>
            <a:ext cx="621030" cy="2997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19600" y="5867400"/>
            <a:ext cx="914400" cy="777136"/>
          </a:xfrm>
          <a:prstGeom prst="rect">
            <a:avLst/>
          </a:prstGeom>
          <a:ln w="9144"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880"/>
              </a:lnSpc>
            </a:pPr>
            <a:r>
              <a:rPr sz="1800" dirty="0">
                <a:latin typeface="Arial"/>
                <a:cs typeface="Arial"/>
              </a:rPr>
              <a:t>Status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Display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ts val="1955"/>
              </a:lnSpc>
            </a:pPr>
            <a:r>
              <a:rPr sz="1800" spc="-5" dirty="0">
                <a:latin typeface="Arial"/>
                <a:cs typeface="Arial"/>
              </a:rPr>
              <a:t>Box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19600" y="4572000"/>
            <a:ext cx="914400" cy="656590"/>
          </a:xfrm>
          <a:prstGeom prst="rect">
            <a:avLst/>
          </a:prstGeom>
          <a:ln w="9144">
            <a:solidFill>
              <a:schemeClr val="tx1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800"/>
              </a:spcBef>
            </a:pPr>
            <a:r>
              <a:rPr sz="1800" spc="-5" dirty="0">
                <a:latin typeface="Arial"/>
                <a:cs typeface="Arial"/>
              </a:rPr>
              <a:t>Dialog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Box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34000" y="4876800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0" y="76200"/>
                </a:moveTo>
                <a:lnTo>
                  <a:pt x="152400" y="0"/>
                </a:lnTo>
                <a:lnTo>
                  <a:pt x="304800" y="76200"/>
                </a:lnTo>
                <a:lnTo>
                  <a:pt x="152400" y="152400"/>
                </a:lnTo>
                <a:lnTo>
                  <a:pt x="0" y="76200"/>
                </a:lnTo>
                <a:close/>
              </a:path>
            </a:pathLst>
          </a:custGeom>
          <a:ln w="914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195827" y="5329428"/>
            <a:ext cx="1800225" cy="1304925"/>
            <a:chOff x="3195827" y="5329428"/>
            <a:chExt cx="1800225" cy="1304925"/>
          </a:xfrm>
        </p:grpSpPr>
        <p:sp>
          <p:nvSpPr>
            <p:cNvPr id="11" name="object 11"/>
            <p:cNvSpPr/>
            <p:nvPr/>
          </p:nvSpPr>
          <p:spPr>
            <a:xfrm>
              <a:off x="4762500" y="5334000"/>
              <a:ext cx="228600" cy="152400"/>
            </a:xfrm>
            <a:custGeom>
              <a:avLst/>
              <a:gdLst/>
              <a:ahLst/>
              <a:cxnLst/>
              <a:rect l="l" t="t" r="r" b="b"/>
              <a:pathLst>
                <a:path w="228600" h="152400">
                  <a:moveTo>
                    <a:pt x="0" y="152400"/>
                  </a:moveTo>
                  <a:lnTo>
                    <a:pt x="114300" y="0"/>
                  </a:lnTo>
                  <a:lnTo>
                    <a:pt x="228600" y="15240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76800" y="54864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91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00399" y="5867400"/>
              <a:ext cx="914400" cy="762000"/>
            </a:xfrm>
            <a:custGeom>
              <a:avLst/>
              <a:gdLst/>
              <a:ahLst/>
              <a:cxnLst/>
              <a:rect l="l" t="t" r="r" b="b"/>
              <a:pathLst>
                <a:path w="914400" h="762000">
                  <a:moveTo>
                    <a:pt x="0" y="762000"/>
                  </a:moveTo>
                  <a:lnTo>
                    <a:pt x="914400" y="7620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1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57600" y="5638800"/>
              <a:ext cx="1219200" cy="228600"/>
            </a:xfrm>
            <a:custGeom>
              <a:avLst/>
              <a:gdLst/>
              <a:ahLst/>
              <a:cxnLst/>
              <a:rect l="l" t="t" r="r" b="b"/>
              <a:pathLst>
                <a:path w="1219200" h="228600">
                  <a:moveTo>
                    <a:pt x="0" y="0"/>
                  </a:moveTo>
                  <a:lnTo>
                    <a:pt x="0" y="228600"/>
                  </a:lnTo>
                </a:path>
                <a:path w="1219200" h="228600">
                  <a:moveTo>
                    <a:pt x="0" y="0"/>
                  </a:moveTo>
                  <a:lnTo>
                    <a:pt x="1219200" y="0"/>
                  </a:lnTo>
                </a:path>
              </a:pathLst>
            </a:custGeom>
            <a:ln w="91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629400" y="5867400"/>
            <a:ext cx="952500" cy="777136"/>
          </a:xfrm>
          <a:prstGeom prst="rect">
            <a:avLst/>
          </a:prstGeom>
          <a:ln w="9144"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 marR="21590">
              <a:lnSpc>
                <a:spcPts val="1880"/>
              </a:lnSpc>
            </a:pPr>
            <a:r>
              <a:rPr sz="1800" spc="-5" dirty="0"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spc="-6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sfer</a:t>
            </a:r>
            <a:endParaRPr sz="1800">
              <a:latin typeface="Arial"/>
              <a:cs typeface="Arial"/>
            </a:endParaRPr>
          </a:p>
          <a:p>
            <a:pPr marL="92075" marR="21590">
              <a:lnSpc>
                <a:spcPts val="1955"/>
              </a:lnSpc>
            </a:pPr>
            <a:r>
              <a:rPr sz="1800" spc="-5" dirty="0">
                <a:latin typeface="Arial"/>
                <a:cs typeface="Arial"/>
              </a:rPr>
              <a:t>Agent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967728" y="5329428"/>
            <a:ext cx="1952625" cy="1304925"/>
            <a:chOff x="6967728" y="5329428"/>
            <a:chExt cx="1952625" cy="1304925"/>
          </a:xfrm>
        </p:grpSpPr>
        <p:sp>
          <p:nvSpPr>
            <p:cNvPr id="17" name="object 17"/>
            <p:cNvSpPr/>
            <p:nvPr/>
          </p:nvSpPr>
          <p:spPr>
            <a:xfrm>
              <a:off x="6972300" y="5334000"/>
              <a:ext cx="228600" cy="152400"/>
            </a:xfrm>
            <a:custGeom>
              <a:avLst/>
              <a:gdLst/>
              <a:ahLst/>
              <a:cxnLst/>
              <a:rect l="l" t="t" r="r" b="b"/>
              <a:pathLst>
                <a:path w="228600" h="152400">
                  <a:moveTo>
                    <a:pt x="0" y="152400"/>
                  </a:moveTo>
                  <a:lnTo>
                    <a:pt x="114300" y="0"/>
                  </a:lnTo>
                  <a:lnTo>
                    <a:pt x="228600" y="15240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86600" y="54864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91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01000" y="5867400"/>
              <a:ext cx="914400" cy="762000"/>
            </a:xfrm>
            <a:custGeom>
              <a:avLst/>
              <a:gdLst/>
              <a:ahLst/>
              <a:cxnLst/>
              <a:rect l="l" t="t" r="r" b="b"/>
              <a:pathLst>
                <a:path w="914400" h="762000">
                  <a:moveTo>
                    <a:pt x="0" y="762000"/>
                  </a:moveTo>
                  <a:lnTo>
                    <a:pt x="914400" y="7620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1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86600" y="5638800"/>
              <a:ext cx="1371600" cy="228600"/>
            </a:xfrm>
            <a:custGeom>
              <a:avLst/>
              <a:gdLst/>
              <a:ahLst/>
              <a:cxnLst/>
              <a:rect l="l" t="t" r="r" b="b"/>
              <a:pathLst>
                <a:path w="1371600" h="228600">
                  <a:moveTo>
                    <a:pt x="1371600" y="0"/>
                  </a:moveTo>
                  <a:lnTo>
                    <a:pt x="1371600" y="228600"/>
                  </a:lnTo>
                </a:path>
                <a:path w="1371600" h="228600">
                  <a:moveTo>
                    <a:pt x="0" y="0"/>
                  </a:moveTo>
                  <a:lnTo>
                    <a:pt x="1371600" y="0"/>
                  </a:lnTo>
                </a:path>
              </a:pathLst>
            </a:custGeom>
            <a:ln w="914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5567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805" y="385953"/>
            <a:ext cx="73418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3.Implementation</a:t>
            </a:r>
            <a:r>
              <a:rPr spc="-20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5122" y="1904238"/>
            <a:ext cx="11089640" cy="21550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28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cs typeface="Arial"/>
              </a:rPr>
              <a:t>Consists of the look and feel of the interface combined with all supporting information</a:t>
            </a:r>
            <a:r>
              <a:rPr sz="2000" spc="-229" dirty="0">
                <a:cs typeface="Arial"/>
              </a:rPr>
              <a:t> </a:t>
            </a:r>
            <a:r>
              <a:rPr sz="2000" dirty="0">
                <a:cs typeface="Arial"/>
              </a:rPr>
              <a:t>(books,</a:t>
            </a:r>
          </a:p>
          <a:p>
            <a:pPr marL="355600">
              <a:lnSpc>
                <a:spcPts val="2280"/>
              </a:lnSpc>
            </a:pPr>
            <a:r>
              <a:rPr sz="2000" dirty="0">
                <a:cs typeface="Arial"/>
              </a:rPr>
              <a:t>videos, help files) that describe system syntax and</a:t>
            </a:r>
            <a:r>
              <a:rPr sz="2000" spc="-195" dirty="0">
                <a:cs typeface="Arial"/>
              </a:rPr>
              <a:t> </a:t>
            </a:r>
            <a:r>
              <a:rPr sz="2000" dirty="0">
                <a:cs typeface="Arial"/>
              </a:rPr>
              <a:t>semantics</a:t>
            </a:r>
          </a:p>
          <a:p>
            <a:pPr marL="355600" marR="5080" indent="-342900">
              <a:lnSpc>
                <a:spcPts val="2160"/>
              </a:lnSpc>
              <a:spcBef>
                <a:spcPts val="509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cs typeface="Arial"/>
              </a:rPr>
              <a:t>Strives to agree with </a:t>
            </a:r>
            <a:r>
              <a:rPr sz="2000" spc="-5" dirty="0">
                <a:cs typeface="Arial"/>
              </a:rPr>
              <a:t>the </a:t>
            </a:r>
            <a:r>
              <a:rPr sz="2000" dirty="0">
                <a:cs typeface="Arial"/>
              </a:rPr>
              <a:t>user's mental model; users then feel comfortable with </a:t>
            </a:r>
            <a:r>
              <a:rPr sz="2000" spc="-5" dirty="0">
                <a:cs typeface="Arial"/>
              </a:rPr>
              <a:t>the </a:t>
            </a:r>
            <a:r>
              <a:rPr sz="2000" dirty="0">
                <a:cs typeface="Arial"/>
              </a:rPr>
              <a:t>software</a:t>
            </a:r>
            <a:r>
              <a:rPr sz="2000" spc="-250" dirty="0">
                <a:cs typeface="Arial"/>
              </a:rPr>
              <a:t> </a:t>
            </a:r>
            <a:r>
              <a:rPr sz="2000" dirty="0">
                <a:cs typeface="Arial"/>
              </a:rPr>
              <a:t>and  use it</a:t>
            </a:r>
            <a:r>
              <a:rPr sz="2000" spc="-35" dirty="0">
                <a:cs typeface="Arial"/>
              </a:rPr>
              <a:t> </a:t>
            </a:r>
            <a:r>
              <a:rPr sz="2000" spc="-5" dirty="0">
                <a:cs typeface="Arial"/>
              </a:rPr>
              <a:t>effectively</a:t>
            </a:r>
            <a:endParaRPr sz="2000" dirty="0">
              <a:cs typeface="Arial"/>
            </a:endParaRPr>
          </a:p>
          <a:p>
            <a:pPr marL="355600" marR="947419" indent="-342900">
              <a:lnSpc>
                <a:spcPts val="216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cs typeface="Arial"/>
              </a:rPr>
              <a:t>Serves as a translation of the design model by providing a realization of the</a:t>
            </a:r>
            <a:r>
              <a:rPr sz="2000" spc="-200" dirty="0">
                <a:cs typeface="Arial"/>
              </a:rPr>
              <a:t> </a:t>
            </a:r>
            <a:r>
              <a:rPr sz="2000" dirty="0">
                <a:cs typeface="Arial"/>
              </a:rPr>
              <a:t>information  contained in </a:t>
            </a:r>
            <a:r>
              <a:rPr sz="2000" spc="-5" dirty="0">
                <a:cs typeface="Arial"/>
              </a:rPr>
              <a:t>the </a:t>
            </a:r>
            <a:r>
              <a:rPr sz="2000" dirty="0">
                <a:cs typeface="Arial"/>
              </a:rPr>
              <a:t>user profile model and the </a:t>
            </a:r>
            <a:r>
              <a:rPr sz="2000" spc="5" dirty="0">
                <a:cs typeface="Arial"/>
              </a:rPr>
              <a:t>user’s </a:t>
            </a:r>
            <a:r>
              <a:rPr sz="2000" dirty="0">
                <a:cs typeface="Arial"/>
              </a:rPr>
              <a:t>mental</a:t>
            </a:r>
            <a:r>
              <a:rPr sz="2000" spc="-175" dirty="0">
                <a:cs typeface="Arial"/>
              </a:rPr>
              <a:t> </a:t>
            </a:r>
            <a:r>
              <a:rPr sz="2000" dirty="0">
                <a:cs typeface="Arial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12933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649" y="357885"/>
            <a:ext cx="68243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4.User's Mental</a:t>
            </a:r>
            <a:r>
              <a:rPr spc="-25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649" y="1492474"/>
            <a:ext cx="11460480" cy="142748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cs typeface="Arial"/>
              </a:rPr>
              <a:t>Often called the user's system</a:t>
            </a:r>
            <a:r>
              <a:rPr sz="2000" spc="-114" dirty="0">
                <a:cs typeface="Arial"/>
              </a:rPr>
              <a:t> </a:t>
            </a:r>
            <a:r>
              <a:rPr sz="2000" dirty="0">
                <a:cs typeface="Arial"/>
              </a:rPr>
              <a:t>perception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cs typeface="Arial"/>
              </a:rPr>
              <a:t>Consists of the image of the system that users carry in their</a:t>
            </a:r>
            <a:r>
              <a:rPr sz="2000" spc="-280" dirty="0">
                <a:cs typeface="Arial"/>
              </a:rPr>
              <a:t> </a:t>
            </a:r>
            <a:r>
              <a:rPr sz="2000" dirty="0">
                <a:cs typeface="Arial"/>
              </a:rPr>
              <a:t>heads</a:t>
            </a:r>
          </a:p>
          <a:p>
            <a:pPr marL="354965" marR="508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cs typeface="Arial"/>
              </a:rPr>
              <a:t>Accuracy </a:t>
            </a:r>
            <a:r>
              <a:rPr sz="2000" spc="-5" dirty="0">
                <a:cs typeface="Arial"/>
              </a:rPr>
              <a:t>of </a:t>
            </a:r>
            <a:r>
              <a:rPr sz="2000" dirty="0">
                <a:cs typeface="Arial"/>
              </a:rPr>
              <a:t>the </a:t>
            </a:r>
            <a:r>
              <a:rPr sz="2000" spc="-5" dirty="0">
                <a:cs typeface="Arial"/>
              </a:rPr>
              <a:t>description depends upon </a:t>
            </a:r>
            <a:r>
              <a:rPr sz="2000" dirty="0">
                <a:cs typeface="Arial"/>
              </a:rPr>
              <a:t>the </a:t>
            </a:r>
            <a:r>
              <a:rPr sz="2000" spc="5" dirty="0">
                <a:cs typeface="Arial"/>
              </a:rPr>
              <a:t>user’s </a:t>
            </a:r>
            <a:r>
              <a:rPr sz="2000" spc="-5" dirty="0">
                <a:cs typeface="Arial"/>
              </a:rPr>
              <a:t>profile and overall familiarity with </a:t>
            </a:r>
            <a:r>
              <a:rPr sz="2000" dirty="0">
                <a:cs typeface="Arial"/>
              </a:rPr>
              <a:t>the software  in </a:t>
            </a:r>
            <a:r>
              <a:rPr sz="2000" spc="-5" dirty="0">
                <a:cs typeface="Arial"/>
              </a:rPr>
              <a:t>the </a:t>
            </a:r>
            <a:r>
              <a:rPr sz="2000" dirty="0">
                <a:cs typeface="Arial"/>
              </a:rPr>
              <a:t>application</a:t>
            </a:r>
            <a:r>
              <a:rPr sz="2000" spc="-35" dirty="0">
                <a:cs typeface="Arial"/>
              </a:rPr>
              <a:t> </a:t>
            </a:r>
            <a:r>
              <a:rPr sz="2000" dirty="0">
                <a:cs typeface="Arial"/>
              </a:rPr>
              <a:t>domain</a:t>
            </a:r>
          </a:p>
        </p:txBody>
      </p:sp>
      <p:sp>
        <p:nvSpPr>
          <p:cNvPr id="4" name="object 4"/>
          <p:cNvSpPr/>
          <p:nvPr/>
        </p:nvSpPr>
        <p:spPr>
          <a:xfrm>
            <a:off x="2427732" y="3483864"/>
            <a:ext cx="8610600" cy="2974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2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analysis and design process for user interfaces is iterative and can be represented using a spiral </a:t>
            </a:r>
            <a:r>
              <a:rPr lang="en-US" dirty="0" smtClean="0"/>
              <a:t>model.</a:t>
            </a:r>
          </a:p>
          <a:p>
            <a:r>
              <a:rPr lang="en-US" dirty="0"/>
              <a:t>(1) interface analysis and </a:t>
            </a:r>
            <a:r>
              <a:rPr lang="en-US" dirty="0" smtClean="0"/>
              <a:t>modeling</a:t>
            </a:r>
            <a:endParaRPr lang="en-US" dirty="0"/>
          </a:p>
          <a:p>
            <a:r>
              <a:rPr lang="en-US" dirty="0" smtClean="0"/>
              <a:t>(2</a:t>
            </a:r>
            <a:r>
              <a:rPr lang="en-US" dirty="0"/>
              <a:t>) interface </a:t>
            </a:r>
            <a:r>
              <a:rPr lang="en-US" dirty="0" smtClean="0"/>
              <a:t>design</a:t>
            </a:r>
            <a:endParaRPr lang="en-US" dirty="0"/>
          </a:p>
          <a:p>
            <a:r>
              <a:rPr lang="en-US" dirty="0" smtClean="0"/>
              <a:t>(3</a:t>
            </a:r>
            <a:r>
              <a:rPr lang="en-US" dirty="0"/>
              <a:t>) interface </a:t>
            </a:r>
            <a:r>
              <a:rPr lang="en-US" dirty="0" smtClean="0"/>
              <a:t>construction</a:t>
            </a:r>
            <a:endParaRPr lang="en-US" dirty="0"/>
          </a:p>
          <a:p>
            <a:r>
              <a:rPr lang="en-US" dirty="0" smtClean="0"/>
              <a:t>(4</a:t>
            </a:r>
            <a:r>
              <a:rPr lang="en-US" dirty="0"/>
              <a:t>) interface validation.</a:t>
            </a:r>
          </a:p>
        </p:txBody>
      </p:sp>
    </p:spTree>
    <p:extLst>
      <p:ext uri="{BB962C8B-B14F-4D97-AF65-F5344CB8AC3E}">
        <p14:creationId xmlns:p14="http://schemas.microsoft.com/office/powerpoint/2010/main" val="336933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772237"/>
            <a:ext cx="7690484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bg2"/>
                </a:solidFill>
              </a:rPr>
              <a:t>Interface Design</a:t>
            </a:r>
            <a:r>
              <a:rPr spc="-80" dirty="0">
                <a:solidFill>
                  <a:schemeClr val="bg2"/>
                </a:solidFill>
              </a:rPr>
              <a:t> </a:t>
            </a:r>
            <a:r>
              <a:rPr dirty="0">
                <a:solidFill>
                  <a:schemeClr val="bg2"/>
                </a:solidFill>
              </a:rPr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508030"/>
            <a:ext cx="11884661" cy="23146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chemeClr val="bg2"/>
                </a:solidFill>
                <a:cs typeface="Arial"/>
              </a:rPr>
              <a:t>User interface development follows a spiral</a:t>
            </a:r>
            <a:r>
              <a:rPr sz="2000" spc="-114" dirty="0">
                <a:solidFill>
                  <a:schemeClr val="bg2"/>
                </a:solidFill>
                <a:cs typeface="Arial"/>
              </a:rPr>
              <a:t> </a:t>
            </a:r>
            <a:r>
              <a:rPr sz="2000" dirty="0">
                <a:solidFill>
                  <a:schemeClr val="bg2"/>
                </a:solidFill>
                <a:cs typeface="Arial"/>
              </a:rPr>
              <a:t>process</a:t>
            </a: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chemeClr val="bg2"/>
                </a:solidFill>
                <a:cs typeface="Arial"/>
              </a:rPr>
              <a:t>Interface </a:t>
            </a:r>
            <a:r>
              <a:rPr sz="1800" spc="-10" dirty="0">
                <a:solidFill>
                  <a:schemeClr val="bg2"/>
                </a:solidFill>
                <a:cs typeface="Arial"/>
              </a:rPr>
              <a:t>analysis </a:t>
            </a:r>
            <a:r>
              <a:rPr sz="1800" spc="-20" dirty="0">
                <a:solidFill>
                  <a:schemeClr val="bg2"/>
                </a:solidFill>
                <a:cs typeface="Arial"/>
              </a:rPr>
              <a:t>(user, </a:t>
            </a:r>
            <a:r>
              <a:rPr sz="1800" dirty="0">
                <a:solidFill>
                  <a:schemeClr val="bg2"/>
                </a:solidFill>
                <a:cs typeface="Arial"/>
              </a:rPr>
              <a:t>task, </a:t>
            </a:r>
            <a:r>
              <a:rPr sz="1800" spc="-5" dirty="0">
                <a:solidFill>
                  <a:schemeClr val="bg2"/>
                </a:solidFill>
                <a:cs typeface="Arial"/>
              </a:rPr>
              <a:t>and environment</a:t>
            </a:r>
            <a:r>
              <a:rPr sz="1800" spc="85" dirty="0">
                <a:solidFill>
                  <a:schemeClr val="bg2"/>
                </a:solidFill>
                <a:cs typeface="Arial"/>
              </a:rPr>
              <a:t> </a:t>
            </a:r>
            <a:r>
              <a:rPr sz="1800" spc="-10" dirty="0">
                <a:solidFill>
                  <a:schemeClr val="bg2"/>
                </a:solidFill>
                <a:cs typeface="Arial"/>
              </a:rPr>
              <a:t>analysis)</a:t>
            </a:r>
            <a:endParaRPr sz="1800" dirty="0">
              <a:solidFill>
                <a:schemeClr val="bg2"/>
              </a:solidFill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1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chemeClr val="bg2"/>
                </a:solidFill>
                <a:cs typeface="Arial"/>
              </a:rPr>
              <a:t>Focuses on the profile of the users </a:t>
            </a:r>
            <a:r>
              <a:rPr sz="1600" spc="-10" dirty="0">
                <a:solidFill>
                  <a:schemeClr val="bg2"/>
                </a:solidFill>
                <a:cs typeface="Arial"/>
              </a:rPr>
              <a:t>who will </a:t>
            </a:r>
            <a:r>
              <a:rPr sz="1600" spc="-5" dirty="0">
                <a:solidFill>
                  <a:schemeClr val="bg2"/>
                </a:solidFill>
                <a:cs typeface="Arial"/>
              </a:rPr>
              <a:t>interact </a:t>
            </a:r>
            <a:r>
              <a:rPr sz="1600" spc="-10" dirty="0">
                <a:solidFill>
                  <a:schemeClr val="bg2"/>
                </a:solidFill>
                <a:cs typeface="Arial"/>
              </a:rPr>
              <a:t>with </a:t>
            </a:r>
            <a:r>
              <a:rPr sz="1600" spc="-5" dirty="0">
                <a:solidFill>
                  <a:schemeClr val="bg2"/>
                </a:solidFill>
                <a:cs typeface="Arial"/>
              </a:rPr>
              <a:t>the</a:t>
            </a:r>
            <a:r>
              <a:rPr sz="1600" spc="229" dirty="0">
                <a:solidFill>
                  <a:schemeClr val="bg2"/>
                </a:solidFill>
                <a:cs typeface="Arial"/>
              </a:rPr>
              <a:t> </a:t>
            </a:r>
            <a:r>
              <a:rPr sz="1600" spc="-10" dirty="0">
                <a:solidFill>
                  <a:schemeClr val="bg2"/>
                </a:solidFill>
                <a:cs typeface="Arial"/>
              </a:rPr>
              <a:t>system</a:t>
            </a:r>
            <a:endParaRPr sz="1600" dirty="0">
              <a:solidFill>
                <a:schemeClr val="bg2"/>
              </a:solidFill>
              <a:cs typeface="Arial"/>
            </a:endParaRPr>
          </a:p>
          <a:p>
            <a:pPr marL="1155700" lvl="2" indent="-229235">
              <a:lnSpc>
                <a:spcPct val="100000"/>
              </a:lnSpc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chemeClr val="bg2"/>
                </a:solidFill>
                <a:cs typeface="Arial"/>
              </a:rPr>
              <a:t>Concentrates on users, </a:t>
            </a:r>
            <a:r>
              <a:rPr sz="1600" dirty="0">
                <a:solidFill>
                  <a:schemeClr val="bg2"/>
                </a:solidFill>
                <a:cs typeface="Arial"/>
              </a:rPr>
              <a:t>tasks, </a:t>
            </a:r>
            <a:r>
              <a:rPr sz="1600" spc="-5" dirty="0">
                <a:solidFill>
                  <a:schemeClr val="bg2"/>
                </a:solidFill>
                <a:cs typeface="Arial"/>
              </a:rPr>
              <a:t>content and </a:t>
            </a:r>
            <a:r>
              <a:rPr sz="1600" spc="-10" dirty="0">
                <a:solidFill>
                  <a:schemeClr val="bg2"/>
                </a:solidFill>
                <a:cs typeface="Arial"/>
              </a:rPr>
              <a:t>work</a:t>
            </a:r>
            <a:r>
              <a:rPr sz="1600" spc="105" dirty="0">
                <a:solidFill>
                  <a:schemeClr val="bg2"/>
                </a:solidFill>
                <a:cs typeface="Arial"/>
              </a:rPr>
              <a:t> </a:t>
            </a:r>
            <a:r>
              <a:rPr sz="1600" spc="-5" dirty="0">
                <a:solidFill>
                  <a:schemeClr val="bg2"/>
                </a:solidFill>
                <a:cs typeface="Arial"/>
              </a:rPr>
              <a:t>environment</a:t>
            </a:r>
            <a:endParaRPr sz="1600" dirty="0">
              <a:solidFill>
                <a:schemeClr val="bg2"/>
              </a:solidFill>
              <a:cs typeface="Arial"/>
            </a:endParaRPr>
          </a:p>
          <a:p>
            <a:pPr marL="1155700" marR="130810" lvl="2" indent="-229235">
              <a:lnSpc>
                <a:spcPct val="80000"/>
              </a:lnSpc>
              <a:spcBef>
                <a:spcPts val="38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chemeClr val="bg2"/>
                </a:solidFill>
                <a:cs typeface="Arial"/>
              </a:rPr>
              <a:t>Studies different models of </a:t>
            </a:r>
            <a:r>
              <a:rPr sz="1600" spc="-10" dirty="0">
                <a:solidFill>
                  <a:schemeClr val="bg2"/>
                </a:solidFill>
                <a:cs typeface="Arial"/>
              </a:rPr>
              <a:t>system </a:t>
            </a:r>
            <a:r>
              <a:rPr sz="1600" spc="-5" dirty="0">
                <a:solidFill>
                  <a:schemeClr val="bg2"/>
                </a:solidFill>
                <a:cs typeface="Arial"/>
              </a:rPr>
              <a:t>function (as perceived from the  outside)</a:t>
            </a:r>
            <a:endParaRPr sz="1600" dirty="0">
              <a:solidFill>
                <a:schemeClr val="bg2"/>
              </a:solidFill>
              <a:cs typeface="Arial"/>
            </a:endParaRPr>
          </a:p>
          <a:p>
            <a:pPr marL="1155700" marR="659765" lvl="2" indent="-229235">
              <a:lnSpc>
                <a:spcPct val="80000"/>
              </a:lnSpc>
              <a:spcBef>
                <a:spcPts val="38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chemeClr val="bg2"/>
                </a:solidFill>
                <a:cs typeface="Arial"/>
              </a:rPr>
              <a:t>Delineates the human- and computer-oriented tasks that are  required to achieve </a:t>
            </a:r>
            <a:r>
              <a:rPr sz="1600" spc="-10" dirty="0">
                <a:solidFill>
                  <a:schemeClr val="bg2"/>
                </a:solidFill>
                <a:cs typeface="Arial"/>
              </a:rPr>
              <a:t>system</a:t>
            </a:r>
            <a:r>
              <a:rPr sz="1600" spc="40" dirty="0">
                <a:solidFill>
                  <a:schemeClr val="bg2"/>
                </a:solidFill>
                <a:cs typeface="Arial"/>
              </a:rPr>
              <a:t> </a:t>
            </a:r>
            <a:r>
              <a:rPr sz="1600" spc="-5" dirty="0">
                <a:solidFill>
                  <a:schemeClr val="bg2"/>
                </a:solidFill>
                <a:cs typeface="Arial"/>
              </a:rPr>
              <a:t>function</a:t>
            </a:r>
            <a:endParaRPr sz="1600" dirty="0">
              <a:solidFill>
                <a:schemeClr val="bg2"/>
              </a:solidFill>
              <a:cs typeface="Arial"/>
            </a:endParaRPr>
          </a:p>
          <a:p>
            <a:pPr marL="756285" lvl="1" indent="-287020">
              <a:lnSpc>
                <a:spcPts val="2150"/>
              </a:lnSpc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chemeClr val="bg2"/>
                </a:solidFill>
                <a:cs typeface="Arial"/>
              </a:rPr>
              <a:t>Interface</a:t>
            </a:r>
            <a:r>
              <a:rPr sz="1800" spc="-15" dirty="0">
                <a:solidFill>
                  <a:schemeClr val="bg2"/>
                </a:solidFill>
                <a:cs typeface="Arial"/>
              </a:rPr>
              <a:t> </a:t>
            </a:r>
            <a:r>
              <a:rPr sz="1800" spc="-5" dirty="0">
                <a:solidFill>
                  <a:schemeClr val="bg2"/>
                </a:solidFill>
                <a:cs typeface="Arial"/>
              </a:rPr>
              <a:t>design</a:t>
            </a:r>
            <a:endParaRPr sz="1800" dirty="0">
              <a:solidFill>
                <a:schemeClr val="bg2"/>
              </a:solidFill>
              <a:cs typeface="Arial"/>
            </a:endParaRPr>
          </a:p>
          <a:p>
            <a:pPr marL="1155700" marR="52705" lvl="2" indent="-229235">
              <a:lnSpc>
                <a:spcPct val="80100"/>
              </a:lnSpc>
              <a:spcBef>
                <a:spcPts val="39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chemeClr val="bg2"/>
                </a:solidFill>
                <a:cs typeface="Arial"/>
              </a:rPr>
              <a:t>Defines a set of interface </a:t>
            </a:r>
            <a:r>
              <a:rPr sz="1600" spc="-5" dirty="0">
                <a:solidFill>
                  <a:schemeClr val="bg2"/>
                </a:solidFill>
                <a:uFill>
                  <a:solidFill>
                    <a:srgbClr val="3333CC"/>
                  </a:solidFill>
                </a:uFill>
                <a:cs typeface="Arial"/>
              </a:rPr>
              <a:t>objects</a:t>
            </a:r>
            <a:r>
              <a:rPr sz="1600" spc="-5" dirty="0">
                <a:solidFill>
                  <a:schemeClr val="bg2"/>
                </a:solidFill>
                <a:cs typeface="Arial"/>
              </a:rPr>
              <a:t> and </a:t>
            </a:r>
            <a:r>
              <a:rPr sz="1600" spc="-5" dirty="0">
                <a:solidFill>
                  <a:schemeClr val="bg2"/>
                </a:solidFill>
                <a:uFill>
                  <a:solidFill>
                    <a:srgbClr val="3333CC"/>
                  </a:solidFill>
                </a:uFill>
                <a:cs typeface="Arial"/>
              </a:rPr>
              <a:t>actions</a:t>
            </a:r>
            <a:r>
              <a:rPr sz="1600" spc="-5" dirty="0">
                <a:solidFill>
                  <a:schemeClr val="bg2"/>
                </a:solidFill>
                <a:cs typeface="Arial"/>
              </a:rPr>
              <a:t> (and their screen  representations) that enable a user to perform all defined tasks in a  manner that meets every usability goal defined for the</a:t>
            </a:r>
            <a:r>
              <a:rPr sz="1600" spc="95" dirty="0">
                <a:solidFill>
                  <a:schemeClr val="bg2"/>
                </a:solidFill>
                <a:cs typeface="Arial"/>
              </a:rPr>
              <a:t> </a:t>
            </a:r>
            <a:r>
              <a:rPr sz="1600" spc="-5" dirty="0" smtClean="0">
                <a:solidFill>
                  <a:schemeClr val="bg2"/>
                </a:solidFill>
                <a:cs typeface="Arial"/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171660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nalysis </a:t>
            </a:r>
            <a:r>
              <a:rPr lang="en-US" dirty="0"/>
              <a:t>of the user environment focuses on the physical work environment.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</a:p>
          <a:p>
            <a:pPr lvl="1"/>
            <a:r>
              <a:rPr lang="en-US" dirty="0"/>
              <a:t>• Where will the interface be located physically? </a:t>
            </a:r>
            <a:endParaRPr lang="en-US" dirty="0" smtClean="0"/>
          </a:p>
          <a:p>
            <a:pPr lvl="1"/>
            <a:r>
              <a:rPr lang="en-US" dirty="0" smtClean="0"/>
              <a:t>• </a:t>
            </a:r>
            <a:r>
              <a:rPr lang="en-US" dirty="0"/>
              <a:t>Will the user be sitting, standing, or performing other tasks unrelated to the interface? </a:t>
            </a:r>
            <a:endParaRPr lang="en-US" dirty="0" smtClean="0"/>
          </a:p>
          <a:p>
            <a:pPr lvl="1"/>
            <a:r>
              <a:rPr lang="en-US" dirty="0" smtClean="0"/>
              <a:t>• </a:t>
            </a:r>
            <a:r>
              <a:rPr lang="en-US" dirty="0"/>
              <a:t>Does the interface hardware accommodate space, light, or noise constraints? </a:t>
            </a:r>
            <a:endParaRPr lang="en-US" dirty="0" smtClean="0"/>
          </a:p>
          <a:p>
            <a:pPr lvl="1"/>
            <a:r>
              <a:rPr lang="en-US" dirty="0" smtClean="0"/>
              <a:t>• </a:t>
            </a:r>
            <a:r>
              <a:rPr lang="en-US" dirty="0"/>
              <a:t>Are there special human factors considerations driven by environmental factors?</a:t>
            </a:r>
          </a:p>
        </p:txBody>
      </p:sp>
    </p:spTree>
    <p:extLst>
      <p:ext uri="{BB962C8B-B14F-4D97-AF65-F5344CB8AC3E}">
        <p14:creationId xmlns:p14="http://schemas.microsoft.com/office/powerpoint/2010/main" val="122911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Interface Design</a:t>
            </a:r>
            <a:r>
              <a:rPr lang="en-US" spc="-8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56285" lvl="1" indent="-287020">
              <a:lnSpc>
                <a:spcPts val="2150"/>
              </a:lnSpc>
              <a:buChar char="–"/>
              <a:tabLst>
                <a:tab pos="756285" algn="l"/>
                <a:tab pos="756920" algn="l"/>
              </a:tabLst>
            </a:pPr>
            <a:r>
              <a:rPr lang="en-US" dirty="0">
                <a:cs typeface="Arial"/>
              </a:rPr>
              <a:t>Interface</a:t>
            </a:r>
            <a:r>
              <a:rPr lang="en-US" spc="-15" dirty="0">
                <a:cs typeface="Arial"/>
              </a:rPr>
              <a:t> </a:t>
            </a:r>
            <a:r>
              <a:rPr lang="en-US" spc="-5" dirty="0">
                <a:cs typeface="Arial"/>
              </a:rPr>
              <a:t>construction</a:t>
            </a:r>
            <a:endParaRPr lang="en-US" dirty="0">
              <a:cs typeface="Arial"/>
            </a:endParaRPr>
          </a:p>
          <a:p>
            <a:pPr marL="1155700" marR="765175" lvl="2" indent="-229235">
              <a:lnSpc>
                <a:spcPts val="1540"/>
              </a:lnSpc>
              <a:spcBef>
                <a:spcPts val="375"/>
              </a:spcBef>
              <a:tabLst>
                <a:tab pos="1155700" algn="l"/>
                <a:tab pos="1156335" algn="l"/>
              </a:tabLst>
            </a:pPr>
            <a:r>
              <a:rPr lang="en-US" spc="-5" dirty="0">
                <a:cs typeface="Arial"/>
              </a:rPr>
              <a:t>Begins </a:t>
            </a:r>
            <a:r>
              <a:rPr lang="en-US" spc="-10" dirty="0">
                <a:cs typeface="Arial"/>
              </a:rPr>
              <a:t>with </a:t>
            </a:r>
            <a:r>
              <a:rPr lang="en-US" spc="-5" dirty="0">
                <a:cs typeface="Arial"/>
              </a:rPr>
              <a:t>a prototype that enables usage scenarios to be  evaluated</a:t>
            </a:r>
            <a:endParaRPr lang="en-US" dirty="0">
              <a:cs typeface="Arial"/>
            </a:endParaRPr>
          </a:p>
          <a:p>
            <a:pPr marL="1155700" lvl="2" indent="-229235">
              <a:lnSpc>
                <a:spcPts val="1914"/>
              </a:lnSpc>
              <a:spcBef>
                <a:spcPts val="10"/>
              </a:spcBef>
              <a:tabLst>
                <a:tab pos="1155700" algn="l"/>
                <a:tab pos="1156335" algn="l"/>
              </a:tabLst>
            </a:pPr>
            <a:r>
              <a:rPr lang="en-US" spc="-5" dirty="0">
                <a:cs typeface="Arial"/>
              </a:rPr>
              <a:t>Continues </a:t>
            </a:r>
            <a:r>
              <a:rPr lang="en-US" spc="-10" dirty="0">
                <a:cs typeface="Arial"/>
              </a:rPr>
              <a:t>with </a:t>
            </a:r>
            <a:r>
              <a:rPr lang="en-US" spc="-5" dirty="0">
                <a:cs typeface="Arial"/>
              </a:rPr>
              <a:t>development tools to complete the</a:t>
            </a:r>
            <a:r>
              <a:rPr lang="en-US" spc="100" dirty="0">
                <a:cs typeface="Arial"/>
              </a:rPr>
              <a:t> </a:t>
            </a:r>
            <a:r>
              <a:rPr lang="en-US" spc="-5" dirty="0">
                <a:cs typeface="Arial"/>
              </a:rPr>
              <a:t>construction</a:t>
            </a:r>
            <a:endParaRPr lang="en-US" dirty="0">
              <a:cs typeface="Arial"/>
            </a:endParaRPr>
          </a:p>
          <a:p>
            <a:pPr marL="756285" lvl="1" indent="-287020">
              <a:lnSpc>
                <a:spcPts val="2155"/>
              </a:lnSpc>
              <a:buChar char="–"/>
              <a:tabLst>
                <a:tab pos="756285" algn="l"/>
                <a:tab pos="756920" algn="l"/>
              </a:tabLst>
            </a:pPr>
            <a:r>
              <a:rPr lang="en-US" spc="-5" dirty="0">
                <a:cs typeface="Arial"/>
              </a:rPr>
              <a:t>Interface validation, focuses</a:t>
            </a:r>
            <a:r>
              <a:rPr lang="en-US" spc="20" dirty="0">
                <a:cs typeface="Arial"/>
              </a:rPr>
              <a:t> </a:t>
            </a:r>
            <a:r>
              <a:rPr lang="en-US" dirty="0">
                <a:cs typeface="Arial"/>
              </a:rPr>
              <a:t>on</a:t>
            </a:r>
          </a:p>
          <a:p>
            <a:pPr marL="1155700" marR="5080" lvl="2" indent="-229235">
              <a:lnSpc>
                <a:spcPts val="1540"/>
              </a:lnSpc>
              <a:spcBef>
                <a:spcPts val="375"/>
              </a:spcBef>
              <a:tabLst>
                <a:tab pos="1155700" algn="l"/>
                <a:tab pos="1156335" algn="l"/>
              </a:tabLst>
            </a:pPr>
            <a:r>
              <a:rPr lang="en-US" spc="-5" dirty="0">
                <a:cs typeface="Arial"/>
              </a:rPr>
              <a:t>The ability of the interface to implement every user task </a:t>
            </a:r>
            <a:r>
              <a:rPr lang="en-US" spc="-15" dirty="0">
                <a:cs typeface="Arial"/>
              </a:rPr>
              <a:t>correctly, </a:t>
            </a:r>
            <a:r>
              <a:rPr lang="en-US" spc="-5" dirty="0">
                <a:cs typeface="Arial"/>
              </a:rPr>
              <a:t>to  accommodate all task variations, and to achieve all general user  requirements</a:t>
            </a:r>
            <a:endParaRPr lang="en-US" dirty="0"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"/>
              </a:spcBef>
              <a:tabLst>
                <a:tab pos="1155700" algn="l"/>
                <a:tab pos="1156335" algn="l"/>
              </a:tabLst>
            </a:pPr>
            <a:r>
              <a:rPr lang="en-US" spc="-5" dirty="0">
                <a:cs typeface="Arial"/>
              </a:rPr>
              <a:t>The degree to </a:t>
            </a:r>
            <a:r>
              <a:rPr lang="en-US" spc="-10" dirty="0">
                <a:cs typeface="Arial"/>
              </a:rPr>
              <a:t>which </a:t>
            </a:r>
            <a:r>
              <a:rPr lang="en-US" spc="-5" dirty="0">
                <a:cs typeface="Arial"/>
              </a:rPr>
              <a:t>the interface is easy to use and easy to</a:t>
            </a:r>
            <a:r>
              <a:rPr lang="en-US" spc="180" dirty="0">
                <a:cs typeface="Arial"/>
              </a:rPr>
              <a:t> </a:t>
            </a:r>
            <a:r>
              <a:rPr lang="en-US" spc="-5" dirty="0">
                <a:cs typeface="Arial"/>
              </a:rPr>
              <a:t>learn</a:t>
            </a:r>
            <a:endParaRPr lang="en-US" dirty="0">
              <a:cs typeface="Arial"/>
            </a:endParaRPr>
          </a:p>
          <a:p>
            <a:pPr marL="1155700" lvl="2" indent="-229235">
              <a:lnSpc>
                <a:spcPct val="100000"/>
              </a:lnSpc>
              <a:tabLst>
                <a:tab pos="1155700" algn="l"/>
                <a:tab pos="1156335" algn="l"/>
              </a:tabLst>
            </a:pPr>
            <a:r>
              <a:rPr lang="en-US" spc="-5" dirty="0">
                <a:cs typeface="Arial"/>
              </a:rPr>
              <a:t>The users' acceptance of the interface as a useful tool in their</a:t>
            </a:r>
            <a:r>
              <a:rPr lang="en-US" spc="175" dirty="0">
                <a:cs typeface="Arial"/>
              </a:rPr>
              <a:t> </a:t>
            </a:r>
            <a:r>
              <a:rPr lang="en-US" spc="-10" dirty="0">
                <a:cs typeface="Arial"/>
              </a:rPr>
              <a:t>work</a:t>
            </a:r>
            <a:endParaRPr lang="en-US" dirty="0">
              <a:cs typeface="Arial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3886200" y="4197753"/>
            <a:ext cx="4343400" cy="2294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881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 descr="Pipes &amp; Filters Architectural Pattern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5" b="35133"/>
          <a:stretch/>
        </p:blipFill>
        <p:spPr bwMode="auto">
          <a:xfrm>
            <a:off x="3810000" y="1371600"/>
            <a:ext cx="5795727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3657600"/>
            <a:ext cx="99861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</a:rPr>
              <a:t>Compilers</a:t>
            </a:r>
            <a:r>
              <a:rPr lang="en-US" dirty="0" smtClean="0">
                <a:latin typeface="Open Sans" panose="020B0606030504020204" pitchFamily="34" charset="0"/>
              </a:rPr>
              <a:t>:</a:t>
            </a:r>
          </a:p>
          <a:p>
            <a:r>
              <a:rPr lang="en-US" dirty="0">
                <a:latin typeface="Open Sans" panose="020B0606030504020204" pitchFamily="34" charset="0"/>
              </a:rPr>
              <a:t>	</a:t>
            </a:r>
            <a:r>
              <a:rPr lang="en-US" dirty="0" smtClean="0">
                <a:latin typeface="Open Sans" panose="020B0606030504020204" pitchFamily="34" charset="0"/>
              </a:rPr>
              <a:t>Lexical </a:t>
            </a:r>
            <a:r>
              <a:rPr lang="en-US" dirty="0">
                <a:latin typeface="Open Sans" panose="020B0606030504020204" pitchFamily="34" charset="0"/>
              </a:rPr>
              <a:t>Analysis -&gt; parsing -&gt; semantic analysis -&gt; code </a:t>
            </a:r>
            <a:r>
              <a:rPr lang="en-US" dirty="0" smtClean="0">
                <a:latin typeface="Open Sans" panose="020B0606030504020204" pitchFamily="34" charset="0"/>
              </a:rPr>
              <a:t>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Open Sans" panose="020B0606030504020204" pitchFamily="34" charset="0"/>
              </a:rPr>
              <a:t>Signal </a:t>
            </a:r>
            <a:r>
              <a:rPr lang="en-US" dirty="0">
                <a:latin typeface="Open Sans" panose="020B0606030504020204" pitchFamily="34" charset="0"/>
              </a:rPr>
              <a:t>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3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Name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15" t="2122"/>
          <a:stretch/>
        </p:blipFill>
        <p:spPr>
          <a:xfrm>
            <a:off x="2209800" y="2057400"/>
            <a:ext cx="8305800" cy="369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3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 descr="Figure Chapter 6 Figure 6 1 The architectur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" t="36848" b="19373"/>
          <a:stretch/>
        </p:blipFill>
        <p:spPr bwMode="auto">
          <a:xfrm>
            <a:off x="6324600" y="2861061"/>
            <a:ext cx="5720292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1050033"/>
            <a:ext cx="4953000" cy="13370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6735" y="192537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name “pipe and filter” comes from the original Unix system where it was possible to link processes using “pipes.”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3071946"/>
            <a:ext cx="5410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Pipe and filter systems are best suited to batch processing systems and embedded systems where there is limited user interaction. </a:t>
            </a:r>
          </a:p>
        </p:txBody>
      </p:sp>
    </p:spTree>
    <p:extLst>
      <p:ext uri="{BB962C8B-B14F-4D97-AF65-F5344CB8AC3E}">
        <p14:creationId xmlns:p14="http://schemas.microsoft.com/office/powerpoint/2010/main" val="366428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systems are intended to meet a business or an organizational need. All businesses have much in common—they need to hire people, issue invoices, keep accounts, and so </a:t>
            </a:r>
            <a:r>
              <a:rPr lang="en-US" dirty="0" smtClean="0"/>
              <a:t>on.</a:t>
            </a:r>
          </a:p>
          <a:p>
            <a:r>
              <a:rPr lang="en-US" dirty="0"/>
              <a:t>These commonalities have led to the development of software architectures that describe the structure and organization of particular types of software systems</a:t>
            </a:r>
            <a:r>
              <a:rPr lang="en-US" dirty="0" smtClean="0"/>
              <a:t>.</a:t>
            </a:r>
          </a:p>
          <a:p>
            <a:r>
              <a:rPr lang="en-US" dirty="0"/>
              <a:t>For example, in real-time systems, there might be generic architectural models of different system types, such as data collection systems or monitoring systems. Although instances </a:t>
            </a:r>
            <a:r>
              <a:rPr lang="en-US" dirty="0" smtClean="0"/>
              <a:t>of </a:t>
            </a:r>
            <a:r>
              <a:rPr lang="en-US" dirty="0"/>
              <a:t>these systems differ in </a:t>
            </a:r>
            <a:r>
              <a:rPr lang="en-US" dirty="0" smtClean="0"/>
              <a:t>detail.</a:t>
            </a:r>
          </a:p>
          <a:p>
            <a:r>
              <a:rPr lang="en-US" dirty="0"/>
              <a:t>The application architecture may be </a:t>
            </a:r>
            <a:r>
              <a:rPr lang="en-US" dirty="0" err="1"/>
              <a:t>reimplemented</a:t>
            </a:r>
            <a:r>
              <a:rPr lang="en-US" dirty="0"/>
              <a:t> when developing new systems.</a:t>
            </a:r>
          </a:p>
        </p:txBody>
      </p:sp>
    </p:spTree>
    <p:extLst>
      <p:ext uri="{BB962C8B-B14F-4D97-AF65-F5344CB8AC3E}">
        <p14:creationId xmlns:p14="http://schemas.microsoft.com/office/powerpoint/2010/main" val="255901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you </a:t>
            </a:r>
            <a:r>
              <a:rPr lang="en-US" dirty="0">
                <a:solidFill>
                  <a:schemeClr val="bg2"/>
                </a:solidFill>
              </a:rPr>
              <a:t>can use models of application architectures in a number of ways: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For example, a system for supply chain management can be adapted for different types of suppliers, goods, and contractual arrangements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83181243"/>
              </p:ext>
            </p:extLst>
          </p:nvPr>
        </p:nvGraphicFramePr>
        <p:xfrm>
          <a:off x="1600200" y="3058475"/>
          <a:ext cx="86106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011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3364</TotalTime>
  <Words>2561</Words>
  <Application>Microsoft Office PowerPoint</Application>
  <PresentationFormat>Widescreen</PresentationFormat>
  <Paragraphs>273</Paragraphs>
  <Slides>50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Century Schoolbook</vt:lpstr>
      <vt:lpstr>Open Sans</vt:lpstr>
      <vt:lpstr>Times New Roman</vt:lpstr>
      <vt:lpstr>Wingdings</vt:lpstr>
      <vt:lpstr>CITY SKETCH 16X9</vt:lpstr>
      <vt:lpstr>Software Engineering</vt:lpstr>
      <vt:lpstr>Class 22 07-APRIAL-2021</vt:lpstr>
      <vt:lpstr>Content</vt:lpstr>
      <vt:lpstr>Pipe &amp; Filter Architecture</vt:lpstr>
      <vt:lpstr>Example</vt:lpstr>
      <vt:lpstr>Pattern Name</vt:lpstr>
      <vt:lpstr>Example</vt:lpstr>
      <vt:lpstr>Application Architecture</vt:lpstr>
      <vt:lpstr>you can use models of application architectures in a number of ways:</vt:lpstr>
      <vt:lpstr>PowerPoint Presentation</vt:lpstr>
      <vt:lpstr>Example of Application Architecture</vt:lpstr>
      <vt:lpstr>Application type examples</vt:lpstr>
      <vt:lpstr>Transaction processing systems</vt:lpstr>
      <vt:lpstr>The structure of transaction processing applications </vt:lpstr>
      <vt:lpstr>The software architecture of an ATM system </vt:lpstr>
      <vt:lpstr>Information systems architecture</vt:lpstr>
      <vt:lpstr>Information systems architecture</vt:lpstr>
      <vt:lpstr>Layered information system architecture </vt:lpstr>
      <vt:lpstr>The architecture of the Mentcare system</vt:lpstr>
      <vt:lpstr>Web-based information systems</vt:lpstr>
      <vt:lpstr>Server implementation</vt:lpstr>
      <vt:lpstr>Language processing systems</vt:lpstr>
      <vt:lpstr>PowerPoint Presentation</vt:lpstr>
      <vt:lpstr>The architecture of a language processing system </vt:lpstr>
      <vt:lpstr>Compiler components</vt:lpstr>
      <vt:lpstr>Class 23 08-APRIAL-2021 </vt:lpstr>
      <vt:lpstr>Chapter #11 User Interface Design</vt:lpstr>
      <vt:lpstr>Introduction</vt:lpstr>
      <vt:lpstr>Why Should You Care about Interface Design Principles?</vt:lpstr>
      <vt:lpstr>Background</vt:lpstr>
      <vt:lpstr>The Golden Rules </vt:lpstr>
      <vt:lpstr>Place the user in control</vt:lpstr>
      <vt:lpstr>Place the user in control</vt:lpstr>
      <vt:lpstr>Example</vt:lpstr>
      <vt:lpstr>Reduce the user’s memory load.</vt:lpstr>
      <vt:lpstr>Reduce the user’s memory load cont.</vt:lpstr>
      <vt:lpstr>Make the Interface Consistent</vt:lpstr>
      <vt:lpstr>Make the Interface Consistent</vt:lpstr>
      <vt:lpstr>User Interface Analysis and Design Models</vt:lpstr>
      <vt:lpstr>Concepts of Good/Bad Design</vt:lpstr>
      <vt:lpstr>User Interfaces Analysis &amp; Design</vt:lpstr>
      <vt:lpstr>1. User Profile Model</vt:lpstr>
      <vt:lpstr>2. Design Model</vt:lpstr>
      <vt:lpstr>3.Implementation Model</vt:lpstr>
      <vt:lpstr>4.User's Mental Model</vt:lpstr>
      <vt:lpstr>Process</vt:lpstr>
      <vt:lpstr>Interface Design Process</vt:lpstr>
      <vt:lpstr>Analysis of the user environment focuses on the physical work environment. </vt:lpstr>
      <vt:lpstr>Interface Design Process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Sobia Princess</dc:creator>
  <cp:lastModifiedBy>Administrator</cp:lastModifiedBy>
  <cp:revision>120</cp:revision>
  <dcterms:created xsi:type="dcterms:W3CDTF">2021-02-20T15:03:03Z</dcterms:created>
  <dcterms:modified xsi:type="dcterms:W3CDTF">2021-04-09T02:59:09Z</dcterms:modified>
</cp:coreProperties>
</file>