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3.jpg" ContentType="image/jpg"/>
  <Override PartName="/ppt/media/image4.jpg" ContentType="image/jp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6.jpg" ContentType="image/jpg"/>
  <Override PartName="/ppt/media/image7.jpg" ContentType="image/jpg"/>
  <Override PartName="/ppt/media/image8.jpg" ContentType="image/jpg"/>
  <Override PartName="/ppt/media/image9.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85" r:id="rId2"/>
    <p:sldId id="286" r:id="rId3"/>
    <p:sldId id="287" r:id="rId4"/>
    <p:sldId id="288" r:id="rId5"/>
    <p:sldId id="294" r:id="rId6"/>
    <p:sldId id="295" r:id="rId7"/>
    <p:sldId id="292" r:id="rId8"/>
    <p:sldId id="293" r:id="rId9"/>
    <p:sldId id="296" r:id="rId10"/>
    <p:sldId id="300" r:id="rId11"/>
    <p:sldId id="297" r:id="rId12"/>
    <p:sldId id="291" r:id="rId13"/>
    <p:sldId id="290" r:id="rId14"/>
    <p:sldId id="298" r:id="rId15"/>
    <p:sldId id="299" r:id="rId16"/>
    <p:sldId id="301" r:id="rId17"/>
    <p:sldId id="302" r:id="rId18"/>
    <p:sldId id="303" r:id="rId19"/>
    <p:sldId id="304" r:id="rId20"/>
    <p:sldId id="305" r:id="rId21"/>
    <p:sldId id="306" r:id="rId22"/>
    <p:sldId id="308" r:id="rId23"/>
    <p:sldId id="307" r:id="rId24"/>
    <p:sldId id="30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01" autoAdjust="0"/>
    <p:restoredTop sz="94706" autoAdjust="0"/>
  </p:normalViewPr>
  <p:slideViewPr>
    <p:cSldViewPr>
      <p:cViewPr varScale="1">
        <p:scale>
          <a:sx n="116" d="100"/>
          <a:sy n="116" d="100"/>
        </p:scale>
        <p:origin x="144" y="108"/>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E67F79-DAB6-4B4F-8FD6-B0B963898ADE}" type="doc">
      <dgm:prSet loTypeId="urn:microsoft.com/office/officeart/2005/8/layout/target1" loCatId="relationship" qsTypeId="urn:microsoft.com/office/officeart/2005/8/quickstyle/simple1" qsCatId="simple" csTypeId="urn:microsoft.com/office/officeart/2005/8/colors/accent1_2" csCatId="accent1" phldr="1"/>
      <dgm:spPr/>
      <dgm:t>
        <a:bodyPr/>
        <a:lstStyle/>
        <a:p>
          <a:endParaRPr lang="en-US"/>
        </a:p>
      </dgm:t>
    </dgm:pt>
    <dgm:pt modelId="{98E3D906-ACC3-46E0-BA19-109ACE779F14}">
      <dgm:prSet custT="1"/>
      <dgm:spPr/>
      <dgm:t>
        <a:bodyPr/>
        <a:lstStyle/>
        <a:p>
          <a:pPr rtl="0"/>
          <a:r>
            <a:rPr lang="en-US" sz="1600" b="0" dirty="0" smtClean="0">
              <a:solidFill>
                <a:schemeClr val="bg1"/>
              </a:solidFill>
              <a:latin typeface="Times New Roman" panose="02020603050405020304" pitchFamily="18" charset="0"/>
              <a:cs typeface="Times New Roman" panose="02020603050405020304" pitchFamily="18" charset="0"/>
            </a:rPr>
            <a:t>1. Using information developed during interface analysis define interface objects and actions (operations). </a:t>
          </a:r>
          <a:endParaRPr lang="en-US" sz="1600" b="0" dirty="0">
            <a:solidFill>
              <a:schemeClr val="bg1"/>
            </a:solidFill>
            <a:latin typeface="Times New Roman" panose="02020603050405020304" pitchFamily="18" charset="0"/>
            <a:cs typeface="Times New Roman" panose="02020603050405020304" pitchFamily="18" charset="0"/>
          </a:endParaRPr>
        </a:p>
      </dgm:t>
    </dgm:pt>
    <dgm:pt modelId="{FDA245FC-C824-41FC-BE5E-54345F06C918}" type="parTrans" cxnId="{AE37F355-F310-43BF-BF56-AD41F099ACC1}">
      <dgm:prSet/>
      <dgm:spPr/>
      <dgm:t>
        <a:bodyPr/>
        <a:lstStyle/>
        <a:p>
          <a:endParaRPr lang="en-US" sz="1600" b="0">
            <a:solidFill>
              <a:schemeClr val="bg1"/>
            </a:solidFill>
            <a:latin typeface="Times New Roman" panose="02020603050405020304" pitchFamily="18" charset="0"/>
            <a:cs typeface="Times New Roman" panose="02020603050405020304" pitchFamily="18" charset="0"/>
          </a:endParaRPr>
        </a:p>
      </dgm:t>
    </dgm:pt>
    <dgm:pt modelId="{EB7E6B69-B8C5-4C4E-ABE9-3957974B018E}" type="sibTrans" cxnId="{AE37F355-F310-43BF-BF56-AD41F099ACC1}">
      <dgm:prSet/>
      <dgm:spPr/>
      <dgm:t>
        <a:bodyPr/>
        <a:lstStyle/>
        <a:p>
          <a:endParaRPr lang="en-US" sz="1600" b="0">
            <a:solidFill>
              <a:schemeClr val="bg1"/>
            </a:solidFill>
            <a:latin typeface="Times New Roman" panose="02020603050405020304" pitchFamily="18" charset="0"/>
            <a:cs typeface="Times New Roman" panose="02020603050405020304" pitchFamily="18" charset="0"/>
          </a:endParaRPr>
        </a:p>
      </dgm:t>
    </dgm:pt>
    <dgm:pt modelId="{62FDCBBA-417E-4A7A-B6EB-FA604C11A599}">
      <dgm:prSet custT="1"/>
      <dgm:spPr/>
      <dgm:t>
        <a:bodyPr/>
        <a:lstStyle/>
        <a:p>
          <a:pPr rtl="0"/>
          <a:r>
            <a:rPr lang="en-US" sz="1600" b="0" dirty="0" smtClean="0">
              <a:solidFill>
                <a:schemeClr val="bg1"/>
              </a:solidFill>
              <a:latin typeface="Times New Roman" panose="02020603050405020304" pitchFamily="18" charset="0"/>
              <a:cs typeface="Times New Roman" panose="02020603050405020304" pitchFamily="18" charset="0"/>
            </a:rPr>
            <a:t>2. Define events (user actions) that will cause the state of the user interface to change. Model this behavior. </a:t>
          </a:r>
          <a:endParaRPr lang="en-US" sz="1600" b="0" dirty="0">
            <a:solidFill>
              <a:schemeClr val="bg1"/>
            </a:solidFill>
            <a:latin typeface="Times New Roman" panose="02020603050405020304" pitchFamily="18" charset="0"/>
            <a:cs typeface="Times New Roman" panose="02020603050405020304" pitchFamily="18" charset="0"/>
          </a:endParaRPr>
        </a:p>
      </dgm:t>
    </dgm:pt>
    <dgm:pt modelId="{72429DDB-7D7D-4A39-91C1-D98F8B6A068E}" type="parTrans" cxnId="{E28466C1-6999-4355-A1B5-18460D92BAA6}">
      <dgm:prSet/>
      <dgm:spPr/>
      <dgm:t>
        <a:bodyPr/>
        <a:lstStyle/>
        <a:p>
          <a:endParaRPr lang="en-US" sz="1600" b="0">
            <a:solidFill>
              <a:schemeClr val="bg1"/>
            </a:solidFill>
            <a:latin typeface="Times New Roman" panose="02020603050405020304" pitchFamily="18" charset="0"/>
            <a:cs typeface="Times New Roman" panose="02020603050405020304" pitchFamily="18" charset="0"/>
          </a:endParaRPr>
        </a:p>
      </dgm:t>
    </dgm:pt>
    <dgm:pt modelId="{60B3A5F9-056E-4A4A-8C98-A9867DA80910}" type="sibTrans" cxnId="{E28466C1-6999-4355-A1B5-18460D92BAA6}">
      <dgm:prSet/>
      <dgm:spPr/>
      <dgm:t>
        <a:bodyPr/>
        <a:lstStyle/>
        <a:p>
          <a:endParaRPr lang="en-US" sz="1600" b="0">
            <a:solidFill>
              <a:schemeClr val="bg1"/>
            </a:solidFill>
            <a:latin typeface="Times New Roman" panose="02020603050405020304" pitchFamily="18" charset="0"/>
            <a:cs typeface="Times New Roman" panose="02020603050405020304" pitchFamily="18" charset="0"/>
          </a:endParaRPr>
        </a:p>
      </dgm:t>
    </dgm:pt>
    <dgm:pt modelId="{B5C108CF-F036-497F-8610-AAE893BBFD2E}">
      <dgm:prSet custT="1"/>
      <dgm:spPr/>
      <dgm:t>
        <a:bodyPr/>
        <a:lstStyle/>
        <a:p>
          <a:pPr rtl="0"/>
          <a:r>
            <a:rPr lang="en-US" sz="1600" b="0" dirty="0" smtClean="0">
              <a:solidFill>
                <a:schemeClr val="bg1"/>
              </a:solidFill>
              <a:latin typeface="Times New Roman" panose="02020603050405020304" pitchFamily="18" charset="0"/>
              <a:cs typeface="Times New Roman" panose="02020603050405020304" pitchFamily="18" charset="0"/>
            </a:rPr>
            <a:t>3. Depict each interface state as it will actually look to the end user. </a:t>
          </a:r>
          <a:endParaRPr lang="en-US" sz="1600" b="0" dirty="0">
            <a:solidFill>
              <a:schemeClr val="bg1"/>
            </a:solidFill>
            <a:latin typeface="Times New Roman" panose="02020603050405020304" pitchFamily="18" charset="0"/>
            <a:cs typeface="Times New Roman" panose="02020603050405020304" pitchFamily="18" charset="0"/>
          </a:endParaRPr>
        </a:p>
      </dgm:t>
    </dgm:pt>
    <dgm:pt modelId="{DB0EEB68-9A49-4805-B677-C47F805A92B7}" type="parTrans" cxnId="{B0B872D8-D12A-43D7-9888-86F4EB44F930}">
      <dgm:prSet/>
      <dgm:spPr/>
      <dgm:t>
        <a:bodyPr/>
        <a:lstStyle/>
        <a:p>
          <a:endParaRPr lang="en-US" sz="1600" b="0">
            <a:solidFill>
              <a:schemeClr val="bg1"/>
            </a:solidFill>
            <a:latin typeface="Times New Roman" panose="02020603050405020304" pitchFamily="18" charset="0"/>
            <a:cs typeface="Times New Roman" panose="02020603050405020304" pitchFamily="18" charset="0"/>
          </a:endParaRPr>
        </a:p>
      </dgm:t>
    </dgm:pt>
    <dgm:pt modelId="{363B0F88-66A1-4323-8806-0D1415D1480A}" type="sibTrans" cxnId="{B0B872D8-D12A-43D7-9888-86F4EB44F930}">
      <dgm:prSet/>
      <dgm:spPr/>
      <dgm:t>
        <a:bodyPr/>
        <a:lstStyle/>
        <a:p>
          <a:endParaRPr lang="en-US" sz="1600" b="0">
            <a:solidFill>
              <a:schemeClr val="bg1"/>
            </a:solidFill>
            <a:latin typeface="Times New Roman" panose="02020603050405020304" pitchFamily="18" charset="0"/>
            <a:cs typeface="Times New Roman" panose="02020603050405020304" pitchFamily="18" charset="0"/>
          </a:endParaRPr>
        </a:p>
      </dgm:t>
    </dgm:pt>
    <dgm:pt modelId="{4A1085A2-EFCA-4BA0-A94D-1D7E19971BD3}">
      <dgm:prSet custT="1"/>
      <dgm:spPr/>
      <dgm:t>
        <a:bodyPr/>
        <a:lstStyle/>
        <a:p>
          <a:pPr rtl="0"/>
          <a:r>
            <a:rPr lang="en-US" sz="1600" b="0" dirty="0" smtClean="0">
              <a:solidFill>
                <a:schemeClr val="bg1"/>
              </a:solidFill>
              <a:latin typeface="Times New Roman" panose="02020603050405020304" pitchFamily="18" charset="0"/>
              <a:cs typeface="Times New Roman" panose="02020603050405020304" pitchFamily="18" charset="0"/>
            </a:rPr>
            <a:t>4. Indicate how the user interprets the state of the system from information provided through the interface.</a:t>
          </a:r>
          <a:endParaRPr lang="en-US" sz="1600" b="0" dirty="0">
            <a:solidFill>
              <a:schemeClr val="bg1"/>
            </a:solidFill>
            <a:latin typeface="Times New Roman" panose="02020603050405020304" pitchFamily="18" charset="0"/>
            <a:cs typeface="Times New Roman" panose="02020603050405020304" pitchFamily="18" charset="0"/>
          </a:endParaRPr>
        </a:p>
      </dgm:t>
    </dgm:pt>
    <dgm:pt modelId="{EB9A888B-8301-4574-B9BE-3F3E7646C695}" type="parTrans" cxnId="{79EDF306-2459-4757-952B-69A6DF202865}">
      <dgm:prSet/>
      <dgm:spPr/>
      <dgm:t>
        <a:bodyPr/>
        <a:lstStyle/>
        <a:p>
          <a:endParaRPr lang="en-US" sz="1600" b="0">
            <a:solidFill>
              <a:schemeClr val="bg1"/>
            </a:solidFill>
            <a:latin typeface="Times New Roman" panose="02020603050405020304" pitchFamily="18" charset="0"/>
            <a:cs typeface="Times New Roman" panose="02020603050405020304" pitchFamily="18" charset="0"/>
          </a:endParaRPr>
        </a:p>
      </dgm:t>
    </dgm:pt>
    <dgm:pt modelId="{A16DFF56-754D-4890-9BCE-26C0E24FDE91}" type="sibTrans" cxnId="{79EDF306-2459-4757-952B-69A6DF202865}">
      <dgm:prSet/>
      <dgm:spPr/>
      <dgm:t>
        <a:bodyPr/>
        <a:lstStyle/>
        <a:p>
          <a:endParaRPr lang="en-US" sz="1600" b="0">
            <a:solidFill>
              <a:schemeClr val="bg1"/>
            </a:solidFill>
            <a:latin typeface="Times New Roman" panose="02020603050405020304" pitchFamily="18" charset="0"/>
            <a:cs typeface="Times New Roman" panose="02020603050405020304" pitchFamily="18" charset="0"/>
          </a:endParaRPr>
        </a:p>
      </dgm:t>
    </dgm:pt>
    <dgm:pt modelId="{7C55BD1A-8007-4EC5-AF87-76AA28DD810A}" type="pres">
      <dgm:prSet presAssocID="{FAE67F79-DAB6-4B4F-8FD6-B0B963898ADE}" presName="composite" presStyleCnt="0">
        <dgm:presLayoutVars>
          <dgm:chMax val="5"/>
          <dgm:dir/>
          <dgm:resizeHandles val="exact"/>
        </dgm:presLayoutVars>
      </dgm:prSet>
      <dgm:spPr/>
      <dgm:t>
        <a:bodyPr/>
        <a:lstStyle/>
        <a:p>
          <a:endParaRPr lang="en-US"/>
        </a:p>
      </dgm:t>
    </dgm:pt>
    <dgm:pt modelId="{5EF42C7A-1171-4C0C-A736-298F3CBBAA7F}" type="pres">
      <dgm:prSet presAssocID="{98E3D906-ACC3-46E0-BA19-109ACE779F14}" presName="circle1" presStyleLbl="lnNode1" presStyleIdx="0" presStyleCnt="4"/>
      <dgm:spPr/>
    </dgm:pt>
    <dgm:pt modelId="{333AB9CF-F74C-4AE7-84BD-A8B7E3920379}" type="pres">
      <dgm:prSet presAssocID="{98E3D906-ACC3-46E0-BA19-109ACE779F14}" presName="text1" presStyleLbl="revTx" presStyleIdx="0" presStyleCnt="4" custScaleX="234832" custLinFactNeighborX="73646">
        <dgm:presLayoutVars>
          <dgm:bulletEnabled val="1"/>
        </dgm:presLayoutVars>
      </dgm:prSet>
      <dgm:spPr/>
      <dgm:t>
        <a:bodyPr/>
        <a:lstStyle/>
        <a:p>
          <a:endParaRPr lang="en-US"/>
        </a:p>
      </dgm:t>
    </dgm:pt>
    <dgm:pt modelId="{38850407-B03D-424D-A072-ECA2ABC9E9C4}" type="pres">
      <dgm:prSet presAssocID="{98E3D906-ACC3-46E0-BA19-109ACE779F14}" presName="line1" presStyleLbl="callout" presStyleIdx="0" presStyleCnt="8"/>
      <dgm:spPr/>
    </dgm:pt>
    <dgm:pt modelId="{23CFD12A-00B6-4E50-BE04-7E328BD53A1B}" type="pres">
      <dgm:prSet presAssocID="{98E3D906-ACC3-46E0-BA19-109ACE779F14}" presName="d1" presStyleLbl="callout" presStyleIdx="1" presStyleCnt="8"/>
      <dgm:spPr/>
    </dgm:pt>
    <dgm:pt modelId="{9876CA18-0FA5-4276-826E-4418D0F7D2C6}" type="pres">
      <dgm:prSet presAssocID="{62FDCBBA-417E-4A7A-B6EB-FA604C11A599}" presName="circle2" presStyleLbl="lnNode1" presStyleIdx="1" presStyleCnt="4"/>
      <dgm:spPr/>
    </dgm:pt>
    <dgm:pt modelId="{D06598C6-8588-4826-BAA1-AFEDEC4363EB}" type="pres">
      <dgm:prSet presAssocID="{62FDCBBA-417E-4A7A-B6EB-FA604C11A599}" presName="text2" presStyleLbl="revTx" presStyleIdx="1" presStyleCnt="4" custScaleX="218316" custLinFactNeighborX="69968" custLinFactNeighborY="10868">
        <dgm:presLayoutVars>
          <dgm:bulletEnabled val="1"/>
        </dgm:presLayoutVars>
      </dgm:prSet>
      <dgm:spPr/>
      <dgm:t>
        <a:bodyPr/>
        <a:lstStyle/>
        <a:p>
          <a:endParaRPr lang="en-US"/>
        </a:p>
      </dgm:t>
    </dgm:pt>
    <dgm:pt modelId="{534864EB-523B-4A8D-98DC-4A1655CD7026}" type="pres">
      <dgm:prSet presAssocID="{62FDCBBA-417E-4A7A-B6EB-FA604C11A599}" presName="line2" presStyleLbl="callout" presStyleIdx="2" presStyleCnt="8"/>
      <dgm:spPr/>
    </dgm:pt>
    <dgm:pt modelId="{0905F3D2-3107-4E92-99DE-7F5849E2162C}" type="pres">
      <dgm:prSet presAssocID="{62FDCBBA-417E-4A7A-B6EB-FA604C11A599}" presName="d2" presStyleLbl="callout" presStyleIdx="3" presStyleCnt="8"/>
      <dgm:spPr/>
    </dgm:pt>
    <dgm:pt modelId="{54B8D8DD-3AB9-4C6D-8022-F05239B6281E}" type="pres">
      <dgm:prSet presAssocID="{B5C108CF-F036-497F-8610-AAE893BBFD2E}" presName="circle3" presStyleLbl="lnNode1" presStyleIdx="2" presStyleCnt="4"/>
      <dgm:spPr/>
    </dgm:pt>
    <dgm:pt modelId="{AFDDF8C2-AD54-4A37-A5BB-77D5EE649426}" type="pres">
      <dgm:prSet presAssocID="{B5C108CF-F036-497F-8610-AAE893BBFD2E}" presName="text3" presStyleLbl="revTx" presStyleIdx="2" presStyleCnt="4" custScaleX="173575" custLinFactNeighborX="43544" custLinFactNeighborY="1900">
        <dgm:presLayoutVars>
          <dgm:bulletEnabled val="1"/>
        </dgm:presLayoutVars>
      </dgm:prSet>
      <dgm:spPr/>
      <dgm:t>
        <a:bodyPr/>
        <a:lstStyle/>
        <a:p>
          <a:endParaRPr lang="en-US"/>
        </a:p>
      </dgm:t>
    </dgm:pt>
    <dgm:pt modelId="{8B5D4EAE-6EBE-412B-B617-E969F9F26239}" type="pres">
      <dgm:prSet presAssocID="{B5C108CF-F036-497F-8610-AAE893BBFD2E}" presName="line3" presStyleLbl="callout" presStyleIdx="4" presStyleCnt="8"/>
      <dgm:spPr/>
    </dgm:pt>
    <dgm:pt modelId="{63B5A384-FC65-4255-A408-256DBDB41702}" type="pres">
      <dgm:prSet presAssocID="{B5C108CF-F036-497F-8610-AAE893BBFD2E}" presName="d3" presStyleLbl="callout" presStyleIdx="5" presStyleCnt="8"/>
      <dgm:spPr/>
    </dgm:pt>
    <dgm:pt modelId="{419360C1-8C63-41B3-8E03-0B502C57A867}" type="pres">
      <dgm:prSet presAssocID="{4A1085A2-EFCA-4BA0-A94D-1D7E19971BD3}" presName="circle4" presStyleLbl="lnNode1" presStyleIdx="3" presStyleCnt="4"/>
      <dgm:spPr/>
    </dgm:pt>
    <dgm:pt modelId="{15FC6218-C515-477E-B8AA-00EB9C9AAB94}" type="pres">
      <dgm:prSet presAssocID="{4A1085A2-EFCA-4BA0-A94D-1D7E19971BD3}" presName="text4" presStyleLbl="revTx" presStyleIdx="3" presStyleCnt="4" custScaleX="202100" custScaleY="104338" custLinFactNeighborX="57806" custLinFactNeighborY="4203">
        <dgm:presLayoutVars>
          <dgm:bulletEnabled val="1"/>
        </dgm:presLayoutVars>
      </dgm:prSet>
      <dgm:spPr/>
      <dgm:t>
        <a:bodyPr/>
        <a:lstStyle/>
        <a:p>
          <a:endParaRPr lang="en-US"/>
        </a:p>
      </dgm:t>
    </dgm:pt>
    <dgm:pt modelId="{BB2D3EAB-604B-4314-9889-7A19C9F27550}" type="pres">
      <dgm:prSet presAssocID="{4A1085A2-EFCA-4BA0-A94D-1D7E19971BD3}" presName="line4" presStyleLbl="callout" presStyleIdx="6" presStyleCnt="8"/>
      <dgm:spPr/>
    </dgm:pt>
    <dgm:pt modelId="{37000CFA-7FC9-49A1-86BB-29C5B11CFA52}" type="pres">
      <dgm:prSet presAssocID="{4A1085A2-EFCA-4BA0-A94D-1D7E19971BD3}" presName="d4" presStyleLbl="callout" presStyleIdx="7" presStyleCnt="8"/>
      <dgm:spPr/>
    </dgm:pt>
  </dgm:ptLst>
  <dgm:cxnLst>
    <dgm:cxn modelId="{AE37F355-F310-43BF-BF56-AD41F099ACC1}" srcId="{FAE67F79-DAB6-4B4F-8FD6-B0B963898ADE}" destId="{98E3D906-ACC3-46E0-BA19-109ACE779F14}" srcOrd="0" destOrd="0" parTransId="{FDA245FC-C824-41FC-BE5E-54345F06C918}" sibTransId="{EB7E6B69-B8C5-4C4E-ABE9-3957974B018E}"/>
    <dgm:cxn modelId="{B0B872D8-D12A-43D7-9888-86F4EB44F930}" srcId="{FAE67F79-DAB6-4B4F-8FD6-B0B963898ADE}" destId="{B5C108CF-F036-497F-8610-AAE893BBFD2E}" srcOrd="2" destOrd="0" parTransId="{DB0EEB68-9A49-4805-B677-C47F805A92B7}" sibTransId="{363B0F88-66A1-4323-8806-0D1415D1480A}"/>
    <dgm:cxn modelId="{F02109B8-A412-4B14-94AA-B92163FB8AEB}" type="presOf" srcId="{B5C108CF-F036-497F-8610-AAE893BBFD2E}" destId="{AFDDF8C2-AD54-4A37-A5BB-77D5EE649426}" srcOrd="0" destOrd="0" presId="urn:microsoft.com/office/officeart/2005/8/layout/target1"/>
    <dgm:cxn modelId="{A9964D26-080B-42A5-AC7A-E8D0E51F10FD}" type="presOf" srcId="{4A1085A2-EFCA-4BA0-A94D-1D7E19971BD3}" destId="{15FC6218-C515-477E-B8AA-00EB9C9AAB94}" srcOrd="0" destOrd="0" presId="urn:microsoft.com/office/officeart/2005/8/layout/target1"/>
    <dgm:cxn modelId="{25836D20-F185-4CE4-81E4-0E4B61841902}" type="presOf" srcId="{FAE67F79-DAB6-4B4F-8FD6-B0B963898ADE}" destId="{7C55BD1A-8007-4EC5-AF87-76AA28DD810A}" srcOrd="0" destOrd="0" presId="urn:microsoft.com/office/officeart/2005/8/layout/target1"/>
    <dgm:cxn modelId="{E28466C1-6999-4355-A1B5-18460D92BAA6}" srcId="{FAE67F79-DAB6-4B4F-8FD6-B0B963898ADE}" destId="{62FDCBBA-417E-4A7A-B6EB-FA604C11A599}" srcOrd="1" destOrd="0" parTransId="{72429DDB-7D7D-4A39-91C1-D98F8B6A068E}" sibTransId="{60B3A5F9-056E-4A4A-8C98-A9867DA80910}"/>
    <dgm:cxn modelId="{79EDF306-2459-4757-952B-69A6DF202865}" srcId="{FAE67F79-DAB6-4B4F-8FD6-B0B963898ADE}" destId="{4A1085A2-EFCA-4BA0-A94D-1D7E19971BD3}" srcOrd="3" destOrd="0" parTransId="{EB9A888B-8301-4574-B9BE-3F3E7646C695}" sibTransId="{A16DFF56-754D-4890-9BCE-26C0E24FDE91}"/>
    <dgm:cxn modelId="{88558AD6-0EC1-4912-8CEB-13B6F47A487B}" type="presOf" srcId="{62FDCBBA-417E-4A7A-B6EB-FA604C11A599}" destId="{D06598C6-8588-4826-BAA1-AFEDEC4363EB}" srcOrd="0" destOrd="0" presId="urn:microsoft.com/office/officeart/2005/8/layout/target1"/>
    <dgm:cxn modelId="{D4B0AC0B-53BF-4CB4-ACEE-DDC16EA615CD}" type="presOf" srcId="{98E3D906-ACC3-46E0-BA19-109ACE779F14}" destId="{333AB9CF-F74C-4AE7-84BD-A8B7E3920379}" srcOrd="0" destOrd="0" presId="urn:microsoft.com/office/officeart/2005/8/layout/target1"/>
    <dgm:cxn modelId="{95E2C146-2235-4C82-B1A9-B829C49A4833}" type="presParOf" srcId="{7C55BD1A-8007-4EC5-AF87-76AA28DD810A}" destId="{5EF42C7A-1171-4C0C-A736-298F3CBBAA7F}" srcOrd="0" destOrd="0" presId="urn:microsoft.com/office/officeart/2005/8/layout/target1"/>
    <dgm:cxn modelId="{879621D6-88E7-4C38-8EB2-F4A1F6268727}" type="presParOf" srcId="{7C55BD1A-8007-4EC5-AF87-76AA28DD810A}" destId="{333AB9CF-F74C-4AE7-84BD-A8B7E3920379}" srcOrd="1" destOrd="0" presId="urn:microsoft.com/office/officeart/2005/8/layout/target1"/>
    <dgm:cxn modelId="{FD8F9525-C9CA-4556-90E8-A6289EBAD9A4}" type="presParOf" srcId="{7C55BD1A-8007-4EC5-AF87-76AA28DD810A}" destId="{38850407-B03D-424D-A072-ECA2ABC9E9C4}" srcOrd="2" destOrd="0" presId="urn:microsoft.com/office/officeart/2005/8/layout/target1"/>
    <dgm:cxn modelId="{8746EE05-7D5B-4E61-ABB3-61ADD4C019FF}" type="presParOf" srcId="{7C55BD1A-8007-4EC5-AF87-76AA28DD810A}" destId="{23CFD12A-00B6-4E50-BE04-7E328BD53A1B}" srcOrd="3" destOrd="0" presId="urn:microsoft.com/office/officeart/2005/8/layout/target1"/>
    <dgm:cxn modelId="{A22BFAED-67A5-4650-A009-41D59C15825C}" type="presParOf" srcId="{7C55BD1A-8007-4EC5-AF87-76AA28DD810A}" destId="{9876CA18-0FA5-4276-826E-4418D0F7D2C6}" srcOrd="4" destOrd="0" presId="urn:microsoft.com/office/officeart/2005/8/layout/target1"/>
    <dgm:cxn modelId="{776B7F8B-1446-40D3-A0AE-031D6038C3A2}" type="presParOf" srcId="{7C55BD1A-8007-4EC5-AF87-76AA28DD810A}" destId="{D06598C6-8588-4826-BAA1-AFEDEC4363EB}" srcOrd="5" destOrd="0" presId="urn:microsoft.com/office/officeart/2005/8/layout/target1"/>
    <dgm:cxn modelId="{F14F0724-AC4A-4391-A2BE-1B4860D9FD4B}" type="presParOf" srcId="{7C55BD1A-8007-4EC5-AF87-76AA28DD810A}" destId="{534864EB-523B-4A8D-98DC-4A1655CD7026}" srcOrd="6" destOrd="0" presId="urn:microsoft.com/office/officeart/2005/8/layout/target1"/>
    <dgm:cxn modelId="{BF9178B0-142E-44C8-AB0E-07055A323CB9}" type="presParOf" srcId="{7C55BD1A-8007-4EC5-AF87-76AA28DD810A}" destId="{0905F3D2-3107-4E92-99DE-7F5849E2162C}" srcOrd="7" destOrd="0" presId="urn:microsoft.com/office/officeart/2005/8/layout/target1"/>
    <dgm:cxn modelId="{7EB91E97-D648-4AAE-A943-03046479B153}" type="presParOf" srcId="{7C55BD1A-8007-4EC5-AF87-76AA28DD810A}" destId="{54B8D8DD-3AB9-4C6D-8022-F05239B6281E}" srcOrd="8" destOrd="0" presId="urn:microsoft.com/office/officeart/2005/8/layout/target1"/>
    <dgm:cxn modelId="{F062B345-FB32-4081-9C34-8261F04ECED2}" type="presParOf" srcId="{7C55BD1A-8007-4EC5-AF87-76AA28DD810A}" destId="{AFDDF8C2-AD54-4A37-A5BB-77D5EE649426}" srcOrd="9" destOrd="0" presId="urn:microsoft.com/office/officeart/2005/8/layout/target1"/>
    <dgm:cxn modelId="{7515EFD7-D5E6-41E0-A4E4-8614E13DF881}" type="presParOf" srcId="{7C55BD1A-8007-4EC5-AF87-76AA28DD810A}" destId="{8B5D4EAE-6EBE-412B-B617-E969F9F26239}" srcOrd="10" destOrd="0" presId="urn:microsoft.com/office/officeart/2005/8/layout/target1"/>
    <dgm:cxn modelId="{AB8016CE-2CD9-4E3A-960B-A6DE91A09017}" type="presParOf" srcId="{7C55BD1A-8007-4EC5-AF87-76AA28DD810A}" destId="{63B5A384-FC65-4255-A408-256DBDB41702}" srcOrd="11" destOrd="0" presId="urn:microsoft.com/office/officeart/2005/8/layout/target1"/>
    <dgm:cxn modelId="{6A0B196A-EE7B-4ED6-BC87-224E3FBBD8A8}" type="presParOf" srcId="{7C55BD1A-8007-4EC5-AF87-76AA28DD810A}" destId="{419360C1-8C63-41B3-8E03-0B502C57A867}" srcOrd="12" destOrd="0" presId="urn:microsoft.com/office/officeart/2005/8/layout/target1"/>
    <dgm:cxn modelId="{5E11DF66-9723-4FF3-ADEA-DB8C85022735}" type="presParOf" srcId="{7C55BD1A-8007-4EC5-AF87-76AA28DD810A}" destId="{15FC6218-C515-477E-B8AA-00EB9C9AAB94}" srcOrd="13" destOrd="0" presId="urn:microsoft.com/office/officeart/2005/8/layout/target1"/>
    <dgm:cxn modelId="{8FD44390-9AF8-4271-B3C8-A58A9256BF06}" type="presParOf" srcId="{7C55BD1A-8007-4EC5-AF87-76AA28DD810A}" destId="{BB2D3EAB-604B-4314-9889-7A19C9F27550}" srcOrd="14" destOrd="0" presId="urn:microsoft.com/office/officeart/2005/8/layout/target1"/>
    <dgm:cxn modelId="{C08701F3-B4C7-4094-A284-C11E5812DFDC}" type="presParOf" srcId="{7C55BD1A-8007-4EC5-AF87-76AA28DD810A}" destId="{37000CFA-7FC9-49A1-86BB-29C5B11CFA52}" srcOrd="15" destOrd="0" presId="urn:microsoft.com/office/officeart/2005/8/layout/targe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9360C1-8C63-41B3-8E03-0B502C57A867}">
      <dsp:nvSpPr>
        <dsp:cNvPr id="0" name=""/>
        <dsp:cNvSpPr/>
      </dsp:nvSpPr>
      <dsp:spPr>
        <a:xfrm>
          <a:off x="1751283" y="1166653"/>
          <a:ext cx="3499959" cy="349995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B8D8DD-3AB9-4C6D-8022-F05239B6281E}">
      <dsp:nvSpPr>
        <dsp:cNvPr id="0" name=""/>
        <dsp:cNvSpPr/>
      </dsp:nvSpPr>
      <dsp:spPr>
        <a:xfrm>
          <a:off x="2251486" y="1666855"/>
          <a:ext cx="2499554" cy="24995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76CA18-0FA5-4276-826E-4418D0F7D2C6}">
      <dsp:nvSpPr>
        <dsp:cNvPr id="0" name=""/>
        <dsp:cNvSpPr/>
      </dsp:nvSpPr>
      <dsp:spPr>
        <a:xfrm>
          <a:off x="2751397" y="2166766"/>
          <a:ext cx="1499732" cy="14997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F42C7A-1171-4C0C-A736-298F3CBBAA7F}">
      <dsp:nvSpPr>
        <dsp:cNvPr id="0" name=""/>
        <dsp:cNvSpPr/>
      </dsp:nvSpPr>
      <dsp:spPr>
        <a:xfrm>
          <a:off x="3251308" y="2666677"/>
          <a:ext cx="499910" cy="49991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3AB9CF-F74C-4AE7-84BD-A8B7E3920379}">
      <dsp:nvSpPr>
        <dsp:cNvPr id="0" name=""/>
        <dsp:cNvSpPr/>
      </dsp:nvSpPr>
      <dsp:spPr>
        <a:xfrm>
          <a:off x="5943593" y="0"/>
          <a:ext cx="4109512" cy="837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lvl="0" algn="l" defTabSz="711200" rtl="0">
            <a:lnSpc>
              <a:spcPct val="90000"/>
            </a:lnSpc>
            <a:spcBef>
              <a:spcPct val="0"/>
            </a:spcBef>
            <a:spcAft>
              <a:spcPct val="35000"/>
            </a:spcAft>
          </a:pPr>
          <a:r>
            <a:rPr lang="en-US" sz="1600" b="0" kern="1200" dirty="0" smtClean="0">
              <a:solidFill>
                <a:schemeClr val="bg1"/>
              </a:solidFill>
              <a:latin typeface="Times New Roman" panose="02020603050405020304" pitchFamily="18" charset="0"/>
              <a:cs typeface="Times New Roman" panose="02020603050405020304" pitchFamily="18" charset="0"/>
            </a:rPr>
            <a:t>1. Using information developed during interface analysis define interface objects and actions (operations). </a:t>
          </a:r>
          <a:endParaRPr lang="en-US" sz="1600" b="0" kern="1200" dirty="0">
            <a:solidFill>
              <a:schemeClr val="bg1"/>
            </a:solidFill>
            <a:latin typeface="Times New Roman" panose="02020603050405020304" pitchFamily="18" charset="0"/>
            <a:cs typeface="Times New Roman" panose="02020603050405020304" pitchFamily="18" charset="0"/>
          </a:endParaRPr>
        </a:p>
      </dsp:txBody>
      <dsp:txXfrm>
        <a:off x="5943593" y="0"/>
        <a:ext cx="4109512" cy="837073"/>
      </dsp:txXfrm>
    </dsp:sp>
    <dsp:sp modelId="{38850407-B03D-424D-A072-ECA2ABC9E9C4}">
      <dsp:nvSpPr>
        <dsp:cNvPr id="0" name=""/>
        <dsp:cNvSpPr/>
      </dsp:nvSpPr>
      <dsp:spPr>
        <a:xfrm>
          <a:off x="5397075" y="418536"/>
          <a:ext cx="43749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3CFD12A-00B6-4E50-BE04-7E328BD53A1B}">
      <dsp:nvSpPr>
        <dsp:cNvPr id="0" name=""/>
        <dsp:cNvSpPr/>
      </dsp:nvSpPr>
      <dsp:spPr>
        <a:xfrm rot="5400000">
          <a:off x="3197933" y="694158"/>
          <a:ext cx="2473304" cy="1924977"/>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6598C6-8588-4826-BAA1-AFEDEC4363EB}">
      <dsp:nvSpPr>
        <dsp:cNvPr id="0" name=""/>
        <dsp:cNvSpPr/>
      </dsp:nvSpPr>
      <dsp:spPr>
        <a:xfrm>
          <a:off x="6023742" y="928046"/>
          <a:ext cx="3820486" cy="837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lvl="0" algn="l" defTabSz="711200" rtl="0">
            <a:lnSpc>
              <a:spcPct val="90000"/>
            </a:lnSpc>
            <a:spcBef>
              <a:spcPct val="0"/>
            </a:spcBef>
            <a:spcAft>
              <a:spcPct val="35000"/>
            </a:spcAft>
          </a:pPr>
          <a:r>
            <a:rPr lang="en-US" sz="1600" b="0" kern="1200" dirty="0" smtClean="0">
              <a:solidFill>
                <a:schemeClr val="bg1"/>
              </a:solidFill>
              <a:latin typeface="Times New Roman" panose="02020603050405020304" pitchFamily="18" charset="0"/>
              <a:cs typeface="Times New Roman" panose="02020603050405020304" pitchFamily="18" charset="0"/>
            </a:rPr>
            <a:t>2. Define events (user actions) that will cause the state of the user interface to change. Model this behavior. </a:t>
          </a:r>
          <a:endParaRPr lang="en-US" sz="1600" b="0" kern="1200" dirty="0">
            <a:solidFill>
              <a:schemeClr val="bg1"/>
            </a:solidFill>
            <a:latin typeface="Times New Roman" panose="02020603050405020304" pitchFamily="18" charset="0"/>
            <a:cs typeface="Times New Roman" panose="02020603050405020304" pitchFamily="18" charset="0"/>
          </a:endParaRPr>
        </a:p>
      </dsp:txBody>
      <dsp:txXfrm>
        <a:off x="6023742" y="928046"/>
        <a:ext cx="3820486" cy="837073"/>
      </dsp:txXfrm>
    </dsp:sp>
    <dsp:sp modelId="{534864EB-523B-4A8D-98DC-4A1655CD7026}">
      <dsp:nvSpPr>
        <dsp:cNvPr id="0" name=""/>
        <dsp:cNvSpPr/>
      </dsp:nvSpPr>
      <dsp:spPr>
        <a:xfrm>
          <a:off x="5397075" y="1255610"/>
          <a:ext cx="43749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05F3D2-3107-4E92-99DE-7F5849E2162C}">
      <dsp:nvSpPr>
        <dsp:cNvPr id="0" name=""/>
        <dsp:cNvSpPr/>
      </dsp:nvSpPr>
      <dsp:spPr>
        <a:xfrm rot="5400000">
          <a:off x="3626095" y="1517524"/>
          <a:ext cx="2031143" cy="1507899"/>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FDDF8C2-AD54-4A37-A5BB-77D5EE649426}">
      <dsp:nvSpPr>
        <dsp:cNvPr id="0" name=""/>
        <dsp:cNvSpPr/>
      </dsp:nvSpPr>
      <dsp:spPr>
        <a:xfrm>
          <a:off x="5952807" y="1690051"/>
          <a:ext cx="3037527" cy="837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lvl="0" algn="l" defTabSz="711200" rtl="0">
            <a:lnSpc>
              <a:spcPct val="90000"/>
            </a:lnSpc>
            <a:spcBef>
              <a:spcPct val="0"/>
            </a:spcBef>
            <a:spcAft>
              <a:spcPct val="35000"/>
            </a:spcAft>
          </a:pPr>
          <a:r>
            <a:rPr lang="en-US" sz="1600" b="0" kern="1200" dirty="0" smtClean="0">
              <a:solidFill>
                <a:schemeClr val="bg1"/>
              </a:solidFill>
              <a:latin typeface="Times New Roman" panose="02020603050405020304" pitchFamily="18" charset="0"/>
              <a:cs typeface="Times New Roman" panose="02020603050405020304" pitchFamily="18" charset="0"/>
            </a:rPr>
            <a:t>3. Depict each interface state as it will actually look to the end user. </a:t>
          </a:r>
          <a:endParaRPr lang="en-US" sz="1600" b="0" kern="1200" dirty="0">
            <a:solidFill>
              <a:schemeClr val="bg1"/>
            </a:solidFill>
            <a:latin typeface="Times New Roman" panose="02020603050405020304" pitchFamily="18" charset="0"/>
            <a:cs typeface="Times New Roman" panose="02020603050405020304" pitchFamily="18" charset="0"/>
          </a:endParaRPr>
        </a:p>
      </dsp:txBody>
      <dsp:txXfrm>
        <a:off x="5952807" y="1690051"/>
        <a:ext cx="3037527" cy="837073"/>
      </dsp:txXfrm>
    </dsp:sp>
    <dsp:sp modelId="{8B5D4EAE-6EBE-412B-B617-E969F9F26239}">
      <dsp:nvSpPr>
        <dsp:cNvPr id="0" name=""/>
        <dsp:cNvSpPr/>
      </dsp:nvSpPr>
      <dsp:spPr>
        <a:xfrm>
          <a:off x="5397075" y="2092684"/>
          <a:ext cx="43749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B5A384-FC65-4255-A408-256DBDB41702}">
      <dsp:nvSpPr>
        <dsp:cNvPr id="0" name=""/>
        <dsp:cNvSpPr/>
      </dsp:nvSpPr>
      <dsp:spPr>
        <a:xfrm rot="5400000">
          <a:off x="4040548" y="2284890"/>
          <a:ext cx="1549315" cy="1163736"/>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FC6218-C515-477E-B8AA-00EB9C9AAB94}">
      <dsp:nvSpPr>
        <dsp:cNvPr id="0" name=""/>
        <dsp:cNvSpPr/>
      </dsp:nvSpPr>
      <dsp:spPr>
        <a:xfrm>
          <a:off x="5952798" y="2528247"/>
          <a:ext cx="3536709" cy="873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lvl="0" algn="l" defTabSz="711200" rtl="0">
            <a:lnSpc>
              <a:spcPct val="90000"/>
            </a:lnSpc>
            <a:spcBef>
              <a:spcPct val="0"/>
            </a:spcBef>
            <a:spcAft>
              <a:spcPct val="35000"/>
            </a:spcAft>
          </a:pPr>
          <a:r>
            <a:rPr lang="en-US" sz="1600" b="0" kern="1200" dirty="0" smtClean="0">
              <a:solidFill>
                <a:schemeClr val="bg1"/>
              </a:solidFill>
              <a:latin typeface="Times New Roman" panose="02020603050405020304" pitchFamily="18" charset="0"/>
              <a:cs typeface="Times New Roman" panose="02020603050405020304" pitchFamily="18" charset="0"/>
            </a:rPr>
            <a:t>4. Indicate how the user interprets the state of the system from information provided through the interface.</a:t>
          </a:r>
          <a:endParaRPr lang="en-US" sz="1600" b="0" kern="1200" dirty="0">
            <a:solidFill>
              <a:schemeClr val="bg1"/>
            </a:solidFill>
            <a:latin typeface="Times New Roman" panose="02020603050405020304" pitchFamily="18" charset="0"/>
            <a:cs typeface="Times New Roman" panose="02020603050405020304" pitchFamily="18" charset="0"/>
          </a:endParaRPr>
        </a:p>
      </dsp:txBody>
      <dsp:txXfrm>
        <a:off x="5952798" y="2528247"/>
        <a:ext cx="3536709" cy="873385"/>
      </dsp:txXfrm>
    </dsp:sp>
    <dsp:sp modelId="{BB2D3EAB-604B-4314-9889-7A19C9F27550}">
      <dsp:nvSpPr>
        <dsp:cNvPr id="0" name=""/>
        <dsp:cNvSpPr/>
      </dsp:nvSpPr>
      <dsp:spPr>
        <a:xfrm>
          <a:off x="5397075" y="2929757"/>
          <a:ext cx="43749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7000CFA-7FC9-49A1-86BB-29C5B11CFA52}">
      <dsp:nvSpPr>
        <dsp:cNvPr id="0" name=""/>
        <dsp:cNvSpPr/>
      </dsp:nvSpPr>
      <dsp:spPr>
        <a:xfrm rot="5400000">
          <a:off x="4455994" y="3055289"/>
          <a:ext cx="1064921" cy="813157"/>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4/15/2021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4/15/2021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r>
              <a:rPr lang="en-US"/>
              <a:t>Chapter 6 Architectural Design</a:t>
            </a:r>
          </a:p>
        </p:txBody>
      </p:sp>
      <p:sp>
        <p:nvSpPr>
          <p:cNvPr id="4" name="Date Placeholder 4"/>
          <p:cNvSpPr>
            <a:spLocks noGrp="1"/>
          </p:cNvSpPr>
          <p:nvPr>
            <p:ph type="dt" sz="half" idx="10"/>
          </p:nvPr>
        </p:nvSpPr>
        <p:spPr/>
        <p:txBody>
          <a:bodyPr/>
          <a:lstStyle/>
          <a:p>
            <a:fld id="{77577E51-7EFA-4F40-A148-AF3F48170F41}" type="datetime1">
              <a:rPr lang="en-GB" smtClean="0"/>
              <a:t>15/04/2021</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r>
              <a:rPr lang="en-US"/>
              <a:t>Chapter 6 Architectural Design</a:t>
            </a:r>
          </a:p>
        </p:txBody>
      </p:sp>
      <p:sp>
        <p:nvSpPr>
          <p:cNvPr id="4" name="Date Placeholder 4"/>
          <p:cNvSpPr>
            <a:spLocks noGrp="1"/>
          </p:cNvSpPr>
          <p:nvPr>
            <p:ph type="dt" sz="half" idx="10"/>
          </p:nvPr>
        </p:nvSpPr>
        <p:spPr/>
        <p:txBody>
          <a:bodyPr/>
          <a:lstStyle/>
          <a:p>
            <a:fld id="{BE18BD98-D041-48F9-83A3-77A2EADE1A6B}" type="datetime1">
              <a:rPr lang="en-GB" smtClean="0"/>
              <a:t>15/04/2021</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r>
              <a:rPr lang="en-US"/>
              <a:t>Chapter 6 Architectural Design</a:t>
            </a:r>
            <a:endParaRPr lang="en-US" dirty="0"/>
          </a:p>
        </p:txBody>
      </p:sp>
      <p:sp>
        <p:nvSpPr>
          <p:cNvPr id="4" name="Date Placeholder 4"/>
          <p:cNvSpPr>
            <a:spLocks noGrp="1"/>
          </p:cNvSpPr>
          <p:nvPr>
            <p:ph type="dt" sz="half" idx="10"/>
          </p:nvPr>
        </p:nvSpPr>
        <p:spPr/>
        <p:txBody>
          <a:bodyPr/>
          <a:lstStyle/>
          <a:p>
            <a:fld id="{2D41074F-1760-4068-8A42-546A2BABC569}" type="datetime1">
              <a:rPr lang="en-GB" smtClean="0"/>
              <a:t>15/04/2021</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r>
              <a:rPr lang="en-US"/>
              <a:t>Chapter 6 Architectural Design</a:t>
            </a:r>
          </a:p>
        </p:txBody>
      </p:sp>
      <p:sp>
        <p:nvSpPr>
          <p:cNvPr id="5" name="Date Placeholder 5"/>
          <p:cNvSpPr>
            <a:spLocks noGrp="1"/>
          </p:cNvSpPr>
          <p:nvPr>
            <p:ph type="dt" sz="half" idx="10"/>
          </p:nvPr>
        </p:nvSpPr>
        <p:spPr/>
        <p:txBody>
          <a:bodyPr/>
          <a:lstStyle/>
          <a:p>
            <a:fld id="{CE6FA25E-158C-4C68-9457-053AC14184EB}" type="datetime1">
              <a:rPr lang="en-GB" smtClean="0"/>
              <a:t>15/04/2021</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r>
              <a:rPr lang="en-US"/>
              <a:t>Chapter 6 Architectural Design</a:t>
            </a:r>
          </a:p>
        </p:txBody>
      </p:sp>
      <p:sp>
        <p:nvSpPr>
          <p:cNvPr id="7" name="Date Placeholder 7"/>
          <p:cNvSpPr>
            <a:spLocks noGrp="1"/>
          </p:cNvSpPr>
          <p:nvPr>
            <p:ph type="dt" sz="half" idx="10"/>
          </p:nvPr>
        </p:nvSpPr>
        <p:spPr/>
        <p:txBody>
          <a:bodyPr/>
          <a:lstStyle/>
          <a:p>
            <a:fld id="{C179D28F-0ADD-4757-A691-F236E08493B9}" type="datetime1">
              <a:rPr lang="en-GB" smtClean="0"/>
              <a:t>15/04/2021</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r>
              <a:rPr lang="en-US"/>
              <a:t>Chapter 6 Architectural Design</a:t>
            </a:r>
          </a:p>
        </p:txBody>
      </p:sp>
      <p:sp>
        <p:nvSpPr>
          <p:cNvPr id="3" name="Date Placeholder 3"/>
          <p:cNvSpPr>
            <a:spLocks noGrp="1"/>
          </p:cNvSpPr>
          <p:nvPr>
            <p:ph type="dt" sz="half" idx="10"/>
          </p:nvPr>
        </p:nvSpPr>
        <p:spPr/>
        <p:txBody>
          <a:bodyPr/>
          <a:lstStyle/>
          <a:p>
            <a:fld id="{0FEC9A49-3D26-4FC4-8654-5D074E10DBCD}" type="datetime1">
              <a:rPr lang="en-GB" smtClean="0"/>
              <a:t>15/04/2021</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r>
              <a:rPr lang="en-US"/>
              <a:t>Chapter 6 Architectural Design</a:t>
            </a:r>
          </a:p>
        </p:txBody>
      </p:sp>
      <p:sp>
        <p:nvSpPr>
          <p:cNvPr id="2" name="Date Placeholder 2"/>
          <p:cNvSpPr>
            <a:spLocks noGrp="1"/>
          </p:cNvSpPr>
          <p:nvPr>
            <p:ph type="dt" sz="half" idx="10"/>
          </p:nvPr>
        </p:nvSpPr>
        <p:spPr/>
        <p:txBody>
          <a:bodyPr/>
          <a:lstStyle/>
          <a:p>
            <a:fld id="{DACC5B16-8844-406C-8C47-1CC8B09C0B1E}" type="datetime1">
              <a:rPr lang="en-GB" smtClean="0"/>
              <a:t>15/04/2021</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r>
              <a:rPr lang="en-US"/>
              <a:t>Chapter 6 Architectural Design</a:t>
            </a:r>
          </a:p>
        </p:txBody>
      </p:sp>
      <p:sp>
        <p:nvSpPr>
          <p:cNvPr id="5" name="Date Placeholder 5"/>
          <p:cNvSpPr>
            <a:spLocks noGrp="1"/>
          </p:cNvSpPr>
          <p:nvPr>
            <p:ph type="dt" sz="half" idx="10"/>
          </p:nvPr>
        </p:nvSpPr>
        <p:spPr/>
        <p:txBody>
          <a:bodyPr/>
          <a:lstStyle/>
          <a:p>
            <a:fld id="{97A458BB-DA4C-4A8F-A0E0-09A86598C6F7}" type="datetime1">
              <a:rPr lang="en-GB" smtClean="0"/>
              <a:t>15/04/2021</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r>
              <a:rPr lang="en-US"/>
              <a:t>Chapter 6 Architectural Design</a:t>
            </a:r>
          </a:p>
        </p:txBody>
      </p:sp>
      <p:sp>
        <p:nvSpPr>
          <p:cNvPr id="5" name="Date Placeholder 5"/>
          <p:cNvSpPr>
            <a:spLocks noGrp="1"/>
          </p:cNvSpPr>
          <p:nvPr>
            <p:ph type="dt" sz="half" idx="10"/>
          </p:nvPr>
        </p:nvSpPr>
        <p:spPr/>
        <p:txBody>
          <a:bodyPr/>
          <a:lstStyle/>
          <a:p>
            <a:fld id="{56F6633C-615D-4CD0-96D4-42D9AC5B220C}" type="datetime1">
              <a:rPr lang="en-GB" smtClean="0"/>
              <a:t>15/04/2021</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r>
              <a:rPr lang="en-US"/>
              <a:t>Chapter 6 Architectural Design</a:t>
            </a:r>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82FCA8FA-719E-4927-BBC1-C7BF7A0824AE}" type="datetime1">
              <a:rPr lang="en-GB" smtClean="0"/>
              <a:t>15/04/2021</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Engineering</a:t>
            </a:r>
          </a:p>
        </p:txBody>
      </p:sp>
      <p:sp>
        <p:nvSpPr>
          <p:cNvPr id="3" name="Subtitle 2"/>
          <p:cNvSpPr>
            <a:spLocks noGrp="1"/>
          </p:cNvSpPr>
          <p:nvPr>
            <p:ph type="subTitle" idx="1"/>
          </p:nvPr>
        </p:nvSpPr>
        <p:spPr/>
        <p:txBody>
          <a:bodyPr>
            <a:normAutofit fontScale="92500" lnSpcReduction="20000"/>
          </a:bodyPr>
          <a:lstStyle/>
          <a:p>
            <a:r>
              <a:rPr lang="en-US" dirty="0"/>
              <a:t>Sobia Iftikhar</a:t>
            </a:r>
          </a:p>
          <a:p>
            <a:r>
              <a:rPr lang="en-US" sz="1300" u="sng" dirty="0"/>
              <a:t>Sobia.Iftikhar@nu.edu.pk</a:t>
            </a:r>
          </a:p>
        </p:txBody>
      </p:sp>
      <p:sp>
        <p:nvSpPr>
          <p:cNvPr id="4" name="TextBox 3"/>
          <p:cNvSpPr txBox="1"/>
          <p:nvPr/>
        </p:nvSpPr>
        <p:spPr>
          <a:xfrm>
            <a:off x="5410200" y="5390922"/>
            <a:ext cx="1098378" cy="369332"/>
          </a:xfrm>
          <a:prstGeom prst="rect">
            <a:avLst/>
          </a:prstGeom>
          <a:noFill/>
        </p:spPr>
        <p:txBody>
          <a:bodyPr wrap="none" rtlCol="0">
            <a:spAutoFit/>
          </a:bodyPr>
          <a:lstStyle/>
          <a:p>
            <a:r>
              <a:rPr lang="en-US" dirty="0"/>
              <a:t>Week 09</a:t>
            </a:r>
          </a:p>
        </p:txBody>
      </p:sp>
    </p:spTree>
    <p:extLst>
      <p:ext uri="{BB962C8B-B14F-4D97-AF65-F5344CB8AC3E}">
        <p14:creationId xmlns:p14="http://schemas.microsoft.com/office/powerpoint/2010/main" val="2163462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solidFill>
                  <a:schemeClr val="bg2"/>
                </a:solidFill>
              </a:rPr>
              <a:t>2. Task Analysis and Modelling (cont.)</a:t>
            </a:r>
            <a:br>
              <a:rPr lang="en-GB" sz="3600" dirty="0">
                <a:solidFill>
                  <a:schemeClr val="bg2"/>
                </a:solidFill>
              </a:rPr>
            </a:br>
            <a:endParaRPr lang="en-US" dirty="0"/>
          </a:p>
        </p:txBody>
      </p:sp>
      <p:sp>
        <p:nvSpPr>
          <p:cNvPr id="3" name="Content Placeholder 2"/>
          <p:cNvSpPr>
            <a:spLocks noGrp="1"/>
          </p:cNvSpPr>
          <p:nvPr>
            <p:ph idx="1"/>
          </p:nvPr>
        </p:nvSpPr>
        <p:spPr/>
        <p:txBody>
          <a:bodyPr/>
          <a:lstStyle/>
          <a:p>
            <a:pPr marL="228600" lvl="1">
              <a:spcBef>
                <a:spcPts val="1800"/>
              </a:spcBef>
            </a:pPr>
            <a:r>
              <a:rPr lang="en-GB" b="1" i="1" dirty="0">
                <a:solidFill>
                  <a:schemeClr val="bg1"/>
                </a:solidFill>
              </a:rPr>
              <a:t>Object </a:t>
            </a:r>
            <a:r>
              <a:rPr lang="en-GB" b="1" i="1" dirty="0" smtClean="0">
                <a:solidFill>
                  <a:schemeClr val="bg1"/>
                </a:solidFill>
              </a:rPr>
              <a:t>elaboration</a:t>
            </a:r>
          </a:p>
          <a:p>
            <a:pPr marL="457200" lvl="2">
              <a:spcBef>
                <a:spcPts val="1800"/>
              </a:spcBef>
            </a:pPr>
            <a:r>
              <a:rPr lang="en-GB" dirty="0" smtClean="0">
                <a:solidFill>
                  <a:schemeClr val="bg1"/>
                </a:solidFill>
              </a:rPr>
              <a:t>To identify the classes</a:t>
            </a:r>
          </a:p>
          <a:p>
            <a:pPr marL="457200" lvl="2">
              <a:spcBef>
                <a:spcPts val="1800"/>
              </a:spcBef>
            </a:pPr>
            <a:r>
              <a:rPr lang="en-GB" dirty="0" smtClean="0">
                <a:solidFill>
                  <a:schemeClr val="bg1"/>
                </a:solidFill>
              </a:rPr>
              <a:t>To identify the objects</a:t>
            </a:r>
            <a:endParaRPr lang="en-GB" dirty="0">
              <a:solidFill>
                <a:schemeClr val="bg1"/>
              </a:solidFill>
            </a:endParaRPr>
          </a:p>
          <a:p>
            <a:r>
              <a:rPr lang="en-US" dirty="0" smtClean="0">
                <a:solidFill>
                  <a:schemeClr val="bg1"/>
                </a:solidFill>
              </a:rPr>
              <a:t>For </a:t>
            </a:r>
            <a:r>
              <a:rPr lang="en-US" dirty="0">
                <a:solidFill>
                  <a:schemeClr val="bg1"/>
                </a:solidFill>
              </a:rPr>
              <a:t>example, the furniture template might translate into a class called Furniture with attributes that might include size, shape, location, and others. The interior designer would select the object from the Furniture class, move it to a position on the floor plan (another object in this context), draw the furniture outline, and so forth. </a:t>
            </a:r>
          </a:p>
        </p:txBody>
      </p:sp>
    </p:spTree>
    <p:extLst>
      <p:ext uri="{BB962C8B-B14F-4D97-AF65-F5344CB8AC3E}">
        <p14:creationId xmlns:p14="http://schemas.microsoft.com/office/powerpoint/2010/main" val="3546102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solidFill>
                  <a:schemeClr val="bg2"/>
                </a:solidFill>
              </a:rPr>
              <a:t>2. Task Analysis and Modelling (cont.)</a:t>
            </a:r>
            <a:br>
              <a:rPr lang="en-GB" sz="3600" dirty="0">
                <a:solidFill>
                  <a:schemeClr val="bg2"/>
                </a:solidFill>
              </a:rPr>
            </a:br>
            <a:endParaRPr lang="en-US" dirty="0"/>
          </a:p>
        </p:txBody>
      </p:sp>
      <p:sp>
        <p:nvSpPr>
          <p:cNvPr id="3" name="Content Placeholder 2"/>
          <p:cNvSpPr>
            <a:spLocks noGrp="1"/>
          </p:cNvSpPr>
          <p:nvPr>
            <p:ph idx="1"/>
          </p:nvPr>
        </p:nvSpPr>
        <p:spPr/>
        <p:txBody>
          <a:bodyPr>
            <a:normAutofit fontScale="92500" lnSpcReduction="10000"/>
          </a:bodyPr>
          <a:lstStyle/>
          <a:p>
            <a:pPr lvl="1"/>
            <a:r>
              <a:rPr lang="en-GB" b="1" i="1" dirty="0" smtClean="0">
                <a:solidFill>
                  <a:schemeClr val="bg2"/>
                </a:solidFill>
              </a:rPr>
              <a:t>Workflow analysis</a:t>
            </a:r>
          </a:p>
          <a:p>
            <a:pPr lvl="2"/>
            <a:r>
              <a:rPr lang="en-US" dirty="0">
                <a:solidFill>
                  <a:schemeClr val="bg2"/>
                </a:solidFill>
              </a:rPr>
              <a:t>1. Each user implements different tasks via the interface; therefore, the look and feel of the interface designed for the patient will be different than the one defined for pharmacists or physicians. </a:t>
            </a:r>
            <a:endParaRPr lang="en-US" dirty="0" smtClean="0">
              <a:solidFill>
                <a:schemeClr val="bg2"/>
              </a:solidFill>
            </a:endParaRPr>
          </a:p>
          <a:p>
            <a:pPr lvl="2"/>
            <a:r>
              <a:rPr lang="en-US" dirty="0" smtClean="0">
                <a:solidFill>
                  <a:schemeClr val="bg2"/>
                </a:solidFill>
              </a:rPr>
              <a:t>2</a:t>
            </a:r>
            <a:r>
              <a:rPr lang="en-US" dirty="0">
                <a:solidFill>
                  <a:schemeClr val="bg2"/>
                </a:solidFill>
              </a:rPr>
              <a:t>. The interface design for pharmacists and physicians must accommodate access to and display of information from secondary information sources (e.g., access to inventory for the pharmacist and access to information about alternative medications for the physician</a:t>
            </a:r>
            <a:r>
              <a:rPr lang="en-US" dirty="0" smtClean="0">
                <a:solidFill>
                  <a:schemeClr val="bg2"/>
                </a:solidFill>
              </a:rPr>
              <a:t>).</a:t>
            </a:r>
          </a:p>
          <a:p>
            <a:pPr lvl="2"/>
            <a:r>
              <a:rPr lang="en-US" dirty="0" smtClean="0">
                <a:solidFill>
                  <a:schemeClr val="bg2"/>
                </a:solidFill>
              </a:rPr>
              <a:t>3</a:t>
            </a:r>
            <a:r>
              <a:rPr lang="en-US" dirty="0">
                <a:solidFill>
                  <a:schemeClr val="bg2"/>
                </a:solidFill>
              </a:rPr>
              <a:t>. Many of the activities noted in the </a:t>
            </a:r>
            <a:r>
              <a:rPr lang="en-US" dirty="0" smtClean="0">
                <a:solidFill>
                  <a:schemeClr val="bg2"/>
                </a:solidFill>
              </a:rPr>
              <a:t>Swimlane </a:t>
            </a:r>
            <a:r>
              <a:rPr lang="en-US" dirty="0">
                <a:solidFill>
                  <a:schemeClr val="bg2"/>
                </a:solidFill>
              </a:rPr>
              <a:t>diagram can be further elaborated using task analysis and/or object elaboration (e.g., Fills prescription could imply a mail-order delivery, a visit to a pharmacy, or a visit to a special drug distribution center).</a:t>
            </a:r>
            <a:endParaRPr lang="en-GB" dirty="0" smtClean="0">
              <a:solidFill>
                <a:schemeClr val="bg2"/>
              </a:solidFill>
            </a:endParaRPr>
          </a:p>
          <a:p>
            <a:pPr lvl="1"/>
            <a:r>
              <a:rPr lang="en-US" b="1" i="1" dirty="0">
                <a:solidFill>
                  <a:schemeClr val="bg2"/>
                </a:solidFill>
              </a:rPr>
              <a:t>Hierarchical representation.</a:t>
            </a:r>
            <a:endParaRPr lang="en-GB" b="1" i="1" dirty="0">
              <a:solidFill>
                <a:schemeClr val="bg2"/>
              </a:solidFill>
            </a:endParaRPr>
          </a:p>
          <a:p>
            <a:pPr lvl="1"/>
            <a:r>
              <a:rPr lang="en-US" dirty="0" smtClean="0">
                <a:solidFill>
                  <a:schemeClr val="bg2"/>
                </a:solidFill>
              </a:rPr>
              <a:t>For </a:t>
            </a:r>
            <a:r>
              <a:rPr lang="en-US" dirty="0">
                <a:solidFill>
                  <a:schemeClr val="bg2"/>
                </a:solidFill>
              </a:rPr>
              <a:t>example, consider the following user task and subtask hierarchy. </a:t>
            </a:r>
            <a:endParaRPr lang="en-US" dirty="0" smtClean="0">
              <a:solidFill>
                <a:schemeClr val="bg2"/>
              </a:solidFill>
            </a:endParaRPr>
          </a:p>
          <a:p>
            <a:pPr lvl="1"/>
            <a:r>
              <a:rPr lang="en-US" dirty="0" smtClean="0">
                <a:solidFill>
                  <a:schemeClr val="bg2"/>
                </a:solidFill>
              </a:rPr>
              <a:t>User </a:t>
            </a:r>
            <a:r>
              <a:rPr lang="en-US" dirty="0">
                <a:solidFill>
                  <a:schemeClr val="bg2"/>
                </a:solidFill>
              </a:rPr>
              <a:t>task: Requests that a prescription be refilled </a:t>
            </a:r>
            <a:endParaRPr lang="en-US" dirty="0" smtClean="0">
              <a:solidFill>
                <a:schemeClr val="bg2"/>
              </a:solidFill>
            </a:endParaRPr>
          </a:p>
          <a:p>
            <a:pPr lvl="2"/>
            <a:r>
              <a:rPr lang="en-US" dirty="0" smtClean="0">
                <a:solidFill>
                  <a:schemeClr val="bg2"/>
                </a:solidFill>
              </a:rPr>
              <a:t>• </a:t>
            </a:r>
            <a:r>
              <a:rPr lang="en-US" dirty="0">
                <a:solidFill>
                  <a:schemeClr val="bg2"/>
                </a:solidFill>
              </a:rPr>
              <a:t>Provide identifying information. </a:t>
            </a:r>
            <a:endParaRPr lang="en-US" dirty="0" smtClean="0">
              <a:solidFill>
                <a:schemeClr val="bg2"/>
              </a:solidFill>
            </a:endParaRPr>
          </a:p>
          <a:p>
            <a:pPr lvl="3"/>
            <a:r>
              <a:rPr lang="en-US" dirty="0" smtClean="0">
                <a:solidFill>
                  <a:schemeClr val="bg2"/>
                </a:solidFill>
              </a:rPr>
              <a:t>• </a:t>
            </a:r>
            <a:r>
              <a:rPr lang="en-US" dirty="0">
                <a:solidFill>
                  <a:schemeClr val="bg2"/>
                </a:solidFill>
              </a:rPr>
              <a:t>Specify name</a:t>
            </a:r>
            <a:r>
              <a:rPr lang="en-US" dirty="0" smtClean="0">
                <a:solidFill>
                  <a:schemeClr val="bg2"/>
                </a:solidFill>
              </a:rPr>
              <a:t>.</a:t>
            </a:r>
          </a:p>
          <a:p>
            <a:pPr marL="960120" lvl="4" indent="0">
              <a:buNone/>
            </a:pPr>
            <a:r>
              <a:rPr lang="en-US" dirty="0" smtClean="0">
                <a:solidFill>
                  <a:schemeClr val="bg2"/>
                </a:solidFill>
              </a:rPr>
              <a:t>• </a:t>
            </a:r>
            <a:r>
              <a:rPr lang="en-US" dirty="0">
                <a:solidFill>
                  <a:schemeClr val="bg2"/>
                </a:solidFill>
              </a:rPr>
              <a:t>Specify </a:t>
            </a:r>
            <a:r>
              <a:rPr lang="en-US" dirty="0" err="1">
                <a:solidFill>
                  <a:schemeClr val="bg2"/>
                </a:solidFill>
              </a:rPr>
              <a:t>userid</a:t>
            </a:r>
            <a:r>
              <a:rPr lang="en-US" dirty="0">
                <a:solidFill>
                  <a:schemeClr val="bg2"/>
                </a:solidFill>
              </a:rPr>
              <a:t>. </a:t>
            </a:r>
            <a:endParaRPr lang="en-US" dirty="0" smtClean="0">
              <a:solidFill>
                <a:schemeClr val="bg2"/>
              </a:solidFill>
            </a:endParaRPr>
          </a:p>
          <a:p>
            <a:pPr marL="960120" lvl="4" indent="0">
              <a:buNone/>
            </a:pPr>
            <a:r>
              <a:rPr lang="en-US" dirty="0" smtClean="0">
                <a:solidFill>
                  <a:schemeClr val="bg2"/>
                </a:solidFill>
              </a:rPr>
              <a:t>• </a:t>
            </a:r>
            <a:r>
              <a:rPr lang="en-US" dirty="0">
                <a:solidFill>
                  <a:schemeClr val="bg2"/>
                </a:solidFill>
              </a:rPr>
              <a:t>Specify PIN and password. • Specify prescription number. • Specify date refill is required.</a:t>
            </a:r>
          </a:p>
        </p:txBody>
      </p:sp>
    </p:spTree>
    <p:extLst>
      <p:ext uri="{BB962C8B-B14F-4D97-AF65-F5344CB8AC3E}">
        <p14:creationId xmlns:p14="http://schemas.microsoft.com/office/powerpoint/2010/main" val="162124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D4109F-9092-49B3-9D26-0AE30B90D2CE}"/>
              </a:ext>
            </a:extLst>
          </p:cNvPr>
          <p:cNvSpPr>
            <a:spLocks noGrp="1"/>
          </p:cNvSpPr>
          <p:nvPr>
            <p:ph type="title"/>
          </p:nvPr>
        </p:nvSpPr>
        <p:spPr/>
        <p:txBody>
          <a:bodyPr/>
          <a:lstStyle/>
          <a:p>
            <a:pPr marL="514350" indent="-514350">
              <a:buFont typeface="+mj-lt"/>
              <a:buAutoNum type="arabicPeriod" startAt="3"/>
            </a:pPr>
            <a:r>
              <a:rPr lang="en-GB" dirty="0"/>
              <a:t>Analysis of Display Content</a:t>
            </a:r>
          </a:p>
        </p:txBody>
      </p:sp>
      <p:sp>
        <p:nvSpPr>
          <p:cNvPr id="3" name="Content Placeholder 2">
            <a:extLst>
              <a:ext uri="{FF2B5EF4-FFF2-40B4-BE49-F238E27FC236}">
                <a16:creationId xmlns:a16="http://schemas.microsoft.com/office/drawing/2014/main" xmlns="" id="{C7A278A6-7F87-4837-B3D9-5FCF99839F36}"/>
              </a:ext>
            </a:extLst>
          </p:cNvPr>
          <p:cNvSpPr>
            <a:spLocks noGrp="1"/>
          </p:cNvSpPr>
          <p:nvPr>
            <p:ph idx="1"/>
          </p:nvPr>
        </p:nvSpPr>
        <p:spPr/>
        <p:txBody>
          <a:bodyPr/>
          <a:lstStyle/>
          <a:p>
            <a:r>
              <a:rPr lang="en-US" dirty="0"/>
              <a:t>The user tasks identified  lead to the presentation of a variety of different types of content.</a:t>
            </a:r>
          </a:p>
          <a:p>
            <a:r>
              <a:rPr lang="en-US" dirty="0"/>
              <a:t>For modern applications, display content can range from character-based reports (e.g., a spreadsheet), graphical displays (e.g., a histogram, a 3-D model, a picture of a person)</a:t>
            </a:r>
            <a:endParaRPr lang="en-GB" dirty="0"/>
          </a:p>
        </p:txBody>
      </p:sp>
    </p:spTree>
    <p:extLst>
      <p:ext uri="{BB962C8B-B14F-4D97-AF65-F5344CB8AC3E}">
        <p14:creationId xmlns:p14="http://schemas.microsoft.com/office/powerpoint/2010/main" val="2257890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B920DE-B1AA-4561-8353-54076241538A}"/>
              </a:ext>
            </a:extLst>
          </p:cNvPr>
          <p:cNvSpPr>
            <a:spLocks noGrp="1"/>
          </p:cNvSpPr>
          <p:nvPr>
            <p:ph type="title"/>
          </p:nvPr>
        </p:nvSpPr>
        <p:spPr/>
        <p:txBody>
          <a:bodyPr/>
          <a:lstStyle/>
          <a:p>
            <a:pPr marL="742950" indent="-742950">
              <a:buFont typeface="+mj-lt"/>
              <a:buAutoNum type="arabicPeriod" startAt="4"/>
            </a:pPr>
            <a:r>
              <a:rPr lang="en-US" sz="3600" dirty="0"/>
              <a:t>Analysis of the Work Environment</a:t>
            </a:r>
            <a:r>
              <a:rPr lang="en-GB" sz="3600" dirty="0"/>
              <a:t/>
            </a:r>
            <a:br>
              <a:rPr lang="en-GB" sz="3600" dirty="0"/>
            </a:br>
            <a:endParaRPr lang="en-GB" dirty="0"/>
          </a:p>
        </p:txBody>
      </p:sp>
      <p:sp>
        <p:nvSpPr>
          <p:cNvPr id="3" name="Content Placeholder 2">
            <a:extLst>
              <a:ext uri="{FF2B5EF4-FFF2-40B4-BE49-F238E27FC236}">
                <a16:creationId xmlns:a16="http://schemas.microsoft.com/office/drawing/2014/main" xmlns="" id="{F11ED5E5-98F0-49CD-8F56-1A842D3237B4}"/>
              </a:ext>
            </a:extLst>
          </p:cNvPr>
          <p:cNvSpPr>
            <a:spLocks noGrp="1"/>
          </p:cNvSpPr>
          <p:nvPr>
            <p:ph idx="1"/>
          </p:nvPr>
        </p:nvSpPr>
        <p:spPr/>
        <p:txBody>
          <a:bodyPr/>
          <a:lstStyle/>
          <a:p>
            <a:r>
              <a:rPr lang="en-US" dirty="0"/>
              <a:t>People do not perform their work in isolation. They are influenced by the activity around them.</a:t>
            </a:r>
          </a:p>
          <a:p>
            <a:r>
              <a:rPr lang="en-US" dirty="0"/>
              <a:t>In some applications the user interface for a computer-based system is placed in a “user-friendly location” (e.g., proper lighting, good display height, easy keyboard access), but in others (e.g., a factory floor or an airplane cockpit), lighting may be suboptimal, noise may be a factor.</a:t>
            </a:r>
          </a:p>
          <a:p>
            <a:r>
              <a:rPr lang="en-US" dirty="0"/>
              <a:t>Will system interaction be measured in some manner (e.g., time per transaction or accuracy of a transaction)? </a:t>
            </a:r>
          </a:p>
          <a:p>
            <a:r>
              <a:rPr lang="en-US" dirty="0"/>
              <a:t>Will two or more people have to share information before an input can be provided?</a:t>
            </a:r>
          </a:p>
          <a:p>
            <a:r>
              <a:rPr lang="en-US" dirty="0"/>
              <a:t>How will support be provided to users of the system? </a:t>
            </a:r>
            <a:endParaRPr lang="en-GB" dirty="0"/>
          </a:p>
        </p:txBody>
      </p:sp>
    </p:spTree>
    <p:extLst>
      <p:ext uri="{BB962C8B-B14F-4D97-AF65-F5344CB8AC3E}">
        <p14:creationId xmlns:p14="http://schemas.microsoft.com/office/powerpoint/2010/main" val="2797140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362200"/>
            <a:ext cx="10515600" cy="1145224"/>
          </a:xfrm>
        </p:spPr>
        <p:txBody>
          <a:bodyPr/>
          <a:lstStyle/>
          <a:p>
            <a:pPr algn="ctr"/>
            <a:r>
              <a:rPr lang="en-US" dirty="0"/>
              <a:t>Class </a:t>
            </a:r>
            <a:r>
              <a:rPr lang="en-US" dirty="0" smtClean="0"/>
              <a:t>26</a:t>
            </a:r>
            <a:r>
              <a:rPr lang="en-US" dirty="0"/>
              <a:t/>
            </a:r>
            <a:br>
              <a:rPr lang="en-US" dirty="0"/>
            </a:br>
            <a:r>
              <a:rPr lang="en-US" dirty="0" smtClean="0"/>
              <a:t>15-APRIAL-2021</a:t>
            </a:r>
            <a:endParaRPr lang="en-US" dirty="0"/>
          </a:p>
        </p:txBody>
      </p:sp>
    </p:spTree>
    <p:extLst>
      <p:ext uri="{BB962C8B-B14F-4D97-AF65-F5344CB8AC3E}">
        <p14:creationId xmlns:p14="http://schemas.microsoft.com/office/powerpoint/2010/main" val="3583812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Interface </a:t>
            </a:r>
            <a:r>
              <a:rPr lang="en-US" dirty="0">
                <a:solidFill>
                  <a:schemeClr val="bg1"/>
                </a:solidFill>
              </a:rPr>
              <a:t>D</a:t>
            </a:r>
            <a:r>
              <a:rPr lang="en-US" dirty="0" smtClean="0">
                <a:solidFill>
                  <a:schemeClr val="bg1"/>
                </a:solidFill>
              </a:rPr>
              <a:t>esign Step</a:t>
            </a:r>
            <a:endParaRPr lang="en-US" dirty="0">
              <a:solidFill>
                <a:schemeClr val="bg1"/>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47107620"/>
              </p:ext>
            </p:extLst>
          </p:nvPr>
        </p:nvGraphicFramePr>
        <p:xfrm>
          <a:off x="838200" y="1510350"/>
          <a:ext cx="10515600" cy="4666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0425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2700">
              <a:lnSpc>
                <a:spcPct val="100000"/>
              </a:lnSpc>
              <a:spcBef>
                <a:spcPts val="5"/>
              </a:spcBef>
              <a:tabLst>
                <a:tab pos="621665" algn="l"/>
                <a:tab pos="622300" algn="l"/>
              </a:tabLst>
            </a:pPr>
            <a:r>
              <a:rPr lang="en-US" sz="3600" dirty="0">
                <a:latin typeface="+mn-lt"/>
                <a:cs typeface="Arial"/>
              </a:rPr>
              <a:t>During all of these steps, the designer</a:t>
            </a:r>
            <a:r>
              <a:rPr lang="en-US" sz="3600" spc="-150" dirty="0">
                <a:latin typeface="+mn-lt"/>
                <a:cs typeface="Arial"/>
              </a:rPr>
              <a:t> </a:t>
            </a:r>
            <a:r>
              <a:rPr lang="en-US" sz="3600" dirty="0">
                <a:latin typeface="+mn-lt"/>
                <a:cs typeface="Arial"/>
              </a:rPr>
              <a:t>must</a:t>
            </a:r>
            <a:endParaRPr lang="en-US" sz="3600" dirty="0">
              <a:latin typeface="+mn-lt"/>
              <a:cs typeface="Arial"/>
            </a:endParaRPr>
          </a:p>
        </p:txBody>
      </p:sp>
      <p:sp>
        <p:nvSpPr>
          <p:cNvPr id="3" name="Content Placeholder 2"/>
          <p:cNvSpPr>
            <a:spLocks noGrp="1"/>
          </p:cNvSpPr>
          <p:nvPr>
            <p:ph idx="1"/>
          </p:nvPr>
        </p:nvSpPr>
        <p:spPr/>
        <p:txBody>
          <a:bodyPr/>
          <a:lstStyle/>
          <a:p>
            <a:r>
              <a:rPr lang="en-US" dirty="0"/>
              <a:t>1) always follow the golden rules </a:t>
            </a:r>
            <a:r>
              <a:rPr lang="en-US" dirty="0" smtClean="0"/>
              <a:t>discussed, </a:t>
            </a:r>
          </a:p>
          <a:p>
            <a:r>
              <a:rPr lang="en-US" dirty="0" smtClean="0"/>
              <a:t>(</a:t>
            </a:r>
            <a:r>
              <a:rPr lang="en-US" dirty="0"/>
              <a:t>2) model how the interface will be </a:t>
            </a:r>
            <a:r>
              <a:rPr lang="en-US" dirty="0" smtClean="0"/>
              <a:t>implemented</a:t>
            </a:r>
            <a:endParaRPr lang="en-US" dirty="0"/>
          </a:p>
          <a:p>
            <a:pPr marL="228600" lvl="1">
              <a:spcBef>
                <a:spcPts val="1800"/>
              </a:spcBef>
            </a:pPr>
            <a:r>
              <a:rPr lang="en-US" dirty="0" smtClean="0"/>
              <a:t>(3</a:t>
            </a:r>
            <a:r>
              <a:rPr lang="en-US" dirty="0"/>
              <a:t>) consider </a:t>
            </a:r>
            <a:r>
              <a:rPr lang="en-US" dirty="0" smtClean="0"/>
              <a:t>environment</a:t>
            </a:r>
            <a:r>
              <a:rPr lang="en-US" spc="-5" dirty="0" smtClean="0">
                <a:solidFill>
                  <a:srgbClr val="3333CC"/>
                </a:solidFill>
                <a:cs typeface="Arial"/>
              </a:rPr>
              <a:t> </a:t>
            </a:r>
            <a:r>
              <a:rPr lang="en-US" spc="-5" dirty="0">
                <a:cs typeface="Arial"/>
              </a:rPr>
              <a:t>(e.g., display </a:t>
            </a:r>
            <a:r>
              <a:rPr lang="en-US" spc="-20" dirty="0">
                <a:cs typeface="Arial"/>
              </a:rPr>
              <a:t>technology, </a:t>
            </a:r>
            <a:r>
              <a:rPr lang="en-US" spc="-5" dirty="0">
                <a:cs typeface="Arial"/>
              </a:rPr>
              <a:t>operating system, development tools)  that </a:t>
            </a:r>
            <a:r>
              <a:rPr lang="en-US" spc="-15" dirty="0">
                <a:cs typeface="Arial"/>
              </a:rPr>
              <a:t>will </a:t>
            </a:r>
            <a:r>
              <a:rPr lang="en-US" spc="-5" dirty="0">
                <a:cs typeface="Arial"/>
              </a:rPr>
              <a:t>be</a:t>
            </a:r>
            <a:r>
              <a:rPr lang="en-US" spc="55" dirty="0">
                <a:cs typeface="Arial"/>
              </a:rPr>
              <a:t> </a:t>
            </a:r>
            <a:r>
              <a:rPr lang="en-US" spc="-5" dirty="0" smtClean="0">
                <a:cs typeface="Arial"/>
              </a:rPr>
              <a:t>used</a:t>
            </a:r>
            <a:r>
              <a:rPr lang="en-US" dirty="0" smtClean="0">
                <a:cs typeface="Arial"/>
              </a:rPr>
              <a:t> t</a:t>
            </a:r>
            <a:r>
              <a:rPr lang="en-US" dirty="0" smtClean="0"/>
              <a:t>he </a:t>
            </a:r>
            <a:r>
              <a:rPr lang="en-US" dirty="0"/>
              <a:t>environment </a:t>
            </a:r>
            <a:endParaRPr lang="en-US" dirty="0"/>
          </a:p>
        </p:txBody>
      </p:sp>
    </p:spTree>
    <p:extLst>
      <p:ext uri="{BB962C8B-B14F-4D97-AF65-F5344CB8AC3E}">
        <p14:creationId xmlns:p14="http://schemas.microsoft.com/office/powerpoint/2010/main" val="3599533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75000"/>
                  </a:schemeClr>
                </a:solidFill>
              </a:rPr>
              <a:t>Interface Design Step</a:t>
            </a:r>
          </a:p>
        </p:txBody>
      </p:sp>
      <p:sp>
        <p:nvSpPr>
          <p:cNvPr id="3" name="Content Placeholder 2"/>
          <p:cNvSpPr>
            <a:spLocks noGrp="1"/>
          </p:cNvSpPr>
          <p:nvPr>
            <p:ph idx="1"/>
          </p:nvPr>
        </p:nvSpPr>
        <p:spPr/>
        <p:txBody>
          <a:bodyPr>
            <a:normAutofit fontScale="85000" lnSpcReduction="10000"/>
          </a:bodyPr>
          <a:lstStyle/>
          <a:p>
            <a:r>
              <a:rPr lang="en-US" dirty="0"/>
              <a:t>Applying Interface Design </a:t>
            </a:r>
            <a:r>
              <a:rPr lang="en-US" dirty="0" smtClean="0"/>
              <a:t>Steps</a:t>
            </a:r>
          </a:p>
          <a:p>
            <a:pPr marL="355600" indent="-342900">
              <a:lnSpc>
                <a:spcPts val="2280"/>
              </a:lnSpc>
              <a:spcBef>
                <a:spcPts val="105"/>
              </a:spcBef>
              <a:tabLst>
                <a:tab pos="354965" algn="l"/>
                <a:tab pos="355600" algn="l"/>
              </a:tabLst>
            </a:pPr>
            <a:r>
              <a:rPr lang="en-US" dirty="0">
                <a:cs typeface="Arial"/>
              </a:rPr>
              <a:t>Interface objects and actions are obtained from a </a:t>
            </a:r>
            <a:r>
              <a:rPr lang="en-US" dirty="0">
                <a:uFill>
                  <a:solidFill>
                    <a:srgbClr val="FF0000"/>
                  </a:solidFill>
                </a:uFill>
                <a:cs typeface="Arial"/>
              </a:rPr>
              <a:t>grammatical parse</a:t>
            </a:r>
            <a:r>
              <a:rPr lang="en-US" dirty="0">
                <a:cs typeface="Arial"/>
              </a:rPr>
              <a:t> of the use </a:t>
            </a:r>
            <a:r>
              <a:rPr lang="en-US" spc="5" dirty="0">
                <a:cs typeface="Arial"/>
              </a:rPr>
              <a:t>cases </a:t>
            </a:r>
            <a:r>
              <a:rPr lang="en-US" dirty="0">
                <a:cs typeface="Arial"/>
              </a:rPr>
              <a:t>and</a:t>
            </a:r>
            <a:r>
              <a:rPr lang="en-US" spc="-290" dirty="0">
                <a:cs typeface="Arial"/>
              </a:rPr>
              <a:t> </a:t>
            </a:r>
            <a:r>
              <a:rPr lang="en-US" dirty="0">
                <a:cs typeface="Arial"/>
              </a:rPr>
              <a:t>the</a:t>
            </a:r>
          </a:p>
          <a:p>
            <a:pPr marL="355600">
              <a:lnSpc>
                <a:spcPts val="2280"/>
              </a:lnSpc>
            </a:pPr>
            <a:r>
              <a:rPr lang="en-US" dirty="0">
                <a:cs typeface="Arial"/>
              </a:rPr>
              <a:t>software problem</a:t>
            </a:r>
            <a:r>
              <a:rPr lang="en-US" spc="-70" dirty="0">
                <a:cs typeface="Arial"/>
              </a:rPr>
              <a:t> </a:t>
            </a:r>
            <a:r>
              <a:rPr lang="en-US" dirty="0">
                <a:cs typeface="Arial"/>
              </a:rPr>
              <a:t>statement</a:t>
            </a:r>
          </a:p>
          <a:p>
            <a:pPr marL="355600" indent="-342900">
              <a:lnSpc>
                <a:spcPct val="100000"/>
              </a:lnSpc>
              <a:spcBef>
                <a:spcPts val="240"/>
              </a:spcBef>
              <a:tabLst>
                <a:tab pos="354965" algn="l"/>
                <a:tab pos="355600" algn="l"/>
              </a:tabLst>
            </a:pPr>
            <a:r>
              <a:rPr lang="en-US" dirty="0">
                <a:cs typeface="Arial"/>
              </a:rPr>
              <a:t>Interface objects are categorized into types: source, target, and</a:t>
            </a:r>
            <a:r>
              <a:rPr lang="en-US" spc="-265" dirty="0">
                <a:cs typeface="Arial"/>
              </a:rPr>
              <a:t> </a:t>
            </a:r>
            <a:r>
              <a:rPr lang="en-US" dirty="0">
                <a:cs typeface="Arial"/>
              </a:rPr>
              <a:t>application</a:t>
            </a:r>
          </a:p>
          <a:p>
            <a:pPr marL="756285" lvl="1" indent="-287020">
              <a:lnSpc>
                <a:spcPct val="100000"/>
              </a:lnSpc>
              <a:spcBef>
                <a:spcPts val="225"/>
              </a:spcBef>
              <a:buChar char="–"/>
              <a:tabLst>
                <a:tab pos="756285" algn="l"/>
                <a:tab pos="756920" algn="l"/>
              </a:tabLst>
            </a:pPr>
            <a:r>
              <a:rPr lang="en-US" dirty="0">
                <a:cs typeface="Arial"/>
              </a:rPr>
              <a:t>A </a:t>
            </a:r>
            <a:r>
              <a:rPr lang="en-US" spc="-5" dirty="0">
                <a:uFill>
                  <a:solidFill>
                    <a:srgbClr val="000000"/>
                  </a:solidFill>
                </a:uFill>
                <a:cs typeface="Arial"/>
              </a:rPr>
              <a:t>source</a:t>
            </a:r>
            <a:r>
              <a:rPr lang="en-US" spc="-5" dirty="0">
                <a:cs typeface="Arial"/>
              </a:rPr>
              <a:t> object is dragged and dropped into a </a:t>
            </a:r>
            <a:r>
              <a:rPr lang="en-US" spc="-5" dirty="0">
                <a:uFill>
                  <a:solidFill>
                    <a:srgbClr val="000000"/>
                  </a:solidFill>
                </a:uFill>
                <a:cs typeface="Arial"/>
              </a:rPr>
              <a:t>target</a:t>
            </a:r>
            <a:r>
              <a:rPr lang="en-US" spc="-5" dirty="0">
                <a:cs typeface="Arial"/>
              </a:rPr>
              <a:t> object such as </a:t>
            </a:r>
            <a:r>
              <a:rPr lang="en-US" dirty="0">
                <a:cs typeface="Arial"/>
              </a:rPr>
              <a:t>to </a:t>
            </a:r>
            <a:r>
              <a:rPr lang="en-US" spc="-5" dirty="0">
                <a:cs typeface="Arial"/>
              </a:rPr>
              <a:t>create a hardcopy </a:t>
            </a:r>
            <a:r>
              <a:rPr lang="en-US" dirty="0">
                <a:cs typeface="Arial"/>
              </a:rPr>
              <a:t>of </a:t>
            </a:r>
            <a:r>
              <a:rPr lang="en-US" spc="-5" dirty="0">
                <a:cs typeface="Arial"/>
              </a:rPr>
              <a:t>a</a:t>
            </a:r>
            <a:r>
              <a:rPr lang="en-US" spc="130" dirty="0">
                <a:cs typeface="Arial"/>
              </a:rPr>
              <a:t> </a:t>
            </a:r>
            <a:r>
              <a:rPr lang="en-US" spc="-5" dirty="0">
                <a:cs typeface="Arial"/>
              </a:rPr>
              <a:t>report</a:t>
            </a:r>
            <a:endParaRPr lang="en-US" dirty="0">
              <a:cs typeface="Arial"/>
            </a:endParaRPr>
          </a:p>
          <a:p>
            <a:pPr marL="756285" lvl="1" indent="-287020">
              <a:lnSpc>
                <a:spcPts val="2050"/>
              </a:lnSpc>
              <a:spcBef>
                <a:spcPts val="215"/>
              </a:spcBef>
              <a:buChar char="–"/>
              <a:tabLst>
                <a:tab pos="756285" algn="l"/>
                <a:tab pos="756920" algn="l"/>
              </a:tabLst>
            </a:pPr>
            <a:r>
              <a:rPr lang="en-US" spc="-5" dirty="0">
                <a:cs typeface="Arial"/>
              </a:rPr>
              <a:t>An </a:t>
            </a:r>
            <a:r>
              <a:rPr lang="en-US" spc="-5" dirty="0">
                <a:uFill>
                  <a:solidFill>
                    <a:srgbClr val="000000"/>
                  </a:solidFill>
                </a:uFill>
                <a:cs typeface="Arial"/>
              </a:rPr>
              <a:t>application</a:t>
            </a:r>
            <a:r>
              <a:rPr lang="en-US" spc="-5" dirty="0">
                <a:cs typeface="Arial"/>
              </a:rPr>
              <a:t> object represents application-specific data that are not directly manipulated as part</a:t>
            </a:r>
            <a:r>
              <a:rPr lang="en-US" spc="280" dirty="0">
                <a:cs typeface="Arial"/>
              </a:rPr>
              <a:t> </a:t>
            </a:r>
            <a:r>
              <a:rPr lang="en-US" dirty="0">
                <a:cs typeface="Arial"/>
              </a:rPr>
              <a:t>of</a:t>
            </a:r>
          </a:p>
          <a:p>
            <a:pPr marL="756285">
              <a:lnSpc>
                <a:spcPts val="2050"/>
              </a:lnSpc>
            </a:pPr>
            <a:r>
              <a:rPr lang="en-US" sz="1800" spc="-5" dirty="0">
                <a:cs typeface="Arial"/>
              </a:rPr>
              <a:t>screen interaction such </a:t>
            </a:r>
            <a:r>
              <a:rPr lang="en-US" sz="1800" dirty="0">
                <a:cs typeface="Arial"/>
              </a:rPr>
              <a:t>as a </a:t>
            </a:r>
            <a:r>
              <a:rPr lang="en-US" sz="1800" spc="-5" dirty="0">
                <a:cs typeface="Arial"/>
              </a:rPr>
              <a:t>list</a:t>
            </a:r>
            <a:endParaRPr lang="en-US" sz="1800" dirty="0">
              <a:cs typeface="Arial"/>
            </a:endParaRPr>
          </a:p>
          <a:p>
            <a:pPr marL="355600" marR="57150" indent="-342900">
              <a:lnSpc>
                <a:spcPts val="2160"/>
              </a:lnSpc>
              <a:spcBef>
                <a:spcPts val="505"/>
              </a:spcBef>
              <a:tabLst>
                <a:tab pos="354965" algn="l"/>
                <a:tab pos="355600" algn="l"/>
              </a:tabLst>
            </a:pPr>
            <a:r>
              <a:rPr lang="en-US" spc="-5" dirty="0">
                <a:cs typeface="Arial"/>
              </a:rPr>
              <a:t>After identifying </a:t>
            </a:r>
            <a:r>
              <a:rPr lang="en-US" dirty="0">
                <a:cs typeface="Arial"/>
              </a:rPr>
              <a:t>objects and their actions, an interface designer performs </a:t>
            </a:r>
            <a:r>
              <a:rPr lang="en-US" dirty="0">
                <a:uFill>
                  <a:solidFill>
                    <a:srgbClr val="FF0000"/>
                  </a:solidFill>
                </a:uFill>
                <a:cs typeface="Arial"/>
              </a:rPr>
              <a:t>screen layout</a:t>
            </a:r>
            <a:r>
              <a:rPr lang="en-US" spc="-140" dirty="0">
                <a:cs typeface="Arial"/>
              </a:rPr>
              <a:t> </a:t>
            </a:r>
            <a:r>
              <a:rPr lang="en-US" dirty="0">
                <a:cs typeface="Arial"/>
              </a:rPr>
              <a:t>which  involves</a:t>
            </a:r>
          </a:p>
          <a:p>
            <a:pPr marL="756285" lvl="1" indent="-287020">
              <a:lnSpc>
                <a:spcPct val="100000"/>
              </a:lnSpc>
              <a:spcBef>
                <a:spcPts val="195"/>
              </a:spcBef>
              <a:buChar char="–"/>
              <a:tabLst>
                <a:tab pos="756285" algn="l"/>
                <a:tab pos="756920" algn="l"/>
              </a:tabLst>
            </a:pPr>
            <a:r>
              <a:rPr lang="en-US" spc="-5" dirty="0">
                <a:cs typeface="Arial"/>
              </a:rPr>
              <a:t>Graphical design and placement </a:t>
            </a:r>
            <a:r>
              <a:rPr lang="en-US" dirty="0">
                <a:cs typeface="Arial"/>
              </a:rPr>
              <a:t>of</a:t>
            </a:r>
            <a:r>
              <a:rPr lang="en-US" spc="55" dirty="0">
                <a:cs typeface="Arial"/>
              </a:rPr>
              <a:t> </a:t>
            </a:r>
            <a:r>
              <a:rPr lang="en-US" spc="-5" dirty="0">
                <a:cs typeface="Arial"/>
              </a:rPr>
              <a:t>icons</a:t>
            </a:r>
            <a:endParaRPr lang="en-US" dirty="0">
              <a:cs typeface="Arial"/>
            </a:endParaRPr>
          </a:p>
          <a:p>
            <a:pPr marL="756285" lvl="1" indent="-287020">
              <a:lnSpc>
                <a:spcPct val="100000"/>
              </a:lnSpc>
              <a:spcBef>
                <a:spcPts val="215"/>
              </a:spcBef>
              <a:buChar char="–"/>
              <a:tabLst>
                <a:tab pos="756285" algn="l"/>
                <a:tab pos="756920" algn="l"/>
              </a:tabLst>
            </a:pPr>
            <a:r>
              <a:rPr lang="en-US" spc="-5" dirty="0">
                <a:cs typeface="Arial"/>
              </a:rPr>
              <a:t>Definition </a:t>
            </a:r>
            <a:r>
              <a:rPr lang="en-US" dirty="0">
                <a:cs typeface="Arial"/>
              </a:rPr>
              <a:t>of </a:t>
            </a:r>
            <a:r>
              <a:rPr lang="en-US" spc="-5" dirty="0">
                <a:cs typeface="Arial"/>
              </a:rPr>
              <a:t>descriptive screen</a:t>
            </a:r>
            <a:r>
              <a:rPr lang="en-US" spc="30" dirty="0">
                <a:cs typeface="Arial"/>
              </a:rPr>
              <a:t> </a:t>
            </a:r>
            <a:r>
              <a:rPr lang="en-US" spc="-5" dirty="0">
                <a:cs typeface="Arial"/>
              </a:rPr>
              <a:t>text</a:t>
            </a:r>
            <a:endParaRPr lang="en-US" dirty="0">
              <a:cs typeface="Arial"/>
            </a:endParaRPr>
          </a:p>
          <a:p>
            <a:pPr marL="756285" lvl="1" indent="-287020">
              <a:lnSpc>
                <a:spcPct val="100000"/>
              </a:lnSpc>
              <a:spcBef>
                <a:spcPts val="215"/>
              </a:spcBef>
              <a:buChar char="–"/>
              <a:tabLst>
                <a:tab pos="756285" algn="l"/>
                <a:tab pos="756920" algn="l"/>
              </a:tabLst>
            </a:pPr>
            <a:r>
              <a:rPr lang="en-US" spc="-5" dirty="0">
                <a:cs typeface="Arial"/>
              </a:rPr>
              <a:t>Specification </a:t>
            </a:r>
            <a:r>
              <a:rPr lang="en-US" spc="-10" dirty="0">
                <a:cs typeface="Arial"/>
              </a:rPr>
              <a:t>and </a:t>
            </a:r>
            <a:r>
              <a:rPr lang="en-US" spc="-5" dirty="0">
                <a:cs typeface="Arial"/>
              </a:rPr>
              <a:t>titling </a:t>
            </a:r>
            <a:r>
              <a:rPr lang="en-US" dirty="0">
                <a:cs typeface="Arial"/>
              </a:rPr>
              <a:t>for</a:t>
            </a:r>
            <a:r>
              <a:rPr lang="en-US" spc="35" dirty="0">
                <a:cs typeface="Arial"/>
              </a:rPr>
              <a:t> </a:t>
            </a:r>
            <a:r>
              <a:rPr lang="en-US" spc="-15" dirty="0">
                <a:cs typeface="Arial"/>
              </a:rPr>
              <a:t>windows</a:t>
            </a:r>
            <a:endParaRPr lang="en-US" dirty="0">
              <a:cs typeface="Arial"/>
            </a:endParaRPr>
          </a:p>
          <a:p>
            <a:pPr marL="756285" lvl="1" indent="-287020">
              <a:lnSpc>
                <a:spcPct val="100000"/>
              </a:lnSpc>
              <a:spcBef>
                <a:spcPts val="220"/>
              </a:spcBef>
              <a:buChar char="–"/>
              <a:tabLst>
                <a:tab pos="756285" algn="l"/>
                <a:tab pos="756920" algn="l"/>
              </a:tabLst>
            </a:pPr>
            <a:r>
              <a:rPr lang="en-US" spc="-5" dirty="0">
                <a:cs typeface="Arial"/>
              </a:rPr>
              <a:t>Definition </a:t>
            </a:r>
            <a:r>
              <a:rPr lang="en-US" dirty="0">
                <a:cs typeface="Arial"/>
              </a:rPr>
              <a:t>of </a:t>
            </a:r>
            <a:r>
              <a:rPr lang="en-US" spc="-5" dirty="0">
                <a:cs typeface="Arial"/>
              </a:rPr>
              <a:t>major and minor menu</a:t>
            </a:r>
            <a:r>
              <a:rPr lang="en-US" spc="35" dirty="0">
                <a:cs typeface="Arial"/>
              </a:rPr>
              <a:t> </a:t>
            </a:r>
            <a:r>
              <a:rPr lang="en-US" dirty="0">
                <a:cs typeface="Arial"/>
              </a:rPr>
              <a:t>items</a:t>
            </a:r>
          </a:p>
          <a:p>
            <a:pPr marL="756285" lvl="1" indent="-287020">
              <a:lnSpc>
                <a:spcPct val="100000"/>
              </a:lnSpc>
              <a:spcBef>
                <a:spcPts val="215"/>
              </a:spcBef>
              <a:buChar char="–"/>
              <a:tabLst>
                <a:tab pos="756285" algn="l"/>
                <a:tab pos="756920" algn="l"/>
              </a:tabLst>
            </a:pPr>
            <a:r>
              <a:rPr lang="en-US" spc="-5" dirty="0">
                <a:cs typeface="Arial"/>
              </a:rPr>
              <a:t>Specification </a:t>
            </a:r>
            <a:r>
              <a:rPr lang="en-US" dirty="0">
                <a:cs typeface="Arial"/>
              </a:rPr>
              <a:t>of </a:t>
            </a:r>
            <a:r>
              <a:rPr lang="en-US" spc="-5" dirty="0">
                <a:cs typeface="Arial"/>
              </a:rPr>
              <a:t>a </a:t>
            </a:r>
            <a:r>
              <a:rPr lang="en-US" spc="-10" dirty="0">
                <a:cs typeface="Arial"/>
              </a:rPr>
              <a:t>real-world </a:t>
            </a:r>
            <a:r>
              <a:rPr lang="en-US" spc="-5" dirty="0">
                <a:cs typeface="Arial"/>
              </a:rPr>
              <a:t>metaphor </a:t>
            </a:r>
            <a:r>
              <a:rPr lang="en-US" dirty="0">
                <a:cs typeface="Arial"/>
              </a:rPr>
              <a:t>to</a:t>
            </a:r>
            <a:r>
              <a:rPr lang="en-US" spc="85" dirty="0">
                <a:cs typeface="Arial"/>
              </a:rPr>
              <a:t> </a:t>
            </a:r>
            <a:r>
              <a:rPr lang="en-US" spc="-5" dirty="0">
                <a:cs typeface="Arial"/>
              </a:rPr>
              <a:t>follow</a:t>
            </a:r>
            <a:endParaRPr lang="en-US" dirty="0">
              <a:cs typeface="Arial"/>
            </a:endParaRPr>
          </a:p>
          <a:p>
            <a:endParaRPr lang="en-US" dirty="0"/>
          </a:p>
        </p:txBody>
      </p:sp>
    </p:spTree>
    <p:extLst>
      <p:ext uri="{BB962C8B-B14F-4D97-AF65-F5344CB8AC3E}">
        <p14:creationId xmlns:p14="http://schemas.microsoft.com/office/powerpoint/2010/main" val="7074279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4876800" y="2475131"/>
            <a:ext cx="4924425" cy="3514725"/>
          </a:xfrm>
          <a:prstGeom prst="rect">
            <a:avLst/>
          </a:prstGeom>
        </p:spPr>
      </p:pic>
      <p:sp>
        <p:nvSpPr>
          <p:cNvPr id="5" name="Rectangle 4"/>
          <p:cNvSpPr/>
          <p:nvPr/>
        </p:nvSpPr>
        <p:spPr>
          <a:xfrm>
            <a:off x="838200" y="1828800"/>
            <a:ext cx="9677400" cy="369332"/>
          </a:xfrm>
          <a:prstGeom prst="rect">
            <a:avLst/>
          </a:prstGeom>
        </p:spPr>
        <p:txBody>
          <a:bodyPr wrap="square">
            <a:spAutoFit/>
          </a:bodyPr>
          <a:lstStyle/>
          <a:p>
            <a:r>
              <a:rPr lang="en-US" dirty="0"/>
              <a:t>Objects (boldface) and actions (italics) are extracted from this list of homeowner tasks</a:t>
            </a:r>
          </a:p>
        </p:txBody>
      </p:sp>
    </p:spTree>
    <p:extLst>
      <p:ext uri="{BB962C8B-B14F-4D97-AF65-F5344CB8AC3E}">
        <p14:creationId xmlns:p14="http://schemas.microsoft.com/office/powerpoint/2010/main" val="3752740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355600" indent="-342900">
              <a:lnSpc>
                <a:spcPct val="100000"/>
              </a:lnSpc>
              <a:spcBef>
                <a:spcPts val="350"/>
              </a:spcBef>
              <a:tabLst>
                <a:tab pos="354965" algn="l"/>
                <a:tab pos="355600" algn="l"/>
              </a:tabLst>
            </a:pPr>
            <a:r>
              <a:rPr lang="en-US" dirty="0">
                <a:cs typeface="Arial"/>
              </a:rPr>
              <a:t>Four common design issues usually surface in any user</a:t>
            </a:r>
            <a:r>
              <a:rPr lang="en-US" spc="-210" dirty="0">
                <a:cs typeface="Arial"/>
              </a:rPr>
              <a:t> </a:t>
            </a:r>
            <a:r>
              <a:rPr lang="en-US" dirty="0">
                <a:cs typeface="Arial"/>
              </a:rPr>
              <a:t>interface</a:t>
            </a:r>
          </a:p>
          <a:p>
            <a:pPr marL="756285" lvl="1" indent="-287020">
              <a:lnSpc>
                <a:spcPct val="100000"/>
              </a:lnSpc>
              <a:spcBef>
                <a:spcPts val="220"/>
              </a:spcBef>
              <a:buChar char="–"/>
              <a:tabLst>
                <a:tab pos="756285" algn="l"/>
                <a:tab pos="756920" algn="l"/>
              </a:tabLst>
            </a:pPr>
            <a:r>
              <a:rPr lang="en-US" spc="-5" dirty="0">
                <a:cs typeface="Arial"/>
              </a:rPr>
              <a:t>System response </a:t>
            </a:r>
            <a:r>
              <a:rPr lang="en-US" dirty="0">
                <a:cs typeface="Arial"/>
              </a:rPr>
              <a:t>time </a:t>
            </a:r>
            <a:r>
              <a:rPr lang="en-US" spc="-5" dirty="0">
                <a:cs typeface="Arial"/>
              </a:rPr>
              <a:t>(both length </a:t>
            </a:r>
            <a:r>
              <a:rPr lang="en-US" spc="-10" dirty="0">
                <a:cs typeface="Arial"/>
              </a:rPr>
              <a:t>and</a:t>
            </a:r>
            <a:r>
              <a:rPr lang="en-US" spc="50" dirty="0">
                <a:cs typeface="Arial"/>
              </a:rPr>
              <a:t> </a:t>
            </a:r>
            <a:r>
              <a:rPr lang="en-US" spc="-10" dirty="0">
                <a:cs typeface="Arial"/>
              </a:rPr>
              <a:t>variability)</a:t>
            </a:r>
            <a:endParaRPr lang="en-US" dirty="0">
              <a:cs typeface="Arial"/>
            </a:endParaRPr>
          </a:p>
          <a:p>
            <a:pPr marL="756285" lvl="1" indent="-287020">
              <a:lnSpc>
                <a:spcPct val="100000"/>
              </a:lnSpc>
              <a:spcBef>
                <a:spcPts val="220"/>
              </a:spcBef>
              <a:buChar char="–"/>
              <a:tabLst>
                <a:tab pos="756285" algn="l"/>
                <a:tab pos="756920" algn="l"/>
              </a:tabLst>
            </a:pPr>
            <a:r>
              <a:rPr lang="en-US" spc="-5" dirty="0">
                <a:cs typeface="Arial"/>
              </a:rPr>
              <a:t>User help</a:t>
            </a:r>
            <a:r>
              <a:rPr lang="en-US" spc="5" dirty="0">
                <a:cs typeface="Arial"/>
              </a:rPr>
              <a:t> </a:t>
            </a:r>
            <a:r>
              <a:rPr lang="en-US" spc="-5" dirty="0">
                <a:cs typeface="Arial"/>
              </a:rPr>
              <a:t>facilities</a:t>
            </a:r>
            <a:endParaRPr lang="en-US" dirty="0">
              <a:cs typeface="Arial"/>
            </a:endParaRPr>
          </a:p>
          <a:p>
            <a:pPr marL="1155700" marR="258445" lvl="2" indent="-229235">
              <a:lnSpc>
                <a:spcPts val="1730"/>
              </a:lnSpc>
              <a:spcBef>
                <a:spcPts val="415"/>
              </a:spcBef>
              <a:tabLst>
                <a:tab pos="1155065" algn="l"/>
                <a:tab pos="1156335" algn="l"/>
              </a:tabLst>
            </a:pPr>
            <a:r>
              <a:rPr lang="en-US" spc="-5" dirty="0">
                <a:cs typeface="Arial"/>
              </a:rPr>
              <a:t>When </a:t>
            </a:r>
            <a:r>
              <a:rPr lang="en-US" dirty="0">
                <a:cs typeface="Arial"/>
              </a:rPr>
              <a:t>is </a:t>
            </a:r>
            <a:r>
              <a:rPr lang="en-US" spc="-5" dirty="0">
                <a:cs typeface="Arial"/>
              </a:rPr>
              <a:t>it available, how is it accessed, how is it represented to the </a:t>
            </a:r>
            <a:r>
              <a:rPr lang="en-US" spc="-20" dirty="0">
                <a:cs typeface="Arial"/>
              </a:rPr>
              <a:t>user, </a:t>
            </a:r>
            <a:r>
              <a:rPr lang="en-US" spc="-5" dirty="0">
                <a:cs typeface="Arial"/>
              </a:rPr>
              <a:t>how is it structured, </a:t>
            </a:r>
            <a:r>
              <a:rPr lang="en-US" spc="-10" dirty="0">
                <a:cs typeface="Arial"/>
              </a:rPr>
              <a:t>what </a:t>
            </a:r>
            <a:r>
              <a:rPr lang="en-US" spc="-5" dirty="0">
                <a:cs typeface="Arial"/>
              </a:rPr>
              <a:t>happens </a:t>
            </a:r>
            <a:r>
              <a:rPr lang="en-US" spc="-10" dirty="0">
                <a:cs typeface="Arial"/>
              </a:rPr>
              <a:t>when  </a:t>
            </a:r>
            <a:r>
              <a:rPr lang="en-US" spc="-5" dirty="0">
                <a:cs typeface="Arial"/>
              </a:rPr>
              <a:t>help is</a:t>
            </a:r>
            <a:r>
              <a:rPr lang="en-US" spc="-15" dirty="0">
                <a:cs typeface="Arial"/>
              </a:rPr>
              <a:t> </a:t>
            </a:r>
            <a:r>
              <a:rPr lang="en-US" spc="-5" dirty="0">
                <a:cs typeface="Arial"/>
              </a:rPr>
              <a:t>exited</a:t>
            </a:r>
            <a:endParaRPr lang="en-US" dirty="0">
              <a:cs typeface="Arial"/>
            </a:endParaRPr>
          </a:p>
          <a:p>
            <a:pPr marL="756285" lvl="1" indent="-287020">
              <a:lnSpc>
                <a:spcPct val="100000"/>
              </a:lnSpc>
              <a:spcBef>
                <a:spcPts val="180"/>
              </a:spcBef>
              <a:buChar char="–"/>
              <a:tabLst>
                <a:tab pos="756285" algn="l"/>
                <a:tab pos="756920" algn="l"/>
              </a:tabLst>
            </a:pPr>
            <a:r>
              <a:rPr lang="en-US" dirty="0">
                <a:cs typeface="Arial"/>
              </a:rPr>
              <a:t>Error </a:t>
            </a:r>
            <a:r>
              <a:rPr lang="en-US" spc="-5" dirty="0">
                <a:cs typeface="Arial"/>
              </a:rPr>
              <a:t>information</a:t>
            </a:r>
            <a:r>
              <a:rPr lang="en-US" dirty="0">
                <a:cs typeface="Arial"/>
              </a:rPr>
              <a:t> </a:t>
            </a:r>
            <a:r>
              <a:rPr lang="en-US" spc="-5" dirty="0">
                <a:cs typeface="Arial"/>
              </a:rPr>
              <a:t>handling</a:t>
            </a:r>
            <a:endParaRPr lang="en-US" dirty="0">
              <a:cs typeface="Arial"/>
            </a:endParaRPr>
          </a:p>
          <a:p>
            <a:pPr marL="756285" lvl="1" indent="-287020">
              <a:lnSpc>
                <a:spcPct val="100000"/>
              </a:lnSpc>
              <a:spcBef>
                <a:spcPts val="200"/>
              </a:spcBef>
              <a:buChar char="–"/>
              <a:tabLst>
                <a:tab pos="756285" algn="l"/>
                <a:tab pos="756920" algn="l"/>
              </a:tabLst>
            </a:pPr>
            <a:r>
              <a:rPr lang="en-US" sz="1600" spc="-5" dirty="0">
                <a:cs typeface="Arial"/>
              </a:rPr>
              <a:t>How meaningful to the </a:t>
            </a:r>
            <a:r>
              <a:rPr lang="en-US" sz="1600" spc="-20" dirty="0">
                <a:cs typeface="Arial"/>
              </a:rPr>
              <a:t>user, </a:t>
            </a:r>
            <a:r>
              <a:rPr lang="en-US" sz="1600" spc="-5" dirty="0">
                <a:cs typeface="Arial"/>
              </a:rPr>
              <a:t>how descriptive of the</a:t>
            </a:r>
            <a:r>
              <a:rPr lang="en-US" sz="1600" spc="85" dirty="0">
                <a:cs typeface="Arial"/>
              </a:rPr>
              <a:t> </a:t>
            </a:r>
            <a:r>
              <a:rPr lang="en-US" sz="1600" spc="-5" dirty="0">
                <a:cs typeface="Arial"/>
              </a:rPr>
              <a:t>problem</a:t>
            </a:r>
            <a:endParaRPr lang="en-US" sz="1600" dirty="0">
              <a:cs typeface="Arial"/>
            </a:endParaRPr>
          </a:p>
          <a:p>
            <a:pPr marL="756285" lvl="1" indent="-287020">
              <a:lnSpc>
                <a:spcPct val="100000"/>
              </a:lnSpc>
              <a:spcBef>
                <a:spcPts val="210"/>
              </a:spcBef>
              <a:buChar char="–"/>
              <a:tabLst>
                <a:tab pos="756285" algn="l"/>
                <a:tab pos="756920" algn="l"/>
              </a:tabLst>
            </a:pPr>
            <a:r>
              <a:rPr lang="en-US" spc="-5" dirty="0">
                <a:cs typeface="Arial"/>
              </a:rPr>
              <a:t>Menu and command labeling (more on upcoming</a:t>
            </a:r>
            <a:r>
              <a:rPr lang="en-US" spc="55" dirty="0">
                <a:cs typeface="Arial"/>
              </a:rPr>
              <a:t> </a:t>
            </a:r>
            <a:r>
              <a:rPr lang="en-US" spc="-5" dirty="0">
                <a:cs typeface="Arial"/>
              </a:rPr>
              <a:t>slide)</a:t>
            </a:r>
            <a:endParaRPr lang="en-US" dirty="0">
              <a:cs typeface="Arial"/>
            </a:endParaRPr>
          </a:p>
          <a:p>
            <a:pPr marL="1155700" lvl="2" indent="-229235">
              <a:lnSpc>
                <a:spcPct val="100000"/>
              </a:lnSpc>
              <a:spcBef>
                <a:spcPts val="200"/>
              </a:spcBef>
              <a:tabLst>
                <a:tab pos="1155065" algn="l"/>
                <a:tab pos="1156335" algn="l"/>
              </a:tabLst>
            </a:pPr>
            <a:r>
              <a:rPr lang="en-US" spc="-5" dirty="0">
                <a:cs typeface="Arial"/>
              </a:rPr>
              <a:t>Consistent, easy to learn, </a:t>
            </a:r>
            <a:r>
              <a:rPr lang="en-US" spc="-15" dirty="0">
                <a:cs typeface="Arial"/>
              </a:rPr>
              <a:t>accessibility,</a:t>
            </a:r>
            <a:r>
              <a:rPr lang="en-US" spc="25" dirty="0">
                <a:cs typeface="Arial"/>
              </a:rPr>
              <a:t> </a:t>
            </a:r>
            <a:r>
              <a:rPr lang="en-US" spc="-5" dirty="0">
                <a:cs typeface="Arial"/>
              </a:rPr>
              <a:t>internationalization</a:t>
            </a:r>
            <a:endParaRPr lang="en-US" dirty="0">
              <a:cs typeface="Arial"/>
            </a:endParaRPr>
          </a:p>
          <a:p>
            <a:endParaRPr lang="en-US" dirty="0"/>
          </a:p>
        </p:txBody>
      </p:sp>
    </p:spTree>
    <p:extLst>
      <p:ext uri="{BB962C8B-B14F-4D97-AF65-F5344CB8AC3E}">
        <p14:creationId xmlns:p14="http://schemas.microsoft.com/office/powerpoint/2010/main" val="1380770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362200"/>
            <a:ext cx="10515600" cy="1145224"/>
          </a:xfrm>
        </p:spPr>
        <p:txBody>
          <a:bodyPr/>
          <a:lstStyle/>
          <a:p>
            <a:pPr algn="ctr"/>
            <a:r>
              <a:rPr lang="en-US" dirty="0"/>
              <a:t>Class </a:t>
            </a:r>
            <a:r>
              <a:rPr lang="en-US" dirty="0" smtClean="0"/>
              <a:t>25</a:t>
            </a:r>
            <a:r>
              <a:rPr lang="en-US" dirty="0"/>
              <a:t/>
            </a:r>
            <a:br>
              <a:rPr lang="en-US" dirty="0"/>
            </a:br>
            <a:r>
              <a:rPr lang="en-US" dirty="0" smtClean="0"/>
              <a:t>14-APRIAL-2021</a:t>
            </a:r>
            <a:endParaRPr lang="en-US" dirty="0"/>
          </a:p>
        </p:txBody>
      </p:sp>
    </p:spTree>
    <p:extLst>
      <p:ext uri="{BB962C8B-B14F-4D97-AF65-F5344CB8AC3E}">
        <p14:creationId xmlns:p14="http://schemas.microsoft.com/office/powerpoint/2010/main" val="1515573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1341" y="425881"/>
            <a:ext cx="10436861" cy="635000"/>
          </a:xfrm>
          <a:prstGeom prst="rect">
            <a:avLst/>
          </a:prstGeom>
        </p:spPr>
        <p:txBody>
          <a:bodyPr vert="horz" wrap="square" lIns="0" tIns="12065" rIns="0" bIns="0" rtlCol="0">
            <a:spAutoFit/>
          </a:bodyPr>
          <a:lstStyle/>
          <a:p>
            <a:pPr marL="12700">
              <a:lnSpc>
                <a:spcPct val="100000"/>
              </a:lnSpc>
              <a:spcBef>
                <a:spcPts val="95"/>
              </a:spcBef>
            </a:pPr>
            <a:r>
              <a:rPr sz="4000" spc="-5" dirty="0"/>
              <a:t>Guidelines for Error</a:t>
            </a:r>
            <a:r>
              <a:rPr sz="4000" spc="15" dirty="0"/>
              <a:t> </a:t>
            </a:r>
            <a:r>
              <a:rPr sz="4000" spc="-5" dirty="0"/>
              <a:t>Messages</a:t>
            </a:r>
            <a:endParaRPr sz="4000" dirty="0"/>
          </a:p>
        </p:txBody>
      </p:sp>
      <p:sp>
        <p:nvSpPr>
          <p:cNvPr id="5" name="object 5"/>
          <p:cNvSpPr txBox="1"/>
          <p:nvPr/>
        </p:nvSpPr>
        <p:spPr>
          <a:xfrm>
            <a:off x="533400" y="774292"/>
            <a:ext cx="10592053" cy="4260141"/>
          </a:xfrm>
          <a:prstGeom prst="rect">
            <a:avLst/>
          </a:prstGeom>
        </p:spPr>
        <p:txBody>
          <a:bodyPr vert="horz" wrap="square" lIns="0" tIns="12700" rIns="0" bIns="0" rtlCol="0">
            <a:spAutoFit/>
          </a:bodyPr>
          <a:lstStyle/>
          <a:p>
            <a:pPr>
              <a:lnSpc>
                <a:spcPct val="100000"/>
              </a:lnSpc>
            </a:pPr>
            <a:endParaRPr sz="2000" dirty="0">
              <a:cs typeface="Arial"/>
            </a:endParaRPr>
          </a:p>
          <a:p>
            <a:pPr>
              <a:lnSpc>
                <a:spcPct val="100000"/>
              </a:lnSpc>
            </a:pPr>
            <a:endParaRPr sz="1800" dirty="0">
              <a:cs typeface="Arial"/>
            </a:endParaRPr>
          </a:p>
          <a:p>
            <a:pPr marL="355600" indent="-342900">
              <a:lnSpc>
                <a:spcPct val="100000"/>
              </a:lnSpc>
              <a:buChar char="•"/>
              <a:tabLst>
                <a:tab pos="354965" algn="l"/>
                <a:tab pos="355600" algn="l"/>
              </a:tabLst>
            </a:pPr>
            <a:r>
              <a:rPr sz="2000" dirty="0">
                <a:cs typeface="Arial"/>
              </a:rPr>
              <a:t>The message should describe the problem in </a:t>
            </a:r>
            <a:r>
              <a:rPr sz="2000" dirty="0">
                <a:uFill>
                  <a:solidFill>
                    <a:srgbClr val="FF0000"/>
                  </a:solidFill>
                </a:uFill>
                <a:cs typeface="Arial"/>
              </a:rPr>
              <a:t>plain language</a:t>
            </a:r>
            <a:r>
              <a:rPr sz="2000" dirty="0">
                <a:cs typeface="Arial"/>
              </a:rPr>
              <a:t> that a typical user can</a:t>
            </a:r>
            <a:r>
              <a:rPr sz="2000" spc="-210" dirty="0">
                <a:cs typeface="Arial"/>
              </a:rPr>
              <a:t> </a:t>
            </a:r>
            <a:r>
              <a:rPr sz="2000" dirty="0">
                <a:cs typeface="Arial"/>
              </a:rPr>
              <a:t>understand</a:t>
            </a:r>
          </a:p>
          <a:p>
            <a:pPr marL="355600" indent="-342900">
              <a:lnSpc>
                <a:spcPct val="100000"/>
              </a:lnSpc>
              <a:spcBef>
                <a:spcPts val="480"/>
              </a:spcBef>
              <a:buChar char="•"/>
              <a:tabLst>
                <a:tab pos="354965" algn="l"/>
                <a:tab pos="355600" algn="l"/>
              </a:tabLst>
            </a:pPr>
            <a:r>
              <a:rPr sz="2000" dirty="0">
                <a:cs typeface="Arial"/>
              </a:rPr>
              <a:t>The message should provide </a:t>
            </a:r>
            <a:r>
              <a:rPr sz="2000" dirty="0">
                <a:uFill>
                  <a:solidFill>
                    <a:srgbClr val="FF0000"/>
                  </a:solidFill>
                </a:uFill>
                <a:cs typeface="Arial"/>
              </a:rPr>
              <a:t>constructive advice</a:t>
            </a:r>
            <a:r>
              <a:rPr sz="2000" dirty="0">
                <a:cs typeface="Arial"/>
              </a:rPr>
              <a:t> for recovering from the</a:t>
            </a:r>
            <a:r>
              <a:rPr sz="2000" spc="-245" dirty="0">
                <a:cs typeface="Arial"/>
              </a:rPr>
              <a:t> </a:t>
            </a:r>
            <a:r>
              <a:rPr sz="2000" dirty="0">
                <a:cs typeface="Arial"/>
              </a:rPr>
              <a:t>error</a:t>
            </a:r>
          </a:p>
          <a:p>
            <a:pPr marL="355600" marR="101600" indent="-342900">
              <a:lnSpc>
                <a:spcPct val="100000"/>
              </a:lnSpc>
              <a:spcBef>
                <a:spcPts val="480"/>
              </a:spcBef>
              <a:buChar char="•"/>
              <a:tabLst>
                <a:tab pos="354965" algn="l"/>
                <a:tab pos="355600" algn="l"/>
              </a:tabLst>
            </a:pPr>
            <a:r>
              <a:rPr sz="2000" dirty="0">
                <a:cs typeface="Arial"/>
              </a:rPr>
              <a:t>The message should indicate any </a:t>
            </a:r>
            <a:r>
              <a:rPr sz="2000" dirty="0">
                <a:uFill>
                  <a:solidFill>
                    <a:srgbClr val="FF0000"/>
                  </a:solidFill>
                </a:uFill>
                <a:cs typeface="Arial"/>
              </a:rPr>
              <a:t>negative consequences</a:t>
            </a:r>
            <a:r>
              <a:rPr sz="2000" dirty="0">
                <a:cs typeface="Arial"/>
              </a:rPr>
              <a:t> of the error </a:t>
            </a:r>
            <a:r>
              <a:rPr sz="2000" spc="-5" dirty="0">
                <a:cs typeface="Arial"/>
              </a:rPr>
              <a:t>(e.g., </a:t>
            </a:r>
            <a:r>
              <a:rPr sz="2000" dirty="0">
                <a:cs typeface="Arial"/>
              </a:rPr>
              <a:t>potentially corrupted  data files) so that the user can check to ensure that they have not occurred (or correct them if</a:t>
            </a:r>
            <a:r>
              <a:rPr sz="2000" spc="-395" dirty="0">
                <a:cs typeface="Arial"/>
              </a:rPr>
              <a:t> </a:t>
            </a:r>
            <a:r>
              <a:rPr sz="2000" dirty="0">
                <a:cs typeface="Arial"/>
              </a:rPr>
              <a:t>they  have)</a:t>
            </a:r>
          </a:p>
          <a:p>
            <a:pPr marL="355600" indent="-342900">
              <a:lnSpc>
                <a:spcPct val="100000"/>
              </a:lnSpc>
              <a:spcBef>
                <a:spcPts val="480"/>
              </a:spcBef>
              <a:buChar char="•"/>
              <a:tabLst>
                <a:tab pos="354965" algn="l"/>
                <a:tab pos="355600" algn="l"/>
              </a:tabLst>
            </a:pPr>
            <a:r>
              <a:rPr sz="2000" dirty="0">
                <a:cs typeface="Arial"/>
              </a:rPr>
              <a:t>The message should be accompanied by an </a:t>
            </a:r>
            <a:r>
              <a:rPr sz="2000" dirty="0">
                <a:uFill>
                  <a:solidFill>
                    <a:srgbClr val="FF0000"/>
                  </a:solidFill>
                </a:uFill>
                <a:cs typeface="Arial"/>
              </a:rPr>
              <a:t>audible or visual cue</a:t>
            </a:r>
            <a:r>
              <a:rPr sz="2000" dirty="0">
                <a:cs typeface="Arial"/>
              </a:rPr>
              <a:t> such as a beep,</a:t>
            </a:r>
            <a:r>
              <a:rPr sz="2000" spc="-220" dirty="0">
                <a:cs typeface="Arial"/>
              </a:rPr>
              <a:t> </a:t>
            </a:r>
            <a:r>
              <a:rPr sz="2000" dirty="0">
                <a:cs typeface="Arial"/>
              </a:rPr>
              <a:t>momentary</a:t>
            </a:r>
          </a:p>
          <a:p>
            <a:pPr marL="355600">
              <a:lnSpc>
                <a:spcPct val="100000"/>
              </a:lnSpc>
              <a:spcBef>
                <a:spcPts val="5"/>
              </a:spcBef>
            </a:pPr>
            <a:r>
              <a:rPr sz="2000" dirty="0">
                <a:cs typeface="Arial"/>
              </a:rPr>
              <a:t>flashing, or a special error</a:t>
            </a:r>
            <a:r>
              <a:rPr sz="2000" spc="-125" dirty="0">
                <a:cs typeface="Arial"/>
              </a:rPr>
              <a:t> </a:t>
            </a:r>
            <a:r>
              <a:rPr sz="2000" dirty="0">
                <a:cs typeface="Arial"/>
              </a:rPr>
              <a:t>color</a:t>
            </a:r>
          </a:p>
          <a:p>
            <a:pPr marL="355600" indent="-342900">
              <a:lnSpc>
                <a:spcPct val="100000"/>
              </a:lnSpc>
              <a:spcBef>
                <a:spcPts val="480"/>
              </a:spcBef>
              <a:buChar char="•"/>
              <a:tabLst>
                <a:tab pos="354965" algn="l"/>
                <a:tab pos="355600" algn="l"/>
              </a:tabLst>
            </a:pPr>
            <a:r>
              <a:rPr sz="2000" dirty="0">
                <a:cs typeface="Arial"/>
              </a:rPr>
              <a:t>The message should be</a:t>
            </a:r>
            <a:r>
              <a:rPr sz="2000" spc="-80" dirty="0">
                <a:cs typeface="Arial"/>
              </a:rPr>
              <a:t> </a:t>
            </a:r>
            <a:r>
              <a:rPr sz="2000" dirty="0">
                <a:uFill>
                  <a:solidFill>
                    <a:srgbClr val="FF0000"/>
                  </a:solidFill>
                </a:uFill>
                <a:cs typeface="Arial"/>
              </a:rPr>
              <a:t>non-judgmental</a:t>
            </a:r>
            <a:endParaRPr sz="2000" dirty="0">
              <a:cs typeface="Arial"/>
            </a:endParaRPr>
          </a:p>
          <a:p>
            <a:pPr marL="469900">
              <a:lnSpc>
                <a:spcPct val="100000"/>
              </a:lnSpc>
              <a:spcBef>
                <a:spcPts val="439"/>
              </a:spcBef>
              <a:tabLst>
                <a:tab pos="756285" algn="l"/>
              </a:tabLst>
            </a:pPr>
            <a:r>
              <a:rPr sz="1800" dirty="0">
                <a:cs typeface="Arial"/>
              </a:rPr>
              <a:t>–	The </a:t>
            </a:r>
            <a:r>
              <a:rPr sz="1800" spc="-5" dirty="0">
                <a:cs typeface="Arial"/>
              </a:rPr>
              <a:t>message should never place blame on </a:t>
            </a:r>
            <a:r>
              <a:rPr sz="1800" dirty="0">
                <a:cs typeface="Arial"/>
              </a:rPr>
              <a:t>the</a:t>
            </a:r>
            <a:r>
              <a:rPr sz="1800" spc="25" dirty="0">
                <a:cs typeface="Arial"/>
              </a:rPr>
              <a:t> </a:t>
            </a:r>
            <a:r>
              <a:rPr sz="1800" spc="-5" dirty="0">
                <a:cs typeface="Arial"/>
              </a:rPr>
              <a:t>user</a:t>
            </a:r>
            <a:endParaRPr sz="1800" dirty="0">
              <a:cs typeface="Arial"/>
            </a:endParaRPr>
          </a:p>
        </p:txBody>
      </p:sp>
      <p:sp>
        <p:nvSpPr>
          <p:cNvPr id="6" name="object 6"/>
          <p:cNvSpPr/>
          <p:nvPr/>
        </p:nvSpPr>
        <p:spPr>
          <a:xfrm>
            <a:off x="2582727" y="5096258"/>
            <a:ext cx="3790188" cy="1761742"/>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6781800" y="4038600"/>
            <a:ext cx="2964179" cy="1665732"/>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010400" y="5517041"/>
            <a:ext cx="1784603" cy="1338072"/>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9745979" y="4001322"/>
            <a:ext cx="2552700" cy="1914144"/>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047417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838200"/>
            <a:ext cx="11760200" cy="566181"/>
          </a:xfrm>
          <a:prstGeom prst="rect">
            <a:avLst/>
          </a:prstGeom>
        </p:spPr>
        <p:txBody>
          <a:bodyPr vert="horz" wrap="square" lIns="0" tIns="12065" rIns="0" bIns="0" rtlCol="0">
            <a:spAutoFit/>
          </a:bodyPr>
          <a:lstStyle/>
          <a:p>
            <a:pPr marL="12700">
              <a:lnSpc>
                <a:spcPct val="100000"/>
              </a:lnSpc>
              <a:spcBef>
                <a:spcPts val="95"/>
              </a:spcBef>
            </a:pPr>
            <a:r>
              <a:rPr sz="3600" spc="-5" dirty="0"/>
              <a:t>Questions for Menu Labeling and </a:t>
            </a:r>
            <a:r>
              <a:rPr sz="3600" spc="-50" dirty="0"/>
              <a:t>Typed</a:t>
            </a:r>
            <a:r>
              <a:rPr sz="3600" spc="40" dirty="0"/>
              <a:t> </a:t>
            </a:r>
            <a:r>
              <a:rPr sz="3600" spc="-10" dirty="0"/>
              <a:t>Commands</a:t>
            </a:r>
            <a:endParaRPr sz="3600" dirty="0"/>
          </a:p>
        </p:txBody>
      </p:sp>
      <p:sp>
        <p:nvSpPr>
          <p:cNvPr id="3" name="object 3"/>
          <p:cNvSpPr txBox="1"/>
          <p:nvPr/>
        </p:nvSpPr>
        <p:spPr>
          <a:xfrm>
            <a:off x="275640" y="1622526"/>
            <a:ext cx="9850120" cy="2659702"/>
          </a:xfrm>
          <a:prstGeom prst="rect">
            <a:avLst/>
          </a:prstGeom>
        </p:spPr>
        <p:txBody>
          <a:bodyPr vert="horz" wrap="square" lIns="0" tIns="43180" rIns="0" bIns="0" rtlCol="0">
            <a:spAutoFit/>
          </a:bodyPr>
          <a:lstStyle/>
          <a:p>
            <a:pPr marL="355600" indent="-342900">
              <a:lnSpc>
                <a:spcPct val="100000"/>
              </a:lnSpc>
              <a:spcBef>
                <a:spcPts val="340"/>
              </a:spcBef>
              <a:buChar char="•"/>
              <a:tabLst>
                <a:tab pos="354965" algn="l"/>
                <a:tab pos="355600" algn="l"/>
              </a:tabLst>
            </a:pPr>
            <a:r>
              <a:rPr sz="2000" dirty="0">
                <a:cs typeface="Arial"/>
              </a:rPr>
              <a:t>Will every menu option have a corresponding</a:t>
            </a:r>
            <a:r>
              <a:rPr sz="2000" spc="-110" dirty="0">
                <a:cs typeface="Arial"/>
              </a:rPr>
              <a:t> </a:t>
            </a:r>
            <a:r>
              <a:rPr sz="2000" dirty="0">
                <a:cs typeface="Arial"/>
              </a:rPr>
              <a:t>command?</a:t>
            </a:r>
          </a:p>
          <a:p>
            <a:pPr marL="355600" indent="-342900">
              <a:lnSpc>
                <a:spcPct val="100000"/>
              </a:lnSpc>
              <a:spcBef>
                <a:spcPts val="240"/>
              </a:spcBef>
              <a:buChar char="•"/>
              <a:tabLst>
                <a:tab pos="354965" algn="l"/>
                <a:tab pos="355600" algn="l"/>
              </a:tabLst>
            </a:pPr>
            <a:r>
              <a:rPr sz="2000" dirty="0">
                <a:cs typeface="Arial"/>
              </a:rPr>
              <a:t>What</a:t>
            </a:r>
            <a:r>
              <a:rPr sz="2000" spc="-35" dirty="0">
                <a:cs typeface="Arial"/>
              </a:rPr>
              <a:t> </a:t>
            </a:r>
            <a:r>
              <a:rPr sz="2000" dirty="0">
                <a:cs typeface="Arial"/>
              </a:rPr>
              <a:t>form</a:t>
            </a:r>
            <a:r>
              <a:rPr sz="2000" spc="-25" dirty="0">
                <a:cs typeface="Arial"/>
              </a:rPr>
              <a:t> </a:t>
            </a:r>
            <a:r>
              <a:rPr sz="2000" dirty="0">
                <a:cs typeface="Arial"/>
              </a:rPr>
              <a:t>will</a:t>
            </a:r>
            <a:r>
              <a:rPr sz="2000" spc="25" dirty="0">
                <a:cs typeface="Arial"/>
              </a:rPr>
              <a:t> </a:t>
            </a:r>
            <a:r>
              <a:rPr sz="2000" dirty="0">
                <a:cs typeface="Arial"/>
              </a:rPr>
              <a:t>a</a:t>
            </a:r>
            <a:r>
              <a:rPr sz="2000" spc="-10" dirty="0">
                <a:cs typeface="Arial"/>
              </a:rPr>
              <a:t> </a:t>
            </a:r>
            <a:r>
              <a:rPr sz="2000" dirty="0">
                <a:cs typeface="Arial"/>
              </a:rPr>
              <a:t>command</a:t>
            </a:r>
            <a:r>
              <a:rPr sz="2000" spc="-35" dirty="0">
                <a:cs typeface="Arial"/>
              </a:rPr>
              <a:t> </a:t>
            </a:r>
            <a:r>
              <a:rPr sz="2000" dirty="0">
                <a:cs typeface="Arial"/>
              </a:rPr>
              <a:t>take?</a:t>
            </a:r>
            <a:r>
              <a:rPr sz="2000" spc="-114" dirty="0">
                <a:cs typeface="Arial"/>
              </a:rPr>
              <a:t> </a:t>
            </a:r>
            <a:r>
              <a:rPr sz="2000" dirty="0">
                <a:cs typeface="Arial"/>
              </a:rPr>
              <a:t>A</a:t>
            </a:r>
            <a:r>
              <a:rPr sz="2000" spc="-110" dirty="0">
                <a:cs typeface="Arial"/>
              </a:rPr>
              <a:t> </a:t>
            </a:r>
            <a:r>
              <a:rPr sz="2000" dirty="0">
                <a:cs typeface="Arial"/>
              </a:rPr>
              <a:t>control</a:t>
            </a:r>
            <a:r>
              <a:rPr sz="2000" spc="-20" dirty="0">
                <a:cs typeface="Arial"/>
              </a:rPr>
              <a:t> </a:t>
            </a:r>
            <a:r>
              <a:rPr sz="2000" dirty="0">
                <a:cs typeface="Arial"/>
              </a:rPr>
              <a:t>sequence?</a:t>
            </a:r>
            <a:r>
              <a:rPr sz="2000" spc="-160" dirty="0">
                <a:cs typeface="Arial"/>
              </a:rPr>
              <a:t> </a:t>
            </a:r>
            <a:r>
              <a:rPr sz="2000" dirty="0">
                <a:cs typeface="Arial"/>
              </a:rPr>
              <a:t>A</a:t>
            </a:r>
            <a:r>
              <a:rPr sz="2000" spc="-110" dirty="0">
                <a:cs typeface="Arial"/>
              </a:rPr>
              <a:t> </a:t>
            </a:r>
            <a:r>
              <a:rPr sz="2000" dirty="0">
                <a:cs typeface="Arial"/>
              </a:rPr>
              <a:t>function</a:t>
            </a:r>
            <a:r>
              <a:rPr sz="2000" spc="-15" dirty="0">
                <a:cs typeface="Arial"/>
              </a:rPr>
              <a:t> </a:t>
            </a:r>
            <a:r>
              <a:rPr sz="2000" dirty="0">
                <a:cs typeface="Arial"/>
              </a:rPr>
              <a:t>key?</a:t>
            </a:r>
            <a:r>
              <a:rPr sz="2000" spc="-140" dirty="0">
                <a:cs typeface="Arial"/>
              </a:rPr>
              <a:t> </a:t>
            </a:r>
            <a:r>
              <a:rPr sz="2000" dirty="0">
                <a:cs typeface="Arial"/>
              </a:rPr>
              <a:t>A</a:t>
            </a:r>
            <a:r>
              <a:rPr sz="2000" spc="-114" dirty="0">
                <a:cs typeface="Arial"/>
              </a:rPr>
              <a:t> </a:t>
            </a:r>
            <a:r>
              <a:rPr sz="2000" spc="-5" dirty="0">
                <a:cs typeface="Arial"/>
              </a:rPr>
              <a:t>typed</a:t>
            </a:r>
            <a:r>
              <a:rPr sz="2000" spc="5" dirty="0">
                <a:cs typeface="Arial"/>
              </a:rPr>
              <a:t> word?</a:t>
            </a:r>
            <a:endParaRPr sz="2000" dirty="0">
              <a:cs typeface="Arial"/>
            </a:endParaRPr>
          </a:p>
          <a:p>
            <a:pPr marL="355600" indent="-342900">
              <a:lnSpc>
                <a:spcPct val="100000"/>
              </a:lnSpc>
              <a:spcBef>
                <a:spcPts val="240"/>
              </a:spcBef>
              <a:buChar char="•"/>
              <a:tabLst>
                <a:tab pos="354965" algn="l"/>
                <a:tab pos="355600" algn="l"/>
              </a:tabLst>
            </a:pPr>
            <a:r>
              <a:rPr sz="2000" dirty="0">
                <a:cs typeface="Arial"/>
              </a:rPr>
              <a:t>How </a:t>
            </a:r>
            <a:r>
              <a:rPr sz="2000" spc="-5" dirty="0">
                <a:cs typeface="Arial"/>
              </a:rPr>
              <a:t>difficult </a:t>
            </a:r>
            <a:r>
              <a:rPr sz="2000" dirty="0">
                <a:cs typeface="Arial"/>
              </a:rPr>
              <a:t>will it be to learn and remember the</a:t>
            </a:r>
            <a:r>
              <a:rPr sz="2000" spc="-145" dirty="0">
                <a:cs typeface="Arial"/>
              </a:rPr>
              <a:t> </a:t>
            </a:r>
            <a:r>
              <a:rPr sz="2000" dirty="0">
                <a:cs typeface="Arial"/>
              </a:rPr>
              <a:t>commands?</a:t>
            </a:r>
          </a:p>
          <a:p>
            <a:pPr marL="355600" indent="-342900">
              <a:lnSpc>
                <a:spcPct val="100000"/>
              </a:lnSpc>
              <a:spcBef>
                <a:spcPts val="240"/>
              </a:spcBef>
              <a:buChar char="•"/>
              <a:tabLst>
                <a:tab pos="354965" algn="l"/>
                <a:tab pos="355600" algn="l"/>
              </a:tabLst>
            </a:pPr>
            <a:r>
              <a:rPr sz="2000" dirty="0">
                <a:cs typeface="Arial"/>
              </a:rPr>
              <a:t>What can be done if a command is</a:t>
            </a:r>
            <a:r>
              <a:rPr sz="2000" spc="-150" dirty="0">
                <a:cs typeface="Arial"/>
              </a:rPr>
              <a:t> </a:t>
            </a:r>
            <a:r>
              <a:rPr sz="2000" dirty="0">
                <a:cs typeface="Arial"/>
              </a:rPr>
              <a:t>forgotten?</a:t>
            </a:r>
          </a:p>
          <a:p>
            <a:pPr marL="355600" indent="-342900">
              <a:lnSpc>
                <a:spcPct val="100000"/>
              </a:lnSpc>
              <a:spcBef>
                <a:spcPts val="240"/>
              </a:spcBef>
              <a:buChar char="•"/>
              <a:tabLst>
                <a:tab pos="354965" algn="l"/>
                <a:tab pos="355600" algn="l"/>
              </a:tabLst>
            </a:pPr>
            <a:r>
              <a:rPr sz="2000" dirty="0">
                <a:cs typeface="Arial"/>
              </a:rPr>
              <a:t>Can commands be customized or abbreviated by the</a:t>
            </a:r>
            <a:r>
              <a:rPr sz="2000" spc="-170" dirty="0">
                <a:cs typeface="Arial"/>
              </a:rPr>
              <a:t> </a:t>
            </a:r>
            <a:r>
              <a:rPr sz="2000" dirty="0">
                <a:cs typeface="Arial"/>
              </a:rPr>
              <a:t>user?</a:t>
            </a:r>
          </a:p>
          <a:p>
            <a:pPr marL="355600" indent="-342900">
              <a:lnSpc>
                <a:spcPct val="100000"/>
              </a:lnSpc>
              <a:spcBef>
                <a:spcPts val="240"/>
              </a:spcBef>
              <a:buChar char="•"/>
              <a:tabLst>
                <a:tab pos="354965" algn="l"/>
                <a:tab pos="355600" algn="l"/>
              </a:tabLst>
            </a:pPr>
            <a:r>
              <a:rPr sz="2000" dirty="0">
                <a:cs typeface="Arial"/>
              </a:rPr>
              <a:t>Are menu labels self-explanatory within </a:t>
            </a:r>
            <a:r>
              <a:rPr sz="2000" spc="-5" dirty="0">
                <a:cs typeface="Arial"/>
              </a:rPr>
              <a:t>the </a:t>
            </a:r>
            <a:r>
              <a:rPr sz="2000" dirty="0">
                <a:cs typeface="Arial"/>
              </a:rPr>
              <a:t>context of the</a:t>
            </a:r>
            <a:r>
              <a:rPr sz="2000" spc="-160" dirty="0">
                <a:cs typeface="Arial"/>
              </a:rPr>
              <a:t> </a:t>
            </a:r>
            <a:r>
              <a:rPr sz="2000" dirty="0">
                <a:cs typeface="Arial"/>
              </a:rPr>
              <a:t>interface?</a:t>
            </a:r>
          </a:p>
          <a:p>
            <a:pPr marL="355600" indent="-342900">
              <a:lnSpc>
                <a:spcPct val="100000"/>
              </a:lnSpc>
              <a:spcBef>
                <a:spcPts val="240"/>
              </a:spcBef>
              <a:buChar char="•"/>
              <a:tabLst>
                <a:tab pos="354965" algn="l"/>
                <a:tab pos="355600" algn="l"/>
              </a:tabLst>
            </a:pPr>
            <a:r>
              <a:rPr sz="2000" spc="-5" dirty="0">
                <a:cs typeface="Arial"/>
              </a:rPr>
              <a:t>Are </a:t>
            </a:r>
            <a:r>
              <a:rPr sz="2000" dirty="0">
                <a:cs typeface="Arial"/>
              </a:rPr>
              <a:t>submenus consistent with the function implied by a master menu</a:t>
            </a:r>
            <a:r>
              <a:rPr sz="2000" spc="-210" dirty="0">
                <a:cs typeface="Arial"/>
              </a:rPr>
              <a:t> </a:t>
            </a:r>
            <a:r>
              <a:rPr sz="2000" dirty="0">
                <a:cs typeface="Arial"/>
              </a:rPr>
              <a:t>item?</a:t>
            </a:r>
          </a:p>
        </p:txBody>
      </p:sp>
      <p:sp>
        <p:nvSpPr>
          <p:cNvPr id="4" name="object 4"/>
          <p:cNvSpPr/>
          <p:nvPr/>
        </p:nvSpPr>
        <p:spPr>
          <a:xfrm>
            <a:off x="2743200" y="4282228"/>
            <a:ext cx="5419344" cy="241858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75785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2438400" y="1929606"/>
            <a:ext cx="7315200" cy="4143375"/>
          </a:xfrm>
          <a:prstGeom prst="rect">
            <a:avLst/>
          </a:prstGeom>
        </p:spPr>
      </p:pic>
    </p:spTree>
    <p:extLst>
      <p:ext uri="{BB962C8B-B14F-4D97-AF65-F5344CB8AC3E}">
        <p14:creationId xmlns:p14="http://schemas.microsoft.com/office/powerpoint/2010/main" val="26844958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construction and implementation:</a:t>
            </a:r>
            <a:endParaRPr lang="en-US" dirty="0"/>
          </a:p>
        </p:txBody>
      </p:sp>
      <p:sp>
        <p:nvSpPr>
          <p:cNvPr id="3" name="Content Placeholder 2"/>
          <p:cNvSpPr>
            <a:spLocks noGrp="1"/>
          </p:cNvSpPr>
          <p:nvPr>
            <p:ph idx="1"/>
          </p:nvPr>
        </p:nvSpPr>
        <p:spPr>
          <a:xfrm>
            <a:off x="838200" y="1825625"/>
            <a:ext cx="8382000" cy="4351338"/>
          </a:xfrm>
        </p:spPr>
        <p:txBody>
          <a:bodyPr>
            <a:normAutofit fontScale="85000" lnSpcReduction="10000"/>
          </a:bodyPr>
          <a:lstStyle/>
          <a:p>
            <a:r>
              <a:rPr lang="en-US" dirty="0"/>
              <a:t>1. Review information contained in the requirements model and refine as required. </a:t>
            </a:r>
            <a:endParaRPr lang="en-US" dirty="0" smtClean="0"/>
          </a:p>
          <a:p>
            <a:r>
              <a:rPr lang="en-US" dirty="0" smtClean="0"/>
              <a:t>2</a:t>
            </a:r>
            <a:r>
              <a:rPr lang="en-US" dirty="0"/>
              <a:t>. Develop a rough sketch of the WebApp interface layout</a:t>
            </a:r>
            <a:r>
              <a:rPr lang="en-US" dirty="0" smtClean="0"/>
              <a:t>.</a:t>
            </a:r>
          </a:p>
          <a:p>
            <a:r>
              <a:rPr lang="en-US" dirty="0"/>
              <a:t>Map user objectives into specific interface actions</a:t>
            </a:r>
            <a:r>
              <a:rPr lang="en-US" dirty="0" smtClean="0"/>
              <a:t>.</a:t>
            </a:r>
          </a:p>
          <a:p>
            <a:r>
              <a:rPr lang="en-US" dirty="0"/>
              <a:t>Define a set of user tasks that are associated with each action</a:t>
            </a:r>
            <a:r>
              <a:rPr lang="en-US" dirty="0" smtClean="0"/>
              <a:t>.</a:t>
            </a:r>
          </a:p>
          <a:p>
            <a:r>
              <a:rPr lang="en-US" dirty="0"/>
              <a:t>Storyboard screen images for each interface </a:t>
            </a:r>
            <a:r>
              <a:rPr lang="en-US" dirty="0" smtClean="0"/>
              <a:t>action.</a:t>
            </a:r>
          </a:p>
          <a:p>
            <a:r>
              <a:rPr lang="en-US" dirty="0"/>
              <a:t>Refine interface layout and storyboards using input from aesthetic </a:t>
            </a:r>
            <a:r>
              <a:rPr lang="en-US" dirty="0" smtClean="0"/>
              <a:t>design</a:t>
            </a:r>
          </a:p>
          <a:p>
            <a:r>
              <a:rPr lang="en-US" dirty="0" err="1"/>
              <a:t>dentify</a:t>
            </a:r>
            <a:r>
              <a:rPr lang="en-US" dirty="0"/>
              <a:t> user interface objects that are required to implement the </a:t>
            </a:r>
            <a:r>
              <a:rPr lang="en-US" dirty="0" smtClean="0"/>
              <a:t>interface.</a:t>
            </a:r>
          </a:p>
          <a:p>
            <a:r>
              <a:rPr lang="en-US" dirty="0"/>
              <a:t>Describe the interface layout for each state</a:t>
            </a:r>
            <a:r>
              <a:rPr lang="en-US" dirty="0" smtClean="0"/>
              <a:t>.</a:t>
            </a:r>
          </a:p>
          <a:p>
            <a:r>
              <a:rPr lang="en-US" dirty="0"/>
              <a:t>Refine and review the interface design model.</a:t>
            </a:r>
          </a:p>
        </p:txBody>
      </p:sp>
    </p:spTree>
    <p:extLst>
      <p:ext uri="{BB962C8B-B14F-4D97-AF65-F5344CB8AC3E}">
        <p14:creationId xmlns:p14="http://schemas.microsoft.com/office/powerpoint/2010/main" val="7803770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Evaluation </a:t>
            </a:r>
            <a:endParaRPr lang="en-US" dirty="0"/>
          </a:p>
        </p:txBody>
      </p:sp>
      <p:pic>
        <p:nvPicPr>
          <p:cNvPr id="4" name="Content Placeholder 3"/>
          <p:cNvPicPr>
            <a:picLocks noGrp="1" noChangeAspect="1"/>
          </p:cNvPicPr>
          <p:nvPr>
            <p:ph idx="1"/>
          </p:nvPr>
        </p:nvPicPr>
        <p:blipFill>
          <a:blip r:embed="rId2"/>
          <a:stretch>
            <a:fillRect/>
          </a:stretch>
        </p:blipFill>
        <p:spPr>
          <a:xfrm>
            <a:off x="3308017" y="1825625"/>
            <a:ext cx="5575966" cy="4351338"/>
          </a:xfrm>
          <a:prstGeom prst="rect">
            <a:avLst/>
          </a:prstGeom>
        </p:spPr>
      </p:pic>
    </p:spTree>
    <p:extLst>
      <p:ext uri="{BB962C8B-B14F-4D97-AF65-F5344CB8AC3E}">
        <p14:creationId xmlns:p14="http://schemas.microsoft.com/office/powerpoint/2010/main" val="28120448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04495A-4604-4303-8319-D65C633C1CA4}"/>
              </a:ext>
            </a:extLst>
          </p:cNvPr>
          <p:cNvSpPr>
            <a:spLocks noGrp="1"/>
          </p:cNvSpPr>
          <p:nvPr>
            <p:ph type="title"/>
          </p:nvPr>
        </p:nvSpPr>
        <p:spPr/>
        <p:txBody>
          <a:bodyPr/>
          <a:lstStyle/>
          <a:p>
            <a:r>
              <a:rPr lang="en-GB" dirty="0">
                <a:solidFill>
                  <a:schemeClr val="bg1"/>
                </a:solidFill>
              </a:rPr>
              <a:t>Interface Analysis</a:t>
            </a:r>
          </a:p>
        </p:txBody>
      </p:sp>
      <p:sp>
        <p:nvSpPr>
          <p:cNvPr id="3" name="Content Placeholder 2">
            <a:extLst>
              <a:ext uri="{FF2B5EF4-FFF2-40B4-BE49-F238E27FC236}">
                <a16:creationId xmlns:a16="http://schemas.microsoft.com/office/drawing/2014/main" xmlns="" id="{AE9A746D-1AE7-4EAD-8CC9-1FCC2AEE0EB9}"/>
              </a:ext>
            </a:extLst>
          </p:cNvPr>
          <p:cNvSpPr>
            <a:spLocks noGrp="1"/>
          </p:cNvSpPr>
          <p:nvPr>
            <p:ph idx="1"/>
          </p:nvPr>
        </p:nvSpPr>
        <p:spPr/>
        <p:txBody>
          <a:bodyPr>
            <a:normAutofit/>
          </a:bodyPr>
          <a:lstStyle/>
          <a:p>
            <a:r>
              <a:rPr lang="en-US" sz="2400" dirty="0">
                <a:solidFill>
                  <a:schemeClr val="bg1"/>
                </a:solidFill>
              </a:rPr>
              <a:t>understand the problem before you attempt to design a solution. In the case of user interface design, understanding the problem means understanding </a:t>
            </a:r>
          </a:p>
          <a:p>
            <a:pPr lvl="1"/>
            <a:r>
              <a:rPr lang="en-US" sz="2000" dirty="0">
                <a:solidFill>
                  <a:schemeClr val="bg1"/>
                </a:solidFill>
              </a:rPr>
              <a:t>(1) the people (end users) who will interact with the system through the interface, </a:t>
            </a:r>
          </a:p>
          <a:p>
            <a:pPr lvl="1"/>
            <a:r>
              <a:rPr lang="en-US" sz="2000" dirty="0">
                <a:solidFill>
                  <a:schemeClr val="bg1"/>
                </a:solidFill>
              </a:rPr>
              <a:t>(2) the tasks that end users must perform to do their work, </a:t>
            </a:r>
          </a:p>
          <a:p>
            <a:pPr lvl="1"/>
            <a:r>
              <a:rPr lang="en-US" sz="2000" dirty="0">
                <a:solidFill>
                  <a:schemeClr val="bg1"/>
                </a:solidFill>
              </a:rPr>
              <a:t>(3) the content that is presented as part of the interface, </a:t>
            </a:r>
          </a:p>
          <a:p>
            <a:pPr lvl="1"/>
            <a:r>
              <a:rPr lang="en-US" sz="2000" dirty="0">
                <a:solidFill>
                  <a:schemeClr val="bg1"/>
                </a:solidFill>
              </a:rPr>
              <a:t>(4) the environment in which these tasks will be conducted.</a:t>
            </a:r>
            <a:endParaRPr lang="en-GB" sz="2000" dirty="0">
              <a:solidFill>
                <a:schemeClr val="bg1"/>
              </a:solidFill>
            </a:endParaRPr>
          </a:p>
        </p:txBody>
      </p:sp>
    </p:spTree>
    <p:extLst>
      <p:ext uri="{BB962C8B-B14F-4D97-AF65-F5344CB8AC3E}">
        <p14:creationId xmlns:p14="http://schemas.microsoft.com/office/powerpoint/2010/main" val="3611993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921FB2-C7A3-481E-8BCB-A3B6D9ADABFE}"/>
              </a:ext>
            </a:extLst>
          </p:cNvPr>
          <p:cNvSpPr>
            <a:spLocks noGrp="1"/>
          </p:cNvSpPr>
          <p:nvPr>
            <p:ph type="title"/>
          </p:nvPr>
        </p:nvSpPr>
        <p:spPr/>
        <p:txBody>
          <a:bodyPr>
            <a:normAutofit/>
          </a:bodyPr>
          <a:lstStyle/>
          <a:p>
            <a:r>
              <a:rPr lang="en-GB" sz="4400" dirty="0"/>
              <a:t>Elements Of Interface Analysis</a:t>
            </a:r>
          </a:p>
        </p:txBody>
      </p:sp>
      <p:sp>
        <p:nvSpPr>
          <p:cNvPr id="3" name="Content Placeholder 2">
            <a:extLst>
              <a:ext uri="{FF2B5EF4-FFF2-40B4-BE49-F238E27FC236}">
                <a16:creationId xmlns:a16="http://schemas.microsoft.com/office/drawing/2014/main" xmlns="" id="{9BCE02B7-1E8A-46E4-97C9-29EED10CA5D4}"/>
              </a:ext>
            </a:extLst>
          </p:cNvPr>
          <p:cNvSpPr>
            <a:spLocks noGrp="1"/>
          </p:cNvSpPr>
          <p:nvPr>
            <p:ph idx="1"/>
          </p:nvPr>
        </p:nvSpPr>
        <p:spPr/>
        <p:txBody>
          <a:bodyPr>
            <a:normAutofit/>
          </a:bodyPr>
          <a:lstStyle/>
          <a:p>
            <a:pPr marL="457200" indent="-457200">
              <a:buFont typeface="+mj-lt"/>
              <a:buAutoNum type="arabicPeriod"/>
            </a:pPr>
            <a:r>
              <a:rPr lang="en-GB" sz="2800" dirty="0"/>
              <a:t>User Analysis</a:t>
            </a:r>
          </a:p>
          <a:p>
            <a:pPr marL="457200" indent="-457200">
              <a:buFont typeface="+mj-lt"/>
              <a:buAutoNum type="arabicPeriod"/>
            </a:pPr>
            <a:r>
              <a:rPr lang="en-GB" sz="2800" dirty="0"/>
              <a:t>Task Analysis and Modelling</a:t>
            </a:r>
          </a:p>
          <a:p>
            <a:pPr marL="457200" indent="-457200">
              <a:buFont typeface="+mj-lt"/>
              <a:buAutoNum type="arabicPeriod"/>
            </a:pPr>
            <a:r>
              <a:rPr lang="en-GB" sz="2800" dirty="0"/>
              <a:t>Analysis of Display Content</a:t>
            </a:r>
          </a:p>
          <a:p>
            <a:pPr marL="457200" indent="-457200">
              <a:buFont typeface="+mj-lt"/>
              <a:buAutoNum type="arabicPeriod"/>
            </a:pPr>
            <a:r>
              <a:rPr lang="en-US" sz="2800" dirty="0"/>
              <a:t>Analysis of the Work Environment</a:t>
            </a:r>
            <a:endParaRPr lang="en-GB" sz="2800" dirty="0"/>
          </a:p>
        </p:txBody>
      </p:sp>
    </p:spTree>
    <p:extLst>
      <p:ext uri="{BB962C8B-B14F-4D97-AF65-F5344CB8AC3E}">
        <p14:creationId xmlns:p14="http://schemas.microsoft.com/office/powerpoint/2010/main" val="1931909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eriod"/>
            </a:pPr>
            <a:r>
              <a:rPr lang="en-GB" sz="3600" dirty="0">
                <a:solidFill>
                  <a:schemeClr val="bg1"/>
                </a:solidFill>
              </a:rPr>
              <a:t>User Analysis</a:t>
            </a:r>
            <a:br>
              <a:rPr lang="en-GB" sz="3600" dirty="0">
                <a:solidFill>
                  <a:schemeClr val="bg1"/>
                </a:solidFill>
              </a:rPr>
            </a:br>
            <a:endParaRPr lang="en-US" dirty="0">
              <a:solidFill>
                <a:schemeClr val="bg1"/>
              </a:solidFill>
            </a:endParaRPr>
          </a:p>
        </p:txBody>
      </p:sp>
      <p:sp>
        <p:nvSpPr>
          <p:cNvPr id="3" name="Content Placeholder 2"/>
          <p:cNvSpPr>
            <a:spLocks noGrp="1"/>
          </p:cNvSpPr>
          <p:nvPr>
            <p:ph idx="1"/>
          </p:nvPr>
        </p:nvSpPr>
        <p:spPr/>
        <p:txBody>
          <a:bodyPr>
            <a:normAutofit lnSpcReduction="10000"/>
          </a:bodyPr>
          <a:lstStyle/>
          <a:p>
            <a:r>
              <a:rPr lang="en-US" dirty="0">
                <a:solidFill>
                  <a:schemeClr val="bg2"/>
                </a:solidFill>
              </a:rPr>
              <a:t>The phrase “user interface” is probably all the justification needed to spend some time understanding the user before worrying about technical matters. </a:t>
            </a:r>
            <a:r>
              <a:rPr lang="en-US" dirty="0" smtClean="0">
                <a:solidFill>
                  <a:schemeClr val="bg2"/>
                </a:solidFill>
              </a:rPr>
              <a:t>.</a:t>
            </a:r>
          </a:p>
          <a:p>
            <a:r>
              <a:rPr lang="en-US" dirty="0">
                <a:solidFill>
                  <a:schemeClr val="bg2"/>
                </a:solidFill>
              </a:rPr>
              <a:t>each user has a mental image of the software that may be different from the mental image developed by other </a:t>
            </a:r>
            <a:r>
              <a:rPr lang="en-US" dirty="0" smtClean="0">
                <a:solidFill>
                  <a:schemeClr val="bg2"/>
                </a:solidFill>
              </a:rPr>
              <a:t>users.</a:t>
            </a:r>
          </a:p>
          <a:p>
            <a:pPr lvl="1"/>
            <a:r>
              <a:rPr lang="en-US" b="1" dirty="0">
                <a:solidFill>
                  <a:schemeClr val="bg2"/>
                </a:solidFill>
              </a:rPr>
              <a:t>User Interviews. </a:t>
            </a:r>
            <a:r>
              <a:rPr lang="en-US" dirty="0">
                <a:solidFill>
                  <a:schemeClr val="bg2"/>
                </a:solidFill>
              </a:rPr>
              <a:t>The most direct approach, members of the software team meet with end users to better understand their needs, motivations, work culture, and a myriad of other issues. This can be accomplished in one-on-one meetings or through focus groups. </a:t>
            </a:r>
            <a:endParaRPr lang="en-US" dirty="0" smtClean="0">
              <a:solidFill>
                <a:schemeClr val="bg2"/>
              </a:solidFill>
            </a:endParaRPr>
          </a:p>
          <a:p>
            <a:pPr lvl="1"/>
            <a:r>
              <a:rPr lang="en-US" b="1" dirty="0" smtClean="0">
                <a:solidFill>
                  <a:schemeClr val="bg2"/>
                </a:solidFill>
              </a:rPr>
              <a:t>Sales </a:t>
            </a:r>
            <a:r>
              <a:rPr lang="en-US" b="1" dirty="0">
                <a:solidFill>
                  <a:schemeClr val="bg2"/>
                </a:solidFill>
              </a:rPr>
              <a:t>input</a:t>
            </a:r>
            <a:r>
              <a:rPr lang="en-US" dirty="0">
                <a:solidFill>
                  <a:schemeClr val="bg2"/>
                </a:solidFill>
              </a:rPr>
              <a:t>. Sales people meet with users on a regular basis and can gather information that will help the software team to categorize users and better understand their </a:t>
            </a:r>
            <a:r>
              <a:rPr lang="en-US" dirty="0" smtClean="0">
                <a:solidFill>
                  <a:schemeClr val="bg2"/>
                </a:solidFill>
              </a:rPr>
              <a:t>requirements.</a:t>
            </a:r>
          </a:p>
          <a:p>
            <a:pPr lvl="1"/>
            <a:r>
              <a:rPr lang="en-US" b="1" dirty="0" smtClean="0">
                <a:solidFill>
                  <a:schemeClr val="bg2"/>
                </a:solidFill>
              </a:rPr>
              <a:t>Marketing </a:t>
            </a:r>
            <a:r>
              <a:rPr lang="en-US" b="1" dirty="0">
                <a:solidFill>
                  <a:schemeClr val="bg2"/>
                </a:solidFill>
              </a:rPr>
              <a:t>input</a:t>
            </a:r>
            <a:r>
              <a:rPr lang="en-US" dirty="0">
                <a:solidFill>
                  <a:schemeClr val="bg2"/>
                </a:solidFill>
              </a:rPr>
              <a:t>. Market analysis can be invaluable in the definition of market segments and an understanding of how each segment might use the software in subtly different </a:t>
            </a:r>
            <a:r>
              <a:rPr lang="en-US" dirty="0" smtClean="0">
                <a:solidFill>
                  <a:schemeClr val="bg2"/>
                </a:solidFill>
              </a:rPr>
              <a:t>ways.</a:t>
            </a:r>
          </a:p>
          <a:p>
            <a:pPr lvl="1"/>
            <a:r>
              <a:rPr lang="en-US" b="1" dirty="0" smtClean="0">
                <a:solidFill>
                  <a:schemeClr val="bg2"/>
                </a:solidFill>
              </a:rPr>
              <a:t>Support </a:t>
            </a:r>
            <a:r>
              <a:rPr lang="en-US" b="1" dirty="0">
                <a:solidFill>
                  <a:schemeClr val="bg2"/>
                </a:solidFill>
              </a:rPr>
              <a:t>input</a:t>
            </a:r>
            <a:r>
              <a:rPr lang="en-US" dirty="0">
                <a:solidFill>
                  <a:schemeClr val="bg2"/>
                </a:solidFill>
              </a:rPr>
              <a:t>. Support staff talks with users on a daily basis. They are the most likely source of information on what works and what doesn’t, what users like and what they dislike, what features generate questions and what features are easy to use.</a:t>
            </a:r>
          </a:p>
        </p:txBody>
      </p:sp>
    </p:spTree>
    <p:extLst>
      <p:ext uri="{BB962C8B-B14F-4D97-AF65-F5344CB8AC3E}">
        <p14:creationId xmlns:p14="http://schemas.microsoft.com/office/powerpoint/2010/main" val="775136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93191"/>
            <a:ext cx="10515600" cy="1145224"/>
          </a:xfrm>
        </p:spPr>
        <p:txBody>
          <a:bodyPr>
            <a:normAutofit fontScale="90000"/>
          </a:bodyPr>
          <a:lstStyle/>
          <a:p>
            <a:r>
              <a:rPr lang="en-US" dirty="0"/>
              <a:t>The following set of questions (adapted from [Hac98]) will help you to better understand the users of a system:</a:t>
            </a:r>
          </a:p>
        </p:txBody>
      </p:sp>
      <p:sp>
        <p:nvSpPr>
          <p:cNvPr id="3" name="Content Placeholder 2"/>
          <p:cNvSpPr>
            <a:spLocks noGrp="1"/>
          </p:cNvSpPr>
          <p:nvPr>
            <p:ph idx="1"/>
          </p:nvPr>
        </p:nvSpPr>
        <p:spPr>
          <a:xfrm>
            <a:off x="96171" y="1905000"/>
            <a:ext cx="8610600" cy="4351338"/>
          </a:xfrm>
        </p:spPr>
        <p:txBody>
          <a:bodyPr>
            <a:normAutofit fontScale="70000" lnSpcReduction="20000"/>
          </a:bodyPr>
          <a:lstStyle/>
          <a:p>
            <a:r>
              <a:rPr lang="en-US" dirty="0"/>
              <a:t>Are users trained professionals, technicians, clerical, or manufacturing workers? </a:t>
            </a:r>
            <a:endParaRPr lang="en-US" dirty="0" smtClean="0"/>
          </a:p>
          <a:p>
            <a:r>
              <a:rPr lang="en-US" dirty="0" smtClean="0"/>
              <a:t>What </a:t>
            </a:r>
            <a:r>
              <a:rPr lang="en-US" dirty="0"/>
              <a:t>level of formal education does the average user have? </a:t>
            </a:r>
            <a:endParaRPr lang="en-US" dirty="0" smtClean="0"/>
          </a:p>
          <a:p>
            <a:r>
              <a:rPr lang="en-US" dirty="0" smtClean="0"/>
              <a:t>Are </a:t>
            </a:r>
            <a:r>
              <a:rPr lang="en-US" dirty="0"/>
              <a:t>the users capable of learning from written materials or have they expressed a desire for classroom training? </a:t>
            </a:r>
            <a:endParaRPr lang="en-US" dirty="0" smtClean="0"/>
          </a:p>
          <a:p>
            <a:r>
              <a:rPr lang="en-US" dirty="0" smtClean="0"/>
              <a:t>What </a:t>
            </a:r>
            <a:r>
              <a:rPr lang="en-US" dirty="0"/>
              <a:t>is the age range of the user community? </a:t>
            </a:r>
            <a:endParaRPr lang="en-US" dirty="0" smtClean="0"/>
          </a:p>
          <a:p>
            <a:r>
              <a:rPr lang="en-US" dirty="0" smtClean="0"/>
              <a:t>Will </a:t>
            </a:r>
            <a:r>
              <a:rPr lang="en-US" dirty="0"/>
              <a:t>the users be represented predominately by one gender? </a:t>
            </a:r>
            <a:endParaRPr lang="en-US" dirty="0" smtClean="0"/>
          </a:p>
          <a:p>
            <a:r>
              <a:rPr lang="en-US" dirty="0" smtClean="0"/>
              <a:t>Do </a:t>
            </a:r>
            <a:r>
              <a:rPr lang="en-US" dirty="0"/>
              <a:t>users work normal office hours or do they work until the job is done? </a:t>
            </a:r>
            <a:r>
              <a:rPr lang="en-US" dirty="0" smtClean="0"/>
              <a:t>•</a:t>
            </a:r>
          </a:p>
          <a:p>
            <a:r>
              <a:rPr lang="en-US" dirty="0" smtClean="0"/>
              <a:t>Is </a:t>
            </a:r>
            <a:r>
              <a:rPr lang="en-US" dirty="0"/>
              <a:t>the software to be an integral part of the work users do or will it be used only occasionally</a:t>
            </a:r>
            <a:r>
              <a:rPr lang="en-US" dirty="0" smtClean="0"/>
              <a:t>?</a:t>
            </a:r>
          </a:p>
          <a:p>
            <a:r>
              <a:rPr lang="en-US" dirty="0" smtClean="0"/>
              <a:t> What </a:t>
            </a:r>
            <a:r>
              <a:rPr lang="en-US" dirty="0"/>
              <a:t>is the primary spoken language among users? </a:t>
            </a:r>
            <a:endParaRPr lang="en-US" dirty="0" smtClean="0"/>
          </a:p>
          <a:p>
            <a:r>
              <a:rPr lang="en-US" dirty="0" smtClean="0"/>
              <a:t>What </a:t>
            </a:r>
            <a:r>
              <a:rPr lang="en-US" dirty="0"/>
              <a:t>are the consequences if a user makes a mistake using the system? </a:t>
            </a:r>
            <a:endParaRPr lang="en-US" dirty="0" smtClean="0"/>
          </a:p>
          <a:p>
            <a:r>
              <a:rPr lang="en-US" dirty="0" smtClean="0"/>
              <a:t>Are </a:t>
            </a:r>
            <a:r>
              <a:rPr lang="en-US" dirty="0"/>
              <a:t>users experts in the subject matter that is addressed by the system? </a:t>
            </a:r>
            <a:r>
              <a:rPr lang="en-US" dirty="0" smtClean="0"/>
              <a:t>Do </a:t>
            </a:r>
            <a:r>
              <a:rPr lang="en-US" dirty="0"/>
              <a:t>users want to know about the technology that sits behind the interface?</a:t>
            </a:r>
          </a:p>
        </p:txBody>
      </p:sp>
      <p:sp>
        <p:nvSpPr>
          <p:cNvPr id="4" name="object 4"/>
          <p:cNvSpPr/>
          <p:nvPr/>
        </p:nvSpPr>
        <p:spPr>
          <a:xfrm>
            <a:off x="8305800" y="1538415"/>
            <a:ext cx="3794759" cy="254965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8730032" y="4267200"/>
            <a:ext cx="3073907" cy="2305812"/>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720747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13C456-E787-430F-A61C-EB60AEC308F7}"/>
              </a:ext>
            </a:extLst>
          </p:cNvPr>
          <p:cNvSpPr>
            <a:spLocks noGrp="1"/>
          </p:cNvSpPr>
          <p:nvPr>
            <p:ph type="title"/>
          </p:nvPr>
        </p:nvSpPr>
        <p:spPr/>
        <p:txBody>
          <a:bodyPr/>
          <a:lstStyle/>
          <a:p>
            <a:pPr marL="742950" indent="-742950">
              <a:buFont typeface="+mj-lt"/>
              <a:buAutoNum type="arabicPeriod" startAt="2"/>
            </a:pPr>
            <a:r>
              <a:rPr lang="en-GB" sz="3600" dirty="0"/>
              <a:t>Task Analysis and Modelling</a:t>
            </a:r>
            <a:br>
              <a:rPr lang="en-GB" sz="3600" dirty="0"/>
            </a:br>
            <a:endParaRPr lang="en-GB" dirty="0"/>
          </a:p>
        </p:txBody>
      </p:sp>
      <p:sp>
        <p:nvSpPr>
          <p:cNvPr id="3" name="Content Placeholder 2">
            <a:extLst>
              <a:ext uri="{FF2B5EF4-FFF2-40B4-BE49-F238E27FC236}">
                <a16:creationId xmlns:a16="http://schemas.microsoft.com/office/drawing/2014/main" xmlns="" id="{32F50052-D89B-4A67-A2F9-C8ADE24BAF30}"/>
              </a:ext>
            </a:extLst>
          </p:cNvPr>
          <p:cNvSpPr>
            <a:spLocks noGrp="1"/>
          </p:cNvSpPr>
          <p:nvPr>
            <p:ph idx="1"/>
          </p:nvPr>
        </p:nvSpPr>
        <p:spPr/>
        <p:txBody>
          <a:bodyPr/>
          <a:lstStyle/>
          <a:p>
            <a:r>
              <a:rPr lang="en-US" dirty="0"/>
              <a:t>The goal of task analysis is to answer the following questions: </a:t>
            </a:r>
          </a:p>
          <a:p>
            <a:pPr lvl="1"/>
            <a:r>
              <a:rPr lang="en-US" dirty="0"/>
              <a:t> What work will the user perform in specific circumstances? </a:t>
            </a:r>
          </a:p>
          <a:p>
            <a:pPr lvl="1"/>
            <a:r>
              <a:rPr lang="en-US" dirty="0"/>
              <a:t> What tasks and subtasks will be performed as the user does the work? </a:t>
            </a:r>
          </a:p>
          <a:p>
            <a:pPr lvl="1"/>
            <a:r>
              <a:rPr lang="en-US" dirty="0"/>
              <a:t> What specific problem domain objects will the user manipulate as work is performed? </a:t>
            </a:r>
          </a:p>
          <a:p>
            <a:pPr lvl="1"/>
            <a:r>
              <a:rPr lang="en-US" dirty="0"/>
              <a:t> What is the sequence of work tasks—the workflow? </a:t>
            </a:r>
          </a:p>
          <a:p>
            <a:pPr lvl="1"/>
            <a:r>
              <a:rPr lang="en-US" dirty="0"/>
              <a:t> What is the hierarchy of tasks?</a:t>
            </a:r>
            <a:endParaRPr lang="en-GB" dirty="0"/>
          </a:p>
        </p:txBody>
      </p:sp>
    </p:spTree>
    <p:extLst>
      <p:ext uri="{BB962C8B-B14F-4D97-AF65-F5344CB8AC3E}">
        <p14:creationId xmlns:p14="http://schemas.microsoft.com/office/powerpoint/2010/main" val="270715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13C456-E787-430F-A61C-EB60AEC308F7}"/>
              </a:ext>
            </a:extLst>
          </p:cNvPr>
          <p:cNvSpPr>
            <a:spLocks noGrp="1"/>
          </p:cNvSpPr>
          <p:nvPr>
            <p:ph type="title"/>
          </p:nvPr>
        </p:nvSpPr>
        <p:spPr/>
        <p:txBody>
          <a:bodyPr/>
          <a:lstStyle/>
          <a:p>
            <a:pPr marL="742950" indent="-742950">
              <a:buFont typeface="+mj-lt"/>
              <a:buAutoNum type="arabicPeriod" startAt="2"/>
            </a:pPr>
            <a:r>
              <a:rPr lang="en-GB" sz="3600" dirty="0"/>
              <a:t>Task Analysis and </a:t>
            </a:r>
            <a:r>
              <a:rPr lang="en-GB" sz="3600" dirty="0" smtClean="0"/>
              <a:t>Modelling (</a:t>
            </a:r>
            <a:r>
              <a:rPr lang="en-GB" sz="3600" dirty="0" err="1" smtClean="0"/>
              <a:t>cont</a:t>
            </a:r>
            <a:r>
              <a:rPr lang="en-GB" sz="3600" dirty="0" smtClean="0"/>
              <a:t>)</a:t>
            </a:r>
            <a:r>
              <a:rPr lang="en-GB" sz="3600" dirty="0"/>
              <a:t/>
            </a:r>
            <a:br>
              <a:rPr lang="en-GB" sz="3600" dirty="0"/>
            </a:br>
            <a:endParaRPr lang="en-GB" dirty="0"/>
          </a:p>
        </p:txBody>
      </p:sp>
      <p:sp>
        <p:nvSpPr>
          <p:cNvPr id="3" name="Content Placeholder 2">
            <a:extLst>
              <a:ext uri="{FF2B5EF4-FFF2-40B4-BE49-F238E27FC236}">
                <a16:creationId xmlns:a16="http://schemas.microsoft.com/office/drawing/2014/main" xmlns="" id="{32F50052-D89B-4A67-A2F9-C8ADE24BAF30}"/>
              </a:ext>
            </a:extLst>
          </p:cNvPr>
          <p:cNvSpPr>
            <a:spLocks noGrp="1"/>
          </p:cNvSpPr>
          <p:nvPr>
            <p:ph idx="1"/>
          </p:nvPr>
        </p:nvSpPr>
        <p:spPr/>
        <p:txBody>
          <a:bodyPr/>
          <a:lstStyle/>
          <a:p>
            <a:r>
              <a:rPr lang="en-US" dirty="0"/>
              <a:t>Techniques Are Applied To The User Interface.</a:t>
            </a:r>
          </a:p>
          <a:p>
            <a:pPr lvl="1"/>
            <a:r>
              <a:rPr lang="en-US" dirty="0"/>
              <a:t>Use Case</a:t>
            </a:r>
          </a:p>
          <a:p>
            <a:pPr lvl="1"/>
            <a:r>
              <a:rPr lang="en-GB" dirty="0"/>
              <a:t>Task elaboration.</a:t>
            </a:r>
          </a:p>
          <a:p>
            <a:pPr lvl="1"/>
            <a:r>
              <a:rPr lang="en-GB" dirty="0"/>
              <a:t>Object elaboration</a:t>
            </a:r>
          </a:p>
          <a:p>
            <a:pPr lvl="1"/>
            <a:r>
              <a:rPr lang="en-GB" dirty="0"/>
              <a:t>Workflow analysis</a:t>
            </a:r>
          </a:p>
        </p:txBody>
      </p:sp>
    </p:spTree>
    <p:extLst>
      <p:ext uri="{BB962C8B-B14F-4D97-AF65-F5344CB8AC3E}">
        <p14:creationId xmlns:p14="http://schemas.microsoft.com/office/powerpoint/2010/main" val="3090094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solidFill>
                  <a:schemeClr val="bg2"/>
                </a:solidFill>
              </a:rPr>
              <a:t>2. Task </a:t>
            </a:r>
            <a:r>
              <a:rPr lang="en-GB" sz="3200" dirty="0">
                <a:solidFill>
                  <a:schemeClr val="bg2"/>
                </a:solidFill>
              </a:rPr>
              <a:t>Analysis and Modelling </a:t>
            </a:r>
            <a:r>
              <a:rPr lang="en-GB" sz="3200" dirty="0" smtClean="0">
                <a:solidFill>
                  <a:schemeClr val="bg2"/>
                </a:solidFill>
              </a:rPr>
              <a:t>(cont.)</a:t>
            </a:r>
            <a:r>
              <a:rPr lang="en-GB" sz="3200" dirty="0">
                <a:solidFill>
                  <a:schemeClr val="bg2"/>
                </a:solidFill>
              </a:rPr>
              <a:t/>
            </a:r>
            <a:br>
              <a:rPr lang="en-GB" sz="3200" dirty="0">
                <a:solidFill>
                  <a:schemeClr val="bg2"/>
                </a:solidFill>
              </a:rPr>
            </a:br>
            <a:endParaRPr lang="en-US" dirty="0">
              <a:solidFill>
                <a:schemeClr val="bg2"/>
              </a:solidFill>
            </a:endParaRPr>
          </a:p>
        </p:txBody>
      </p:sp>
      <p:sp>
        <p:nvSpPr>
          <p:cNvPr id="3" name="Content Placeholder 2"/>
          <p:cNvSpPr>
            <a:spLocks noGrp="1"/>
          </p:cNvSpPr>
          <p:nvPr>
            <p:ph idx="1"/>
          </p:nvPr>
        </p:nvSpPr>
        <p:spPr>
          <a:xfrm>
            <a:off x="838200" y="1510350"/>
            <a:ext cx="10515600" cy="4666613"/>
          </a:xfrm>
        </p:spPr>
        <p:txBody>
          <a:bodyPr>
            <a:normAutofit fontScale="92500" lnSpcReduction="10000"/>
          </a:bodyPr>
          <a:lstStyle/>
          <a:p>
            <a:pPr lvl="1"/>
            <a:r>
              <a:rPr lang="en-US" b="1" i="1" dirty="0">
                <a:solidFill>
                  <a:schemeClr val="bg2"/>
                </a:solidFill>
              </a:rPr>
              <a:t>Use </a:t>
            </a:r>
            <a:r>
              <a:rPr lang="en-US" b="1" i="1" dirty="0" smtClean="0">
                <a:solidFill>
                  <a:schemeClr val="bg2"/>
                </a:solidFill>
              </a:rPr>
              <a:t>Case</a:t>
            </a:r>
          </a:p>
          <a:p>
            <a:pPr marL="756285" lvl="1" indent="-287020">
              <a:lnSpc>
                <a:spcPct val="100000"/>
              </a:lnSpc>
              <a:spcBef>
                <a:spcPts val="440"/>
              </a:spcBef>
              <a:buChar char="–"/>
              <a:tabLst>
                <a:tab pos="756285" algn="l"/>
                <a:tab pos="756920" algn="l"/>
              </a:tabLst>
            </a:pPr>
            <a:r>
              <a:rPr lang="en-US" spc="-5" dirty="0">
                <a:solidFill>
                  <a:schemeClr val="bg2"/>
                </a:solidFill>
                <a:cs typeface="Arial"/>
              </a:rPr>
              <a:t>Show how an end user performs some specific work-related</a:t>
            </a:r>
            <a:r>
              <a:rPr lang="en-US" spc="114" dirty="0">
                <a:solidFill>
                  <a:schemeClr val="bg2"/>
                </a:solidFill>
                <a:cs typeface="Arial"/>
              </a:rPr>
              <a:t> </a:t>
            </a:r>
            <a:r>
              <a:rPr lang="en-US" dirty="0">
                <a:solidFill>
                  <a:schemeClr val="bg2"/>
                </a:solidFill>
                <a:cs typeface="Arial"/>
              </a:rPr>
              <a:t>task</a:t>
            </a:r>
          </a:p>
          <a:p>
            <a:pPr marL="756285" lvl="1" indent="-287020">
              <a:lnSpc>
                <a:spcPct val="100000"/>
              </a:lnSpc>
              <a:spcBef>
                <a:spcPts val="430"/>
              </a:spcBef>
              <a:buChar char="–"/>
              <a:tabLst>
                <a:tab pos="756285" algn="l"/>
                <a:tab pos="756920" algn="l"/>
              </a:tabLst>
            </a:pPr>
            <a:r>
              <a:rPr lang="en-US" spc="-5" dirty="0">
                <a:solidFill>
                  <a:schemeClr val="bg2"/>
                </a:solidFill>
                <a:cs typeface="Arial"/>
              </a:rPr>
              <a:t>Enable </a:t>
            </a:r>
            <a:r>
              <a:rPr lang="en-US" dirty="0">
                <a:solidFill>
                  <a:schemeClr val="bg2"/>
                </a:solidFill>
                <a:cs typeface="Arial"/>
              </a:rPr>
              <a:t>the </a:t>
            </a:r>
            <a:r>
              <a:rPr lang="en-US" spc="-10" dirty="0">
                <a:solidFill>
                  <a:schemeClr val="bg2"/>
                </a:solidFill>
                <a:cs typeface="Arial"/>
              </a:rPr>
              <a:t>software </a:t>
            </a:r>
            <a:r>
              <a:rPr lang="en-US" spc="-5" dirty="0">
                <a:solidFill>
                  <a:schemeClr val="bg2"/>
                </a:solidFill>
                <a:cs typeface="Arial"/>
              </a:rPr>
              <a:t>engineer </a:t>
            </a:r>
            <a:r>
              <a:rPr lang="en-US" dirty="0">
                <a:solidFill>
                  <a:schemeClr val="bg2"/>
                </a:solidFill>
                <a:cs typeface="Arial"/>
              </a:rPr>
              <a:t>to </a:t>
            </a:r>
            <a:r>
              <a:rPr lang="en-US" spc="-5" dirty="0">
                <a:solidFill>
                  <a:schemeClr val="bg2"/>
                </a:solidFill>
                <a:cs typeface="Arial"/>
              </a:rPr>
              <a:t>extract </a:t>
            </a:r>
            <a:r>
              <a:rPr lang="en-US" dirty="0">
                <a:solidFill>
                  <a:schemeClr val="bg2"/>
                </a:solidFill>
                <a:cs typeface="Arial"/>
              </a:rPr>
              <a:t>tasks, </a:t>
            </a:r>
            <a:r>
              <a:rPr lang="en-US" spc="-5" dirty="0">
                <a:solidFill>
                  <a:schemeClr val="bg2"/>
                </a:solidFill>
                <a:cs typeface="Arial"/>
              </a:rPr>
              <a:t>objects, and overall </a:t>
            </a:r>
            <a:r>
              <a:rPr lang="en-US" spc="-10" dirty="0">
                <a:solidFill>
                  <a:schemeClr val="bg2"/>
                </a:solidFill>
                <a:cs typeface="Arial"/>
              </a:rPr>
              <a:t>workflow </a:t>
            </a:r>
            <a:r>
              <a:rPr lang="en-US" dirty="0">
                <a:solidFill>
                  <a:schemeClr val="bg2"/>
                </a:solidFill>
                <a:cs typeface="Arial"/>
              </a:rPr>
              <a:t>of the</a:t>
            </a:r>
            <a:r>
              <a:rPr lang="en-US" spc="225" dirty="0">
                <a:solidFill>
                  <a:schemeClr val="bg2"/>
                </a:solidFill>
                <a:cs typeface="Arial"/>
              </a:rPr>
              <a:t> </a:t>
            </a:r>
            <a:r>
              <a:rPr lang="en-US" spc="-5" dirty="0">
                <a:solidFill>
                  <a:schemeClr val="bg2"/>
                </a:solidFill>
                <a:cs typeface="Arial"/>
              </a:rPr>
              <a:t>interaction</a:t>
            </a:r>
            <a:endParaRPr lang="en-US" dirty="0">
              <a:solidFill>
                <a:schemeClr val="bg2"/>
              </a:solidFill>
              <a:cs typeface="Arial"/>
            </a:endParaRPr>
          </a:p>
          <a:p>
            <a:pPr marL="756285" lvl="1" indent="-287020">
              <a:lnSpc>
                <a:spcPct val="100000"/>
              </a:lnSpc>
              <a:spcBef>
                <a:spcPts val="434"/>
              </a:spcBef>
              <a:buChar char="–"/>
              <a:tabLst>
                <a:tab pos="756285" algn="l"/>
                <a:tab pos="756920" algn="l"/>
              </a:tabLst>
            </a:pPr>
            <a:r>
              <a:rPr lang="en-US" spc="-5" dirty="0">
                <a:solidFill>
                  <a:schemeClr val="bg2"/>
                </a:solidFill>
                <a:cs typeface="Arial"/>
              </a:rPr>
              <a:t>Helps </a:t>
            </a:r>
            <a:r>
              <a:rPr lang="en-US" dirty="0">
                <a:solidFill>
                  <a:schemeClr val="bg2"/>
                </a:solidFill>
                <a:cs typeface="Arial"/>
              </a:rPr>
              <a:t>the </a:t>
            </a:r>
            <a:r>
              <a:rPr lang="en-US" spc="-10" dirty="0">
                <a:solidFill>
                  <a:schemeClr val="bg2"/>
                </a:solidFill>
                <a:cs typeface="Arial"/>
              </a:rPr>
              <a:t>software engineer </a:t>
            </a:r>
            <a:r>
              <a:rPr lang="en-US" dirty="0">
                <a:solidFill>
                  <a:schemeClr val="bg2"/>
                </a:solidFill>
                <a:cs typeface="Arial"/>
              </a:rPr>
              <a:t>to </a:t>
            </a:r>
            <a:r>
              <a:rPr lang="en-US" spc="-5" dirty="0">
                <a:solidFill>
                  <a:schemeClr val="bg2"/>
                </a:solidFill>
                <a:cs typeface="Arial"/>
              </a:rPr>
              <a:t>identify </a:t>
            </a:r>
            <a:r>
              <a:rPr lang="en-US" spc="-10" dirty="0">
                <a:solidFill>
                  <a:schemeClr val="bg2"/>
                </a:solidFill>
                <a:cs typeface="Arial"/>
              </a:rPr>
              <a:t>additional </a:t>
            </a:r>
            <a:r>
              <a:rPr lang="en-US" spc="-5" dirty="0">
                <a:solidFill>
                  <a:schemeClr val="bg2"/>
                </a:solidFill>
                <a:cs typeface="Arial"/>
              </a:rPr>
              <a:t>helpful</a:t>
            </a:r>
            <a:r>
              <a:rPr lang="en-US" spc="140" dirty="0">
                <a:solidFill>
                  <a:schemeClr val="bg2"/>
                </a:solidFill>
                <a:cs typeface="Arial"/>
              </a:rPr>
              <a:t> </a:t>
            </a:r>
            <a:r>
              <a:rPr lang="en-US" spc="-5" dirty="0">
                <a:solidFill>
                  <a:schemeClr val="bg2"/>
                </a:solidFill>
                <a:cs typeface="Arial"/>
              </a:rPr>
              <a:t>features</a:t>
            </a:r>
            <a:endParaRPr lang="en-US" dirty="0">
              <a:solidFill>
                <a:schemeClr val="bg2"/>
              </a:solidFill>
              <a:cs typeface="Arial"/>
            </a:endParaRPr>
          </a:p>
          <a:p>
            <a:pPr lvl="1"/>
            <a:r>
              <a:rPr lang="en-GB" b="1" i="1" dirty="0" smtClean="0">
                <a:solidFill>
                  <a:schemeClr val="bg2"/>
                </a:solidFill>
              </a:rPr>
              <a:t>Task </a:t>
            </a:r>
            <a:r>
              <a:rPr lang="en-GB" b="1" i="1" dirty="0">
                <a:solidFill>
                  <a:schemeClr val="bg2"/>
                </a:solidFill>
              </a:rPr>
              <a:t>elaboration</a:t>
            </a:r>
            <a:r>
              <a:rPr lang="en-GB" b="1" i="1" dirty="0" smtClean="0">
                <a:solidFill>
                  <a:schemeClr val="bg2"/>
                </a:solidFill>
              </a:rPr>
              <a:t>.</a:t>
            </a:r>
          </a:p>
          <a:p>
            <a:pPr lvl="2"/>
            <a:r>
              <a:rPr lang="en-US" dirty="0">
                <a:solidFill>
                  <a:schemeClr val="bg2"/>
                </a:solidFill>
              </a:rPr>
              <a:t>functional decomposition or stepwise refinement as mechanism for refining the processing tasks that are required for software to accomplish some desired function</a:t>
            </a:r>
            <a:r>
              <a:rPr lang="en-US" dirty="0" smtClean="0">
                <a:solidFill>
                  <a:schemeClr val="bg2"/>
                </a:solidFill>
              </a:rPr>
              <a:t>.</a:t>
            </a:r>
          </a:p>
          <a:p>
            <a:pPr lvl="2"/>
            <a:r>
              <a:rPr lang="en-US" dirty="0">
                <a:solidFill>
                  <a:schemeClr val="bg2"/>
                </a:solidFill>
              </a:rPr>
              <a:t>For example, using information contained in the use case, furniture layout can be refined into the following tasks</a:t>
            </a:r>
            <a:r>
              <a:rPr lang="en-US" dirty="0" smtClean="0">
                <a:solidFill>
                  <a:schemeClr val="bg2"/>
                </a:solidFill>
              </a:rPr>
              <a:t>:</a:t>
            </a:r>
          </a:p>
          <a:p>
            <a:pPr lvl="3"/>
            <a:r>
              <a:rPr lang="en-US" dirty="0" smtClean="0">
                <a:solidFill>
                  <a:schemeClr val="bg2"/>
                </a:solidFill>
              </a:rPr>
              <a:t> </a:t>
            </a:r>
            <a:r>
              <a:rPr lang="en-US" dirty="0">
                <a:solidFill>
                  <a:schemeClr val="bg2"/>
                </a:solidFill>
              </a:rPr>
              <a:t>(1) draw a floor plan based on room dimensions, </a:t>
            </a:r>
            <a:endParaRPr lang="en-US" dirty="0" smtClean="0">
              <a:solidFill>
                <a:schemeClr val="bg2"/>
              </a:solidFill>
            </a:endParaRPr>
          </a:p>
          <a:p>
            <a:pPr lvl="3"/>
            <a:r>
              <a:rPr lang="en-US" dirty="0" smtClean="0">
                <a:solidFill>
                  <a:schemeClr val="bg2"/>
                </a:solidFill>
              </a:rPr>
              <a:t>(</a:t>
            </a:r>
            <a:r>
              <a:rPr lang="en-US" dirty="0">
                <a:solidFill>
                  <a:schemeClr val="bg2"/>
                </a:solidFill>
              </a:rPr>
              <a:t>2) place windows and doors at appropriate locations, </a:t>
            </a:r>
            <a:endParaRPr lang="en-US" dirty="0" smtClean="0">
              <a:solidFill>
                <a:schemeClr val="bg2"/>
              </a:solidFill>
            </a:endParaRPr>
          </a:p>
          <a:p>
            <a:pPr lvl="3"/>
            <a:r>
              <a:rPr lang="en-US" dirty="0" smtClean="0">
                <a:solidFill>
                  <a:schemeClr val="bg2"/>
                </a:solidFill>
              </a:rPr>
              <a:t>(</a:t>
            </a:r>
            <a:r>
              <a:rPr lang="en-US" dirty="0">
                <a:solidFill>
                  <a:schemeClr val="bg2"/>
                </a:solidFill>
              </a:rPr>
              <a:t>3a) use furniture templates to draw scaled furniture outlines on the floor plan, </a:t>
            </a:r>
            <a:endParaRPr lang="en-US" dirty="0" smtClean="0">
              <a:solidFill>
                <a:schemeClr val="bg2"/>
              </a:solidFill>
            </a:endParaRPr>
          </a:p>
          <a:p>
            <a:pPr lvl="3"/>
            <a:r>
              <a:rPr lang="en-US" dirty="0" smtClean="0">
                <a:solidFill>
                  <a:schemeClr val="bg2"/>
                </a:solidFill>
              </a:rPr>
              <a:t>(</a:t>
            </a:r>
            <a:r>
              <a:rPr lang="en-US" dirty="0">
                <a:solidFill>
                  <a:schemeClr val="bg2"/>
                </a:solidFill>
              </a:rPr>
              <a:t>3b) use accents templates to draw scaled accents on the floor plan, </a:t>
            </a:r>
            <a:endParaRPr lang="en-US" dirty="0" smtClean="0">
              <a:solidFill>
                <a:schemeClr val="bg2"/>
              </a:solidFill>
            </a:endParaRPr>
          </a:p>
          <a:p>
            <a:pPr lvl="3"/>
            <a:r>
              <a:rPr lang="en-US" dirty="0" smtClean="0">
                <a:solidFill>
                  <a:schemeClr val="bg2"/>
                </a:solidFill>
              </a:rPr>
              <a:t>(</a:t>
            </a:r>
            <a:r>
              <a:rPr lang="en-US" dirty="0">
                <a:solidFill>
                  <a:schemeClr val="bg2"/>
                </a:solidFill>
              </a:rPr>
              <a:t>4) move furniture outlines and accent outlines to get the best placement, </a:t>
            </a:r>
            <a:endParaRPr lang="en-US" dirty="0" smtClean="0">
              <a:solidFill>
                <a:schemeClr val="bg2"/>
              </a:solidFill>
            </a:endParaRPr>
          </a:p>
          <a:p>
            <a:pPr lvl="3"/>
            <a:r>
              <a:rPr lang="en-US" dirty="0" smtClean="0">
                <a:solidFill>
                  <a:schemeClr val="bg2"/>
                </a:solidFill>
              </a:rPr>
              <a:t>(</a:t>
            </a:r>
            <a:r>
              <a:rPr lang="en-US" dirty="0">
                <a:solidFill>
                  <a:schemeClr val="bg2"/>
                </a:solidFill>
              </a:rPr>
              <a:t>5) label all furniture and accent outlines, </a:t>
            </a:r>
            <a:endParaRPr lang="en-US" dirty="0" smtClean="0">
              <a:solidFill>
                <a:schemeClr val="bg2"/>
              </a:solidFill>
            </a:endParaRPr>
          </a:p>
          <a:p>
            <a:pPr lvl="3"/>
            <a:r>
              <a:rPr lang="en-US" dirty="0" smtClean="0">
                <a:solidFill>
                  <a:schemeClr val="bg2"/>
                </a:solidFill>
              </a:rPr>
              <a:t>(</a:t>
            </a:r>
            <a:r>
              <a:rPr lang="en-US" dirty="0">
                <a:solidFill>
                  <a:schemeClr val="bg2"/>
                </a:solidFill>
              </a:rPr>
              <a:t>6) draw dimensions to show location, </a:t>
            </a:r>
          </a:p>
          <a:p>
            <a:pPr lvl="3"/>
            <a:r>
              <a:rPr lang="en-US" dirty="0" smtClean="0">
                <a:solidFill>
                  <a:schemeClr val="bg2"/>
                </a:solidFill>
              </a:rPr>
              <a:t>(7</a:t>
            </a:r>
            <a:r>
              <a:rPr lang="en-US" dirty="0">
                <a:solidFill>
                  <a:schemeClr val="bg2"/>
                </a:solidFill>
              </a:rPr>
              <a:t>) draw a perspective-rendering view for the customer</a:t>
            </a:r>
            <a:endParaRPr lang="en-GB" dirty="0">
              <a:solidFill>
                <a:schemeClr val="bg2"/>
              </a:solidFill>
            </a:endParaRPr>
          </a:p>
          <a:p>
            <a:endParaRPr lang="en-US" dirty="0">
              <a:solidFill>
                <a:schemeClr val="bg2"/>
              </a:solidFill>
            </a:endParaRPr>
          </a:p>
        </p:txBody>
      </p:sp>
    </p:spTree>
    <p:extLst>
      <p:ext uri="{BB962C8B-B14F-4D97-AF65-F5344CB8AC3E}">
        <p14:creationId xmlns:p14="http://schemas.microsoft.com/office/powerpoint/2010/main" val="3158514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3738</TotalTime>
  <Words>1894</Words>
  <Application>Microsoft Office PowerPoint</Application>
  <PresentationFormat>Widescreen</PresentationFormat>
  <Paragraphs>154</Paragraphs>
  <Slides>24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Century Schoolbook</vt:lpstr>
      <vt:lpstr>Times New Roman</vt:lpstr>
      <vt:lpstr>CITY SKETCH 16X9</vt:lpstr>
      <vt:lpstr>Software Engineering</vt:lpstr>
      <vt:lpstr>Class 25 14-APRIAL-2021</vt:lpstr>
      <vt:lpstr>Interface Analysis</vt:lpstr>
      <vt:lpstr>Elements Of Interface Analysis</vt:lpstr>
      <vt:lpstr>User Analysis </vt:lpstr>
      <vt:lpstr>The following set of questions (adapted from [Hac98]) will help you to better understand the users of a system:</vt:lpstr>
      <vt:lpstr>Task Analysis and Modelling </vt:lpstr>
      <vt:lpstr>Task Analysis and Modelling (cont) </vt:lpstr>
      <vt:lpstr>2. Task Analysis and Modelling (cont.) </vt:lpstr>
      <vt:lpstr>2. Task Analysis and Modelling (cont.) </vt:lpstr>
      <vt:lpstr>2. Task Analysis and Modelling (cont.) </vt:lpstr>
      <vt:lpstr>Analysis of Display Content</vt:lpstr>
      <vt:lpstr>Analysis of the Work Environment </vt:lpstr>
      <vt:lpstr>Class 26 15-APRIAL-2021</vt:lpstr>
      <vt:lpstr>Interface Design Step</vt:lpstr>
      <vt:lpstr>During all of these steps, the designer must</vt:lpstr>
      <vt:lpstr>Interface Design Step</vt:lpstr>
      <vt:lpstr>Example</vt:lpstr>
      <vt:lpstr>PowerPoint Presentation</vt:lpstr>
      <vt:lpstr>Guidelines for Error Messages</vt:lpstr>
      <vt:lpstr>Questions for Menu Labeling and Typed Commands</vt:lpstr>
      <vt:lpstr>Example</vt:lpstr>
      <vt:lpstr>Interface construction and implementation:</vt:lpstr>
      <vt:lpstr>Design Evaluation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Sobia Princess</dc:creator>
  <cp:lastModifiedBy>Administrator</cp:lastModifiedBy>
  <cp:revision>139</cp:revision>
  <dcterms:created xsi:type="dcterms:W3CDTF">2021-02-20T15:03:03Z</dcterms:created>
  <dcterms:modified xsi:type="dcterms:W3CDTF">2021-04-15T03:43:28Z</dcterms:modified>
</cp:coreProperties>
</file>