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85" r:id="rId2"/>
    <p:sldId id="286" r:id="rId3"/>
    <p:sldId id="310" r:id="rId4"/>
    <p:sldId id="311" r:id="rId5"/>
    <p:sldId id="312" r:id="rId6"/>
    <p:sldId id="313" r:id="rId7"/>
    <p:sldId id="314" r:id="rId8"/>
    <p:sldId id="315" r:id="rId9"/>
    <p:sldId id="316" r:id="rId10"/>
    <p:sldId id="317" r:id="rId11"/>
    <p:sldId id="318" r:id="rId12"/>
    <p:sldId id="324" r:id="rId13"/>
    <p:sldId id="325" r:id="rId14"/>
    <p:sldId id="326" r:id="rId15"/>
    <p:sldId id="319" r:id="rId16"/>
    <p:sldId id="320" r:id="rId17"/>
    <p:sldId id="321" r:id="rId18"/>
    <p:sldId id="323" r:id="rId19"/>
    <p:sldId id="322"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588" r:id="rId36"/>
    <p:sldId id="733" r:id="rId37"/>
    <p:sldId id="734" r:id="rId38"/>
    <p:sldId id="589" r:id="rId39"/>
    <p:sldId id="735" r:id="rId40"/>
    <p:sldId id="737" r:id="rId41"/>
    <p:sldId id="736" r:id="rId42"/>
    <p:sldId id="738" r:id="rId43"/>
    <p:sldId id="739" r:id="rId44"/>
    <p:sldId id="609" r:id="rId45"/>
    <p:sldId id="742" r:id="rId46"/>
    <p:sldId id="741" r:id="rId47"/>
    <p:sldId id="740" r:id="rId48"/>
    <p:sldId id="743" r:id="rId49"/>
    <p:sldId id="744" r:id="rId50"/>
    <p:sldId id="745" r:id="rId51"/>
    <p:sldId id="746" r:id="rId52"/>
    <p:sldId id="61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706" autoAdjust="0"/>
  </p:normalViewPr>
  <p:slideViewPr>
    <p:cSldViewPr>
      <p:cViewPr varScale="1">
        <p:scale>
          <a:sx n="116" d="100"/>
          <a:sy n="116" d="100"/>
        </p:scale>
        <p:origin x="276" y="10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ln/>
        </p:spPr>
        <p:txBody>
          <a:bodyPr/>
          <a:lstStyle/>
          <a:p>
            <a:endParaRPr lang="en-US"/>
          </a:p>
        </p:txBody>
      </p:sp>
      <p:sp>
        <p:nvSpPr>
          <p:cNvPr id="512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200822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300 transactions per second; an operating system may be designed to handle up to 1,000 :;</a:t>
            </a:r>
            <a:r>
              <a:rPr lang="en-US" sz="1200" b="0" i="0" u="none" strike="noStrike" kern="1200" baseline="0" dirty="0" err="1">
                <a:solidFill>
                  <a:schemeClr val="tx1"/>
                </a:solidFill>
                <a:latin typeface="+mn-lt"/>
                <a:ea typeface="+mn-ea"/>
                <a:cs typeface="+mn-cs"/>
              </a:rPr>
              <a:t>eparate</a:t>
            </a:r>
            <a:r>
              <a:rPr lang="en-US" sz="1200" b="0" i="0" u="none" strike="noStrike" kern="1200" baseline="0" dirty="0">
                <a:solidFill>
                  <a:schemeClr val="tx1"/>
                </a:solidFill>
                <a:latin typeface="+mn-lt"/>
                <a:ea typeface="+mn-ea"/>
                <a:cs typeface="+mn-cs"/>
              </a:rPr>
              <a:t> terminals. Stress testing continues these tests beyond the maximum</a:t>
            </a:r>
          </a:p>
          <a:p>
            <a:r>
              <a:rPr lang="en-US" sz="1200" b="0" i="0" u="none" strike="noStrike" kern="1200" baseline="0" dirty="0">
                <a:solidFill>
                  <a:schemeClr val="tx1"/>
                </a:solidFill>
                <a:latin typeface="+mn-lt"/>
                <a:ea typeface="+mn-ea"/>
                <a:cs typeface="+mn-cs"/>
              </a:rPr>
              <a:t>design load of the system until the system fails. This type of testing has two functions:</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52</a:t>
            </a:fld>
            <a:endParaRPr lang="en-US"/>
          </a:p>
        </p:txBody>
      </p:sp>
    </p:spTree>
    <p:extLst>
      <p:ext uri="{BB962C8B-B14F-4D97-AF65-F5344CB8AC3E}">
        <p14:creationId xmlns:p14="http://schemas.microsoft.com/office/powerpoint/2010/main" val="1333676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202511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268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10</a:t>
            </a:fld>
            <a:endParaRPr lang="en-US"/>
          </a:p>
        </p:txBody>
      </p:sp>
    </p:spTree>
    <p:extLst>
      <p:ext uri="{BB962C8B-B14F-4D97-AF65-F5344CB8AC3E}">
        <p14:creationId xmlns:p14="http://schemas.microsoft.com/office/powerpoint/2010/main" val="3189459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11</a:t>
            </a:fld>
            <a:endParaRPr lang="en-US"/>
          </a:p>
        </p:txBody>
      </p:sp>
    </p:spTree>
    <p:extLst>
      <p:ext uri="{BB962C8B-B14F-4D97-AF65-F5344CB8AC3E}">
        <p14:creationId xmlns:p14="http://schemas.microsoft.com/office/powerpoint/2010/main" val="1363087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15</a:t>
            </a:fld>
            <a:endParaRPr lang="en-US"/>
          </a:p>
        </p:txBody>
      </p:sp>
    </p:spTree>
    <p:extLst>
      <p:ext uri="{BB962C8B-B14F-4D97-AF65-F5344CB8AC3E}">
        <p14:creationId xmlns:p14="http://schemas.microsoft.com/office/powerpoint/2010/main" val="136214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22</a:t>
            </a:fld>
            <a:endParaRPr lang="en-US"/>
          </a:p>
        </p:txBody>
      </p:sp>
    </p:spTree>
    <p:extLst>
      <p:ext uri="{BB962C8B-B14F-4D97-AF65-F5344CB8AC3E}">
        <p14:creationId xmlns:p14="http://schemas.microsoft.com/office/powerpoint/2010/main" val="1921999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Furthermore, all conditional statements are tested for both true and false cases. The number of paths through a program is usually proportional to its size. As modules</a:t>
            </a:r>
          </a:p>
          <a:p>
            <a:r>
              <a:rPr lang="en-US" sz="1200" b="0" i="0" u="none" strike="noStrike" kern="1200" baseline="0" dirty="0">
                <a:solidFill>
                  <a:schemeClr val="tx1"/>
                </a:solidFill>
                <a:latin typeface="+mn-lt"/>
                <a:ea typeface="+mn-ea"/>
                <a:cs typeface="+mn-cs"/>
              </a:rPr>
              <a:t>are integrated into systems, it becomes unfeasible to use structural testing techniques. Path testing techniques are therefore mostly used during component testing.</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35</a:t>
            </a:fld>
            <a:endParaRPr lang="en-US"/>
          </a:p>
        </p:txBody>
      </p:sp>
    </p:spTree>
    <p:extLst>
      <p:ext uri="{BB962C8B-B14F-4D97-AF65-F5344CB8AC3E}">
        <p14:creationId xmlns:p14="http://schemas.microsoft.com/office/powerpoint/2010/main" val="1017067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ln/>
        </p:spPr>
        <p:txBody>
          <a:bodyPr/>
          <a:lstStyle/>
          <a:p>
            <a:endParaRPr lang="en-US"/>
          </a:p>
        </p:txBody>
      </p:sp>
      <p:sp>
        <p:nvSpPr>
          <p:cNvPr id="512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82386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8 Software Testing</a:t>
            </a:r>
          </a:p>
        </p:txBody>
      </p:sp>
      <p:sp>
        <p:nvSpPr>
          <p:cNvPr id="4" name="Date Placeholder 4"/>
          <p:cNvSpPr>
            <a:spLocks noGrp="1"/>
          </p:cNvSpPr>
          <p:nvPr>
            <p:ph type="dt" sz="half" idx="10"/>
          </p:nvPr>
        </p:nvSpPr>
        <p:spPr/>
        <p:txBody>
          <a:bodyPr/>
          <a:lstStyle/>
          <a:p>
            <a:fld id="{DAC67AA3-BCAE-4979-A6F2-FCE3BC0E6403}" type="datetime1">
              <a:rPr lang="en-US" smtClean="0"/>
              <a:t>5/19/2021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8 Software Testing</a:t>
            </a:r>
          </a:p>
        </p:txBody>
      </p:sp>
      <p:sp>
        <p:nvSpPr>
          <p:cNvPr id="4" name="Date Placeholder 4"/>
          <p:cNvSpPr>
            <a:spLocks noGrp="1"/>
          </p:cNvSpPr>
          <p:nvPr>
            <p:ph type="dt" sz="half" idx="10"/>
          </p:nvPr>
        </p:nvSpPr>
        <p:spPr/>
        <p:txBody>
          <a:bodyPr/>
          <a:lstStyle/>
          <a:p>
            <a:fld id="{76A6F546-2256-41FF-A6B8-55F65FA8EC0B}" type="datetime1">
              <a:rPr lang="en-US" smtClean="0"/>
              <a:t>5/19/2021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8 Software Testing</a:t>
            </a:r>
            <a:endParaRPr lang="en-US" dirty="0"/>
          </a:p>
        </p:txBody>
      </p:sp>
      <p:sp>
        <p:nvSpPr>
          <p:cNvPr id="4" name="Date Placeholder 4"/>
          <p:cNvSpPr>
            <a:spLocks noGrp="1"/>
          </p:cNvSpPr>
          <p:nvPr>
            <p:ph type="dt" sz="half" idx="10"/>
          </p:nvPr>
        </p:nvSpPr>
        <p:spPr/>
        <p:txBody>
          <a:bodyPr/>
          <a:lstStyle/>
          <a:p>
            <a:fld id="{2D3410D6-8201-4DA8-BAC6-60ABC3132484}" type="datetime1">
              <a:rPr lang="en-US" smtClean="0"/>
              <a:t>5/19/2021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r>
              <a:rPr lang="en-US"/>
              <a:t>Chapter 8 Software Testing</a:t>
            </a:r>
          </a:p>
        </p:txBody>
      </p:sp>
      <p:sp>
        <p:nvSpPr>
          <p:cNvPr id="5" name="Date Placeholder 5"/>
          <p:cNvSpPr>
            <a:spLocks noGrp="1"/>
          </p:cNvSpPr>
          <p:nvPr>
            <p:ph type="dt" sz="half" idx="10"/>
          </p:nvPr>
        </p:nvSpPr>
        <p:spPr/>
        <p:txBody>
          <a:bodyPr/>
          <a:lstStyle/>
          <a:p>
            <a:fld id="{D83C998D-F9D5-42D0-BC5A-E621039D6D5A}" type="datetime1">
              <a:rPr lang="en-US" smtClean="0"/>
              <a:t>5/19/2021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r>
              <a:rPr lang="en-US"/>
              <a:t>Chapter 8 Software Testing</a:t>
            </a:r>
          </a:p>
        </p:txBody>
      </p:sp>
      <p:sp>
        <p:nvSpPr>
          <p:cNvPr id="7" name="Date Placeholder 7"/>
          <p:cNvSpPr>
            <a:spLocks noGrp="1"/>
          </p:cNvSpPr>
          <p:nvPr>
            <p:ph type="dt" sz="half" idx="10"/>
          </p:nvPr>
        </p:nvSpPr>
        <p:spPr/>
        <p:txBody>
          <a:bodyPr/>
          <a:lstStyle/>
          <a:p>
            <a:fld id="{A0CAF7B8-E5B7-40CE-B4DF-9D68D02E73D4}" type="datetime1">
              <a:rPr lang="en-US" smtClean="0"/>
              <a:t>5/19/2021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r>
              <a:rPr lang="en-US"/>
              <a:t>Chapter 8 Software Testing</a:t>
            </a:r>
          </a:p>
        </p:txBody>
      </p:sp>
      <p:sp>
        <p:nvSpPr>
          <p:cNvPr id="3" name="Date Placeholder 3"/>
          <p:cNvSpPr>
            <a:spLocks noGrp="1"/>
          </p:cNvSpPr>
          <p:nvPr>
            <p:ph type="dt" sz="half" idx="10"/>
          </p:nvPr>
        </p:nvSpPr>
        <p:spPr/>
        <p:txBody>
          <a:bodyPr/>
          <a:lstStyle/>
          <a:p>
            <a:fld id="{E34A970B-4F3D-4D83-BFAE-D53C9869B090}" type="datetime1">
              <a:rPr lang="en-US" smtClean="0"/>
              <a:t>5/19/2021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r>
              <a:rPr lang="en-US"/>
              <a:t>Chapter 8 Software Testing</a:t>
            </a:r>
          </a:p>
        </p:txBody>
      </p:sp>
      <p:sp>
        <p:nvSpPr>
          <p:cNvPr id="2" name="Date Placeholder 2"/>
          <p:cNvSpPr>
            <a:spLocks noGrp="1"/>
          </p:cNvSpPr>
          <p:nvPr>
            <p:ph type="dt" sz="half" idx="10"/>
          </p:nvPr>
        </p:nvSpPr>
        <p:spPr/>
        <p:txBody>
          <a:bodyPr/>
          <a:lstStyle/>
          <a:p>
            <a:fld id="{EE25C66E-1D73-4BC8-9827-D4E4A083F6FA}" type="datetime1">
              <a:rPr lang="en-US" smtClean="0"/>
              <a:t>5/19/2021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8 Software Testing</a:t>
            </a:r>
          </a:p>
        </p:txBody>
      </p:sp>
      <p:sp>
        <p:nvSpPr>
          <p:cNvPr id="5" name="Date Placeholder 5"/>
          <p:cNvSpPr>
            <a:spLocks noGrp="1"/>
          </p:cNvSpPr>
          <p:nvPr>
            <p:ph type="dt" sz="half" idx="10"/>
          </p:nvPr>
        </p:nvSpPr>
        <p:spPr/>
        <p:txBody>
          <a:bodyPr/>
          <a:lstStyle/>
          <a:p>
            <a:fld id="{B1090979-0707-48D8-8611-F8816CEF7BE3}" type="datetime1">
              <a:rPr lang="en-US" smtClean="0"/>
              <a:t>5/19/2021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8 Software Testing</a:t>
            </a:r>
          </a:p>
        </p:txBody>
      </p:sp>
      <p:sp>
        <p:nvSpPr>
          <p:cNvPr id="5" name="Date Placeholder 5"/>
          <p:cNvSpPr>
            <a:spLocks noGrp="1"/>
          </p:cNvSpPr>
          <p:nvPr>
            <p:ph type="dt" sz="half" idx="10"/>
          </p:nvPr>
        </p:nvSpPr>
        <p:spPr/>
        <p:txBody>
          <a:bodyPr/>
          <a:lstStyle/>
          <a:p>
            <a:fld id="{37FE5507-6A6A-47DE-AE29-256A7201068F}" type="datetime1">
              <a:rPr lang="en-US" smtClean="0"/>
              <a:t>5/19/2021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r>
              <a:rPr lang="en-US"/>
              <a:t>Chapter 8 Software Testing</a:t>
            </a:r>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6AF2B3C1-CE3A-449B-9DA3-C8D655D9B234}" type="datetime1">
              <a:rPr lang="en-US" smtClean="0"/>
              <a:t>5/19/2021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p>
        </p:txBody>
      </p:sp>
      <p:sp>
        <p:nvSpPr>
          <p:cNvPr id="3" name="Subtitle 2"/>
          <p:cNvSpPr>
            <a:spLocks noGrp="1"/>
          </p:cNvSpPr>
          <p:nvPr>
            <p:ph type="subTitle" idx="1"/>
          </p:nvPr>
        </p:nvSpPr>
        <p:spPr/>
        <p:txBody>
          <a:bodyPr>
            <a:normAutofit fontScale="92500" lnSpcReduction="20000"/>
          </a:bodyPr>
          <a:lstStyle/>
          <a:p>
            <a:r>
              <a:rPr lang="en-US" dirty="0"/>
              <a:t>Sobia Iftikhar</a:t>
            </a:r>
          </a:p>
          <a:p>
            <a:r>
              <a:rPr lang="en-US" sz="1300" u="sng" dirty="0"/>
              <a:t>Sobia.Iftikhar@nu.edu.pk</a:t>
            </a:r>
          </a:p>
        </p:txBody>
      </p:sp>
      <p:sp>
        <p:nvSpPr>
          <p:cNvPr id="4" name="TextBox 3"/>
          <p:cNvSpPr txBox="1"/>
          <p:nvPr/>
        </p:nvSpPr>
        <p:spPr>
          <a:xfrm>
            <a:off x="5410200" y="5390922"/>
            <a:ext cx="1098378" cy="369332"/>
          </a:xfrm>
          <a:prstGeom prst="rect">
            <a:avLst/>
          </a:prstGeom>
          <a:noFill/>
        </p:spPr>
        <p:txBody>
          <a:bodyPr wrap="none" rtlCol="0">
            <a:spAutoFit/>
          </a:bodyPr>
          <a:lstStyle/>
          <a:p>
            <a:r>
              <a:rPr lang="en-US" dirty="0"/>
              <a:t>Week 12</a:t>
            </a:r>
          </a:p>
        </p:txBody>
      </p:sp>
    </p:spTree>
    <p:extLst>
      <p:ext uri="{BB962C8B-B14F-4D97-AF65-F5344CB8AC3E}">
        <p14:creationId xmlns:p14="http://schemas.microsoft.com/office/powerpoint/2010/main" val="216346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Tree>
    <p:extLst>
      <p:ext uri="{BB962C8B-B14F-4D97-AF65-F5344CB8AC3E}">
        <p14:creationId xmlns:p14="http://schemas.microsoft.com/office/powerpoint/2010/main" val="341763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62465"/>
            <a:ext cx="8229600" cy="1143000"/>
          </a:xfrm>
        </p:spPr>
        <p:txBody>
          <a:bodyPr/>
          <a:lstStyle/>
          <a:p>
            <a:pPr algn="ctr"/>
            <a:r>
              <a:rPr lang="en-US" dirty="0"/>
              <a:t>Test-driven development</a:t>
            </a:r>
          </a:p>
        </p:txBody>
      </p:sp>
    </p:spTree>
    <p:extLst>
      <p:ext uri="{BB962C8B-B14F-4D97-AF65-F5344CB8AC3E}">
        <p14:creationId xmlns:p14="http://schemas.microsoft.com/office/powerpoint/2010/main" val="33483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Testing</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java class</a:t>
            </a:r>
          </a:p>
          <a:p>
            <a:pPr marL="457200" indent="-457200">
              <a:buFont typeface="+mj-lt"/>
              <a:buAutoNum type="arabicPeriod"/>
            </a:pPr>
            <a:r>
              <a:rPr lang="en-US" dirty="0"/>
              <a:t>Create Test class (JUnit class) </a:t>
            </a:r>
          </a:p>
          <a:p>
            <a:pPr marL="457200" indent="-457200">
              <a:buFont typeface="+mj-lt"/>
              <a:buAutoNum type="arabicPeriod"/>
            </a:pPr>
            <a:r>
              <a:rPr lang="en-US" dirty="0"/>
              <a:t>Add input value is Test Case with Expected output </a:t>
            </a:r>
          </a:p>
          <a:p>
            <a:pPr marL="457200" indent="-457200">
              <a:buFont typeface="+mj-lt"/>
              <a:buAutoNum type="arabicPeriod"/>
            </a:pPr>
            <a:r>
              <a:rPr lang="en-US" dirty="0"/>
              <a:t>See test fail and pass</a:t>
            </a:r>
          </a:p>
          <a:p>
            <a:pPr marL="0" indent="0">
              <a:buNone/>
            </a:pPr>
            <a:endParaRPr lang="en-US" dirty="0"/>
          </a:p>
        </p:txBody>
      </p:sp>
    </p:spTree>
    <p:extLst>
      <p:ext uri="{BB962C8B-B14F-4D97-AF65-F5344CB8AC3E}">
        <p14:creationId xmlns:p14="http://schemas.microsoft.com/office/powerpoint/2010/main" val="106399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4880339" cy="5086350"/>
          </a:xfrm>
          <a:prstGeom prst="rect">
            <a:avLst/>
          </a:prstGeom>
        </p:spPr>
      </p:pic>
      <p:pic>
        <p:nvPicPr>
          <p:cNvPr id="5" name="Picture 4"/>
          <p:cNvPicPr>
            <a:picLocks noChangeAspect="1"/>
          </p:cNvPicPr>
          <p:nvPr/>
        </p:nvPicPr>
        <p:blipFill rotWithShape="1">
          <a:blip r:embed="rId3"/>
          <a:srcRect t="6666" r="62083" b="12444"/>
          <a:stretch/>
        </p:blipFill>
        <p:spPr>
          <a:xfrm>
            <a:off x="5486400" y="304800"/>
            <a:ext cx="3873500" cy="4648200"/>
          </a:xfrm>
          <a:prstGeom prst="rect">
            <a:avLst/>
          </a:prstGeom>
        </p:spPr>
      </p:pic>
      <p:pic>
        <p:nvPicPr>
          <p:cNvPr id="6" name="Picture 5"/>
          <p:cNvPicPr>
            <a:picLocks noChangeAspect="1"/>
          </p:cNvPicPr>
          <p:nvPr/>
        </p:nvPicPr>
        <p:blipFill>
          <a:blip r:embed="rId4"/>
          <a:stretch>
            <a:fillRect/>
          </a:stretch>
        </p:blipFill>
        <p:spPr>
          <a:xfrm>
            <a:off x="6019800" y="5257800"/>
            <a:ext cx="2438400" cy="1143000"/>
          </a:xfrm>
          <a:prstGeom prst="rect">
            <a:avLst/>
          </a:prstGeom>
        </p:spPr>
      </p:pic>
      <p:sp>
        <p:nvSpPr>
          <p:cNvPr id="7" name="Rectangle 6"/>
          <p:cNvSpPr/>
          <p:nvPr/>
        </p:nvSpPr>
        <p:spPr>
          <a:xfrm>
            <a:off x="6400800" y="6181725"/>
            <a:ext cx="1905000" cy="2190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00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304800"/>
            <a:ext cx="4876800" cy="6023429"/>
          </a:xfrm>
          <a:prstGeom prst="rect">
            <a:avLst/>
          </a:prstGeom>
        </p:spPr>
      </p:pic>
      <p:pic>
        <p:nvPicPr>
          <p:cNvPr id="5" name="Picture 4"/>
          <p:cNvPicPr>
            <a:picLocks noChangeAspect="1"/>
          </p:cNvPicPr>
          <p:nvPr/>
        </p:nvPicPr>
        <p:blipFill>
          <a:blip r:embed="rId3"/>
          <a:stretch>
            <a:fillRect/>
          </a:stretch>
        </p:blipFill>
        <p:spPr>
          <a:xfrm>
            <a:off x="4781249" y="4270829"/>
            <a:ext cx="7448550" cy="2057400"/>
          </a:xfrm>
          <a:prstGeom prst="rect">
            <a:avLst/>
          </a:prstGeom>
        </p:spPr>
      </p:pic>
      <p:pic>
        <p:nvPicPr>
          <p:cNvPr id="6" name="Picture 5"/>
          <p:cNvPicPr>
            <a:picLocks noChangeAspect="1"/>
          </p:cNvPicPr>
          <p:nvPr/>
        </p:nvPicPr>
        <p:blipFill rotWithShape="1">
          <a:blip r:embed="rId4"/>
          <a:srcRect l="2256" t="9043" r="61654" b="29470"/>
          <a:stretch/>
        </p:blipFill>
        <p:spPr>
          <a:xfrm>
            <a:off x="6553200" y="333676"/>
            <a:ext cx="3657600" cy="3505201"/>
          </a:xfrm>
          <a:prstGeom prst="rect">
            <a:avLst/>
          </a:prstGeom>
        </p:spPr>
      </p:pic>
      <p:sp>
        <p:nvSpPr>
          <p:cNvPr id="7" name="Rectangle 6"/>
          <p:cNvSpPr/>
          <p:nvPr/>
        </p:nvSpPr>
        <p:spPr>
          <a:xfrm>
            <a:off x="8610600" y="3429000"/>
            <a:ext cx="1905000" cy="2190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37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Test-driven development</a:t>
            </a:r>
          </a:p>
        </p:txBody>
      </p:sp>
      <p:sp>
        <p:nvSpPr>
          <p:cNvPr id="3" name="Content Placeholder 2"/>
          <p:cNvSpPr>
            <a:spLocks noGrp="1"/>
          </p:cNvSpPr>
          <p:nvPr>
            <p:ph idx="1"/>
          </p:nvPr>
        </p:nvSpPr>
        <p:spPr/>
        <p:txBody>
          <a:bodyPr/>
          <a:lstStyle/>
          <a:p>
            <a:r>
              <a:rPr lang="en-US" dirty="0">
                <a:solidFill>
                  <a:schemeClr val="bg2"/>
                </a:solidFill>
              </a:rPr>
              <a:t>Test-driven development (TDD) is an approach to program development in which you inter-leave testing and code development.</a:t>
            </a:r>
          </a:p>
          <a:p>
            <a:r>
              <a:rPr lang="en-US" dirty="0">
                <a:solidFill>
                  <a:schemeClr val="bg2"/>
                </a:solidFill>
              </a:rPr>
              <a:t>Tests are written before code and ‘passing’ the tests is the critical driver of development. </a:t>
            </a:r>
          </a:p>
          <a:p>
            <a:r>
              <a:rPr lang="en-US" dirty="0">
                <a:solidFill>
                  <a:schemeClr val="bg2"/>
                </a:solidFill>
              </a:rPr>
              <a:t>You develop code incrementally, along with a test for that increment. You don’t move on to the next increment until the code that you have developed passes its test. </a:t>
            </a:r>
          </a:p>
          <a:p>
            <a:r>
              <a:rPr lang="en-US" dirty="0">
                <a:solidFill>
                  <a:schemeClr val="bg2"/>
                </a:solidFill>
              </a:rPr>
              <a:t>TDD was introduced as part of agile methods such as Extreme Programming. However, it can also be used in plan-driven development processes. </a:t>
            </a:r>
            <a:endParaRPr lang="en-GB"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239217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Test-driven development</a:t>
            </a:r>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161" y="2365791"/>
            <a:ext cx="7971995" cy="2340402"/>
          </a:xfrm>
          <a:prstGeom prst="rect">
            <a:avLst/>
          </a:prstGeom>
        </p:spPr>
      </p:pic>
    </p:spTree>
    <p:extLst>
      <p:ext uri="{BB962C8B-B14F-4D97-AF65-F5344CB8AC3E}">
        <p14:creationId xmlns:p14="http://schemas.microsoft.com/office/powerpoint/2010/main" val="322129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The fundamental TDD Process:</a:t>
            </a:r>
          </a:p>
        </p:txBody>
      </p:sp>
      <p:sp>
        <p:nvSpPr>
          <p:cNvPr id="3" name="Content Placeholder 2"/>
          <p:cNvSpPr>
            <a:spLocks noGrp="1"/>
          </p:cNvSpPr>
          <p:nvPr>
            <p:ph idx="1"/>
          </p:nvPr>
        </p:nvSpPr>
        <p:spPr/>
        <p:txBody>
          <a:bodyPr>
            <a:normAutofit/>
          </a:bodyPr>
          <a:lstStyle/>
          <a:p>
            <a:r>
              <a:rPr lang="en-US" sz="1800" dirty="0">
                <a:solidFill>
                  <a:schemeClr val="bg2"/>
                </a:solidFill>
              </a:rPr>
              <a:t>1. You start by identifying the increment of functionality that is required. </a:t>
            </a:r>
          </a:p>
          <a:p>
            <a:r>
              <a:rPr lang="en-US" sz="1800" dirty="0">
                <a:solidFill>
                  <a:schemeClr val="bg2"/>
                </a:solidFill>
              </a:rPr>
              <a:t>2. You write a test for this functionality and implement it as an automated test. This means that the test can be executed and will report whether or not it has passed or failed. </a:t>
            </a:r>
          </a:p>
          <a:p>
            <a:r>
              <a:rPr lang="en-US" sz="1800" dirty="0">
                <a:solidFill>
                  <a:schemeClr val="bg2"/>
                </a:solidFill>
              </a:rPr>
              <a:t>3. You then run the test, IF fail.</a:t>
            </a:r>
          </a:p>
          <a:p>
            <a:r>
              <a:rPr lang="en-US" sz="1800" dirty="0">
                <a:solidFill>
                  <a:schemeClr val="bg2"/>
                </a:solidFill>
              </a:rPr>
              <a:t>4. You then implement the functionality and re-run the test. This may involve refactoring existing code to improve it and add new code to what’s already there. </a:t>
            </a:r>
          </a:p>
          <a:p>
            <a:r>
              <a:rPr lang="en-US" sz="1800" dirty="0">
                <a:solidFill>
                  <a:schemeClr val="bg2"/>
                </a:solidFill>
              </a:rPr>
              <a:t>5. Once all tests run successfully, you move on to implementing the next chunk of functionality.</a:t>
            </a:r>
          </a:p>
        </p:txBody>
      </p:sp>
    </p:spTree>
    <p:extLst>
      <p:ext uri="{BB962C8B-B14F-4D97-AF65-F5344CB8AC3E}">
        <p14:creationId xmlns:p14="http://schemas.microsoft.com/office/powerpoint/2010/main" val="21434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TDD-Cycle</a:t>
            </a: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contrast="40000"/>
                    </a14:imgEffect>
                  </a14:imgLayer>
                </a14:imgProps>
              </a:ext>
            </a:extLst>
          </a:blip>
          <a:stretch>
            <a:fillRect/>
          </a:stretch>
        </p:blipFill>
        <p:spPr>
          <a:xfrm>
            <a:off x="2947987" y="2024856"/>
            <a:ext cx="6296025" cy="3952875"/>
          </a:xfrm>
          <a:prstGeom prst="rect">
            <a:avLst/>
          </a:prstGeom>
        </p:spPr>
      </p:pic>
    </p:spTree>
    <p:extLst>
      <p:ext uri="{BB962C8B-B14F-4D97-AF65-F5344CB8AC3E}">
        <p14:creationId xmlns:p14="http://schemas.microsoft.com/office/powerpoint/2010/main" val="203471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If you don’t know enough to write the tests, you won’t develop the required code. </a:t>
            </a:r>
          </a:p>
          <a:p>
            <a:r>
              <a:rPr lang="en-US" dirty="0"/>
              <a:t>For example, if your computation involves division, you should check that you are not dividing the numbers by zero. </a:t>
            </a:r>
          </a:p>
          <a:p>
            <a:r>
              <a:rPr lang="en-US" dirty="0"/>
              <a:t>If you forget to write a test for this, then the checking code will never be included in the program</a:t>
            </a:r>
          </a:p>
        </p:txBody>
      </p:sp>
    </p:spTree>
    <p:extLst>
      <p:ext uri="{BB962C8B-B14F-4D97-AF65-F5344CB8AC3E}">
        <p14:creationId xmlns:p14="http://schemas.microsoft.com/office/powerpoint/2010/main" val="117016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t>Class 31</a:t>
            </a:r>
            <a:br>
              <a:rPr lang="en-US" dirty="0"/>
            </a:br>
            <a:r>
              <a:rPr lang="en-US" dirty="0"/>
              <a:t>5</a:t>
            </a:r>
            <a:r>
              <a:rPr lang="en-US" baseline="30000" dirty="0"/>
              <a:t>th</a:t>
            </a:r>
            <a:r>
              <a:rPr lang="en-US" dirty="0"/>
              <a:t>-May-2021</a:t>
            </a:r>
            <a:br>
              <a:rPr lang="en-US" dirty="0"/>
            </a:br>
            <a:endParaRPr lang="en-US" dirty="0"/>
          </a:p>
        </p:txBody>
      </p:sp>
    </p:spTree>
    <p:extLst>
      <p:ext uri="{BB962C8B-B14F-4D97-AF65-F5344CB8AC3E}">
        <p14:creationId xmlns:p14="http://schemas.microsoft.com/office/powerpoint/2010/main" val="151557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Benefits of test-driven development are:</a:t>
            </a:r>
          </a:p>
        </p:txBody>
      </p:sp>
      <p:sp>
        <p:nvSpPr>
          <p:cNvPr id="3" name="Content Placeholder 2"/>
          <p:cNvSpPr>
            <a:spLocks noGrp="1"/>
          </p:cNvSpPr>
          <p:nvPr>
            <p:ph idx="1"/>
          </p:nvPr>
        </p:nvSpPr>
        <p:spPr/>
        <p:txBody>
          <a:bodyPr/>
          <a:lstStyle/>
          <a:p>
            <a:r>
              <a:rPr lang="en-US" b="1" i="1" dirty="0">
                <a:solidFill>
                  <a:schemeClr val="bg2"/>
                </a:solidFill>
              </a:rPr>
              <a:t>Code coverage</a:t>
            </a:r>
          </a:p>
          <a:p>
            <a:pPr lvl="1"/>
            <a:r>
              <a:rPr lang="en-US" dirty="0">
                <a:solidFill>
                  <a:schemeClr val="bg2"/>
                </a:solidFill>
              </a:rPr>
              <a:t>every code segment that you write should have at least one associated test.</a:t>
            </a:r>
          </a:p>
          <a:p>
            <a:r>
              <a:rPr lang="en-US" b="1" i="1" dirty="0">
                <a:solidFill>
                  <a:schemeClr val="bg2"/>
                </a:solidFill>
              </a:rPr>
              <a:t>Regression testing</a:t>
            </a:r>
          </a:p>
          <a:p>
            <a:pPr lvl="1"/>
            <a:r>
              <a:rPr lang="en-US" dirty="0">
                <a:solidFill>
                  <a:schemeClr val="bg2"/>
                </a:solidFill>
              </a:rPr>
              <a:t>A test suite is developed incrementally as a program is developed. You can always run regression tests to check that changes to the program have not introduced new bugs. </a:t>
            </a:r>
          </a:p>
          <a:p>
            <a:r>
              <a:rPr lang="en-US" b="1" i="1" dirty="0">
                <a:solidFill>
                  <a:schemeClr val="bg2"/>
                </a:solidFill>
              </a:rPr>
              <a:t>System documentation</a:t>
            </a:r>
          </a:p>
          <a:p>
            <a:pPr lvl="1"/>
            <a:r>
              <a:rPr lang="en-US" dirty="0">
                <a:solidFill>
                  <a:schemeClr val="bg2"/>
                </a:solidFill>
              </a:rPr>
              <a:t>The tests themselves act as a form of documentation that describe what the code should be doing. Reading the tests can make it easier to understand the code.</a:t>
            </a:r>
          </a:p>
          <a:p>
            <a:r>
              <a:rPr lang="en-US" b="1" i="1" dirty="0">
                <a:solidFill>
                  <a:schemeClr val="bg2"/>
                </a:solidFill>
              </a:rPr>
              <a:t>Simplified debugging</a:t>
            </a:r>
          </a:p>
          <a:p>
            <a:pPr lvl="1"/>
            <a:r>
              <a:rPr lang="en-US" dirty="0">
                <a:solidFill>
                  <a:schemeClr val="bg2"/>
                </a:solidFill>
              </a:rPr>
              <a:t>When a test fails, it should be obvious where the problem lies.</a:t>
            </a:r>
          </a:p>
        </p:txBody>
      </p:sp>
    </p:spTree>
    <p:extLst>
      <p:ext uri="{BB962C8B-B14F-4D97-AF65-F5344CB8AC3E}">
        <p14:creationId xmlns:p14="http://schemas.microsoft.com/office/powerpoint/2010/main" val="8813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One of the most important benefits of TDD is that it reduces the costs of regression testing. </a:t>
            </a:r>
          </a:p>
          <a:p>
            <a:r>
              <a:rPr lang="en-US" dirty="0"/>
              <a:t>Regression testing involves running test sets that have successfully executed after changes have been made to a system. </a:t>
            </a:r>
          </a:p>
          <a:p>
            <a:r>
              <a:rPr lang="en-US" dirty="0"/>
              <a:t>The regression test checks that these changes have not introduced new bugs into the system and that the new code interacts as expected with the existing code.</a:t>
            </a:r>
          </a:p>
          <a:p>
            <a:r>
              <a:rPr lang="en-US" dirty="0"/>
              <a:t> Regression testing is expensive and sometimes impractical when a system is manually tested, as the costs in time and effort are very high. You have to try to choose the most relevant tests to re-run..</a:t>
            </a:r>
          </a:p>
        </p:txBody>
      </p:sp>
    </p:spTree>
    <p:extLst>
      <p:ext uri="{BB962C8B-B14F-4D97-AF65-F5344CB8AC3E}">
        <p14:creationId xmlns:p14="http://schemas.microsoft.com/office/powerpoint/2010/main" val="388890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06638"/>
            <a:ext cx="8229600" cy="1143000"/>
          </a:xfrm>
        </p:spPr>
        <p:txBody>
          <a:bodyPr/>
          <a:lstStyle/>
          <a:p>
            <a:pPr algn="ctr"/>
            <a:r>
              <a:rPr lang="en-US" dirty="0"/>
              <a:t>Release testing</a:t>
            </a:r>
          </a:p>
        </p:txBody>
      </p:sp>
    </p:spTree>
    <p:extLst>
      <p:ext uri="{BB962C8B-B14F-4D97-AF65-F5344CB8AC3E}">
        <p14:creationId xmlns:p14="http://schemas.microsoft.com/office/powerpoint/2010/main" val="427079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1753698" y="1600201"/>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Tree>
    <p:extLst>
      <p:ext uri="{BB962C8B-B14F-4D97-AF65-F5344CB8AC3E}">
        <p14:creationId xmlns:p14="http://schemas.microsoft.com/office/powerpoint/2010/main" val="9980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Tree>
    <p:extLst>
      <p:ext uri="{BB962C8B-B14F-4D97-AF65-F5344CB8AC3E}">
        <p14:creationId xmlns:p14="http://schemas.microsoft.com/office/powerpoint/2010/main" val="212299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a:p>
            <a:r>
              <a:rPr lang="en-US" dirty="0"/>
              <a:t>Mentcare system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Tree>
    <p:extLst>
      <p:ext uri="{BB962C8B-B14F-4D97-AF65-F5344CB8AC3E}">
        <p14:creationId xmlns:p14="http://schemas.microsoft.com/office/powerpoint/2010/main" val="308332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Tree>
    <p:extLst>
      <p:ext uri="{BB962C8B-B14F-4D97-AF65-F5344CB8AC3E}">
        <p14:creationId xmlns:p14="http://schemas.microsoft.com/office/powerpoint/2010/main" val="281909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a:t>
            </a:r>
            <a:r>
              <a:rPr lang="en-GB" dirty="0"/>
              <a:t>Mentcare system</a:t>
            </a:r>
            <a:endParaRPr lang="en-US" dirty="0"/>
          </a:p>
        </p:txBody>
      </p:sp>
      <p:sp>
        <p:nvSpPr>
          <p:cNvPr id="6" name="Rectangle 5"/>
          <p:cNvSpPr/>
          <p:nvPr/>
        </p:nvSpPr>
        <p:spPr>
          <a:xfrm>
            <a:off x="1841510" y="1506493"/>
            <a:ext cx="8504728" cy="4755148"/>
          </a:xfrm>
          <a:prstGeom prst="rect">
            <a:avLst/>
          </a:prstGeom>
        </p:spPr>
        <p:txBody>
          <a:bodyPr wrap="square">
            <a:spAutoFit/>
          </a:bodyPr>
          <a:lstStyle/>
          <a:p>
            <a:pPr>
              <a:spcAft>
                <a:spcPts val="600"/>
              </a:spcAft>
            </a:pPr>
            <a:r>
              <a:rPr lang="en-GB" sz="1600" dirty="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Tree>
    <p:extLst>
      <p:ext uri="{BB962C8B-B14F-4D97-AF65-F5344CB8AC3E}">
        <p14:creationId xmlns:p14="http://schemas.microsoft.com/office/powerpoint/2010/main" val="10482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Tree>
    <p:extLst>
      <p:ext uri="{BB962C8B-B14F-4D97-AF65-F5344CB8AC3E}">
        <p14:creationId xmlns:p14="http://schemas.microsoft.com/office/powerpoint/2010/main" val="45613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a:t>
            </a:r>
            <a:r>
              <a:rPr lang="en-US" dirty="0" err="1"/>
              <a:t>behaviour</a:t>
            </a:r>
            <a:r>
              <a:rPr lang="en-US" dirty="0"/>
              <a:t>.</a:t>
            </a:r>
          </a:p>
        </p:txBody>
      </p:sp>
    </p:spTree>
    <p:extLst>
      <p:ext uri="{BB962C8B-B14F-4D97-AF65-F5344CB8AC3E}">
        <p14:creationId xmlns:p14="http://schemas.microsoft.com/office/powerpoint/2010/main" val="25893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29FCF-2DE2-4DE5-BA7E-24B69831F1CC}"/>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xmlns="" id="{136C8470-34F8-45E0-99F8-47CE4342A451}"/>
              </a:ext>
            </a:extLst>
          </p:cNvPr>
          <p:cNvSpPr>
            <a:spLocks noGrp="1"/>
          </p:cNvSpPr>
          <p:nvPr>
            <p:ph idx="1"/>
          </p:nvPr>
        </p:nvSpPr>
        <p:spPr/>
        <p:txBody>
          <a:bodyPr/>
          <a:lstStyle/>
          <a:p>
            <a:r>
              <a:rPr lang="en-US" dirty="0"/>
              <a:t>Development testing </a:t>
            </a:r>
          </a:p>
          <a:p>
            <a:r>
              <a:rPr lang="en-US" dirty="0"/>
              <a:t>Test-driven development </a:t>
            </a:r>
          </a:p>
          <a:p>
            <a:r>
              <a:rPr lang="en-US" dirty="0"/>
              <a:t>Release testing </a:t>
            </a:r>
          </a:p>
          <a:p>
            <a:r>
              <a:rPr lang="en-US" dirty="0"/>
              <a:t>User testing</a:t>
            </a:r>
          </a:p>
        </p:txBody>
      </p:sp>
    </p:spTree>
    <p:extLst>
      <p:ext uri="{BB962C8B-B14F-4D97-AF65-F5344CB8AC3E}">
        <p14:creationId xmlns:p14="http://schemas.microsoft.com/office/powerpoint/2010/main" val="5980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Tree>
    <p:extLst>
      <p:ext uri="{BB962C8B-B14F-4D97-AF65-F5344CB8AC3E}">
        <p14:creationId xmlns:p14="http://schemas.microsoft.com/office/powerpoint/2010/main" val="272020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Tree>
    <p:extLst>
      <p:ext uri="{BB962C8B-B14F-4D97-AF65-F5344CB8AC3E}">
        <p14:creationId xmlns:p14="http://schemas.microsoft.com/office/powerpoint/2010/main" val="24948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2938280"/>
            <a:ext cx="8797205" cy="1552448"/>
          </a:xfrm>
          <a:prstGeom prst="rect">
            <a:avLst/>
          </a:prstGeom>
        </p:spPr>
      </p:pic>
    </p:spTree>
    <p:extLst>
      <p:ext uri="{BB962C8B-B14F-4D97-AF65-F5344CB8AC3E}">
        <p14:creationId xmlns:p14="http://schemas.microsoft.com/office/powerpoint/2010/main" val="179393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Tree>
    <p:extLst>
      <p:ext uri="{BB962C8B-B14F-4D97-AF65-F5344CB8AC3E}">
        <p14:creationId xmlns:p14="http://schemas.microsoft.com/office/powerpoint/2010/main" val="97599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p>
          <a:p>
            <a:endParaRPr lang="en-US" dirty="0"/>
          </a:p>
        </p:txBody>
      </p:sp>
    </p:spTree>
    <p:extLst>
      <p:ext uri="{BB962C8B-B14F-4D97-AF65-F5344CB8AC3E}">
        <p14:creationId xmlns:p14="http://schemas.microsoft.com/office/powerpoint/2010/main" val="5369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dirty="0">
                <a:solidFill>
                  <a:schemeClr val="bg1"/>
                </a:solidFill>
              </a:rPr>
              <a:t>Path Testing</a:t>
            </a:r>
          </a:p>
        </p:txBody>
      </p:sp>
      <p:sp>
        <p:nvSpPr>
          <p:cNvPr id="68611" name="Rectangle 3"/>
          <p:cNvSpPr>
            <a:spLocks noGrp="1" noChangeArrowheads="1"/>
          </p:cNvSpPr>
          <p:nvPr>
            <p:ph type="body" idx="1"/>
          </p:nvPr>
        </p:nvSpPr>
        <p:spPr/>
        <p:txBody>
          <a:bodyPr/>
          <a:lstStyle/>
          <a:p>
            <a:pPr algn="just">
              <a:lnSpc>
                <a:spcPct val="90000"/>
              </a:lnSpc>
            </a:pPr>
            <a:r>
              <a:rPr lang="en-GB" dirty="0">
                <a:solidFill>
                  <a:schemeClr val="bg1"/>
                </a:solidFill>
              </a:rPr>
              <a:t>The objective of path testing is to ensure that the set of test cases is such that each path through the program is executed at least once.</a:t>
            </a:r>
          </a:p>
          <a:p>
            <a:pPr algn="just">
              <a:lnSpc>
                <a:spcPct val="90000"/>
              </a:lnSpc>
            </a:pPr>
            <a:endParaRPr lang="en-GB" dirty="0">
              <a:solidFill>
                <a:schemeClr val="bg1"/>
              </a:solidFill>
            </a:endParaRPr>
          </a:p>
          <a:p>
            <a:pPr algn="just">
              <a:lnSpc>
                <a:spcPct val="90000"/>
              </a:lnSpc>
            </a:pPr>
            <a:r>
              <a:rPr lang="en-GB" dirty="0">
                <a:solidFill>
                  <a:schemeClr val="bg1"/>
                </a:solidFill>
              </a:rPr>
              <a:t>The starting point for path testing is a program flow graph that shows nodes representing program decisions and arcs representing the flow of control.</a:t>
            </a:r>
          </a:p>
          <a:p>
            <a:pPr algn="just">
              <a:lnSpc>
                <a:spcPct val="90000"/>
              </a:lnSpc>
            </a:pPr>
            <a:endParaRPr lang="en-GB" dirty="0">
              <a:solidFill>
                <a:schemeClr val="bg1"/>
              </a:solidFill>
            </a:endParaRPr>
          </a:p>
          <a:p>
            <a:pPr algn="just">
              <a:lnSpc>
                <a:spcPct val="90000"/>
              </a:lnSpc>
            </a:pPr>
            <a:r>
              <a:rPr lang="en-GB" dirty="0">
                <a:solidFill>
                  <a:schemeClr val="bg1"/>
                </a:solidFill>
              </a:rPr>
              <a:t>Statements with conditions are therefore nodes in the flow graph.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5000" y="838200"/>
            <a:ext cx="8229600" cy="1143000"/>
          </a:xfrm>
        </p:spPr>
        <p:txBody>
          <a:bodyPr>
            <a:normAutofit fontScale="90000"/>
          </a:bodyPr>
          <a:lstStyle/>
          <a:p>
            <a:r>
              <a:rPr lang="en-US" sz="4800" dirty="0">
                <a:solidFill>
                  <a:schemeClr val="bg1"/>
                </a:solidFill>
              </a:rPr>
              <a:t>Steps for Basis Path testing</a:t>
            </a:r>
            <a:br>
              <a:rPr lang="en-US" sz="4800" dirty="0">
                <a:solidFill>
                  <a:schemeClr val="bg1"/>
                </a:solidFill>
              </a:rPr>
            </a:br>
            <a:endParaRPr lang="en-US" sz="4800" dirty="0">
              <a:solidFill>
                <a:schemeClr val="bg1"/>
              </a:solidFill>
            </a:endParaRPr>
          </a:p>
        </p:txBody>
      </p:sp>
      <p:sp>
        <p:nvSpPr>
          <p:cNvPr id="3" name="Content Placeholder 2"/>
          <p:cNvSpPr>
            <a:spLocks noGrp="1"/>
          </p:cNvSpPr>
          <p:nvPr>
            <p:ph idx="1"/>
          </p:nvPr>
        </p:nvSpPr>
        <p:spPr/>
        <p:txBody>
          <a:bodyPr/>
          <a:lstStyle/>
          <a:p>
            <a:pPr algn="just"/>
            <a:r>
              <a:rPr lang="en-US" dirty="0">
                <a:solidFill>
                  <a:schemeClr val="bg1"/>
                </a:solidFill>
              </a:rPr>
              <a:t>The basic steps involved in basis path testing include</a:t>
            </a:r>
          </a:p>
          <a:p>
            <a:pPr algn="just"/>
            <a:r>
              <a:rPr lang="en-US" dirty="0">
                <a:solidFill>
                  <a:schemeClr val="bg1"/>
                </a:solidFill>
              </a:rPr>
              <a:t>Draw a control graph (to determine different program paths)</a:t>
            </a:r>
          </a:p>
          <a:p>
            <a:pPr algn="just"/>
            <a:r>
              <a:rPr lang="en-US" dirty="0">
                <a:solidFill>
                  <a:schemeClr val="bg1"/>
                </a:solidFill>
              </a:rPr>
              <a:t>Find a basis set of paths</a:t>
            </a:r>
          </a:p>
          <a:p>
            <a:pPr algn="just"/>
            <a:r>
              <a:rPr lang="en-US" dirty="0">
                <a:solidFill>
                  <a:schemeClr val="bg1"/>
                </a:solidFill>
              </a:rPr>
              <a:t>Generate test cases to exercise each path</a:t>
            </a:r>
          </a:p>
          <a:p>
            <a:pPr algn="just"/>
            <a:endParaRPr lang="en-US" dirty="0">
              <a:solidFill>
                <a:schemeClr val="bg1"/>
              </a:solidFill>
            </a:endParaRPr>
          </a:p>
        </p:txBody>
      </p:sp>
    </p:spTree>
    <p:extLst>
      <p:ext uri="{BB962C8B-B14F-4D97-AF65-F5344CB8AC3E}">
        <p14:creationId xmlns:p14="http://schemas.microsoft.com/office/powerpoint/2010/main" val="365850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4724400" y="510600"/>
            <a:ext cx="7239000" cy="5509200"/>
          </a:xfrm>
          <a:prstGeom prst="rect">
            <a:avLst/>
          </a:prstGeom>
        </p:spPr>
        <p:txBody>
          <a:bodyPr wrap="square">
            <a:spAutoFit/>
          </a:bodyPr>
          <a:lstStyle/>
          <a:p>
            <a:r>
              <a:rPr lang="en-US" sz="1600" dirty="0">
                <a:solidFill>
                  <a:schemeClr val="bg1"/>
                </a:solidFill>
              </a:rPr>
              <a:t>public static void search ( </a:t>
            </a:r>
            <a:r>
              <a:rPr lang="en-US" sz="1600" dirty="0" err="1">
                <a:solidFill>
                  <a:schemeClr val="bg1"/>
                </a:solidFill>
              </a:rPr>
              <a:t>int</a:t>
            </a:r>
            <a:r>
              <a:rPr lang="en-US" sz="1600" dirty="0">
                <a:solidFill>
                  <a:schemeClr val="bg1"/>
                </a:solidFill>
              </a:rPr>
              <a:t> key, </a:t>
            </a:r>
            <a:r>
              <a:rPr lang="en-US" sz="1600" dirty="0" err="1">
                <a:solidFill>
                  <a:schemeClr val="bg1"/>
                </a:solidFill>
              </a:rPr>
              <a:t>int</a:t>
            </a:r>
            <a:r>
              <a:rPr lang="en-US" sz="1600" dirty="0">
                <a:solidFill>
                  <a:schemeClr val="bg1"/>
                </a:solidFill>
              </a:rPr>
              <a:t> 0elemArray, Result r )</a:t>
            </a:r>
          </a:p>
          <a:p>
            <a:r>
              <a:rPr lang="en-US" sz="1600" dirty="0">
                <a:solidFill>
                  <a:schemeClr val="bg1"/>
                </a:solidFill>
              </a:rPr>
              <a:t>{</a:t>
            </a:r>
          </a:p>
          <a:p>
            <a:r>
              <a:rPr lang="en-US" sz="1600" dirty="0">
                <a:solidFill>
                  <a:schemeClr val="bg1"/>
                </a:solidFill>
              </a:rPr>
              <a:t>1. </a:t>
            </a:r>
            <a:r>
              <a:rPr lang="en-US" sz="1600" dirty="0" err="1">
                <a:solidFill>
                  <a:schemeClr val="bg1"/>
                </a:solidFill>
              </a:rPr>
              <a:t>int</a:t>
            </a:r>
            <a:r>
              <a:rPr lang="en-US" sz="1600" dirty="0">
                <a:solidFill>
                  <a:schemeClr val="bg1"/>
                </a:solidFill>
              </a:rPr>
              <a:t> bottom =0 ;</a:t>
            </a:r>
          </a:p>
          <a:p>
            <a:r>
              <a:rPr lang="en-US" sz="1600" dirty="0">
                <a:solidFill>
                  <a:schemeClr val="bg1"/>
                </a:solidFill>
              </a:rPr>
              <a:t>2. </a:t>
            </a:r>
            <a:r>
              <a:rPr lang="en-US" sz="1600" dirty="0" err="1">
                <a:solidFill>
                  <a:schemeClr val="bg1"/>
                </a:solidFill>
              </a:rPr>
              <a:t>int</a:t>
            </a:r>
            <a:r>
              <a:rPr lang="en-US" sz="1600" dirty="0">
                <a:solidFill>
                  <a:schemeClr val="bg1"/>
                </a:solidFill>
              </a:rPr>
              <a:t> top =</a:t>
            </a:r>
            <a:r>
              <a:rPr lang="en-US" sz="1600" dirty="0" err="1">
                <a:solidFill>
                  <a:schemeClr val="bg1"/>
                </a:solidFill>
              </a:rPr>
              <a:t>elemArray.length</a:t>
            </a:r>
            <a:r>
              <a:rPr lang="en-US" sz="1600" dirty="0">
                <a:solidFill>
                  <a:schemeClr val="bg1"/>
                </a:solidFill>
              </a:rPr>
              <a:t> - 1 ; </a:t>
            </a:r>
            <a:r>
              <a:rPr lang="en-US" sz="1600" dirty="0" err="1">
                <a:solidFill>
                  <a:schemeClr val="bg1"/>
                </a:solidFill>
              </a:rPr>
              <a:t>int</a:t>
            </a:r>
            <a:r>
              <a:rPr lang="en-US" sz="1600" dirty="0">
                <a:solidFill>
                  <a:schemeClr val="bg1"/>
                </a:solidFill>
              </a:rPr>
              <a:t> mid;</a:t>
            </a:r>
          </a:p>
          <a:p>
            <a:r>
              <a:rPr lang="en-US" sz="1600" dirty="0">
                <a:solidFill>
                  <a:schemeClr val="bg1"/>
                </a:solidFill>
              </a:rPr>
              <a:t>3. </a:t>
            </a:r>
            <a:r>
              <a:rPr lang="en-US" sz="1600" dirty="0" err="1">
                <a:solidFill>
                  <a:schemeClr val="bg1"/>
                </a:solidFill>
              </a:rPr>
              <a:t>r.found</a:t>
            </a:r>
            <a:r>
              <a:rPr lang="en-US" sz="1600" dirty="0">
                <a:solidFill>
                  <a:schemeClr val="bg1"/>
                </a:solidFill>
              </a:rPr>
              <a:t> =false ;</a:t>
            </a:r>
          </a:p>
          <a:p>
            <a:r>
              <a:rPr lang="en-US" sz="1600" dirty="0">
                <a:solidFill>
                  <a:schemeClr val="bg1"/>
                </a:solidFill>
              </a:rPr>
              <a:t>4. </a:t>
            </a:r>
            <a:r>
              <a:rPr lang="en-US" sz="1600" dirty="0" err="1">
                <a:solidFill>
                  <a:schemeClr val="bg1"/>
                </a:solidFill>
              </a:rPr>
              <a:t>r.index</a:t>
            </a:r>
            <a:r>
              <a:rPr lang="en-US" sz="1600" dirty="0">
                <a:solidFill>
                  <a:schemeClr val="bg1"/>
                </a:solidFill>
              </a:rPr>
              <a:t> =-1 ;</a:t>
            </a:r>
          </a:p>
          <a:p>
            <a:r>
              <a:rPr lang="en-US" sz="1600" dirty="0">
                <a:solidFill>
                  <a:schemeClr val="bg1"/>
                </a:solidFill>
              </a:rPr>
              <a:t>5. while ( bottom &lt;= top )</a:t>
            </a:r>
          </a:p>
          <a:p>
            <a:r>
              <a:rPr lang="en-US" sz="1600" dirty="0">
                <a:solidFill>
                  <a:schemeClr val="bg1"/>
                </a:solidFill>
              </a:rPr>
              <a:t>{</a:t>
            </a:r>
          </a:p>
          <a:p>
            <a:r>
              <a:rPr lang="en-US" sz="1600" dirty="0">
                <a:solidFill>
                  <a:schemeClr val="bg1"/>
                </a:solidFill>
              </a:rPr>
              <a:t>6 mid =(top + bottom) / 2 ;</a:t>
            </a:r>
          </a:p>
          <a:p>
            <a:r>
              <a:rPr lang="en-US" sz="1600" dirty="0">
                <a:solidFill>
                  <a:schemeClr val="bg1"/>
                </a:solidFill>
              </a:rPr>
              <a:t>7 if (</a:t>
            </a:r>
            <a:r>
              <a:rPr lang="en-US" sz="1600" dirty="0" err="1">
                <a:solidFill>
                  <a:schemeClr val="bg1"/>
                </a:solidFill>
              </a:rPr>
              <a:t>elemArray</a:t>
            </a:r>
            <a:r>
              <a:rPr lang="en-US" sz="1600" dirty="0">
                <a:solidFill>
                  <a:schemeClr val="bg1"/>
                </a:solidFill>
              </a:rPr>
              <a:t> [mid] = key)</a:t>
            </a:r>
          </a:p>
          <a:p>
            <a:r>
              <a:rPr lang="en-US" sz="1600" dirty="0">
                <a:solidFill>
                  <a:schemeClr val="bg1"/>
                </a:solidFill>
              </a:rPr>
              <a:t>{</a:t>
            </a:r>
          </a:p>
          <a:p>
            <a:r>
              <a:rPr lang="en-US" sz="1600" dirty="0">
                <a:solidFill>
                  <a:schemeClr val="bg1"/>
                </a:solidFill>
              </a:rPr>
              <a:t>8 </a:t>
            </a:r>
            <a:r>
              <a:rPr lang="en-US" sz="1600" dirty="0" err="1">
                <a:solidFill>
                  <a:schemeClr val="bg1"/>
                </a:solidFill>
              </a:rPr>
              <a:t>rindex</a:t>
            </a:r>
            <a:r>
              <a:rPr lang="en-US" sz="1600" dirty="0">
                <a:solidFill>
                  <a:schemeClr val="bg1"/>
                </a:solidFill>
              </a:rPr>
              <a:t> = mid;</a:t>
            </a:r>
          </a:p>
          <a:p>
            <a:r>
              <a:rPr lang="en-US" sz="1600" dirty="0">
                <a:solidFill>
                  <a:schemeClr val="bg1"/>
                </a:solidFill>
              </a:rPr>
              <a:t>9 </a:t>
            </a:r>
            <a:r>
              <a:rPr lang="en-US" sz="1600" dirty="0" err="1">
                <a:solidFill>
                  <a:schemeClr val="bg1"/>
                </a:solidFill>
              </a:rPr>
              <a:t>r.found</a:t>
            </a:r>
            <a:r>
              <a:rPr lang="en-US" sz="1600" dirty="0">
                <a:solidFill>
                  <a:schemeClr val="bg1"/>
                </a:solidFill>
              </a:rPr>
              <a:t> =true ;</a:t>
            </a:r>
          </a:p>
          <a:p>
            <a:r>
              <a:rPr lang="en-US" sz="1600" dirty="0">
                <a:solidFill>
                  <a:schemeClr val="bg1"/>
                </a:solidFill>
              </a:rPr>
              <a:t>10 return ; } // if part</a:t>
            </a:r>
          </a:p>
          <a:p>
            <a:r>
              <a:rPr lang="en-US" sz="1600" dirty="0">
                <a:solidFill>
                  <a:schemeClr val="bg1"/>
                </a:solidFill>
              </a:rPr>
              <a:t>else</a:t>
            </a:r>
          </a:p>
          <a:p>
            <a:r>
              <a:rPr lang="en-US" sz="1600" dirty="0">
                <a:solidFill>
                  <a:schemeClr val="bg1"/>
                </a:solidFill>
              </a:rPr>
              <a:t>{</a:t>
            </a:r>
          </a:p>
          <a:p>
            <a:r>
              <a:rPr lang="en-US" sz="1600" dirty="0">
                <a:solidFill>
                  <a:schemeClr val="bg1"/>
                </a:solidFill>
              </a:rPr>
              <a:t>11 if (</a:t>
            </a:r>
            <a:r>
              <a:rPr lang="en-US" sz="1600" dirty="0" err="1">
                <a:solidFill>
                  <a:schemeClr val="bg1"/>
                </a:solidFill>
              </a:rPr>
              <a:t>elemArray</a:t>
            </a:r>
            <a:r>
              <a:rPr lang="en-US" sz="1600" dirty="0">
                <a:solidFill>
                  <a:schemeClr val="bg1"/>
                </a:solidFill>
              </a:rPr>
              <a:t> [mid] &lt; key)</a:t>
            </a:r>
          </a:p>
          <a:p>
            <a:r>
              <a:rPr lang="en-US" sz="1600" dirty="0">
                <a:solidFill>
                  <a:schemeClr val="bg1"/>
                </a:solidFill>
              </a:rPr>
              <a:t>12 bottom = mid + 1 ;</a:t>
            </a:r>
          </a:p>
          <a:p>
            <a:r>
              <a:rPr lang="en-US" sz="1600" dirty="0">
                <a:solidFill>
                  <a:schemeClr val="bg1"/>
                </a:solidFill>
              </a:rPr>
              <a:t>else</a:t>
            </a:r>
          </a:p>
          <a:p>
            <a:r>
              <a:rPr lang="en-US" sz="1600" dirty="0">
                <a:solidFill>
                  <a:schemeClr val="bg1"/>
                </a:solidFill>
              </a:rPr>
              <a:t>13 top = mid - 1 ; }</a:t>
            </a:r>
          </a:p>
          <a:p>
            <a:r>
              <a:rPr lang="en-US" sz="1600" dirty="0">
                <a:solidFill>
                  <a:schemeClr val="bg1"/>
                </a:solidFill>
              </a:rPr>
              <a:t>} //while loop</a:t>
            </a:r>
          </a:p>
          <a:p>
            <a:r>
              <a:rPr lang="en-US" sz="1600" dirty="0">
                <a:solidFill>
                  <a:schemeClr val="bg1"/>
                </a:solidFill>
              </a:rPr>
              <a:t>14. } //search</a:t>
            </a:r>
          </a:p>
        </p:txBody>
      </p:sp>
      <p:sp>
        <p:nvSpPr>
          <p:cNvPr id="5" name="Title 1">
            <a:extLst>
              <a:ext uri="{FF2B5EF4-FFF2-40B4-BE49-F238E27FC236}">
                <a16:creationId xmlns:a16="http://schemas.microsoft.com/office/drawing/2014/main" xmlns="" id="{F0CF3077-D7BB-4421-B6FE-7CB04A777099}"/>
              </a:ext>
            </a:extLst>
          </p:cNvPr>
          <p:cNvSpPr>
            <a:spLocks noGrp="1"/>
          </p:cNvSpPr>
          <p:nvPr>
            <p:ph type="title"/>
          </p:nvPr>
        </p:nvSpPr>
        <p:spPr>
          <a:xfrm>
            <a:off x="1219200" y="838200"/>
            <a:ext cx="2971800" cy="381000"/>
          </a:xfrm>
        </p:spPr>
        <p:txBody>
          <a:bodyPr>
            <a:normAutofit fontScale="90000"/>
          </a:bodyPr>
          <a:lstStyle/>
          <a:p>
            <a:r>
              <a:rPr lang="en-US" sz="4800" dirty="0">
                <a:solidFill>
                  <a:schemeClr val="bg1"/>
                </a:solidFill>
              </a:rPr>
              <a:t>Example</a:t>
            </a:r>
          </a:p>
        </p:txBody>
      </p:sp>
    </p:spTree>
    <p:extLst>
      <p:ext uri="{BB962C8B-B14F-4D97-AF65-F5344CB8AC3E}">
        <p14:creationId xmlns:p14="http://schemas.microsoft.com/office/powerpoint/2010/main" val="325249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9158" name="Rectangle 6"/>
          <p:cNvSpPr>
            <a:spLocks noGrp="1" noChangeArrowheads="1"/>
          </p:cNvSpPr>
          <p:nvPr>
            <p:ph type="title"/>
          </p:nvPr>
        </p:nvSpPr>
        <p:spPr>
          <a:xfrm>
            <a:off x="1981200" y="0"/>
            <a:ext cx="8229600" cy="1219200"/>
          </a:xfrm>
        </p:spPr>
        <p:txBody>
          <a:bodyPr/>
          <a:lstStyle/>
          <a:p>
            <a:r>
              <a:rPr lang="en-GB" dirty="0">
                <a:solidFill>
                  <a:schemeClr val="bg1"/>
                </a:solidFill>
              </a:rPr>
              <a:t>Binary Search Flow Graph</a:t>
            </a:r>
          </a:p>
        </p:txBody>
      </p:sp>
      <p:sp>
        <p:nvSpPr>
          <p:cNvPr id="49161" name="Rectangle 9"/>
          <p:cNvSpPr>
            <a:spLocks noChangeArrowheads="1"/>
          </p:cNvSpPr>
          <p:nvPr/>
        </p:nvSpPr>
        <p:spPr bwMode="auto">
          <a:xfrm>
            <a:off x="2819400" y="1447800"/>
            <a:ext cx="6705600" cy="4953000"/>
          </a:xfrm>
          <a:prstGeom prst="rect">
            <a:avLst/>
          </a:prstGeom>
          <a:solidFill>
            <a:srgbClr val="CCFFFF"/>
          </a:solidFill>
          <a:ln w="12700">
            <a:noFill/>
            <a:miter lim="800000"/>
            <a:headEnd/>
            <a:tailEnd/>
          </a:ln>
          <a:effectLst/>
        </p:spPr>
        <p:txBody>
          <a:bodyPr wrap="none" anchor="ctr"/>
          <a:lstStyle/>
          <a:p>
            <a:endParaRPr lang="en-US">
              <a:solidFill>
                <a:schemeClr val="bg1"/>
              </a:solidFill>
            </a:endParaRPr>
          </a:p>
        </p:txBody>
      </p:sp>
      <p:pic>
        <p:nvPicPr>
          <p:cNvPr id="49162" name="Picture 10" descr="23.16 FlowGraph.eps                                            0011FDCCMacintosh HD                   B8AA5F2E:"/>
          <p:cNvPicPr>
            <a:picLocks noChangeAspect="1" noChangeArrowheads="1"/>
          </p:cNvPicPr>
          <p:nvPr/>
        </p:nvPicPr>
        <p:blipFill>
          <a:blip r:embed="rId2"/>
          <a:srcRect/>
          <a:stretch>
            <a:fillRect/>
          </a:stretch>
        </p:blipFill>
        <p:spPr bwMode="auto">
          <a:xfrm>
            <a:off x="4267200" y="1600200"/>
            <a:ext cx="4318000" cy="4673600"/>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vert="horz" lIns="90840" tIns="44623" rIns="90840" bIns="44623" rtlCol="0">
            <a:normAutofit/>
          </a:bodyPr>
          <a:lstStyle/>
          <a:p>
            <a:pPr algn="just"/>
            <a:r>
              <a:rPr lang="en-GB" dirty="0">
                <a:solidFill>
                  <a:schemeClr val="bg1"/>
                </a:solidFill>
              </a:rPr>
              <a:t>1, 2, 3, 4, 5, 6, 7, 8, 9, 10, 14</a:t>
            </a:r>
          </a:p>
          <a:p>
            <a:pPr algn="just"/>
            <a:r>
              <a:rPr lang="en-GB" dirty="0">
                <a:solidFill>
                  <a:schemeClr val="bg1"/>
                </a:solidFill>
              </a:rPr>
              <a:t>1, 2, 3, 4, 5, 14</a:t>
            </a:r>
          </a:p>
          <a:p>
            <a:pPr algn="just"/>
            <a:r>
              <a:rPr lang="en-GB" dirty="0">
                <a:solidFill>
                  <a:schemeClr val="bg1"/>
                </a:solidFill>
              </a:rPr>
              <a:t>1, 2, 3, 4, 5, 6, 7, 11, 12, 5, …</a:t>
            </a:r>
          </a:p>
          <a:p>
            <a:pPr algn="just"/>
            <a:r>
              <a:rPr lang="en-GB" dirty="0">
                <a:solidFill>
                  <a:schemeClr val="bg1"/>
                </a:solidFill>
              </a:rPr>
              <a:t>1, 2, 3, 4, 5, 6, 7, 11, 13, 5, …</a:t>
            </a:r>
          </a:p>
          <a:p>
            <a:pPr algn="just"/>
            <a:r>
              <a:rPr lang="en-GB" dirty="0">
                <a:solidFill>
                  <a:schemeClr val="bg1"/>
                </a:solidFill>
              </a:rPr>
              <a:t>Test cases should be derived so that all of these paths are executed</a:t>
            </a:r>
          </a:p>
          <a:p>
            <a:pPr algn="just"/>
            <a:r>
              <a:rPr lang="en-GB" dirty="0">
                <a:solidFill>
                  <a:schemeClr val="bg1"/>
                </a:solidFill>
              </a:rPr>
              <a:t>A dynamic program analyser may be used to check that paths have been executed</a:t>
            </a:r>
          </a:p>
        </p:txBody>
      </p:sp>
      <p:sp>
        <p:nvSpPr>
          <p:cNvPr id="50179" name="Rectangle 3"/>
          <p:cNvSpPr>
            <a:spLocks noGrp="1" noChangeArrowheads="1"/>
          </p:cNvSpPr>
          <p:nvPr>
            <p:ph type="title"/>
          </p:nvPr>
        </p:nvSpPr>
        <p:spPr>
          <a:noFill/>
          <a:ln/>
        </p:spPr>
        <p:txBody>
          <a:bodyPr vert="horz" lIns="90840" tIns="44623" rIns="90840" bIns="44623" rtlCol="0" anchor="b">
            <a:normAutofit/>
          </a:bodyPr>
          <a:lstStyle/>
          <a:p>
            <a:r>
              <a:rPr lang="en-GB" dirty="0">
                <a:solidFill>
                  <a:schemeClr val="bg1"/>
                </a:solidFill>
              </a:rPr>
              <a:t> Paths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Tree>
    <p:extLst>
      <p:ext uri="{BB962C8B-B14F-4D97-AF65-F5344CB8AC3E}">
        <p14:creationId xmlns:p14="http://schemas.microsoft.com/office/powerpoint/2010/main" val="396131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2416F-5FF6-424E-9BCF-BA92928D5E3B}"/>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xmlns="" id="{BB0739F4-F93F-4787-9BBA-0FD543D19B2B}"/>
              </a:ext>
            </a:extLst>
          </p:cNvPr>
          <p:cNvPicPr>
            <a:picLocks noGrp="1" noChangeAspect="1"/>
          </p:cNvPicPr>
          <p:nvPr>
            <p:ph idx="1"/>
          </p:nvPr>
        </p:nvPicPr>
        <p:blipFill rotWithShape="1">
          <a:blip r:embed="rId2"/>
          <a:srcRect l="51227" t="22242" r="13085" b="4589"/>
          <a:stretch/>
        </p:blipFill>
        <p:spPr>
          <a:xfrm>
            <a:off x="4419600" y="1143000"/>
            <a:ext cx="2971800" cy="4953000"/>
          </a:xfrm>
          <a:prstGeom prst="rect">
            <a:avLst/>
          </a:prstGeom>
        </p:spPr>
      </p:pic>
    </p:spTree>
    <p:extLst>
      <p:ext uri="{BB962C8B-B14F-4D97-AF65-F5344CB8AC3E}">
        <p14:creationId xmlns:p14="http://schemas.microsoft.com/office/powerpoint/2010/main" val="30154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xmlns="" id="{88376265-DC8F-4EC0-9AA4-48F41E74AFF4}"/>
              </a:ext>
            </a:extLst>
          </p:cNvPr>
          <p:cNvSpPr>
            <a:spLocks noGrp="1" noChangeArrowheads="1"/>
          </p:cNvSpPr>
          <p:nvPr>
            <p:ph type="title"/>
          </p:nvPr>
        </p:nvSpPr>
        <p:spPr>
          <a:xfrm>
            <a:off x="7924800" y="1524000"/>
            <a:ext cx="3429000" cy="1905000"/>
          </a:xfrm>
        </p:spPr>
        <p:txBody>
          <a:bodyPr anchor="b">
            <a:normAutofit/>
          </a:bodyPr>
          <a:lstStyle/>
          <a:p>
            <a:r>
              <a:rPr lang="en-GB"/>
              <a:t>Binary Search Flow Graph</a:t>
            </a:r>
          </a:p>
        </p:txBody>
      </p:sp>
      <p:pic>
        <p:nvPicPr>
          <p:cNvPr id="4" name="Content Placeholder 3">
            <a:extLst>
              <a:ext uri="{FF2B5EF4-FFF2-40B4-BE49-F238E27FC236}">
                <a16:creationId xmlns:a16="http://schemas.microsoft.com/office/drawing/2014/main" xmlns="" id="{F8F9C8E9-6702-4A25-9FBB-AAF21DC12125}"/>
              </a:ext>
            </a:extLst>
          </p:cNvPr>
          <p:cNvPicPr>
            <a:picLocks noGrp="1" noChangeAspect="1"/>
          </p:cNvPicPr>
          <p:nvPr>
            <p:ph idx="1"/>
          </p:nvPr>
        </p:nvPicPr>
        <p:blipFill rotWithShape="1">
          <a:blip r:embed="rId2"/>
          <a:srcRect l="10914" t="9708" r="48808" b="6776"/>
          <a:stretch/>
        </p:blipFill>
        <p:spPr>
          <a:xfrm>
            <a:off x="2666999" y="636814"/>
            <a:ext cx="3314701" cy="5584371"/>
          </a:xfrm>
          <a:prstGeom prst="rect">
            <a:avLst/>
          </a:prstGeom>
          <a:noFill/>
        </p:spPr>
      </p:pic>
    </p:spTree>
    <p:extLst>
      <p:ext uri="{BB962C8B-B14F-4D97-AF65-F5344CB8AC3E}">
        <p14:creationId xmlns:p14="http://schemas.microsoft.com/office/powerpoint/2010/main" val="121870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vert="horz" lIns="90840" tIns="44623" rIns="90840" bIns="44623" rtlCol="0">
            <a:normAutofit/>
          </a:bodyPr>
          <a:lstStyle/>
          <a:p>
            <a:r>
              <a:rPr lang="en-US" b="1" dirty="0">
                <a:solidFill>
                  <a:schemeClr val="bg2"/>
                </a:solidFill>
              </a:rPr>
              <a:t>Path 1</a:t>
            </a:r>
            <a:r>
              <a:rPr lang="en-US" dirty="0">
                <a:solidFill>
                  <a:schemeClr val="bg2"/>
                </a:solidFill>
              </a:rPr>
              <a:t>: 1,2,3,5,6, 7</a:t>
            </a:r>
          </a:p>
          <a:p>
            <a:r>
              <a:rPr lang="en-US" b="1" dirty="0">
                <a:solidFill>
                  <a:schemeClr val="bg2"/>
                </a:solidFill>
              </a:rPr>
              <a:t>Path 2</a:t>
            </a:r>
            <a:r>
              <a:rPr lang="en-US" dirty="0">
                <a:solidFill>
                  <a:schemeClr val="bg2"/>
                </a:solidFill>
              </a:rPr>
              <a:t>: 1,2,4,5,6, 7</a:t>
            </a:r>
          </a:p>
          <a:p>
            <a:r>
              <a:rPr lang="en-US" b="1" dirty="0">
                <a:solidFill>
                  <a:schemeClr val="bg2"/>
                </a:solidFill>
              </a:rPr>
              <a:t>Path 3</a:t>
            </a:r>
            <a:r>
              <a:rPr lang="en-US" dirty="0">
                <a:solidFill>
                  <a:schemeClr val="bg2"/>
                </a:solidFill>
              </a:rPr>
              <a:t>: 1, 6, 7</a:t>
            </a:r>
          </a:p>
        </p:txBody>
      </p:sp>
      <p:sp>
        <p:nvSpPr>
          <p:cNvPr id="50179" name="Rectangle 3"/>
          <p:cNvSpPr>
            <a:spLocks noGrp="1" noChangeArrowheads="1"/>
          </p:cNvSpPr>
          <p:nvPr>
            <p:ph type="title"/>
          </p:nvPr>
        </p:nvSpPr>
        <p:spPr>
          <a:noFill/>
          <a:ln/>
        </p:spPr>
        <p:txBody>
          <a:bodyPr vert="horz" lIns="90840" tIns="44623" rIns="90840" bIns="44623" rtlCol="0" anchor="b">
            <a:normAutofit/>
          </a:bodyPr>
          <a:lstStyle/>
          <a:p>
            <a:r>
              <a:rPr lang="en-GB" dirty="0">
                <a:solidFill>
                  <a:schemeClr val="bg1"/>
                </a:solidFill>
              </a:rPr>
              <a:t> Paths</a:t>
            </a:r>
          </a:p>
        </p:txBody>
      </p:sp>
    </p:spTree>
    <p:extLst>
      <p:ext uri="{BB962C8B-B14F-4D97-AF65-F5344CB8AC3E}">
        <p14:creationId xmlns:p14="http://schemas.microsoft.com/office/powerpoint/2010/main" val="154611135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A14A90-857A-4DBC-A542-36C2214F563B}"/>
              </a:ext>
            </a:extLst>
          </p:cNvPr>
          <p:cNvSpPr>
            <a:spLocks noGrp="1"/>
          </p:cNvSpPr>
          <p:nvPr>
            <p:ph type="title"/>
          </p:nvPr>
        </p:nvSpPr>
        <p:spPr/>
        <p:txBody>
          <a:bodyPr/>
          <a:lstStyle/>
          <a:p>
            <a:r>
              <a:rPr lang="en-US" b="1" dirty="0"/>
              <a:t>Advantages of Basic Path Testing</a:t>
            </a:r>
            <a:endParaRPr lang="en-US" dirty="0"/>
          </a:p>
        </p:txBody>
      </p:sp>
      <p:sp>
        <p:nvSpPr>
          <p:cNvPr id="3" name="Content Placeholder 2">
            <a:extLst>
              <a:ext uri="{FF2B5EF4-FFF2-40B4-BE49-F238E27FC236}">
                <a16:creationId xmlns:a16="http://schemas.microsoft.com/office/drawing/2014/main" xmlns="" id="{ABC23277-B529-455F-AA6A-E2701791B37D}"/>
              </a:ext>
            </a:extLst>
          </p:cNvPr>
          <p:cNvSpPr>
            <a:spLocks noGrp="1"/>
          </p:cNvSpPr>
          <p:nvPr>
            <p:ph idx="1"/>
          </p:nvPr>
        </p:nvSpPr>
        <p:spPr/>
        <p:txBody>
          <a:bodyPr/>
          <a:lstStyle/>
          <a:p>
            <a:r>
              <a:rPr lang="en-US" dirty="0"/>
              <a:t>It helps to reduce the redundant tests</a:t>
            </a:r>
          </a:p>
          <a:p>
            <a:r>
              <a:rPr lang="en-US" dirty="0"/>
              <a:t>It focuses attention on program logic</a:t>
            </a:r>
          </a:p>
          <a:p>
            <a:r>
              <a:rPr lang="en-US" dirty="0"/>
              <a:t>It helps facilitates analytical versus arbitrary case design</a:t>
            </a:r>
          </a:p>
          <a:p>
            <a:r>
              <a:rPr lang="en-US" dirty="0"/>
              <a:t>Test cases which exercise basis set will execute every statement in a program at least once</a:t>
            </a:r>
          </a:p>
          <a:p>
            <a:endParaRPr lang="en-US" dirty="0"/>
          </a:p>
        </p:txBody>
      </p:sp>
    </p:spTree>
    <p:extLst>
      <p:ext uri="{BB962C8B-B14F-4D97-AF65-F5344CB8AC3E}">
        <p14:creationId xmlns:p14="http://schemas.microsoft.com/office/powerpoint/2010/main" val="310473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0"/>
            <a:ext cx="8229600" cy="990600"/>
          </a:xfrm>
        </p:spPr>
        <p:txBody>
          <a:bodyPr>
            <a:normAutofit fontScale="90000"/>
          </a:bodyPr>
          <a:lstStyle/>
          <a:p>
            <a:pPr algn="ctr"/>
            <a:r>
              <a:rPr lang="en-US" dirty="0">
                <a:solidFill>
                  <a:schemeClr val="bg1"/>
                </a:solidFill>
              </a:rPr>
              <a:t>Load Testing</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lstStyle/>
          <a:p>
            <a:r>
              <a:rPr lang="en-US" b="1" dirty="0">
                <a:solidFill>
                  <a:schemeClr val="bg2"/>
                </a:solidFill>
              </a:rPr>
              <a:t>Load Testing</a:t>
            </a:r>
            <a:r>
              <a:rPr lang="en-US" dirty="0">
                <a:solidFill>
                  <a:schemeClr val="bg2"/>
                </a:solidFill>
              </a:rPr>
              <a:t> is a non-functional software testing process in which the performance of software application is tested under a specific expected load.</a:t>
            </a:r>
          </a:p>
          <a:p>
            <a:r>
              <a:rPr lang="en-US" dirty="0">
                <a:solidFill>
                  <a:schemeClr val="bg2"/>
                </a:solidFill>
              </a:rPr>
              <a:t>It determines how the software application behaves while being accessed by multiple users simultaneously.</a:t>
            </a:r>
          </a:p>
          <a:p>
            <a:r>
              <a:rPr lang="en-US" dirty="0">
                <a:solidFill>
                  <a:schemeClr val="bg2"/>
                </a:solidFill>
              </a:rPr>
              <a:t>The goal of Load Testing is to improve performance bottlenecks and to ensure stability and smooth functioning of software application before deployment.</a:t>
            </a:r>
          </a:p>
        </p:txBody>
      </p:sp>
      <p:sp>
        <p:nvSpPr>
          <p:cNvPr id="5" name="Slide Number Placeholder 4"/>
          <p:cNvSpPr txBox="1">
            <a:spLocks/>
          </p:cNvSpPr>
          <p:nvPr/>
        </p:nvSpPr>
        <p:spPr>
          <a:xfrm>
            <a:off x="10067279" y="6356351"/>
            <a:ext cx="561975" cy="365125"/>
          </a:xfrm>
          <a:prstGeom prst="rect">
            <a:avLst/>
          </a:prstGeom>
        </p:spPr>
        <p:txBody>
          <a:bodyPr vert="horz" lIns="45720" tIns="45720" rIns="91440" bIns="45720" rtlCol="0" anchor="ctr"/>
          <a:lstStyle/>
          <a:p>
            <a:pPr>
              <a:defRPr/>
            </a:pPr>
            <a:fld id="{600C1710-1F18-4889-B86D-182CF88AC237}" type="slidenum">
              <a:rPr lang="en-US" sz="1200">
                <a:solidFill>
                  <a:schemeClr val="bg1"/>
                </a:solidFill>
                <a:latin typeface="Century Gothic" pitchFamily="34" charset="0"/>
              </a:rPr>
              <a:pPr>
                <a:defRPr/>
              </a:pPr>
              <a:t>44</a:t>
            </a:fld>
            <a:endParaRPr lang="en-US" sz="1200" dirty="0">
              <a:solidFill>
                <a:schemeClr val="bg1"/>
              </a:solidFill>
              <a:latin typeface="Century Gothic" pitchFamily="34" charset="0"/>
            </a:endParaRPr>
          </a:p>
        </p:txBody>
      </p:sp>
    </p:spTree>
    <p:extLst>
      <p:ext uri="{BB962C8B-B14F-4D97-AF65-F5344CB8AC3E}">
        <p14:creationId xmlns:p14="http://schemas.microsoft.com/office/powerpoint/2010/main" val="299675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026" name="Picture 2" descr="How To Do Load Testing">
            <a:extLst>
              <a:ext uri="{FF2B5EF4-FFF2-40B4-BE49-F238E27FC236}">
                <a16:creationId xmlns:a16="http://schemas.microsoft.com/office/drawing/2014/main" xmlns="" id="{16A5F9FA-015C-41E6-992C-435412E704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11" b="4913"/>
          <a:stretch/>
        </p:blipFill>
        <p:spPr bwMode="auto">
          <a:xfrm>
            <a:off x="3795713" y="304801"/>
            <a:ext cx="4586287" cy="571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B9B75DCC-B762-44CA-BD81-528FAFEB4971}"/>
              </a:ext>
            </a:extLst>
          </p:cNvPr>
          <p:cNvSpPr/>
          <p:nvPr/>
        </p:nvSpPr>
        <p:spPr>
          <a:xfrm>
            <a:off x="3370002" y="6034088"/>
            <a:ext cx="5437707" cy="369332"/>
          </a:xfrm>
          <a:prstGeom prst="rect">
            <a:avLst/>
          </a:prstGeom>
        </p:spPr>
        <p:txBody>
          <a:bodyPr wrap="none">
            <a:spAutoFit/>
          </a:bodyPr>
          <a:lstStyle/>
          <a:p>
            <a:r>
              <a:rPr lang="en-US" dirty="0"/>
              <a:t>http://tryqa.com/what-is-load-testing-in-software/</a:t>
            </a:r>
          </a:p>
        </p:txBody>
      </p:sp>
    </p:spTree>
    <p:extLst>
      <p:ext uri="{BB962C8B-B14F-4D97-AF65-F5344CB8AC3E}">
        <p14:creationId xmlns:p14="http://schemas.microsoft.com/office/powerpoint/2010/main" val="7247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0"/>
            <a:ext cx="8229600" cy="990600"/>
          </a:xfrm>
        </p:spPr>
        <p:txBody>
          <a:bodyPr>
            <a:normAutofit fontScale="90000"/>
          </a:bodyPr>
          <a:lstStyle/>
          <a:p>
            <a:pPr algn="ctr"/>
            <a:r>
              <a:rPr lang="en-US" dirty="0">
                <a:solidFill>
                  <a:schemeClr val="bg1"/>
                </a:solidFill>
              </a:rPr>
              <a:t>Load Testing-Example</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2"/>
                </a:solidFill>
              </a:rPr>
              <a:t>Target.com lost $780,000 in sales in just 3 hours when the site was down during a promotion in 2015</a:t>
            </a:r>
          </a:p>
          <a:p>
            <a:r>
              <a:rPr lang="en-US" dirty="0">
                <a:solidFill>
                  <a:schemeClr val="bg2"/>
                </a:solidFill>
              </a:rPr>
              <a:t>When Amazon.com servers crashed in 2013 for 30 minutes, Amazon lost $66,240 per minute</a:t>
            </a:r>
          </a:p>
          <a:p>
            <a:r>
              <a:rPr lang="en-US" dirty="0">
                <a:solidFill>
                  <a:schemeClr val="bg2"/>
                </a:solidFill>
              </a:rPr>
              <a:t>In Sept 2010, Virgin Blue airlines experienced a series of outages and crashes for 11 days which resulted in its </a:t>
            </a:r>
            <a:r>
              <a:rPr lang="en-US" dirty="0" err="1">
                <a:solidFill>
                  <a:schemeClr val="bg2"/>
                </a:solidFill>
              </a:rPr>
              <a:t>checkin</a:t>
            </a:r>
            <a:r>
              <a:rPr lang="en-US" dirty="0">
                <a:solidFill>
                  <a:schemeClr val="bg2"/>
                </a:solidFill>
              </a:rPr>
              <a:t>, online booking, reservations and boarding systems being down. This lead to a loss of $20 million in addition to thousands of frustrated customers. The company </a:t>
            </a:r>
            <a:r>
              <a:rPr lang="en-US" dirty="0" err="1">
                <a:solidFill>
                  <a:schemeClr val="bg2"/>
                </a:solidFill>
              </a:rPr>
              <a:t>Navitaire</a:t>
            </a:r>
            <a:r>
              <a:rPr lang="en-US" dirty="0">
                <a:solidFill>
                  <a:schemeClr val="bg2"/>
                </a:solidFill>
              </a:rPr>
              <a:t>, which managed reservation for Virgin Blue had to compensate Virgin Blue for $20milion.</a:t>
            </a:r>
          </a:p>
        </p:txBody>
      </p:sp>
      <p:sp>
        <p:nvSpPr>
          <p:cNvPr id="5" name="Slide Number Placeholder 4"/>
          <p:cNvSpPr txBox="1">
            <a:spLocks/>
          </p:cNvSpPr>
          <p:nvPr/>
        </p:nvSpPr>
        <p:spPr>
          <a:xfrm>
            <a:off x="10067279" y="6356351"/>
            <a:ext cx="561975" cy="365125"/>
          </a:xfrm>
          <a:prstGeom prst="rect">
            <a:avLst/>
          </a:prstGeom>
        </p:spPr>
        <p:txBody>
          <a:bodyPr vert="horz" lIns="45720" tIns="45720" rIns="91440" bIns="45720" rtlCol="0" anchor="ctr"/>
          <a:lstStyle/>
          <a:p>
            <a:pPr>
              <a:defRPr/>
            </a:pPr>
            <a:fld id="{600C1710-1F18-4889-B86D-182CF88AC237}" type="slidenum">
              <a:rPr lang="en-US" sz="1200">
                <a:solidFill>
                  <a:schemeClr val="bg1"/>
                </a:solidFill>
                <a:latin typeface="Century Gothic" pitchFamily="34" charset="0"/>
              </a:rPr>
              <a:pPr>
                <a:defRPr/>
              </a:pPr>
              <a:t>46</a:t>
            </a:fld>
            <a:endParaRPr lang="en-US" sz="1200" dirty="0">
              <a:solidFill>
                <a:schemeClr val="bg1"/>
              </a:solidFill>
              <a:latin typeface="Century Gothic" pitchFamily="34" charset="0"/>
            </a:endParaRPr>
          </a:p>
        </p:txBody>
      </p:sp>
    </p:spTree>
    <p:extLst>
      <p:ext uri="{BB962C8B-B14F-4D97-AF65-F5344CB8AC3E}">
        <p14:creationId xmlns:p14="http://schemas.microsoft.com/office/powerpoint/2010/main" val="311938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63E07-61F0-434B-B47A-08CAD20DA827}"/>
              </a:ext>
            </a:extLst>
          </p:cNvPr>
          <p:cNvSpPr>
            <a:spLocks noGrp="1"/>
          </p:cNvSpPr>
          <p:nvPr>
            <p:ph type="title"/>
          </p:nvPr>
        </p:nvSpPr>
        <p:spPr/>
        <p:txBody>
          <a:bodyPr/>
          <a:lstStyle/>
          <a:p>
            <a:r>
              <a:rPr lang="en-US" dirty="0"/>
              <a:t>Load-testing-Tool</a:t>
            </a:r>
          </a:p>
        </p:txBody>
      </p:sp>
      <p:sp>
        <p:nvSpPr>
          <p:cNvPr id="3" name="Content Placeholder 2">
            <a:extLst>
              <a:ext uri="{FF2B5EF4-FFF2-40B4-BE49-F238E27FC236}">
                <a16:creationId xmlns:a16="http://schemas.microsoft.com/office/drawing/2014/main" xmlns="" id="{C72B9C7A-4886-48C1-A4FE-C61396268F61}"/>
              </a:ext>
            </a:extLst>
          </p:cNvPr>
          <p:cNvSpPr>
            <a:spLocks noGrp="1"/>
          </p:cNvSpPr>
          <p:nvPr>
            <p:ph idx="1"/>
          </p:nvPr>
        </p:nvSpPr>
        <p:spPr/>
        <p:txBody>
          <a:bodyPr/>
          <a:lstStyle/>
          <a:p>
            <a:r>
              <a:rPr lang="en-US" b="1" dirty="0"/>
              <a:t>LoadNinja</a:t>
            </a:r>
          </a:p>
          <a:p>
            <a:r>
              <a:rPr lang="en-US" b="1" dirty="0"/>
              <a:t>Eggplant</a:t>
            </a:r>
          </a:p>
          <a:p>
            <a:r>
              <a:rPr lang="en-US" b="1" dirty="0"/>
              <a:t>Load Runner:</a:t>
            </a:r>
          </a:p>
          <a:p>
            <a:endParaRPr lang="en-US" dirty="0"/>
          </a:p>
        </p:txBody>
      </p:sp>
      <p:sp>
        <p:nvSpPr>
          <p:cNvPr id="4" name="Rectangle 3">
            <a:extLst>
              <a:ext uri="{FF2B5EF4-FFF2-40B4-BE49-F238E27FC236}">
                <a16:creationId xmlns:a16="http://schemas.microsoft.com/office/drawing/2014/main" xmlns="" id="{766EF000-6066-4604-BBA0-D1FAE1FA5EA8}"/>
              </a:ext>
            </a:extLst>
          </p:cNvPr>
          <p:cNvSpPr/>
          <p:nvPr/>
        </p:nvSpPr>
        <p:spPr>
          <a:xfrm>
            <a:off x="3287378"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93715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437411" y="1825625"/>
            <a:ext cx="9317177" cy="4351338"/>
          </a:xfrm>
          <a:prstGeom prst="rect">
            <a:avLst/>
          </a:prstGeom>
        </p:spPr>
      </p:pic>
    </p:spTree>
    <p:extLst>
      <p:ext uri="{BB962C8B-B14F-4D97-AF65-F5344CB8AC3E}">
        <p14:creationId xmlns:p14="http://schemas.microsoft.com/office/powerpoint/2010/main" val="1172968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634497" y="1825625"/>
            <a:ext cx="6923006" cy="4351338"/>
          </a:xfrm>
          <a:prstGeom prst="rect">
            <a:avLst/>
          </a:prstGeom>
        </p:spPr>
      </p:pic>
    </p:spTree>
    <p:extLst>
      <p:ext uri="{BB962C8B-B14F-4D97-AF65-F5344CB8AC3E}">
        <p14:creationId xmlns:p14="http://schemas.microsoft.com/office/powerpoint/2010/main" val="4076075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vert="horz" lIns="90840" tIns="44623" rIns="90840" bIns="44623" rtlCol="0" anchor="b">
            <a:normAutofit/>
          </a:bodyPr>
          <a:lstStyle/>
          <a:p>
            <a:r>
              <a:rPr lang="en-GB"/>
              <a:t>Interface testing</a:t>
            </a:r>
          </a:p>
        </p:txBody>
      </p:sp>
      <p:sp>
        <p:nvSpPr>
          <p:cNvPr id="45058" name="Rectangle 2"/>
          <p:cNvSpPr>
            <a:spLocks noGrp="1" noChangeArrowheads="1"/>
          </p:cNvSpPr>
          <p:nvPr>
            <p:ph idx="1"/>
          </p:nvPr>
        </p:nvSpPr>
        <p:spPr>
          <a:noFill/>
        </p:spPr>
        <p:txBody>
          <a:bodyPr vert="horz" lIns="90840" tIns="44623" rIns="90840" bIns="44623" rtlCol="0">
            <a:normAutofit/>
          </a:bodyPr>
          <a:lstStyle/>
          <a:p>
            <a:r>
              <a:rPr lang="en-GB" dirty="0"/>
              <a:t>Objectives are to detect faults due to interface errors or invalid assumptions about interfaces.</a:t>
            </a:r>
          </a:p>
          <a:p>
            <a:r>
              <a:rPr lang="en-GB" dirty="0"/>
              <a:t>Interface types</a:t>
            </a:r>
          </a:p>
          <a:p>
            <a:pPr lvl="1"/>
            <a:r>
              <a:rPr lang="en-GB" dirty="0"/>
              <a:t>Parameter interfaces Data passed from one method or procedure to another.</a:t>
            </a:r>
          </a:p>
          <a:p>
            <a:pPr lvl="1"/>
            <a:r>
              <a:rPr lang="en-GB" dirty="0"/>
              <a:t>Shared memory interfaces Block of memory is shared between procedures or functions.</a:t>
            </a:r>
          </a:p>
          <a:p>
            <a:pPr lvl="1"/>
            <a:r>
              <a:rPr lang="en-GB" dirty="0"/>
              <a:t>Procedural interfaces Sub-system encapsulates a set of procedures to be called by other sub-systems.</a:t>
            </a:r>
          </a:p>
          <a:p>
            <a:pPr lvl="1"/>
            <a:r>
              <a:rPr lang="en-GB" dirty="0"/>
              <a:t>Message passing interfaces Sub-systems request services from other sub-systems</a:t>
            </a:r>
          </a:p>
          <a:p>
            <a:endParaRPr lang="en-GB" dirty="0"/>
          </a:p>
        </p:txBody>
      </p:sp>
    </p:spTree>
    <p:extLst>
      <p:ext uri="{BB962C8B-B14F-4D97-AF65-F5344CB8AC3E}">
        <p14:creationId xmlns:p14="http://schemas.microsoft.com/office/powerpoint/2010/main" val="280199555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92792" y="1825625"/>
            <a:ext cx="9606415" cy="4351338"/>
          </a:xfrm>
          <a:prstGeom prst="rect">
            <a:avLst/>
          </a:prstGeom>
        </p:spPr>
      </p:pic>
    </p:spTree>
    <p:extLst>
      <p:ext uri="{BB962C8B-B14F-4D97-AF65-F5344CB8AC3E}">
        <p14:creationId xmlns:p14="http://schemas.microsoft.com/office/powerpoint/2010/main" val="3280471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06225" y="1825625"/>
            <a:ext cx="9379550" cy="4351338"/>
          </a:xfrm>
          <a:prstGeom prst="rect">
            <a:avLst/>
          </a:prstGeom>
        </p:spPr>
      </p:pic>
    </p:spTree>
    <p:extLst>
      <p:ext uri="{BB962C8B-B14F-4D97-AF65-F5344CB8AC3E}">
        <p14:creationId xmlns:p14="http://schemas.microsoft.com/office/powerpoint/2010/main" val="2223346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370013"/>
          </a:xfrm>
        </p:spPr>
        <p:txBody>
          <a:bodyPr/>
          <a:lstStyle/>
          <a:p>
            <a:pPr algn="ctr"/>
            <a:r>
              <a:rPr lang="en-US" dirty="0">
                <a:solidFill>
                  <a:schemeClr val="bg1"/>
                </a:solidFill>
              </a:rPr>
              <a:t>Stress Testing</a:t>
            </a:r>
          </a:p>
        </p:txBody>
      </p:sp>
      <p:sp>
        <p:nvSpPr>
          <p:cNvPr id="3" name="Content Placeholder 2"/>
          <p:cNvSpPr>
            <a:spLocks noGrp="1"/>
          </p:cNvSpPr>
          <p:nvPr>
            <p:ph idx="1"/>
          </p:nvPr>
        </p:nvSpPr>
        <p:spPr>
          <a:xfrm>
            <a:off x="1981200" y="1370014"/>
            <a:ext cx="8229600" cy="4756150"/>
          </a:xfrm>
        </p:spPr>
        <p:txBody>
          <a:bodyPr>
            <a:normAutofit/>
          </a:bodyPr>
          <a:lstStyle/>
          <a:p>
            <a:pPr algn="just"/>
            <a:r>
              <a:rPr lang="en-US" dirty="0">
                <a:solidFill>
                  <a:schemeClr val="bg1"/>
                </a:solidFill>
              </a:rPr>
              <a:t>Stress testing includes testing the behavior of a software under abnormal conditions. For example, it may include taking away some resources or applying a load beyond the actual load limit.</a:t>
            </a:r>
          </a:p>
          <a:p>
            <a:pPr algn="just"/>
            <a:r>
              <a:rPr lang="en-US" dirty="0">
                <a:solidFill>
                  <a:schemeClr val="bg1"/>
                </a:solidFill>
              </a:rPr>
              <a:t>The aim of stress testing is to identify the breaking point. </a:t>
            </a:r>
          </a:p>
          <a:p>
            <a:pPr algn="just"/>
            <a:r>
              <a:rPr lang="en-US" dirty="0">
                <a:solidFill>
                  <a:schemeClr val="bg1"/>
                </a:solidFill>
              </a:rPr>
              <a:t>It tests the failure </a:t>
            </a:r>
            <a:r>
              <a:rPr lang="en-US" dirty="0" err="1">
                <a:solidFill>
                  <a:schemeClr val="bg1"/>
                </a:solidFill>
              </a:rPr>
              <a:t>behaviour</a:t>
            </a:r>
            <a:r>
              <a:rPr lang="en-US" dirty="0">
                <a:solidFill>
                  <a:schemeClr val="bg1"/>
                </a:solidFill>
              </a:rPr>
              <a:t> of the system.</a:t>
            </a:r>
          </a:p>
          <a:p>
            <a:pPr algn="just"/>
            <a:r>
              <a:rPr lang="en-US" dirty="0">
                <a:solidFill>
                  <a:schemeClr val="bg1"/>
                </a:solidFill>
              </a:rPr>
              <a:t>This testing can be performed by testing different scenarios such as:</a:t>
            </a:r>
          </a:p>
          <a:p>
            <a:pPr lvl="1" algn="just"/>
            <a:r>
              <a:rPr lang="en-US" dirty="0">
                <a:solidFill>
                  <a:schemeClr val="bg1"/>
                </a:solidFill>
              </a:rPr>
              <a:t>Shutdown or restart of network ports randomly</a:t>
            </a:r>
          </a:p>
          <a:p>
            <a:pPr lvl="1" algn="just"/>
            <a:r>
              <a:rPr lang="en-US" dirty="0">
                <a:solidFill>
                  <a:schemeClr val="bg1"/>
                </a:solidFill>
              </a:rPr>
              <a:t>Turning the database on or off</a:t>
            </a:r>
          </a:p>
          <a:p>
            <a:pPr lvl="1" algn="just"/>
            <a:r>
              <a:rPr lang="en-US" dirty="0">
                <a:solidFill>
                  <a:schemeClr val="bg1"/>
                </a:solidFill>
              </a:rPr>
              <a:t>Running different processes that consume resources such as CPU, memory, server, etc.</a:t>
            </a:r>
          </a:p>
          <a:p>
            <a:pPr algn="just"/>
            <a:endParaRPr lang="en-US" dirty="0">
              <a:solidFill>
                <a:schemeClr val="bg1"/>
              </a:solidFill>
            </a:endParaRPr>
          </a:p>
        </p:txBody>
      </p:sp>
      <p:sp>
        <p:nvSpPr>
          <p:cNvPr id="5" name="Slide Number Placeholder 4"/>
          <p:cNvSpPr txBox="1">
            <a:spLocks/>
          </p:cNvSpPr>
          <p:nvPr/>
        </p:nvSpPr>
        <p:spPr>
          <a:xfrm>
            <a:off x="10067279" y="6356351"/>
            <a:ext cx="561975" cy="365125"/>
          </a:xfrm>
          <a:prstGeom prst="rect">
            <a:avLst/>
          </a:prstGeom>
        </p:spPr>
        <p:txBody>
          <a:bodyPr vert="horz" lIns="45720" tIns="45720" rIns="91440" bIns="45720" rtlCol="0" anchor="ctr"/>
          <a:lstStyle/>
          <a:p>
            <a:pPr>
              <a:defRPr/>
            </a:pPr>
            <a:fld id="{600C1710-1F18-4889-B86D-182CF88AC237}" type="slidenum">
              <a:rPr lang="en-US" sz="1200">
                <a:solidFill>
                  <a:schemeClr val="bg1"/>
                </a:solidFill>
                <a:latin typeface="Century Gothic" pitchFamily="34" charset="0"/>
              </a:rPr>
              <a:pPr>
                <a:defRPr/>
              </a:pPr>
              <a:t>52</a:t>
            </a:fld>
            <a:endParaRPr lang="en-US" sz="1200" dirty="0">
              <a:solidFill>
                <a:schemeClr val="bg1"/>
              </a:solidFill>
              <a:latin typeface="Century Gothic" pitchFamily="34" charset="0"/>
            </a:endParaRPr>
          </a:p>
        </p:txBody>
      </p:sp>
    </p:spTree>
    <p:extLst>
      <p:ext uri="{BB962C8B-B14F-4D97-AF65-F5344CB8AC3E}">
        <p14:creationId xmlns:p14="http://schemas.microsoft.com/office/powerpoint/2010/main" val="155930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205" y="1601045"/>
            <a:ext cx="4872975" cy="4576827"/>
          </a:xfrm>
          <a:prstGeom prst="rect">
            <a:avLst/>
          </a:prstGeom>
        </p:spPr>
      </p:pic>
    </p:spTree>
    <p:extLst>
      <p:ext uri="{BB962C8B-B14F-4D97-AF65-F5344CB8AC3E}">
        <p14:creationId xmlns:p14="http://schemas.microsoft.com/office/powerpoint/2010/main" val="381672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vert="horz" lIns="90840" tIns="44623" rIns="90840" bIns="44623" rtlCol="0" anchor="b">
            <a:normAutofit/>
          </a:bodyPr>
          <a:lstStyle/>
          <a:p>
            <a:r>
              <a:rPr lang="en-GB"/>
              <a:t>Interface errors</a:t>
            </a:r>
          </a:p>
        </p:txBody>
      </p:sp>
      <p:sp>
        <p:nvSpPr>
          <p:cNvPr id="49155" name="Rectangle 3"/>
          <p:cNvSpPr>
            <a:spLocks noGrp="1" noChangeArrowheads="1"/>
          </p:cNvSpPr>
          <p:nvPr>
            <p:ph idx="1"/>
          </p:nvPr>
        </p:nvSpPr>
        <p:spPr>
          <a:noFill/>
        </p:spPr>
        <p:txBody>
          <a:bodyPr vert="horz" lIns="90840" tIns="44623" rIns="90840" bIns="44623" rtlCol="0">
            <a:normAutofit/>
          </a:bodyPr>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Tree>
    <p:extLst>
      <p:ext uri="{BB962C8B-B14F-4D97-AF65-F5344CB8AC3E}">
        <p14:creationId xmlns:p14="http://schemas.microsoft.com/office/powerpoint/2010/main" val="206636992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vert="horz" lIns="90840" tIns="44623" rIns="90840" bIns="44623" rtlCol="0" anchor="b">
            <a:normAutofit/>
          </a:bodyPr>
          <a:lstStyle/>
          <a:p>
            <a:r>
              <a:rPr lang="en-GB"/>
              <a:t>Interface testing guidelines</a:t>
            </a:r>
          </a:p>
        </p:txBody>
      </p:sp>
      <p:sp>
        <p:nvSpPr>
          <p:cNvPr id="50179" name="Rectangle 3"/>
          <p:cNvSpPr>
            <a:spLocks noGrp="1" noChangeArrowheads="1"/>
          </p:cNvSpPr>
          <p:nvPr>
            <p:ph idx="1"/>
          </p:nvPr>
        </p:nvSpPr>
        <p:spPr>
          <a:noFill/>
        </p:spPr>
        <p:txBody>
          <a:bodyPr vert="horz" lIns="90840" tIns="44623" rIns="90840" bIns="44623" rtlCol="0">
            <a:normAutofit/>
          </a:bodyPr>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Tree>
    <p:extLst>
      <p:ext uri="{BB962C8B-B14F-4D97-AF65-F5344CB8AC3E}">
        <p14:creationId xmlns:p14="http://schemas.microsoft.com/office/powerpoint/2010/main" val="6503435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a:t>
            </a:r>
            <a:r>
              <a:rPr lang="en-US" dirty="0" err="1"/>
              <a:t>behaviour</a:t>
            </a:r>
            <a:r>
              <a:rPr lang="en-US" dirty="0"/>
              <a:t> of a system. </a:t>
            </a:r>
          </a:p>
        </p:txBody>
      </p:sp>
    </p:spTree>
    <p:extLst>
      <p:ext uri="{BB962C8B-B14F-4D97-AF65-F5344CB8AC3E}">
        <p14:creationId xmlns:p14="http://schemas.microsoft.com/office/powerpoint/2010/main" val="407972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5024</TotalTime>
  <Words>2809</Words>
  <Application>Microsoft Office PowerPoint</Application>
  <PresentationFormat>Widescreen</PresentationFormat>
  <Paragraphs>237</Paragraphs>
  <Slides>52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Century Gothic</vt:lpstr>
      <vt:lpstr>Century Schoolbook</vt:lpstr>
      <vt:lpstr>CITY SKETCH 16X9</vt:lpstr>
      <vt:lpstr>Software Engineering</vt:lpstr>
      <vt:lpstr>Class 31 5th-May-2021 </vt:lpstr>
      <vt:lpstr>Software Testing</vt:lpstr>
      <vt:lpstr>Component testing</vt:lpstr>
      <vt:lpstr>Interface testing</vt:lpstr>
      <vt:lpstr>Interface testing </vt:lpstr>
      <vt:lpstr>Interface errors</vt:lpstr>
      <vt:lpstr>Interface testing guidelines</vt:lpstr>
      <vt:lpstr>System testing</vt:lpstr>
      <vt:lpstr>System and component testing</vt:lpstr>
      <vt:lpstr>Test-driven development</vt:lpstr>
      <vt:lpstr>JUnit Testing</vt:lpstr>
      <vt:lpstr>PowerPoint Presentation</vt:lpstr>
      <vt:lpstr>PowerPoint Presentation</vt:lpstr>
      <vt:lpstr>Test-driven development</vt:lpstr>
      <vt:lpstr>Test-driven development</vt:lpstr>
      <vt:lpstr>The fundamental TDD Process:</vt:lpstr>
      <vt:lpstr>TDD-Cycle</vt:lpstr>
      <vt:lpstr>Example</vt:lpstr>
      <vt:lpstr>Benefits of test-driven development are:</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Types of user testing</vt:lpstr>
      <vt:lpstr>The acceptance testing process </vt:lpstr>
      <vt:lpstr>Stages in the acceptance testing process</vt:lpstr>
      <vt:lpstr>Agile methods and acceptance testing</vt:lpstr>
      <vt:lpstr>Path Testing</vt:lpstr>
      <vt:lpstr>Steps for Basis Path testing </vt:lpstr>
      <vt:lpstr>Example</vt:lpstr>
      <vt:lpstr>Binary Search Flow Graph</vt:lpstr>
      <vt:lpstr> Paths</vt:lpstr>
      <vt:lpstr>Example</vt:lpstr>
      <vt:lpstr>Binary Search Flow Graph</vt:lpstr>
      <vt:lpstr> Paths</vt:lpstr>
      <vt:lpstr>Advantages of Basic Path Testing</vt:lpstr>
      <vt:lpstr>Load Testing </vt:lpstr>
      <vt:lpstr>PowerPoint Presentation</vt:lpstr>
      <vt:lpstr>Load Testing-Example </vt:lpstr>
      <vt:lpstr>Load-testing-Tool</vt:lpstr>
      <vt:lpstr>Example</vt:lpstr>
      <vt:lpstr>PowerPoint Presentation</vt:lpstr>
      <vt:lpstr>PowerPoint Presentation</vt:lpstr>
      <vt:lpstr>PowerPoint Presentation</vt:lpstr>
      <vt:lpstr>Stress Testing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Sobia Princess</dc:creator>
  <cp:lastModifiedBy>Administrator</cp:lastModifiedBy>
  <cp:revision>193</cp:revision>
  <dcterms:created xsi:type="dcterms:W3CDTF">2021-02-20T15:03:03Z</dcterms:created>
  <dcterms:modified xsi:type="dcterms:W3CDTF">2021-05-19T07:31:45Z</dcterms:modified>
</cp:coreProperties>
</file>