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5" r:id="rId2"/>
    <p:sldId id="286" r:id="rId3"/>
    <p:sldId id="310" r:id="rId4"/>
    <p:sldId id="311" r:id="rId5"/>
    <p:sldId id="312" r:id="rId6"/>
    <p:sldId id="313" r:id="rId7"/>
    <p:sldId id="314" r:id="rId8"/>
    <p:sldId id="315" r:id="rId9"/>
    <p:sldId id="316" r:id="rId10"/>
    <p:sldId id="319" r:id="rId11"/>
    <p:sldId id="317" r:id="rId12"/>
    <p:sldId id="318" r:id="rId13"/>
    <p:sldId id="321" r:id="rId14"/>
    <p:sldId id="324" r:id="rId15"/>
    <p:sldId id="322" r:id="rId16"/>
    <p:sldId id="325" r:id="rId17"/>
    <p:sldId id="326" r:id="rId18"/>
    <p:sldId id="327" r:id="rId19"/>
    <p:sldId id="328" r:id="rId20"/>
    <p:sldId id="335" r:id="rId21"/>
    <p:sldId id="336" r:id="rId22"/>
    <p:sldId id="329" r:id="rId23"/>
    <p:sldId id="330" r:id="rId24"/>
    <p:sldId id="332" r:id="rId25"/>
    <p:sldId id="333" r:id="rId26"/>
    <p:sldId id="334"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706" autoAdjust="0"/>
  </p:normalViewPr>
  <p:slideViewPr>
    <p:cSldViewPr>
      <p:cViewPr varScale="1">
        <p:scale>
          <a:sx n="96" d="100"/>
          <a:sy n="96" d="100"/>
        </p:scale>
        <p:origin x="78" y="48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38</a:t>
            </a:fld>
            <a:endParaRPr lang="en-US"/>
          </a:p>
        </p:txBody>
      </p:sp>
    </p:spTree>
    <p:extLst>
      <p:ext uri="{BB962C8B-B14F-4D97-AF65-F5344CB8AC3E}">
        <p14:creationId xmlns:p14="http://schemas.microsoft.com/office/powerpoint/2010/main" val="1021492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p>
        </p:txBody>
      </p:sp>
      <p:sp>
        <p:nvSpPr>
          <p:cNvPr id="4" name="Date Placeholder 4"/>
          <p:cNvSpPr>
            <a:spLocks noGrp="1"/>
          </p:cNvSpPr>
          <p:nvPr>
            <p:ph type="dt" sz="half" idx="10"/>
          </p:nvPr>
        </p:nvSpPr>
        <p:spPr/>
        <p:txBody>
          <a:bodyPr/>
          <a:lstStyle/>
          <a:p>
            <a:r>
              <a:rPr lang="en-US" smtClean="0"/>
              <a:t>30/10/2014</a:t>
            </a:r>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p>
        </p:txBody>
      </p:sp>
      <p:sp>
        <p:nvSpPr>
          <p:cNvPr id="4" name="Date Placeholder 4"/>
          <p:cNvSpPr>
            <a:spLocks noGrp="1"/>
          </p:cNvSpPr>
          <p:nvPr>
            <p:ph type="dt" sz="half" idx="10"/>
          </p:nvPr>
        </p:nvSpPr>
        <p:spPr/>
        <p:txBody>
          <a:bodyPr/>
          <a:lstStyle/>
          <a:p>
            <a:r>
              <a:rPr lang="en-US" smtClean="0"/>
              <a:t>30/10/2014</a:t>
            </a:r>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endParaRPr lang="en-US" dirty="0"/>
          </a:p>
        </p:txBody>
      </p:sp>
      <p:sp>
        <p:nvSpPr>
          <p:cNvPr id="4" name="Date Placeholder 4"/>
          <p:cNvSpPr>
            <a:spLocks noGrp="1"/>
          </p:cNvSpPr>
          <p:nvPr>
            <p:ph type="dt" sz="half" idx="10"/>
          </p:nvPr>
        </p:nvSpPr>
        <p:spPr/>
        <p:txBody>
          <a:bodyPr/>
          <a:lstStyle/>
          <a:p>
            <a:r>
              <a:rPr lang="en-US" smtClean="0"/>
              <a:t>30/10/2014</a:t>
            </a:r>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r>
              <a:rPr lang="en-US" smtClean="0"/>
              <a:t>30/10/2014</a:t>
            </a:r>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r>
              <a:rPr lang="en-US"/>
              <a:t>Chapter 8 Software Testing</a:t>
            </a:r>
          </a:p>
        </p:txBody>
      </p:sp>
      <p:sp>
        <p:nvSpPr>
          <p:cNvPr id="7" name="Date Placeholder 7"/>
          <p:cNvSpPr>
            <a:spLocks noGrp="1"/>
          </p:cNvSpPr>
          <p:nvPr>
            <p:ph type="dt" sz="half" idx="10"/>
          </p:nvPr>
        </p:nvSpPr>
        <p:spPr/>
        <p:txBody>
          <a:bodyPr/>
          <a:lstStyle/>
          <a:p>
            <a:r>
              <a:rPr lang="en-US" smtClean="0"/>
              <a:t>30/10/2014</a:t>
            </a:r>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r>
              <a:rPr lang="en-US"/>
              <a:t>Chapter 8 Software Testing</a:t>
            </a:r>
          </a:p>
        </p:txBody>
      </p:sp>
      <p:sp>
        <p:nvSpPr>
          <p:cNvPr id="3" name="Date Placeholder 3"/>
          <p:cNvSpPr>
            <a:spLocks noGrp="1"/>
          </p:cNvSpPr>
          <p:nvPr>
            <p:ph type="dt" sz="half" idx="10"/>
          </p:nvPr>
        </p:nvSpPr>
        <p:spPr/>
        <p:txBody>
          <a:bodyPr/>
          <a:lstStyle/>
          <a:p>
            <a:r>
              <a:rPr lang="en-US" smtClean="0"/>
              <a:t>30/10/2014</a:t>
            </a:r>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r>
              <a:rPr lang="en-US"/>
              <a:t>Chapter 8 Software Testing</a:t>
            </a:r>
          </a:p>
        </p:txBody>
      </p:sp>
      <p:sp>
        <p:nvSpPr>
          <p:cNvPr id="2" name="Date Placeholder 2"/>
          <p:cNvSpPr>
            <a:spLocks noGrp="1"/>
          </p:cNvSpPr>
          <p:nvPr>
            <p:ph type="dt" sz="half" idx="10"/>
          </p:nvPr>
        </p:nvSpPr>
        <p:spPr/>
        <p:txBody>
          <a:bodyPr/>
          <a:lstStyle/>
          <a:p>
            <a:r>
              <a:rPr lang="en-US" smtClean="0"/>
              <a:t>30/10/2014</a:t>
            </a:r>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r>
              <a:rPr lang="en-US" smtClean="0"/>
              <a:t>30/10/2014</a:t>
            </a:r>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r>
              <a:rPr lang="en-US" smtClean="0"/>
              <a:t>30/10/2014</a:t>
            </a:r>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r>
              <a:rPr lang="en-US"/>
              <a:t>Chapter 8 Software Testing</a:t>
            </a:r>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r>
              <a:rPr lang="en-US" smtClean="0"/>
              <a:t>30/10/2014</a:t>
            </a:r>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normAutofit fontScale="92500" lnSpcReduction="20000"/>
          </a:bodyPr>
          <a:lstStyle/>
          <a:p>
            <a:r>
              <a:rPr lang="en-US" dirty="0"/>
              <a:t>Sobia Iftikhar</a:t>
            </a:r>
          </a:p>
          <a:p>
            <a:r>
              <a:rPr lang="en-US" sz="1300" u="sng" dirty="0"/>
              <a:t>Sobia.Iftikhar@nu.edu.pk</a:t>
            </a:r>
          </a:p>
        </p:txBody>
      </p:sp>
      <p:sp>
        <p:nvSpPr>
          <p:cNvPr id="4" name="TextBox 3"/>
          <p:cNvSpPr txBox="1"/>
          <p:nvPr/>
        </p:nvSpPr>
        <p:spPr>
          <a:xfrm>
            <a:off x="5410200" y="5390922"/>
            <a:ext cx="1226618" cy="369332"/>
          </a:xfrm>
          <a:prstGeom prst="rect">
            <a:avLst/>
          </a:prstGeom>
          <a:noFill/>
        </p:spPr>
        <p:txBody>
          <a:bodyPr wrap="none" rtlCol="0">
            <a:spAutoFit/>
          </a:bodyPr>
          <a:lstStyle/>
          <a:p>
            <a:r>
              <a:rPr lang="en-US"/>
              <a:t>Week </a:t>
            </a:r>
            <a:r>
              <a:rPr lang="en-US" smtClean="0"/>
              <a:t>012</a:t>
            </a:r>
            <a:endParaRPr lang="en-US" dirty="0"/>
          </a:p>
        </p:txBody>
      </p:sp>
    </p:spTree>
    <p:extLst>
      <p:ext uri="{BB962C8B-B14F-4D97-AF65-F5344CB8AC3E}">
        <p14:creationId xmlns:p14="http://schemas.microsoft.com/office/powerpoint/2010/main" val="216346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srcRect l="10598" t="7077" r="8628" b="12368"/>
          <a:stretch/>
        </p:blipFill>
        <p:spPr>
          <a:xfrm>
            <a:off x="3048000" y="2133599"/>
            <a:ext cx="6248400" cy="3505201"/>
          </a:xfrm>
          <a:prstGeom prst="rect">
            <a:avLst/>
          </a:prstGeom>
        </p:spPr>
      </p:pic>
    </p:spTree>
    <p:extLst>
      <p:ext uri="{BB962C8B-B14F-4D97-AF65-F5344CB8AC3E}">
        <p14:creationId xmlns:p14="http://schemas.microsoft.com/office/powerpoint/2010/main" val="359310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Report</a:t>
            </a:r>
            <a:endParaRPr lang="en-US" dirty="0"/>
          </a:p>
        </p:txBody>
      </p:sp>
      <p:pic>
        <p:nvPicPr>
          <p:cNvPr id="4" name="Content Placeholder 3"/>
          <p:cNvPicPr>
            <a:picLocks noGrp="1" noChangeAspect="1"/>
          </p:cNvPicPr>
          <p:nvPr>
            <p:ph idx="1"/>
          </p:nvPr>
        </p:nvPicPr>
        <p:blipFill>
          <a:blip r:embed="rId2"/>
          <a:stretch>
            <a:fillRect/>
          </a:stretch>
        </p:blipFill>
        <p:spPr>
          <a:xfrm>
            <a:off x="2067462" y="1825625"/>
            <a:ext cx="8057076" cy="4351338"/>
          </a:xfrm>
          <a:prstGeom prst="rect">
            <a:avLst/>
          </a:prstGeom>
        </p:spPr>
      </p:pic>
    </p:spTree>
    <p:extLst>
      <p:ext uri="{BB962C8B-B14F-4D97-AF65-F5344CB8AC3E}">
        <p14:creationId xmlns:p14="http://schemas.microsoft.com/office/powerpoint/2010/main" val="378148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200th</a:t>
            </a:r>
            <a:endParaRPr lang="en-US" dirty="0"/>
          </a:p>
        </p:txBody>
      </p:sp>
      <p:pic>
        <p:nvPicPr>
          <p:cNvPr id="4" name="Content Placeholder 3"/>
          <p:cNvPicPr>
            <a:picLocks noGrp="1" noChangeAspect="1"/>
          </p:cNvPicPr>
          <p:nvPr>
            <p:ph idx="1"/>
          </p:nvPr>
        </p:nvPicPr>
        <p:blipFill>
          <a:blip r:embed="rId2"/>
          <a:stretch>
            <a:fillRect/>
          </a:stretch>
        </p:blipFill>
        <p:spPr>
          <a:xfrm>
            <a:off x="2064326" y="1825625"/>
            <a:ext cx="8063348" cy="4351338"/>
          </a:xfrm>
          <a:prstGeom prst="rect">
            <a:avLst/>
          </a:prstGeom>
        </p:spPr>
      </p:pic>
    </p:spTree>
    <p:extLst>
      <p:ext uri="{BB962C8B-B14F-4D97-AF65-F5344CB8AC3E}">
        <p14:creationId xmlns:p14="http://schemas.microsoft.com/office/powerpoint/2010/main" val="126650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fontScale="90000"/>
          </a:bodyPr>
          <a:lstStyle/>
          <a:p>
            <a:pPr eaLnBrk="1" hangingPunct="1"/>
            <a:r>
              <a:rPr lang="en-US" altLang="en-US" smtClean="0"/>
              <a:t>Lines of Code and Functional Points</a:t>
            </a:r>
            <a:br>
              <a:rPr lang="en-US" altLang="en-US" smtClean="0"/>
            </a:br>
            <a:endParaRPr lang="en-US" altLang="en-US" smtClean="0"/>
          </a:p>
        </p:txBody>
      </p:sp>
      <p:sp>
        <p:nvSpPr>
          <p:cNvPr id="3" name="Subtitle 2"/>
          <p:cNvSpPr>
            <a:spLocks noGrp="1"/>
          </p:cNvSpPr>
          <p:nvPr>
            <p:ph type="subTitle" idx="1"/>
          </p:nvPr>
        </p:nvSpPr>
        <p:spPr/>
        <p:txBody>
          <a:bodyPr rtlCol="0">
            <a:normAutofit/>
          </a:bodyPr>
          <a:lstStyle/>
          <a:p>
            <a:pPr>
              <a:defRPr/>
            </a:pPr>
            <a:endParaRPr lang="en-US"/>
          </a:p>
        </p:txBody>
      </p:sp>
    </p:spTree>
    <p:extLst>
      <p:ext uri="{BB962C8B-B14F-4D97-AF65-F5344CB8AC3E}">
        <p14:creationId xmlns:p14="http://schemas.microsoft.com/office/powerpoint/2010/main" val="179125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a:t>
            </a:r>
            <a:r>
              <a:rPr lang="en-US" b="1" dirty="0">
                <a:solidFill>
                  <a:schemeClr val="tx2">
                    <a:lumMod val="90000"/>
                  </a:schemeClr>
                </a:solidFill>
              </a:rPr>
              <a:t>Project</a:t>
            </a:r>
            <a:r>
              <a:rPr lang="en-US" b="1" dirty="0">
                <a:solidFill>
                  <a:schemeClr val="bg2"/>
                </a:solidFill>
              </a:rPr>
              <a:t> </a:t>
            </a:r>
            <a:r>
              <a:rPr lang="en-US" b="1" dirty="0" smtClean="0"/>
              <a:t>Estimating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Estimation of the size of software is an essential part of Software Project Management. It helps the project manager to further predict the effort and time which will be needed to build the project</a:t>
            </a:r>
            <a:r>
              <a:rPr lang="en-US" dirty="0" smtClean="0"/>
              <a:t>.</a:t>
            </a:r>
          </a:p>
          <a:p>
            <a:r>
              <a:rPr lang="en-US" dirty="0" smtClean="0"/>
              <a:t> </a:t>
            </a:r>
            <a:r>
              <a:rPr lang="en-US" dirty="0"/>
              <a:t>Various measures are used in project size estimation. Some of these are:</a:t>
            </a:r>
            <a:endParaRPr lang="en-US" dirty="0" smtClean="0"/>
          </a:p>
          <a:p>
            <a:pPr lvl="2"/>
            <a:r>
              <a:rPr lang="en-US" dirty="0" smtClean="0"/>
              <a:t>LOC</a:t>
            </a:r>
          </a:p>
          <a:p>
            <a:pPr lvl="2"/>
            <a:r>
              <a:rPr lang="en-US" dirty="0" smtClean="0"/>
              <a:t>Functional Point</a:t>
            </a:r>
            <a:endParaRPr lang="en-US" dirty="0"/>
          </a:p>
        </p:txBody>
      </p:sp>
    </p:spTree>
    <p:extLst>
      <p:ext uri="{BB962C8B-B14F-4D97-AF65-F5344CB8AC3E}">
        <p14:creationId xmlns:p14="http://schemas.microsoft.com/office/powerpoint/2010/main" val="122439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solidFill>
              </a:rPr>
              <a:t>Software </a:t>
            </a:r>
            <a:r>
              <a:rPr lang="en-US" b="1" dirty="0" smtClean="0">
                <a:solidFill>
                  <a:schemeClr val="bg2"/>
                </a:solidFill>
              </a:rPr>
              <a:t>Project Estimating</a:t>
            </a:r>
            <a:endParaRPr lang="en-US" dirty="0">
              <a:solidFill>
                <a:schemeClr val="bg2"/>
              </a:solidFill>
            </a:endParaRPr>
          </a:p>
        </p:txBody>
      </p:sp>
      <p:sp>
        <p:nvSpPr>
          <p:cNvPr id="3" name="Content Placeholder 2"/>
          <p:cNvSpPr>
            <a:spLocks noGrp="1"/>
          </p:cNvSpPr>
          <p:nvPr>
            <p:ph idx="1"/>
          </p:nvPr>
        </p:nvSpPr>
        <p:spPr/>
        <p:txBody>
          <a:bodyPr/>
          <a:lstStyle/>
          <a:p>
            <a:r>
              <a:rPr lang="en-US" dirty="0">
                <a:solidFill>
                  <a:schemeClr val="bg2"/>
                </a:solidFill>
              </a:rPr>
              <a:t>LOC and FP data are used in two ways during software project estimation: </a:t>
            </a:r>
            <a:endParaRPr lang="en-US" dirty="0" smtClean="0">
              <a:solidFill>
                <a:schemeClr val="bg2"/>
              </a:solidFill>
            </a:endParaRPr>
          </a:p>
          <a:p>
            <a:pPr lvl="1"/>
            <a:r>
              <a:rPr lang="en-US" dirty="0" smtClean="0">
                <a:solidFill>
                  <a:schemeClr val="bg2"/>
                </a:solidFill>
              </a:rPr>
              <a:t>(</a:t>
            </a:r>
            <a:r>
              <a:rPr lang="en-US" dirty="0">
                <a:solidFill>
                  <a:schemeClr val="bg2"/>
                </a:solidFill>
              </a:rPr>
              <a:t>1) as estimation variables to “size” each element of the software </a:t>
            </a:r>
          </a:p>
          <a:p>
            <a:pPr lvl="1"/>
            <a:r>
              <a:rPr lang="en-US" dirty="0" smtClean="0">
                <a:solidFill>
                  <a:schemeClr val="bg2"/>
                </a:solidFill>
              </a:rPr>
              <a:t>(2</a:t>
            </a:r>
            <a:r>
              <a:rPr lang="en-US" dirty="0">
                <a:solidFill>
                  <a:schemeClr val="bg2"/>
                </a:solidFill>
              </a:rPr>
              <a:t>) as baseline metrics collected from past projects and used in conjunction with estimation variables to develop cost and effort projections. </a:t>
            </a:r>
            <a:endParaRPr lang="en-US" dirty="0" smtClean="0">
              <a:solidFill>
                <a:schemeClr val="bg2"/>
              </a:solidFill>
            </a:endParaRPr>
          </a:p>
          <a:p>
            <a:pPr marL="228600" lvl="1" indent="0">
              <a:buNone/>
            </a:pPr>
            <a:r>
              <a:rPr lang="en-US" dirty="0" smtClean="0">
                <a:solidFill>
                  <a:schemeClr val="bg2"/>
                </a:solidFill>
              </a:rPr>
              <a:t>LOC </a:t>
            </a:r>
            <a:r>
              <a:rPr lang="en-US" dirty="0">
                <a:solidFill>
                  <a:schemeClr val="bg2"/>
                </a:solidFill>
              </a:rPr>
              <a:t>and FP estimation are distinct estimation techniques. Yet both have a number of characteristics in </a:t>
            </a:r>
            <a:r>
              <a:rPr lang="en-US" dirty="0" smtClean="0">
                <a:solidFill>
                  <a:schemeClr val="bg2"/>
                </a:solidFill>
              </a:rPr>
              <a:t>common.</a:t>
            </a:r>
          </a:p>
          <a:p>
            <a:pPr marL="228600" lvl="1" indent="0">
              <a:buNone/>
            </a:pPr>
            <a:r>
              <a:rPr lang="en-US" dirty="0">
                <a:solidFill>
                  <a:schemeClr val="bg2"/>
                </a:solidFill>
              </a:rPr>
              <a:t>Baseline productivity metrics (e.g., LOC/pm or FP/pm6</a:t>
            </a:r>
          </a:p>
        </p:txBody>
      </p:sp>
    </p:spTree>
    <p:extLst>
      <p:ext uri="{BB962C8B-B14F-4D97-AF65-F5344CB8AC3E}">
        <p14:creationId xmlns:p14="http://schemas.microsoft.com/office/powerpoint/2010/main" val="22066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LOC- with historical data</a:t>
            </a:r>
          </a:p>
        </p:txBody>
      </p:sp>
      <p:sp>
        <p:nvSpPr>
          <p:cNvPr id="4099" name="Content Placeholder 2"/>
          <p:cNvSpPr>
            <a:spLocks noGrp="1"/>
          </p:cNvSpPr>
          <p:nvPr>
            <p:ph idx="1"/>
          </p:nvPr>
        </p:nvSpPr>
        <p:spPr/>
        <p:txBody>
          <a:bodyPr/>
          <a:lstStyle/>
          <a:p>
            <a:endParaRPr lang="en-US" altLang="en-US" dirty="0" smtClean="0"/>
          </a:p>
          <a:p>
            <a:endParaRPr lang="en-US" altLang="en-US" dirty="0" smtClean="0"/>
          </a:p>
          <a:p>
            <a:endParaRPr lang="en-US" altLang="en-US" dirty="0" smtClean="0"/>
          </a:p>
          <a:p>
            <a:endParaRPr lang="en-US" altLang="en-US" dirty="0" smtClean="0"/>
          </a:p>
          <a:p>
            <a:r>
              <a:rPr lang="en-US" altLang="en-US" dirty="0" smtClean="0"/>
              <a:t>Once the expected value for the estimation variable has been determined, historical LOC or FP productivity data are applied.</a:t>
            </a:r>
          </a:p>
        </p:txBody>
      </p:sp>
      <p:pic>
        <p:nvPicPr>
          <p:cNvPr id="41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0" y="1600200"/>
            <a:ext cx="89408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72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t>Example of LOC</a:t>
            </a:r>
          </a:p>
        </p:txBody>
      </p:sp>
      <p:sp>
        <p:nvSpPr>
          <p:cNvPr id="5123" name="Content Placeholder 2"/>
          <p:cNvSpPr>
            <a:spLocks noGrp="1"/>
          </p:cNvSpPr>
          <p:nvPr>
            <p:ph idx="1"/>
          </p:nvPr>
        </p:nvSpPr>
        <p:spPr/>
        <p:txBody>
          <a:bodyPr/>
          <a:lstStyle/>
          <a:p>
            <a:r>
              <a:rPr lang="en-US" altLang="en-US"/>
              <a:t>The mechanical CAD software will accept two- and three-dimensional geometric data from an engineer. The engineer will interact and control the CAD system through a user interface that will exhibit characteristics of good human/machine interface design. All geometric data and other supporting information will be maintained in a CAD database.</a:t>
            </a:r>
          </a:p>
          <a:p>
            <a:r>
              <a:rPr lang="en-US" altLang="en-US"/>
              <a:t>Design analysis modules will be developed to produce the required output, which will be displayed on a variety of graphics devices. The software will be designed to control and interact with peripheral devices that include a mouse, digitizer, laser printer, and plotter.</a:t>
            </a:r>
          </a:p>
        </p:txBody>
      </p:sp>
    </p:spTree>
    <p:extLst>
      <p:ext uri="{BB962C8B-B14F-4D97-AF65-F5344CB8AC3E}">
        <p14:creationId xmlns:p14="http://schemas.microsoft.com/office/powerpoint/2010/main" val="139532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smtClean="0">
                <a:solidFill>
                  <a:schemeClr val="bg1"/>
                </a:solidFill>
              </a:rPr>
              <a:t>Example Continue</a:t>
            </a:r>
          </a:p>
        </p:txBody>
      </p:sp>
      <p:sp>
        <p:nvSpPr>
          <p:cNvPr id="6147" name="Content Placeholder 2"/>
          <p:cNvSpPr>
            <a:spLocks noGrp="1"/>
          </p:cNvSpPr>
          <p:nvPr>
            <p:ph idx="1"/>
          </p:nvPr>
        </p:nvSpPr>
        <p:spPr/>
        <p:txBody>
          <a:bodyPr/>
          <a:lstStyle/>
          <a:p>
            <a:r>
              <a:rPr lang="en-US" altLang="en-US" dirty="0" smtClean="0">
                <a:solidFill>
                  <a:schemeClr val="bg2"/>
                </a:solidFill>
              </a:rPr>
              <a:t>A range of LOC estimates is developed for each function. </a:t>
            </a:r>
          </a:p>
          <a:p>
            <a:r>
              <a:rPr lang="en-US" altLang="en-US" dirty="0" smtClean="0">
                <a:solidFill>
                  <a:schemeClr val="bg2"/>
                </a:solidFill>
              </a:rPr>
              <a:t>For example, the range of LOC estimates for the 3D geometric analysis function is 	</a:t>
            </a:r>
          </a:p>
          <a:p>
            <a:pPr marL="685800" lvl="1" indent="-457200">
              <a:buFont typeface="+mj-lt"/>
              <a:buAutoNum type="arabicPeriod"/>
            </a:pPr>
            <a:r>
              <a:rPr lang="en-US" altLang="en-US" dirty="0" smtClean="0">
                <a:solidFill>
                  <a:schemeClr val="bg2"/>
                </a:solidFill>
              </a:rPr>
              <a:t>optimistic, 4600 LOC; </a:t>
            </a:r>
          </a:p>
          <a:p>
            <a:pPr marL="685800" lvl="1" indent="-457200">
              <a:buFont typeface="+mj-lt"/>
              <a:buAutoNum type="arabicPeriod"/>
            </a:pPr>
            <a:r>
              <a:rPr lang="en-US" altLang="en-US" dirty="0" smtClean="0">
                <a:solidFill>
                  <a:schemeClr val="bg2"/>
                </a:solidFill>
              </a:rPr>
              <a:t>most likely, 6900 LOC; </a:t>
            </a:r>
          </a:p>
          <a:p>
            <a:pPr marL="685800" lvl="1" indent="-457200">
              <a:buFont typeface="+mj-lt"/>
              <a:buAutoNum type="arabicPeriod"/>
            </a:pPr>
            <a:r>
              <a:rPr lang="en-US" altLang="en-US" dirty="0" smtClean="0">
                <a:solidFill>
                  <a:schemeClr val="bg2"/>
                </a:solidFill>
              </a:rPr>
              <a:t>pessimistic, 8600 LOC. </a:t>
            </a:r>
          </a:p>
          <a:p>
            <a:pPr marL="228600" lvl="1" indent="0">
              <a:buNone/>
            </a:pPr>
            <a:r>
              <a:rPr lang="en-US" altLang="en-US" dirty="0" smtClean="0">
                <a:solidFill>
                  <a:schemeClr val="bg2"/>
                </a:solidFill>
              </a:rPr>
              <a:t>Applying Equation 26.1, the expected value for the 3D geometric analysis function is 6800 LOC.</a:t>
            </a:r>
          </a:p>
          <a:p>
            <a:pPr marL="228600" lvl="1" indent="0">
              <a:buNone/>
            </a:pPr>
            <a:r>
              <a:rPr lang="en-US" altLang="en-US" dirty="0">
                <a:solidFill>
                  <a:schemeClr val="bg2"/>
                </a:solidFill>
              </a:rPr>
              <a:t>	</a:t>
            </a:r>
            <a:endParaRPr lang="en-US" altLang="en-US" dirty="0" smtClean="0">
              <a:solidFill>
                <a:schemeClr val="bg2"/>
              </a:solidFill>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648200" y="4648200"/>
            <a:ext cx="2543175" cy="571500"/>
          </a:xfrm>
          <a:prstGeom prst="rect">
            <a:avLst/>
          </a:prstGeom>
          <a:ln>
            <a:solidFill>
              <a:schemeClr val="bg1"/>
            </a:solidFill>
          </a:ln>
        </p:spPr>
      </p:pic>
    </p:spTree>
    <p:extLst>
      <p:ext uri="{BB962C8B-B14F-4D97-AF65-F5344CB8AC3E}">
        <p14:creationId xmlns:p14="http://schemas.microsoft.com/office/powerpoint/2010/main" val="381002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Content Placeholder 3" descr="Lines of Cod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05114" y="293689"/>
            <a:ext cx="6429375" cy="3400425"/>
          </a:xfrm>
        </p:spPr>
      </p:pic>
      <p:sp>
        <p:nvSpPr>
          <p:cNvPr id="7171" name="TextBox 4"/>
          <p:cNvSpPr txBox="1">
            <a:spLocks noChangeArrowheads="1"/>
          </p:cNvSpPr>
          <p:nvPr/>
        </p:nvSpPr>
        <p:spPr bwMode="auto">
          <a:xfrm>
            <a:off x="762000" y="3774141"/>
            <a:ext cx="11277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2400" dirty="0">
                <a:latin typeface="Times New Roman" panose="02020603050405020304" pitchFamily="18" charset="0"/>
                <a:cs typeface="Times New Roman" panose="02020603050405020304" pitchFamily="18" charset="0"/>
              </a:rPr>
              <a:t>A review of historical data indicates that the organizational average productivity for systems of this type is 620 LOC/pm</a:t>
            </a:r>
            <a:r>
              <a:rPr lang="en-US" altLang="en-US" sz="2400" dirty="0" smtClean="0">
                <a:latin typeface="Times New Roman" panose="02020603050405020304" pitchFamily="18" charset="0"/>
                <a:cs typeface="Times New Roman" panose="02020603050405020304" pitchFamily="18" charset="0"/>
              </a:rPr>
              <a:t>. And </a:t>
            </a:r>
            <a:r>
              <a:rPr lang="en-US" altLang="en-US" sz="2400" dirty="0">
                <a:latin typeface="Times New Roman" panose="02020603050405020304" pitchFamily="18" charset="0"/>
                <a:cs typeface="Times New Roman" panose="02020603050405020304" pitchFamily="18" charset="0"/>
              </a:rPr>
              <a:t> Based on a burdened labor rate of $8000 per</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dirty="0" smtClean="0">
              <a:latin typeface="Times New Roman" panose="02020603050405020304" pitchFamily="18" charset="0"/>
              <a:cs typeface="Times New Roman" panose="02020603050405020304" pitchFamily="18" charset="0"/>
            </a:endParaRPr>
          </a:p>
          <a:p>
            <a:pPr marL="457200" indent="-457200" eaLnBrk="1" hangingPunct="1">
              <a:spcBef>
                <a:spcPct val="0"/>
              </a:spcBef>
              <a:buFont typeface="+mj-lt"/>
              <a:buAutoNum type="arabicPeriod"/>
            </a:pPr>
            <a:r>
              <a:rPr lang="en-US" altLang="en-US" sz="2400" dirty="0" smtClean="0">
                <a:latin typeface="Times New Roman" panose="02020603050405020304" pitchFamily="18" charset="0"/>
                <a:cs typeface="Times New Roman" panose="02020603050405020304" pitchFamily="18" charset="0"/>
              </a:rPr>
              <a:t>No of pm = 33200/620 = 54 person month.</a:t>
            </a:r>
          </a:p>
          <a:p>
            <a:pPr marL="457200" indent="-457200" eaLnBrk="1" hangingPunct="1">
              <a:spcBef>
                <a:spcPct val="0"/>
              </a:spcBef>
              <a:buFont typeface="+mj-lt"/>
              <a:buAutoNum type="arabicPeriod"/>
            </a:pPr>
            <a:r>
              <a:rPr lang="en-US" altLang="en-US" sz="2400" dirty="0" smtClean="0">
                <a:latin typeface="Times New Roman" panose="02020603050405020304" pitchFamily="18" charset="0"/>
                <a:cs typeface="Times New Roman" panose="02020603050405020304" pitchFamily="18" charset="0"/>
              </a:rPr>
              <a:t>No  of LOC/pm = 33200/54 = 626 loc/pm.</a:t>
            </a:r>
          </a:p>
          <a:p>
            <a:pPr marL="457200" indent="-457200" eaLnBrk="1" hangingPunct="1">
              <a:spcBef>
                <a:spcPct val="0"/>
              </a:spcBef>
              <a:buFont typeface="+mj-lt"/>
              <a:buAutoNum type="arabicPeriod"/>
            </a:pPr>
            <a:r>
              <a:rPr lang="en-US" altLang="en-US" sz="2400" dirty="0" smtClean="0">
                <a:latin typeface="Times New Roman" panose="02020603050405020304" pitchFamily="18" charset="0"/>
                <a:cs typeface="Times New Roman" panose="02020603050405020304" pitchFamily="18" charset="0"/>
              </a:rPr>
              <a:t>Cost per line = $8000/626 = $13</a:t>
            </a:r>
          </a:p>
          <a:p>
            <a:pPr marL="457200" indent="-457200">
              <a:spcBef>
                <a:spcPct val="0"/>
              </a:spcBef>
              <a:buFont typeface="+mj-lt"/>
              <a:buAutoNum type="arabicPeriod"/>
            </a:pPr>
            <a:r>
              <a:rPr lang="en-US" altLang="en-US" sz="2400" dirty="0" smtClean="0">
                <a:latin typeface="Times New Roman" panose="02020603050405020304" pitchFamily="18" charset="0"/>
                <a:cs typeface="Times New Roman" panose="02020603050405020304" pitchFamily="18" charset="0"/>
              </a:rPr>
              <a:t>Total Cost Project = 8000*54 = $</a:t>
            </a:r>
            <a:r>
              <a:rPr lang="en-US" altLang="en-US" sz="2400" dirty="0">
                <a:latin typeface="Times New Roman" panose="02020603050405020304" pitchFamily="18" charset="0"/>
                <a:cs typeface="Times New Roman" panose="02020603050405020304" pitchFamily="18" charset="0"/>
              </a:rPr>
              <a:t> 431,000 </a:t>
            </a: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89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t>Class </a:t>
            </a:r>
            <a:r>
              <a:rPr lang="en-US" dirty="0" smtClean="0"/>
              <a:t>37</a:t>
            </a:r>
            <a:r>
              <a:rPr lang="en-US" dirty="0"/>
              <a:t/>
            </a:r>
            <a:br>
              <a:rPr lang="en-US" dirty="0"/>
            </a:br>
            <a:r>
              <a:rPr lang="en-US" dirty="0" smtClean="0"/>
              <a:t>20</a:t>
            </a:r>
            <a:r>
              <a:rPr lang="en-US" baseline="30000" dirty="0" smtClean="0"/>
              <a:t>th</a:t>
            </a:r>
            <a:r>
              <a:rPr lang="en-US" dirty="0" smtClean="0"/>
              <a:t>-May-2021</a:t>
            </a:r>
            <a:br>
              <a:rPr lang="en-US" dirty="0" smtClean="0"/>
            </a:br>
            <a:endParaRPr lang="en-US" dirty="0"/>
          </a:p>
        </p:txBody>
      </p:sp>
    </p:spTree>
    <p:extLst>
      <p:ext uri="{BB962C8B-B14F-4D97-AF65-F5344CB8AC3E}">
        <p14:creationId xmlns:p14="http://schemas.microsoft.com/office/powerpoint/2010/main" val="151557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Point</a:t>
            </a:r>
            <a:endParaRPr lang="en-US" dirty="0"/>
          </a:p>
        </p:txBody>
      </p:sp>
      <p:sp>
        <p:nvSpPr>
          <p:cNvPr id="3" name="Content Placeholder 2"/>
          <p:cNvSpPr>
            <a:spLocks noGrp="1"/>
          </p:cNvSpPr>
          <p:nvPr>
            <p:ph idx="1"/>
          </p:nvPr>
        </p:nvSpPr>
        <p:spPr/>
        <p:txBody>
          <a:bodyPr/>
          <a:lstStyle/>
          <a:p>
            <a:r>
              <a:rPr lang="en-US" dirty="0"/>
              <a:t>In this method, the number and type of functions supported by the software are utilized to find FPC(function point count). </a:t>
            </a:r>
            <a:r>
              <a:rPr lang="en-US" dirty="0" smtClean="0"/>
              <a:t>The </a:t>
            </a:r>
            <a:r>
              <a:rPr lang="en-US" dirty="0"/>
              <a:t>steps in function point analysis are</a:t>
            </a:r>
            <a:r>
              <a:rPr lang="en-US" dirty="0" smtClean="0"/>
              <a:t>:</a:t>
            </a:r>
          </a:p>
          <a:p>
            <a:pPr marL="571500" lvl="1" indent="-342900" fontAlgn="base">
              <a:buFont typeface="+mj-lt"/>
              <a:buAutoNum type="arabicPeriod"/>
            </a:pPr>
            <a:r>
              <a:rPr lang="en-US" dirty="0"/>
              <a:t>Count the number of functions of each proposed type</a:t>
            </a:r>
            <a:r>
              <a:rPr lang="en-US" dirty="0" smtClean="0"/>
              <a:t>. </a:t>
            </a:r>
            <a:r>
              <a:rPr lang="en-US" dirty="0" smtClean="0">
                <a:solidFill>
                  <a:srgbClr val="FF0000"/>
                </a:solidFill>
              </a:rPr>
              <a:t>count</a:t>
            </a:r>
            <a:endParaRPr lang="en-US" dirty="0">
              <a:solidFill>
                <a:srgbClr val="FF0000"/>
              </a:solidFill>
            </a:endParaRPr>
          </a:p>
          <a:p>
            <a:pPr marL="571500" lvl="1" indent="-342900" fontAlgn="base">
              <a:buFont typeface="+mj-lt"/>
              <a:buAutoNum type="arabicPeriod"/>
            </a:pPr>
            <a:r>
              <a:rPr lang="en-US" dirty="0"/>
              <a:t>Compute the Unadjusted Function Points(UFP).</a:t>
            </a:r>
          </a:p>
          <a:p>
            <a:pPr marL="571500" lvl="1" indent="-342900" fontAlgn="base">
              <a:buFont typeface="+mj-lt"/>
              <a:buAutoNum type="arabicPeriod"/>
            </a:pPr>
            <a:r>
              <a:rPr lang="en-US" dirty="0"/>
              <a:t>Find Total Degree of Influence(TDI).</a:t>
            </a:r>
          </a:p>
          <a:p>
            <a:pPr marL="571500" lvl="1" indent="-342900" fontAlgn="base">
              <a:buFont typeface="+mj-lt"/>
              <a:buAutoNum type="arabicPeriod"/>
            </a:pPr>
            <a:r>
              <a:rPr lang="en-US" dirty="0"/>
              <a:t>Compute Value Adjustment Factor(VAF).</a:t>
            </a:r>
          </a:p>
          <a:p>
            <a:pPr marL="571500" lvl="1" indent="-342900" fontAlgn="base">
              <a:buFont typeface="+mj-lt"/>
              <a:buAutoNum type="arabicPeriod"/>
            </a:pPr>
            <a:r>
              <a:rPr lang="en-US" dirty="0"/>
              <a:t>Find the Function Point Count(FPC</a:t>
            </a:r>
            <a:r>
              <a:rPr lang="en-US" dirty="0" smtClean="0"/>
              <a:t>).</a:t>
            </a:r>
          </a:p>
          <a:p>
            <a:pPr marL="228600" lvl="1" indent="0">
              <a:buNone/>
            </a:pPr>
            <a:endParaRPr lang="en-US" dirty="0"/>
          </a:p>
        </p:txBody>
      </p:sp>
    </p:spTree>
    <p:extLst>
      <p:ext uri="{BB962C8B-B14F-4D97-AF65-F5344CB8AC3E}">
        <p14:creationId xmlns:p14="http://schemas.microsoft.com/office/powerpoint/2010/main" val="109331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Count the number of functions of each proposed type</a:t>
            </a:r>
            <a:endParaRPr lang="en-US" dirty="0"/>
          </a:p>
        </p:txBody>
      </p:sp>
      <p:sp>
        <p:nvSpPr>
          <p:cNvPr id="3" name="Content Placeholder 2"/>
          <p:cNvSpPr>
            <a:spLocks noGrp="1"/>
          </p:cNvSpPr>
          <p:nvPr>
            <p:ph idx="1"/>
          </p:nvPr>
        </p:nvSpPr>
        <p:spPr/>
        <p:txBody>
          <a:bodyPr/>
          <a:lstStyle/>
          <a:p>
            <a:pPr fontAlgn="base"/>
            <a:r>
              <a:rPr lang="en-US" dirty="0" smtClean="0"/>
              <a:t>Find </a:t>
            </a:r>
            <a:r>
              <a:rPr lang="en-US" dirty="0"/>
              <a:t>the number of functions belonging to the following types</a:t>
            </a:r>
            <a:r>
              <a:rPr lang="en-US" dirty="0" smtClean="0"/>
              <a:t>:</a:t>
            </a:r>
          </a:p>
          <a:p>
            <a:pPr marL="571500" lvl="1" indent="-342900" fontAlgn="base">
              <a:buFont typeface="+mj-lt"/>
              <a:buAutoNum type="arabicPeriod"/>
            </a:pPr>
            <a:r>
              <a:rPr lang="en-US" dirty="0" smtClean="0"/>
              <a:t>External </a:t>
            </a:r>
            <a:r>
              <a:rPr lang="en-US" dirty="0"/>
              <a:t>Inputs: Functions related to data entering the system</a:t>
            </a:r>
            <a:r>
              <a:rPr lang="en-US" dirty="0" smtClean="0"/>
              <a:t>. </a:t>
            </a:r>
            <a:endParaRPr lang="en-US" dirty="0"/>
          </a:p>
          <a:p>
            <a:pPr marL="571500" lvl="1" indent="-342900" fontAlgn="base">
              <a:buFont typeface="+mj-lt"/>
              <a:buAutoNum type="arabicPeriod"/>
            </a:pPr>
            <a:r>
              <a:rPr lang="en-US" dirty="0"/>
              <a:t>External outputs:Functions related to data exiting the </a:t>
            </a:r>
            <a:r>
              <a:rPr lang="en-US" dirty="0" smtClean="0"/>
              <a:t>system.</a:t>
            </a:r>
            <a:endParaRPr lang="en-US" dirty="0"/>
          </a:p>
          <a:p>
            <a:pPr marL="571500" lvl="1" indent="-342900" fontAlgn="base">
              <a:buFont typeface="+mj-lt"/>
              <a:buAutoNum type="arabicPeriod"/>
            </a:pPr>
            <a:r>
              <a:rPr lang="en-US" dirty="0"/>
              <a:t>External Inquiries: They leads to data retrieval from system but don’t change the system.</a:t>
            </a:r>
          </a:p>
          <a:p>
            <a:pPr marL="571500" lvl="1" indent="-342900" fontAlgn="base">
              <a:buFont typeface="+mj-lt"/>
              <a:buAutoNum type="arabicPeriod"/>
            </a:pPr>
            <a:r>
              <a:rPr lang="en-US" dirty="0"/>
              <a:t>Internal Files: Logical files maintained within the system. Log files are not included here.</a:t>
            </a:r>
          </a:p>
          <a:p>
            <a:pPr marL="571500" lvl="1" indent="-342900" fontAlgn="base">
              <a:buFont typeface="+mj-lt"/>
              <a:buAutoNum type="arabicPeriod"/>
            </a:pPr>
            <a:r>
              <a:rPr lang="en-US" dirty="0"/>
              <a:t>External interface Files: These are logical files for other applications which are used by our system.</a:t>
            </a:r>
          </a:p>
          <a:p>
            <a:endParaRPr lang="en-US" dirty="0"/>
          </a:p>
        </p:txBody>
      </p:sp>
    </p:spTree>
    <p:extLst>
      <p:ext uri="{BB962C8B-B14F-4D97-AF65-F5344CB8AC3E}">
        <p14:creationId xmlns:p14="http://schemas.microsoft.com/office/powerpoint/2010/main" val="100954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endParaRPr lang="en-US" altLang="en-US" smtClean="0"/>
          </a:p>
        </p:txBody>
      </p:sp>
      <p:pic>
        <p:nvPicPr>
          <p:cNvPr id="12291" name="Content Placeholder 3" descr="F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5486401"/>
            <a:ext cx="7200900" cy="695325"/>
          </a:xfrm>
        </p:spPr>
      </p:pic>
      <p:pic>
        <p:nvPicPr>
          <p:cNvPr id="12292" name="Picture 4" descr="FP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905000"/>
            <a:ext cx="8572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8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descr="FP3 Value adjustment facto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
            <a:ext cx="7920038" cy="5440363"/>
          </a:xfrm>
        </p:spPr>
      </p:pic>
      <p:sp>
        <p:nvSpPr>
          <p:cNvPr id="13315" name="TextBox 4"/>
          <p:cNvSpPr txBox="1">
            <a:spLocks noChangeArrowheads="1"/>
          </p:cNvSpPr>
          <p:nvPr/>
        </p:nvSpPr>
        <p:spPr bwMode="auto">
          <a:xfrm>
            <a:off x="1981200" y="5715001"/>
            <a:ext cx="746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t>0 (not important or applicable) to 5 (absolutely essential)</a:t>
            </a:r>
          </a:p>
        </p:txBody>
      </p:sp>
    </p:spTree>
    <p:extLst>
      <p:ext uri="{BB962C8B-B14F-4D97-AF65-F5344CB8AC3E}">
        <p14:creationId xmlns:p14="http://schemas.microsoft.com/office/powerpoint/2010/main" val="199256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Content Placeholder 3" descr="FP Exampl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609600"/>
            <a:ext cx="8193088" cy="5410200"/>
          </a:xfrm>
        </p:spPr>
      </p:pic>
      <p:sp>
        <p:nvSpPr>
          <p:cNvPr id="2" name="Rectangle 1"/>
          <p:cNvSpPr/>
          <p:nvPr/>
        </p:nvSpPr>
        <p:spPr>
          <a:xfrm>
            <a:off x="3124200" y="1524000"/>
            <a:ext cx="381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98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rtlCol="0">
            <a:normAutofit/>
          </a:bodyPr>
          <a:lstStyle/>
          <a:p>
            <a:pPr>
              <a:defRPr/>
            </a:pPr>
            <a:r>
              <a:rPr lang="en-US" dirty="0"/>
              <a:t>Assume that past data indicates that one FP translates into 60 lines of code (an object-oriented language is to be used) and that 12 FPs are produced for each person-month of effort. These historical data provide the project manager with important planning information that is based on the requirements model rather than preliminary estimates. Assume further that past projects have found an average of three errors per function point during requirements and design reviews and four errors per function point during unit and integration testing. These data can ultimately help you assess the completeness of your review and testing activities.</a:t>
            </a:r>
          </a:p>
        </p:txBody>
      </p:sp>
    </p:spTree>
    <p:extLst>
      <p:ext uri="{BB962C8B-B14F-4D97-AF65-F5344CB8AC3E}">
        <p14:creationId xmlns:p14="http://schemas.microsoft.com/office/powerpoint/2010/main" val="354756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3" descr="FP esitm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28600"/>
            <a:ext cx="6553200" cy="6072188"/>
          </a:xfrm>
        </p:spPr>
      </p:pic>
      <p:sp>
        <p:nvSpPr>
          <p:cNvPr id="17411" name="TextBox 4"/>
          <p:cNvSpPr txBox="1">
            <a:spLocks noChangeArrowheads="1"/>
          </p:cNvSpPr>
          <p:nvPr/>
        </p:nvSpPr>
        <p:spPr bwMode="auto">
          <a:xfrm>
            <a:off x="8763000" y="2057400"/>
            <a:ext cx="266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b="1" dirty="0"/>
          </a:p>
          <a:p>
            <a:pPr eaLnBrk="1" hangingPunct="1">
              <a:spcBef>
                <a:spcPct val="0"/>
              </a:spcBef>
              <a:buFontTx/>
              <a:buNone/>
            </a:pPr>
            <a:r>
              <a:rPr lang="en-US" altLang="en-US" sz="2400" b="1" dirty="0">
                <a:latin typeface="Times New Roman" panose="02020603050405020304" pitchFamily="18" charset="0"/>
                <a:cs typeface="Times New Roman" panose="02020603050405020304" pitchFamily="18" charset="0"/>
              </a:rPr>
              <a:t>FP = 375</a:t>
            </a:r>
          </a:p>
        </p:txBody>
      </p:sp>
      <p:sp>
        <p:nvSpPr>
          <p:cNvPr id="17412" name="TextBox 5"/>
          <p:cNvSpPr txBox="1">
            <a:spLocks noChangeArrowheads="1"/>
          </p:cNvSpPr>
          <p:nvPr/>
        </p:nvSpPr>
        <p:spPr bwMode="auto">
          <a:xfrm>
            <a:off x="7960415" y="3060069"/>
            <a:ext cx="365760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rgbClr val="FF0000"/>
                </a:solidFill>
                <a:latin typeface="Times New Roman" panose="02020603050405020304" pitchFamily="18" charset="0"/>
                <a:cs typeface="Times New Roman" panose="02020603050405020304" pitchFamily="18" charset="0"/>
              </a:rPr>
              <a:t>The organizational average productivity for systems of this type is 6.5 FP/pm.</a:t>
            </a:r>
          </a:p>
          <a:p>
            <a:pPr marL="342900" indent="-342900">
              <a:spcBef>
                <a:spcPct val="0"/>
              </a:spcBef>
            </a:pPr>
            <a:r>
              <a:rPr lang="en-US" altLang="en-US" sz="1600" b="1" dirty="0">
                <a:latin typeface="Times New Roman" panose="02020603050405020304" pitchFamily="18" charset="0"/>
                <a:cs typeface="Times New Roman" panose="02020603050405020304" pitchFamily="18" charset="0"/>
              </a:rPr>
              <a:t>Cost Per FP  = 8000/6.5</a:t>
            </a:r>
          </a:p>
          <a:p>
            <a:pPr eaLnBrk="1" hangingPunct="1">
              <a:spcBef>
                <a:spcPct val="0"/>
              </a:spcBef>
              <a:buFontTx/>
              <a:buNone/>
            </a:pPr>
            <a:r>
              <a:rPr lang="en-US" altLang="en-US" sz="1400" dirty="0">
                <a:latin typeface="Times New Roman" panose="02020603050405020304" pitchFamily="18" charset="0"/>
                <a:cs typeface="Times New Roman" panose="02020603050405020304" pitchFamily="18" charset="0"/>
              </a:rPr>
              <a:t>	Based on a burdened labor rate of </a:t>
            </a:r>
            <a:r>
              <a:rPr lang="en-US" altLang="en-US" sz="1400" dirty="0">
                <a:solidFill>
                  <a:srgbClr val="FF0000"/>
                </a:solidFill>
                <a:latin typeface="Times New Roman" panose="02020603050405020304" pitchFamily="18" charset="0"/>
                <a:cs typeface="Times New Roman" panose="02020603050405020304" pitchFamily="18" charset="0"/>
              </a:rPr>
              <a:t>$8000 per month</a:t>
            </a:r>
            <a:r>
              <a:rPr lang="en-US" altLang="en-US" sz="1400" dirty="0">
                <a:latin typeface="Times New Roman" panose="02020603050405020304" pitchFamily="18" charset="0"/>
                <a:cs typeface="Times New Roman" panose="02020603050405020304" pitchFamily="18" charset="0"/>
              </a:rPr>
              <a:t>, the cost per FP is approximately $1230.</a:t>
            </a:r>
          </a:p>
          <a:p>
            <a:pPr marL="285750" indent="-285750">
              <a:spcBef>
                <a:spcPct val="0"/>
              </a:spcBef>
            </a:pPr>
            <a:r>
              <a:rPr lang="en-US" altLang="en-US" sz="1600" b="1" dirty="0">
                <a:latin typeface="Times New Roman" panose="02020603050405020304" pitchFamily="18" charset="0"/>
                <a:cs typeface="Times New Roman" panose="02020603050405020304" pitchFamily="18" charset="0"/>
              </a:rPr>
              <a:t>Project Cost = 1230*375 = 461000$</a:t>
            </a:r>
          </a:p>
          <a:p>
            <a:pPr eaLnBrk="1" hangingPunct="1">
              <a:spcBef>
                <a:spcPct val="0"/>
              </a:spcBef>
              <a:buFontTx/>
              <a:buNone/>
            </a:pPr>
            <a:r>
              <a:rPr lang="en-US" altLang="en-US" sz="1200" dirty="0">
                <a:latin typeface="Times New Roman" panose="02020603050405020304" pitchFamily="18" charset="0"/>
                <a:cs typeface="Times New Roman" panose="02020603050405020304" pitchFamily="18" charset="0"/>
              </a:rPr>
              <a:t>	Based on the FP estimate and the historical productivity data, the total estimated project cost is $461,000 </a:t>
            </a:r>
          </a:p>
          <a:p>
            <a:pPr marL="285750" indent="-285750">
              <a:spcBef>
                <a:spcPct val="0"/>
              </a:spcBef>
            </a:pPr>
            <a:r>
              <a:rPr lang="en-US" altLang="en-US" sz="1600" b="1" dirty="0">
                <a:latin typeface="Times New Roman" panose="02020603050405020304" pitchFamily="18" charset="0"/>
                <a:cs typeface="Times New Roman" panose="02020603050405020304" pitchFamily="18" charset="0"/>
              </a:rPr>
              <a:t>Effort= FP/</a:t>
            </a:r>
            <a:r>
              <a:rPr lang="en-US" altLang="en-US" sz="1600" b="1" dirty="0">
                <a:solidFill>
                  <a:srgbClr val="FF0000"/>
                </a:solidFill>
                <a:latin typeface="Times New Roman" panose="02020603050405020304" pitchFamily="18" charset="0"/>
                <a:cs typeface="Times New Roman" panose="02020603050405020304" pitchFamily="18" charset="0"/>
              </a:rPr>
              <a:t> 6.5 FP/pm= </a:t>
            </a:r>
            <a:r>
              <a:rPr lang="en-US" altLang="en-US" sz="1600" b="1" dirty="0">
                <a:latin typeface="Times New Roman" panose="02020603050405020304" pitchFamily="18" charset="0"/>
                <a:cs typeface="Times New Roman" panose="02020603050405020304" pitchFamily="18" charset="0"/>
              </a:rPr>
              <a:t>375/6.5=58</a:t>
            </a: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	Estimated effort is 58 person-months.</a:t>
            </a:r>
          </a:p>
        </p:txBody>
      </p:sp>
      <p:sp>
        <p:nvSpPr>
          <p:cNvPr id="5" name="TextBox 4"/>
          <p:cNvSpPr txBox="1">
            <a:spLocks noChangeArrowheads="1"/>
          </p:cNvSpPr>
          <p:nvPr/>
        </p:nvSpPr>
        <p:spPr bwMode="auto">
          <a:xfrm>
            <a:off x="7960415" y="533400"/>
            <a:ext cx="46366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dirty="0"/>
          </a:p>
          <a:p>
            <a:pPr eaLnBrk="1" hangingPunct="1">
              <a:spcBef>
                <a:spcPct val="0"/>
              </a:spcBef>
              <a:buFontTx/>
              <a:buNone/>
            </a:pPr>
            <a:r>
              <a:rPr lang="en-US" sz="1800" dirty="0"/>
              <a:t>FP = Count-total * [0.65 + 0.01 *∑(f</a:t>
            </a:r>
            <a:r>
              <a:rPr lang="en-US" sz="1800" baseline="-25000" dirty="0"/>
              <a:t>i</a:t>
            </a:r>
            <a:r>
              <a:rPr lang="en-US" sz="1800" dirty="0"/>
              <a:t>)]</a:t>
            </a:r>
          </a:p>
          <a:p>
            <a:pPr eaLnBrk="1" hangingPunct="1">
              <a:spcBef>
                <a:spcPct val="0"/>
              </a:spcBef>
              <a:buFontTx/>
              <a:buNone/>
            </a:pPr>
            <a:r>
              <a:rPr lang="en-US" altLang="en-US" sz="1800" dirty="0"/>
              <a:t>	320* [0.65+0.01*52]</a:t>
            </a:r>
          </a:p>
          <a:p>
            <a:pPr eaLnBrk="1" hangingPunct="1">
              <a:spcBef>
                <a:spcPct val="0"/>
              </a:spcBef>
              <a:buFontTx/>
              <a:buNone/>
            </a:pPr>
            <a:r>
              <a:rPr lang="en-US" altLang="en-US" sz="1800" dirty="0"/>
              <a:t>FP =          320*[1.17]</a:t>
            </a:r>
          </a:p>
        </p:txBody>
      </p:sp>
      <p:sp>
        <p:nvSpPr>
          <p:cNvPr id="2" name="TextBox 1"/>
          <p:cNvSpPr txBox="1"/>
          <p:nvPr/>
        </p:nvSpPr>
        <p:spPr>
          <a:xfrm>
            <a:off x="8915400" y="1860311"/>
            <a:ext cx="764953" cy="307777"/>
          </a:xfrm>
          <a:prstGeom prst="rect">
            <a:avLst/>
          </a:prstGeom>
          <a:noFill/>
        </p:spPr>
        <p:txBody>
          <a:bodyPr wrap="none" rtlCol="0">
            <a:spAutoFit/>
          </a:bodyPr>
          <a:lstStyle/>
          <a:p>
            <a:r>
              <a:rPr lang="en-US" sz="1400" dirty="0">
                <a:solidFill>
                  <a:srgbClr val="FF0000"/>
                </a:solidFill>
              </a:rPr>
              <a:t>*Given</a:t>
            </a:r>
          </a:p>
        </p:txBody>
      </p:sp>
      <p:sp>
        <p:nvSpPr>
          <p:cNvPr id="3" name="Rectangle 2"/>
          <p:cNvSpPr/>
          <p:nvPr/>
        </p:nvSpPr>
        <p:spPr>
          <a:xfrm>
            <a:off x="5943600" y="990600"/>
            <a:ext cx="609600" cy="12953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31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antt9b"/>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560513" y="-25400"/>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pert_aoa"/>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524000" y="3471864"/>
            <a:ext cx="9144000"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4"/>
          <p:cNvSpPr txBox="1">
            <a:spLocks noChangeArrowheads="1"/>
          </p:cNvSpPr>
          <p:nvPr/>
        </p:nvSpPr>
        <p:spPr bwMode="auto">
          <a:xfrm>
            <a:off x="6816726" y="5915026"/>
            <a:ext cx="3311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AU" altLang="en-US" sz="1400" b="1"/>
              <a:t>Modified from lecture notes of </a:t>
            </a:r>
          </a:p>
          <a:p>
            <a:pPr algn="r" eaLnBrk="1" hangingPunct="1">
              <a:spcBef>
                <a:spcPct val="50000"/>
              </a:spcBef>
              <a:buFontTx/>
              <a:buNone/>
            </a:pPr>
            <a:r>
              <a:rPr lang="en-AU" altLang="en-US" sz="1400" b="1"/>
              <a:t>Mark Kelly</a:t>
            </a:r>
          </a:p>
          <a:p>
            <a:pPr algn="r" eaLnBrk="1" hangingPunct="1">
              <a:spcBef>
                <a:spcPct val="50000"/>
              </a:spcBef>
              <a:buFontTx/>
              <a:buNone/>
            </a:pPr>
            <a:r>
              <a:rPr lang="en-AU" altLang="en-US" sz="1400" b="1"/>
              <a:t>McKinnon Secondary College</a:t>
            </a:r>
          </a:p>
        </p:txBody>
      </p:sp>
      <p:sp>
        <p:nvSpPr>
          <p:cNvPr id="3077" name="Text Box 5"/>
          <p:cNvSpPr txBox="1">
            <a:spLocks noChangeArrowheads="1"/>
          </p:cNvSpPr>
          <p:nvPr/>
        </p:nvSpPr>
        <p:spPr bwMode="auto">
          <a:xfrm>
            <a:off x="1919289" y="1989138"/>
            <a:ext cx="5400675" cy="2057400"/>
          </a:xfrm>
          <a:prstGeom prst="rect">
            <a:avLst/>
          </a:prstGeom>
          <a:noFill/>
          <a:ln w="9525">
            <a:noFill/>
            <a:miter lim="800000"/>
            <a:headEnd/>
            <a:tailEnd/>
          </a:ln>
          <a:effectLst/>
        </p:spPr>
        <p:txBody>
          <a:bodyPr>
            <a:spAutoFit/>
          </a:bodyPr>
          <a:lstStyle/>
          <a:p>
            <a:pPr eaLnBrk="1" hangingPunct="1">
              <a:spcBef>
                <a:spcPct val="50000"/>
              </a:spcBef>
              <a:defRPr/>
            </a:pPr>
            <a:r>
              <a:rPr lang="en-AU" sz="12900">
                <a:solidFill>
                  <a:srgbClr val="FF0000"/>
                </a:solidFill>
                <a:effectLst>
                  <a:outerShdw blurRad="38100" dist="38100" dir="2700000" algn="tl">
                    <a:srgbClr val="C0C0C0"/>
                  </a:outerShdw>
                </a:effectLst>
                <a:latin typeface="Curlz MT" pitchFamily="82" charset="0"/>
              </a:rPr>
              <a:t>Gantt</a:t>
            </a:r>
          </a:p>
        </p:txBody>
      </p:sp>
      <p:sp>
        <p:nvSpPr>
          <p:cNvPr id="3078" name="Text Box 6"/>
          <p:cNvSpPr txBox="1">
            <a:spLocks noChangeArrowheads="1"/>
          </p:cNvSpPr>
          <p:nvPr/>
        </p:nvSpPr>
        <p:spPr bwMode="auto">
          <a:xfrm>
            <a:off x="6600825" y="2513013"/>
            <a:ext cx="3816350" cy="1708150"/>
          </a:xfrm>
          <a:prstGeom prst="rect">
            <a:avLst/>
          </a:prstGeom>
          <a:noFill/>
          <a:ln w="9525">
            <a:noFill/>
            <a:miter lim="800000"/>
            <a:headEnd/>
            <a:tailEnd/>
          </a:ln>
          <a:effectLst/>
        </p:spPr>
        <p:txBody>
          <a:bodyPr>
            <a:spAutoFit/>
          </a:bodyPr>
          <a:lstStyle/>
          <a:p>
            <a:pPr eaLnBrk="1" hangingPunct="1">
              <a:spcBef>
                <a:spcPct val="50000"/>
              </a:spcBef>
              <a:defRPr/>
            </a:pPr>
            <a:r>
              <a:rPr lang="en-AU" sz="10600">
                <a:solidFill>
                  <a:srgbClr val="000099"/>
                </a:solidFill>
                <a:effectLst>
                  <a:outerShdw blurRad="38100" dist="38100" dir="2700000" algn="tl">
                    <a:srgbClr val="C0C0C0"/>
                  </a:outerShdw>
                </a:effectLst>
                <a:latin typeface="Jokerman" pitchFamily="82" charset="0"/>
              </a:rPr>
              <a:t>PERT</a:t>
            </a:r>
          </a:p>
        </p:txBody>
      </p:sp>
      <p:sp>
        <p:nvSpPr>
          <p:cNvPr id="3079" name="Rectangle 7"/>
          <p:cNvSpPr>
            <a:spLocks noGrp="1" noChangeArrowheads="1"/>
          </p:cNvSpPr>
          <p:nvPr>
            <p:ph type="ctrTitle"/>
          </p:nvPr>
        </p:nvSpPr>
        <p:spPr>
          <a:xfrm>
            <a:off x="4511675" y="1814513"/>
            <a:ext cx="4679950" cy="677862"/>
          </a:xfrm>
        </p:spPr>
        <p:txBody>
          <a:bodyPr/>
          <a:lstStyle/>
          <a:p>
            <a:pPr eaLnBrk="1" hangingPunct="1">
              <a:defRPr/>
            </a:pPr>
            <a:r>
              <a:rPr lang="en-AU" sz="4000">
                <a:effectLst>
                  <a:outerShdw blurRad="38100" dist="38100" dir="2700000" algn="tl">
                    <a:srgbClr val="C0C0C0"/>
                  </a:outerShdw>
                </a:effectLst>
              </a:rPr>
              <a:t>Having Fun with</a:t>
            </a:r>
          </a:p>
        </p:txBody>
      </p:sp>
      <p:sp>
        <p:nvSpPr>
          <p:cNvPr id="3080" name="Text Box 8"/>
          <p:cNvSpPr txBox="1">
            <a:spLocks noChangeArrowheads="1"/>
          </p:cNvSpPr>
          <p:nvPr/>
        </p:nvSpPr>
        <p:spPr bwMode="auto">
          <a:xfrm>
            <a:off x="5808663" y="3065464"/>
            <a:ext cx="647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AU" altLang="en-US"/>
              <a:t>&amp;</a:t>
            </a:r>
          </a:p>
        </p:txBody>
      </p:sp>
    </p:spTree>
    <p:extLst>
      <p:ext uri="{BB962C8B-B14F-4D97-AF65-F5344CB8AC3E}">
        <p14:creationId xmlns:p14="http://schemas.microsoft.com/office/powerpoint/2010/main" val="105425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74825" y="-169863"/>
            <a:ext cx="8229600" cy="1712913"/>
          </a:xfrm>
        </p:spPr>
        <p:txBody>
          <a:bodyPr/>
          <a:lstStyle/>
          <a:p>
            <a:pPr eaLnBrk="1" hangingPunct="1"/>
            <a:r>
              <a:rPr lang="en-AU" altLang="en-US" sz="6600"/>
              <a:t>What are they</a:t>
            </a:r>
            <a:r>
              <a:rPr lang="en-AU" altLang="en-US" sz="6000"/>
              <a:t>?</a:t>
            </a:r>
          </a:p>
        </p:txBody>
      </p:sp>
      <p:sp>
        <p:nvSpPr>
          <p:cNvPr id="4100" name="Rectangle 3"/>
          <p:cNvSpPr>
            <a:spLocks noChangeArrowheads="1"/>
          </p:cNvSpPr>
          <p:nvPr/>
        </p:nvSpPr>
        <p:spPr bwMode="auto">
          <a:xfrm>
            <a:off x="1898650" y="1268413"/>
            <a:ext cx="822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AU" altLang="en-US"/>
              <a:t>Gantt and PERT charts are both “CPM” (Critical Path Method) tools to:</a:t>
            </a:r>
          </a:p>
          <a:p>
            <a:pPr eaLnBrk="1" hangingPunct="1"/>
            <a:r>
              <a:rPr lang="en-AU" altLang="en-US"/>
              <a:t>manage the tasks involved in big and complex projects</a:t>
            </a:r>
          </a:p>
        </p:txBody>
      </p:sp>
      <p:sp>
        <p:nvSpPr>
          <p:cNvPr id="2" name="Rectangle 4"/>
          <p:cNvSpPr>
            <a:spLocks noChangeArrowheads="1"/>
          </p:cNvSpPr>
          <p:nvPr/>
        </p:nvSpPr>
        <p:spPr bwMode="auto">
          <a:xfrm>
            <a:off x="1847850" y="3429001"/>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AU" altLang="en-US"/>
              <a:t>let project managers organise time, people, equipment and money</a:t>
            </a:r>
          </a:p>
        </p:txBody>
      </p:sp>
      <p:sp>
        <p:nvSpPr>
          <p:cNvPr id="4101" name="Rectangle 5"/>
          <p:cNvSpPr>
            <a:spLocks noChangeArrowheads="1"/>
          </p:cNvSpPr>
          <p:nvPr/>
        </p:nvSpPr>
        <p:spPr bwMode="auto">
          <a:xfrm>
            <a:off x="1847850" y="4521200"/>
            <a:ext cx="82296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AU" altLang="en-US"/>
              <a:t>ensure the right people and equipment are in the right place and the right time</a:t>
            </a:r>
          </a:p>
        </p:txBody>
      </p:sp>
      <p:sp>
        <p:nvSpPr>
          <p:cNvPr id="4102" name="Rectangle 6"/>
          <p:cNvSpPr>
            <a:spLocks noChangeArrowheads="1"/>
          </p:cNvSpPr>
          <p:nvPr/>
        </p:nvSpPr>
        <p:spPr bwMode="auto">
          <a:xfrm>
            <a:off x="1970088" y="5589589"/>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AU" altLang="en-US"/>
              <a:t>allow managers to monitor the progress of a project</a:t>
            </a:r>
          </a:p>
        </p:txBody>
      </p:sp>
    </p:spTree>
    <p:extLst>
      <p:ext uri="{BB962C8B-B14F-4D97-AF65-F5344CB8AC3E}">
        <p14:creationId xmlns:p14="http://schemas.microsoft.com/office/powerpoint/2010/main" val="183460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iterate type="lt">
                                    <p:tmAbs val="0"/>
                                  </p:iterate>
                                  <p:childTnLst>
                                    <p:set>
                                      <p:cBhvr>
                                        <p:cTn id="12" dur="1" fill="hold">
                                          <p:stCondLst>
                                            <p:cond delay="0"/>
                                          </p:stCondLst>
                                        </p:cTn>
                                        <p:tgtEl>
                                          <p:spTgt spid="4101"/>
                                        </p:tgtEl>
                                        <p:attrNameLst>
                                          <p:attrName>style.visibility</p:attrName>
                                        </p:attrNameLst>
                                      </p:cBhvr>
                                      <p:to>
                                        <p:strVal val="visible"/>
                                      </p:to>
                                    </p:set>
                                    <p:anim calcmode="lin" valueType="num">
                                      <p:cBhvr additive="base">
                                        <p:cTn id="13" dur="500" fill="hold"/>
                                        <p:tgtEl>
                                          <p:spTgt spid="4101"/>
                                        </p:tgtEl>
                                        <p:attrNameLst>
                                          <p:attrName>ppt_x</p:attrName>
                                        </p:attrNameLst>
                                      </p:cBhvr>
                                      <p:tavLst>
                                        <p:tav tm="0">
                                          <p:val>
                                            <p:strVal val="0-#ppt_w/2"/>
                                          </p:val>
                                        </p:tav>
                                        <p:tav tm="100000">
                                          <p:val>
                                            <p:strVal val="#ppt_x"/>
                                          </p:val>
                                        </p:tav>
                                      </p:tavLst>
                                    </p:anim>
                                    <p:anim calcmode="lin" valueType="num">
                                      <p:cBhvr additive="base">
                                        <p:cTn id="14" dur="500" fill="hold"/>
                                        <p:tgtEl>
                                          <p:spTgt spid="41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iterate type="lt">
                                    <p:tmAbs val="0"/>
                                  </p:iterate>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500" fill="hold"/>
                                        <p:tgtEl>
                                          <p:spTgt spid="4102"/>
                                        </p:tgtEl>
                                        <p:attrNameLst>
                                          <p:attrName>ppt_x</p:attrName>
                                        </p:attrNameLst>
                                      </p:cBhvr>
                                      <p:tavLst>
                                        <p:tav tm="0">
                                          <p:val>
                                            <p:strVal val="0-#ppt_w/2"/>
                                          </p:val>
                                        </p:tav>
                                        <p:tav tm="100000">
                                          <p:val>
                                            <p:strVal val="#ppt_x"/>
                                          </p:val>
                                        </p:tav>
                                      </p:tavLst>
                                    </p:anim>
                                    <p:anim calcmode="lin" valueType="num">
                                      <p:cBhvr additive="base">
                                        <p:cTn id="20" dur="500" fill="hold"/>
                                        <p:tgtEl>
                                          <p:spTgt spid="4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101" grpId="0" autoUpdateAnimBg="0"/>
      <p:bldP spid="410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125664" y="-98425"/>
            <a:ext cx="8218487" cy="3008313"/>
          </a:xfrm>
        </p:spPr>
        <p:txBody>
          <a:bodyPr/>
          <a:lstStyle/>
          <a:p>
            <a:pPr eaLnBrk="1" hangingPunct="1"/>
            <a:r>
              <a:rPr lang="en-AU" altLang="en-US" sz="9600">
                <a:solidFill>
                  <a:schemeClr val="bg2"/>
                </a:solidFill>
              </a:rPr>
              <a:t>Gantt </a:t>
            </a:r>
            <a:br>
              <a:rPr lang="en-AU" altLang="en-US" sz="9600">
                <a:solidFill>
                  <a:schemeClr val="bg2"/>
                </a:solidFill>
              </a:rPr>
            </a:br>
            <a:r>
              <a:rPr lang="en-AU" altLang="en-US" sz="9600">
                <a:solidFill>
                  <a:schemeClr val="bg2"/>
                </a:solidFill>
              </a:rPr>
              <a:t>Charts</a:t>
            </a:r>
          </a:p>
        </p:txBody>
      </p:sp>
      <p:sp>
        <p:nvSpPr>
          <p:cNvPr id="5124" name="Text Box 3"/>
          <p:cNvSpPr txBox="1">
            <a:spLocks noChangeArrowheads="1"/>
          </p:cNvSpPr>
          <p:nvPr/>
        </p:nvSpPr>
        <p:spPr bwMode="auto">
          <a:xfrm>
            <a:off x="4151313" y="2708276"/>
            <a:ext cx="403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AU" altLang="en-US" sz="1800" b="1">
                <a:solidFill>
                  <a:schemeClr val="bg1"/>
                </a:solidFill>
              </a:rPr>
              <a:t>Henry Laurence Gantt</a:t>
            </a:r>
            <a:r>
              <a:rPr lang="en-AU" altLang="en-US" sz="1800">
                <a:solidFill>
                  <a:schemeClr val="bg1"/>
                </a:solidFill>
              </a:rPr>
              <a:t> (1861-1919)</a:t>
            </a:r>
            <a:r>
              <a:rPr lang="en-AU" altLang="en-US" sz="1800"/>
              <a:t> </a:t>
            </a:r>
          </a:p>
        </p:txBody>
      </p:sp>
      <p:sp>
        <p:nvSpPr>
          <p:cNvPr id="5125" name="Rectangle 4"/>
          <p:cNvSpPr>
            <a:spLocks noChangeArrowheads="1"/>
          </p:cNvSpPr>
          <p:nvPr/>
        </p:nvSpPr>
        <p:spPr bwMode="auto">
          <a:xfrm>
            <a:off x="2078039" y="-139700"/>
            <a:ext cx="8218487"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AU" altLang="en-US" sz="9600">
                <a:solidFill>
                  <a:schemeClr val="bg1"/>
                </a:solidFill>
              </a:rPr>
              <a:t>Gantt </a:t>
            </a:r>
            <a:br>
              <a:rPr lang="en-AU" altLang="en-US" sz="9600">
                <a:solidFill>
                  <a:schemeClr val="bg1"/>
                </a:solidFill>
              </a:rPr>
            </a:br>
            <a:r>
              <a:rPr lang="en-AU" altLang="en-US" sz="9600">
                <a:solidFill>
                  <a:schemeClr val="bg1"/>
                </a:solidFill>
              </a:rPr>
              <a:t>Charts</a:t>
            </a:r>
          </a:p>
        </p:txBody>
      </p:sp>
      <p:pic>
        <p:nvPicPr>
          <p:cNvPr id="5126" name="Picture 5" descr="gan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3357563"/>
            <a:ext cx="2941638"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06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29FCF-2DE2-4DE5-BA7E-24B69831F1C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136C8470-34F8-45E0-99F8-47CE4342A451}"/>
              </a:ext>
            </a:extLst>
          </p:cNvPr>
          <p:cNvSpPr>
            <a:spLocks noGrp="1"/>
          </p:cNvSpPr>
          <p:nvPr>
            <p:ph idx="1"/>
          </p:nvPr>
        </p:nvSpPr>
        <p:spPr/>
        <p:txBody>
          <a:bodyPr/>
          <a:lstStyle/>
          <a:p>
            <a:r>
              <a:rPr lang="en-US" dirty="0" smtClean="0"/>
              <a:t>Load Testing using Jmeter</a:t>
            </a:r>
          </a:p>
          <a:p>
            <a:r>
              <a:rPr lang="en-US" dirty="0"/>
              <a:t>Functional Point</a:t>
            </a:r>
          </a:p>
          <a:p>
            <a:pPr marL="0" indent="0">
              <a:buNone/>
            </a:pPr>
            <a:endParaRPr lang="en-US" dirty="0"/>
          </a:p>
        </p:txBody>
      </p:sp>
    </p:spTree>
    <p:extLst>
      <p:ext uri="{BB962C8B-B14F-4D97-AF65-F5344CB8AC3E}">
        <p14:creationId xmlns:p14="http://schemas.microsoft.com/office/powerpoint/2010/main" val="5980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AU" altLang="en-US" smtClean="0"/>
              <a:t>Gantt Basics</a:t>
            </a:r>
          </a:p>
        </p:txBody>
      </p:sp>
      <p:sp>
        <p:nvSpPr>
          <p:cNvPr id="6148" name="Rectangle 3"/>
          <p:cNvSpPr>
            <a:spLocks noGrp="1" noChangeArrowheads="1"/>
          </p:cNvSpPr>
          <p:nvPr>
            <p:ph type="body" idx="1"/>
          </p:nvPr>
        </p:nvSpPr>
        <p:spPr/>
        <p:txBody>
          <a:bodyPr/>
          <a:lstStyle/>
          <a:p>
            <a:pPr eaLnBrk="1" hangingPunct="1"/>
            <a:r>
              <a:rPr lang="en-AU" altLang="en-US" smtClean="0"/>
              <a:t>Basically, a timeline with tasks that can be connected to each other</a:t>
            </a:r>
          </a:p>
          <a:p>
            <a:pPr eaLnBrk="1" hangingPunct="1"/>
            <a:r>
              <a:rPr lang="en-AU" altLang="en-US" smtClean="0"/>
              <a:t>Note the spelling!</a:t>
            </a:r>
          </a:p>
          <a:p>
            <a:pPr eaLnBrk="1" hangingPunct="1"/>
            <a:r>
              <a:rPr lang="en-AU" altLang="en-US" smtClean="0"/>
              <a:t>It is not all-capitals!</a:t>
            </a:r>
          </a:p>
          <a:p>
            <a:pPr eaLnBrk="1" hangingPunct="1"/>
            <a:r>
              <a:rPr lang="en-AU" altLang="en-US" smtClean="0"/>
              <a:t>Can be created with simple tools like Excel, but specialised tools like Microsoft Project make life easier</a:t>
            </a:r>
          </a:p>
          <a:p>
            <a:pPr eaLnBrk="1" hangingPunct="1">
              <a:buFontTx/>
              <a:buNone/>
            </a:pPr>
            <a:endParaRPr lang="en-AU" altLang="en-US" smtClean="0"/>
          </a:p>
          <a:p>
            <a:pPr eaLnBrk="1" hangingPunct="1"/>
            <a:endParaRPr lang="en-AU" altLang="en-US" smtClean="0"/>
          </a:p>
        </p:txBody>
      </p:sp>
    </p:spTree>
    <p:extLst>
      <p:ext uri="{BB962C8B-B14F-4D97-AF65-F5344CB8AC3E}">
        <p14:creationId xmlns:p14="http://schemas.microsoft.com/office/powerpoint/2010/main" val="35501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AU" altLang="en-US" smtClean="0"/>
              <a:t>Making a Gantt chart</a:t>
            </a:r>
          </a:p>
        </p:txBody>
      </p:sp>
      <p:sp>
        <p:nvSpPr>
          <p:cNvPr id="7172" name="Rectangle 3"/>
          <p:cNvSpPr>
            <a:spLocks noGrp="1" noChangeArrowheads="1"/>
          </p:cNvSpPr>
          <p:nvPr>
            <p:ph type="body" idx="1"/>
          </p:nvPr>
        </p:nvSpPr>
        <p:spPr>
          <a:xfrm>
            <a:off x="1981200" y="1600200"/>
            <a:ext cx="8229600" cy="604838"/>
          </a:xfrm>
        </p:spPr>
        <p:txBody>
          <a:bodyPr/>
          <a:lstStyle/>
          <a:p>
            <a:pPr eaLnBrk="1" hangingPunct="1"/>
            <a:r>
              <a:rPr lang="en-AU" altLang="en-US" smtClean="0"/>
              <a:t>Step 1 – list the tasks in the project</a:t>
            </a:r>
          </a:p>
        </p:txBody>
      </p:sp>
      <p:pic>
        <p:nvPicPr>
          <p:cNvPr id="7173" name="Picture 4" descr="Snap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220914"/>
            <a:ext cx="68580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404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AU" altLang="en-US" smtClean="0"/>
              <a:t>Making a Gantt chart</a:t>
            </a:r>
          </a:p>
        </p:txBody>
      </p:sp>
      <p:sp>
        <p:nvSpPr>
          <p:cNvPr id="8196" name="Rectangle 3"/>
          <p:cNvSpPr>
            <a:spLocks noGrp="1" noChangeArrowheads="1"/>
          </p:cNvSpPr>
          <p:nvPr>
            <p:ph type="body" idx="1"/>
          </p:nvPr>
        </p:nvSpPr>
        <p:spPr>
          <a:xfrm>
            <a:off x="1981200" y="1600200"/>
            <a:ext cx="8229600" cy="604838"/>
          </a:xfrm>
        </p:spPr>
        <p:txBody>
          <a:bodyPr/>
          <a:lstStyle/>
          <a:p>
            <a:pPr eaLnBrk="1" hangingPunct="1"/>
            <a:r>
              <a:rPr lang="en-AU" altLang="en-US" smtClean="0"/>
              <a:t>Step 2 – add task durations</a:t>
            </a:r>
          </a:p>
        </p:txBody>
      </p:sp>
      <p:pic>
        <p:nvPicPr>
          <p:cNvPr id="8197" name="Picture 4" descr="Snap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2489201"/>
            <a:ext cx="50292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57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AU" altLang="en-US" smtClean="0"/>
              <a:t>Making a Gantt chart</a:t>
            </a:r>
          </a:p>
        </p:txBody>
      </p:sp>
      <p:sp>
        <p:nvSpPr>
          <p:cNvPr id="9220" name="Rectangle 3"/>
          <p:cNvSpPr>
            <a:spLocks noGrp="1" noChangeArrowheads="1"/>
          </p:cNvSpPr>
          <p:nvPr>
            <p:ph type="body" idx="1"/>
          </p:nvPr>
        </p:nvSpPr>
        <p:spPr>
          <a:xfrm>
            <a:off x="1981200" y="1341438"/>
            <a:ext cx="8229600" cy="1008062"/>
          </a:xfrm>
        </p:spPr>
        <p:txBody>
          <a:bodyPr/>
          <a:lstStyle/>
          <a:p>
            <a:pPr eaLnBrk="1" hangingPunct="1">
              <a:lnSpc>
                <a:spcPct val="80000"/>
              </a:lnSpc>
            </a:pPr>
            <a:r>
              <a:rPr lang="en-AU" altLang="en-US" smtClean="0"/>
              <a:t>Step 3 – add </a:t>
            </a:r>
            <a:r>
              <a:rPr lang="en-AU" altLang="en-US" i="1" smtClean="0"/>
              <a:t>dependencies </a:t>
            </a:r>
            <a:r>
              <a:rPr lang="en-AU" altLang="en-US" smtClean="0"/>
              <a:t>(which tasks cannot start before another task finishes)</a:t>
            </a:r>
          </a:p>
        </p:txBody>
      </p:sp>
      <p:pic>
        <p:nvPicPr>
          <p:cNvPr id="9221" name="Picture 4" descr="Snap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189" y="2614614"/>
            <a:ext cx="7159625"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57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AU" altLang="en-US" smtClean="0"/>
              <a:t>Notes</a:t>
            </a:r>
          </a:p>
        </p:txBody>
      </p:sp>
      <p:sp>
        <p:nvSpPr>
          <p:cNvPr id="10244" name="Text Box 3"/>
          <p:cNvSpPr txBox="1">
            <a:spLocks noChangeArrowheads="1"/>
          </p:cNvSpPr>
          <p:nvPr/>
        </p:nvSpPr>
        <p:spPr bwMode="auto">
          <a:xfrm>
            <a:off x="2063750" y="3624263"/>
            <a:ext cx="82804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AU" altLang="en-US" sz="1800"/>
              <a:t>The arrows indicate </a:t>
            </a:r>
            <a:r>
              <a:rPr lang="en-AU" altLang="en-US" sz="1800" b="1"/>
              <a:t>dependencies</a:t>
            </a:r>
            <a:r>
              <a:rPr lang="en-AU" altLang="en-US" sz="1800"/>
              <a:t>.</a:t>
            </a:r>
          </a:p>
          <a:p>
            <a:pPr eaLnBrk="1" hangingPunct="1">
              <a:spcBef>
                <a:spcPct val="50000"/>
              </a:spcBef>
            </a:pPr>
            <a:r>
              <a:rPr lang="en-AU" altLang="en-US" sz="1800"/>
              <a:t>Task 1 is a </a:t>
            </a:r>
            <a:r>
              <a:rPr lang="en-AU" altLang="en-US" sz="1800" b="1"/>
              <a:t>predecessor</a:t>
            </a:r>
            <a:r>
              <a:rPr lang="en-AU" altLang="en-US" sz="1800"/>
              <a:t> of task 2 – i.e. task 2 cannot start before task 1 ends.</a:t>
            </a:r>
          </a:p>
          <a:p>
            <a:pPr eaLnBrk="1" hangingPunct="1">
              <a:spcBef>
                <a:spcPct val="50000"/>
              </a:spcBef>
            </a:pPr>
            <a:r>
              <a:rPr lang="en-AU" altLang="en-US" sz="1800"/>
              <a:t>Task 3 is </a:t>
            </a:r>
            <a:r>
              <a:rPr lang="en-AU" altLang="en-US" sz="1800" b="1"/>
              <a:t>dependent </a:t>
            </a:r>
            <a:r>
              <a:rPr lang="en-AU" altLang="en-US" sz="1800"/>
              <a:t>on task 2.  Task 7 is dependent on two other tasks</a:t>
            </a:r>
          </a:p>
          <a:p>
            <a:pPr eaLnBrk="1" hangingPunct="1">
              <a:spcBef>
                <a:spcPct val="50000"/>
              </a:spcBef>
            </a:pPr>
            <a:r>
              <a:rPr lang="en-AU" altLang="en-US" sz="1800"/>
              <a:t>Electrics, plumbing and landscaping are </a:t>
            </a:r>
            <a:r>
              <a:rPr lang="en-AU" altLang="en-US" sz="1800" b="1"/>
              <a:t>concurrent </a:t>
            </a:r>
            <a:r>
              <a:rPr lang="en-AU" altLang="en-US" sz="1800"/>
              <a:t>tasks and can happen at the same time, so they overlap on the chart.  All 3 can start after task 4 ends.</a:t>
            </a:r>
          </a:p>
          <a:p>
            <a:pPr eaLnBrk="1" hangingPunct="1">
              <a:spcBef>
                <a:spcPct val="50000"/>
              </a:spcBef>
            </a:pPr>
            <a:r>
              <a:rPr lang="en-AU" altLang="en-US" sz="1800"/>
              <a:t>Painting must wait for both electrics and plumbing to be finished.</a:t>
            </a:r>
          </a:p>
          <a:p>
            <a:pPr eaLnBrk="1" hangingPunct="1">
              <a:spcBef>
                <a:spcPct val="50000"/>
              </a:spcBef>
            </a:pPr>
            <a:r>
              <a:rPr lang="en-AU" altLang="en-US" sz="1800"/>
              <a:t>Task 9 has zero duration, and is a </a:t>
            </a:r>
            <a:r>
              <a:rPr lang="en-AU" altLang="en-US" sz="1800" b="1"/>
              <a:t>milestone</a:t>
            </a:r>
            <a:endParaRPr lang="en-AU" altLang="en-US" sz="1800"/>
          </a:p>
          <a:p>
            <a:pPr eaLnBrk="1" hangingPunct="1">
              <a:spcBef>
                <a:spcPct val="50000"/>
              </a:spcBef>
              <a:buFontTx/>
              <a:buNone/>
            </a:pPr>
            <a:endParaRPr lang="en-AU" altLang="en-US" sz="1800"/>
          </a:p>
        </p:txBody>
      </p:sp>
      <p:pic>
        <p:nvPicPr>
          <p:cNvPr id="10245" name="Picture 4" descr="Snap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89" y="1390650"/>
            <a:ext cx="715962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91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81200" y="274638"/>
            <a:ext cx="8229600" cy="850900"/>
          </a:xfrm>
        </p:spPr>
        <p:txBody>
          <a:bodyPr/>
          <a:lstStyle/>
          <a:p>
            <a:pPr eaLnBrk="1" hangingPunct="1"/>
            <a:r>
              <a:rPr lang="en-AU" altLang="en-US" smtClean="0"/>
              <a:t>Making a Gantt chart</a:t>
            </a:r>
          </a:p>
        </p:txBody>
      </p:sp>
      <p:sp>
        <p:nvSpPr>
          <p:cNvPr id="11268" name="Rectangle 3"/>
          <p:cNvSpPr>
            <a:spLocks noGrp="1" noChangeArrowheads="1"/>
          </p:cNvSpPr>
          <p:nvPr>
            <p:ph type="body" idx="1"/>
          </p:nvPr>
        </p:nvSpPr>
        <p:spPr>
          <a:xfrm>
            <a:off x="1981200" y="1341438"/>
            <a:ext cx="8229600" cy="431800"/>
          </a:xfrm>
        </p:spPr>
        <p:txBody>
          <a:bodyPr/>
          <a:lstStyle/>
          <a:p>
            <a:pPr eaLnBrk="1" hangingPunct="1">
              <a:lnSpc>
                <a:spcPct val="80000"/>
              </a:lnSpc>
            </a:pPr>
            <a:r>
              <a:rPr lang="en-AU" altLang="en-US" smtClean="0"/>
              <a:t>Step 4 – find the </a:t>
            </a:r>
            <a:r>
              <a:rPr lang="en-AU" altLang="en-US" b="1" smtClean="0"/>
              <a:t>critical path</a:t>
            </a:r>
          </a:p>
        </p:txBody>
      </p:sp>
      <p:pic>
        <p:nvPicPr>
          <p:cNvPr id="11269" name="Picture 4" descr="Snap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916114"/>
            <a:ext cx="66611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5"/>
          <p:cNvSpPr txBox="1">
            <a:spLocks noChangeArrowheads="1"/>
          </p:cNvSpPr>
          <p:nvPr/>
        </p:nvSpPr>
        <p:spPr bwMode="auto">
          <a:xfrm>
            <a:off x="1847850" y="4291014"/>
            <a:ext cx="86042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AU" altLang="en-US" sz="2000"/>
              <a:t>The critical path is the sequence of tasks from beginning to end that takes the </a:t>
            </a:r>
            <a:r>
              <a:rPr lang="en-AU" altLang="en-US" sz="2000" b="1"/>
              <a:t>longest time</a:t>
            </a:r>
            <a:r>
              <a:rPr lang="en-AU" altLang="en-US" sz="2000"/>
              <a:t> to complete.</a:t>
            </a:r>
          </a:p>
          <a:p>
            <a:pPr eaLnBrk="1" hangingPunct="1">
              <a:spcBef>
                <a:spcPct val="50000"/>
              </a:spcBef>
              <a:buFontTx/>
              <a:buNone/>
            </a:pPr>
            <a:r>
              <a:rPr lang="en-AU" altLang="en-US" sz="2000"/>
              <a:t>It is also the </a:t>
            </a:r>
            <a:r>
              <a:rPr lang="en-AU" altLang="en-US" sz="2000" b="1"/>
              <a:t>shortest possible time</a:t>
            </a:r>
            <a:r>
              <a:rPr lang="en-AU" altLang="en-US" sz="2000"/>
              <a:t> that the project can be finished in.</a:t>
            </a:r>
          </a:p>
          <a:p>
            <a:pPr eaLnBrk="1" hangingPunct="1">
              <a:spcBef>
                <a:spcPct val="50000"/>
              </a:spcBef>
              <a:buFontTx/>
              <a:buNone/>
            </a:pPr>
            <a:r>
              <a:rPr lang="en-AU" altLang="en-US" sz="2000"/>
              <a:t>Any task on the critical path is called a </a:t>
            </a:r>
            <a:r>
              <a:rPr lang="en-AU" altLang="en-US" sz="2000" b="1"/>
              <a:t>critical task</a:t>
            </a:r>
            <a:r>
              <a:rPr lang="en-AU" altLang="en-US" sz="2000"/>
              <a:t>.</a:t>
            </a:r>
          </a:p>
          <a:p>
            <a:pPr eaLnBrk="1" hangingPunct="1">
              <a:spcBef>
                <a:spcPct val="50000"/>
              </a:spcBef>
              <a:buFontTx/>
              <a:buNone/>
            </a:pPr>
            <a:r>
              <a:rPr lang="en-AU" altLang="en-US" sz="2000"/>
              <a:t>No critical task can have its duration changed without affecting the end date of the project. </a:t>
            </a:r>
          </a:p>
        </p:txBody>
      </p:sp>
    </p:spTree>
    <p:extLst>
      <p:ext uri="{BB962C8B-B14F-4D97-AF65-F5344CB8AC3E}">
        <p14:creationId xmlns:p14="http://schemas.microsoft.com/office/powerpoint/2010/main" val="42478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1919288" y="2636838"/>
            <a:ext cx="8229600" cy="4221162"/>
          </a:xfrm>
        </p:spPr>
        <p:txBody>
          <a:bodyPr>
            <a:normAutofit lnSpcReduction="10000"/>
          </a:bodyPr>
          <a:lstStyle/>
          <a:p>
            <a:pPr eaLnBrk="1" hangingPunct="1"/>
            <a:r>
              <a:rPr lang="en-AU" altLang="en-US" sz="2800"/>
              <a:t>MS Project can work out the critical path for you!</a:t>
            </a:r>
          </a:p>
          <a:p>
            <a:pPr eaLnBrk="1" hangingPunct="1"/>
            <a:r>
              <a:rPr lang="en-AU" altLang="en-US" sz="2800"/>
              <a:t>The length of the critical path is the sum of the lengths of all critical tasks (the red tasks 1,2,3,4,5,7) which is 2+3+1+1.5+2+1 = 10.5 days.</a:t>
            </a:r>
          </a:p>
          <a:p>
            <a:pPr eaLnBrk="1" hangingPunct="1"/>
            <a:r>
              <a:rPr lang="en-AU" altLang="en-US" sz="2800"/>
              <a:t>In other words, the minimum amount of time required to get all tasks completed is 10.5 days</a:t>
            </a:r>
          </a:p>
          <a:p>
            <a:pPr eaLnBrk="1" hangingPunct="1"/>
            <a:r>
              <a:rPr lang="en-AU" altLang="en-US" sz="2800"/>
              <a:t>The other tasks (6,8) can each run over-time before affecting the end date of the project</a:t>
            </a:r>
          </a:p>
        </p:txBody>
      </p:sp>
      <p:pic>
        <p:nvPicPr>
          <p:cNvPr id="12292" name="Picture 3" descr="Snap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393701"/>
            <a:ext cx="66611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344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a:xfrm>
            <a:off x="1919288" y="2781300"/>
            <a:ext cx="8229600" cy="2808288"/>
          </a:xfrm>
        </p:spPr>
        <p:txBody>
          <a:bodyPr>
            <a:normAutofit fontScale="92500"/>
          </a:bodyPr>
          <a:lstStyle/>
          <a:p>
            <a:pPr eaLnBrk="1" hangingPunct="1"/>
            <a:r>
              <a:rPr lang="en-AU" altLang="en-US" sz="2800"/>
              <a:t>The amount of time a task can be extended before it affects other tasks is called </a:t>
            </a:r>
            <a:r>
              <a:rPr lang="en-AU" altLang="en-US" sz="2800" i="1"/>
              <a:t>slack</a:t>
            </a:r>
            <a:r>
              <a:rPr lang="en-AU" altLang="en-US" sz="2800"/>
              <a:t> (or </a:t>
            </a:r>
            <a:r>
              <a:rPr lang="en-AU" altLang="en-US" sz="2800" i="1"/>
              <a:t>float</a:t>
            </a:r>
            <a:r>
              <a:rPr lang="en-AU" altLang="en-US" sz="2800"/>
              <a:t>).</a:t>
            </a:r>
          </a:p>
          <a:p>
            <a:pPr eaLnBrk="1" hangingPunct="1"/>
            <a:r>
              <a:rPr lang="en-US" altLang="en-US" i="1"/>
              <a:t>Float = Late Start – Early Start OR Late Finish – Early Finish</a:t>
            </a:r>
            <a:endParaRPr lang="en-AU" altLang="en-US"/>
          </a:p>
          <a:p>
            <a:pPr eaLnBrk="1" hangingPunct="1"/>
            <a:r>
              <a:rPr lang="en-AU" altLang="en-US" sz="2800"/>
              <a:t>Task 6 can take an extra day and a half before it affects the project’s end date, so each has </a:t>
            </a:r>
            <a:r>
              <a:rPr lang="en-AU" altLang="en-US" sz="2800" b="1"/>
              <a:t>1.5 day’s slack</a:t>
            </a:r>
            <a:r>
              <a:rPr lang="en-AU" altLang="en-US" sz="2800"/>
              <a:t>.</a:t>
            </a:r>
          </a:p>
        </p:txBody>
      </p:sp>
      <p:pic>
        <p:nvPicPr>
          <p:cNvPr id="13316" name="Picture 3" descr="Snap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393701"/>
            <a:ext cx="66611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8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1"/>
          </p:nvPr>
        </p:nvSpPr>
        <p:spPr>
          <a:xfrm>
            <a:off x="1992313" y="3357564"/>
            <a:ext cx="8229600" cy="2663825"/>
          </a:xfrm>
        </p:spPr>
        <p:txBody>
          <a:bodyPr/>
          <a:lstStyle/>
          <a:p>
            <a:pPr eaLnBrk="1" hangingPunct="1">
              <a:spcBef>
                <a:spcPct val="0"/>
              </a:spcBef>
              <a:buFontTx/>
              <a:buNone/>
            </a:pPr>
            <a:r>
              <a:rPr lang="en-AU" altLang="en-US" sz="2800"/>
              <a:t>Critical tasks, by definition, can have NO slack.</a:t>
            </a:r>
          </a:p>
          <a:p>
            <a:pPr eaLnBrk="1" hangingPunct="1">
              <a:spcBef>
                <a:spcPct val="0"/>
              </a:spcBef>
              <a:buFontTx/>
              <a:buNone/>
            </a:pPr>
            <a:endParaRPr lang="en-AU" altLang="en-US" sz="2800"/>
          </a:p>
          <a:p>
            <a:pPr eaLnBrk="1" hangingPunct="1">
              <a:spcBef>
                <a:spcPct val="0"/>
              </a:spcBef>
              <a:buFontTx/>
              <a:buNone/>
            </a:pPr>
            <a:r>
              <a:rPr lang="en-AU" altLang="en-US" sz="2800"/>
              <a:t>Thus if you are ever asked, “</a:t>
            </a:r>
            <a:r>
              <a:rPr lang="en-AU" altLang="en-US" sz="2800" i="1"/>
              <a:t>Can the duration of a critical task be changed without affecting the end date of the project?”</a:t>
            </a:r>
            <a:r>
              <a:rPr lang="en-AU" altLang="en-US" sz="2800"/>
              <a:t>, the answer is always </a:t>
            </a:r>
            <a:r>
              <a:rPr lang="en-AU" altLang="en-US" sz="2800" b="1"/>
              <a:t>NO</a:t>
            </a:r>
            <a:r>
              <a:rPr lang="en-AU" altLang="en-US" sz="2800"/>
              <a:t>!</a:t>
            </a:r>
          </a:p>
          <a:p>
            <a:pPr eaLnBrk="1" hangingPunct="1">
              <a:spcBef>
                <a:spcPct val="0"/>
              </a:spcBef>
              <a:buFontTx/>
              <a:buNone/>
            </a:pPr>
            <a:endParaRPr lang="en-AU" altLang="en-US" sz="2800"/>
          </a:p>
        </p:txBody>
      </p:sp>
      <p:pic>
        <p:nvPicPr>
          <p:cNvPr id="14340" name="Picture 3" descr="Snap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692151"/>
            <a:ext cx="66611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96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 Install Java</a:t>
            </a:r>
            <a:endParaRPr lang="en-US" dirty="0"/>
          </a:p>
        </p:txBody>
      </p:sp>
      <p:pic>
        <p:nvPicPr>
          <p:cNvPr id="4" name="Content Placeholder 3"/>
          <p:cNvPicPr>
            <a:picLocks noGrp="1" noChangeAspect="1"/>
          </p:cNvPicPr>
          <p:nvPr>
            <p:ph idx="1"/>
          </p:nvPr>
        </p:nvPicPr>
        <p:blipFill>
          <a:blip r:embed="rId2"/>
          <a:stretch>
            <a:fillRect/>
          </a:stretch>
        </p:blipFill>
        <p:spPr>
          <a:xfrm>
            <a:off x="3381375" y="2258219"/>
            <a:ext cx="5429250" cy="3486150"/>
          </a:xfrm>
          <a:prstGeom prst="rect">
            <a:avLst/>
          </a:prstGeom>
        </p:spPr>
      </p:pic>
    </p:spTree>
    <p:extLst>
      <p:ext uri="{BB962C8B-B14F-4D97-AF65-F5344CB8AC3E}">
        <p14:creationId xmlns:p14="http://schemas.microsoft.com/office/powerpoint/2010/main" val="163951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 Download JMeter</a:t>
            </a:r>
            <a:endParaRPr lang="en-US" dirty="0"/>
          </a:p>
        </p:txBody>
      </p:sp>
      <p:pic>
        <p:nvPicPr>
          <p:cNvPr id="4" name="Content Placeholder 3"/>
          <p:cNvPicPr>
            <a:picLocks noGrp="1" noChangeAspect="1"/>
          </p:cNvPicPr>
          <p:nvPr>
            <p:ph idx="1"/>
          </p:nvPr>
        </p:nvPicPr>
        <p:blipFill>
          <a:blip r:embed="rId2"/>
          <a:stretch>
            <a:fillRect/>
          </a:stretch>
        </p:blipFill>
        <p:spPr>
          <a:xfrm>
            <a:off x="2895600" y="2209800"/>
            <a:ext cx="7839075" cy="2533650"/>
          </a:xfrm>
          <a:prstGeom prst="rect">
            <a:avLst/>
          </a:prstGeom>
        </p:spPr>
      </p:pic>
      <p:sp>
        <p:nvSpPr>
          <p:cNvPr id="5" name="Rectangle 4"/>
          <p:cNvSpPr/>
          <p:nvPr/>
        </p:nvSpPr>
        <p:spPr>
          <a:xfrm>
            <a:off x="609600" y="5029200"/>
            <a:ext cx="5110694" cy="369332"/>
          </a:xfrm>
          <a:prstGeom prst="rect">
            <a:avLst/>
          </a:prstGeom>
        </p:spPr>
        <p:txBody>
          <a:bodyPr wrap="none">
            <a:spAutoFit/>
          </a:bodyPr>
          <a:lstStyle/>
          <a:p>
            <a:r>
              <a:rPr lang="en-US" dirty="0"/>
              <a:t>https://jmeter.apache.org/download_jmeter.cgi</a:t>
            </a:r>
          </a:p>
        </p:txBody>
      </p:sp>
    </p:spTree>
    <p:extLst>
      <p:ext uri="{BB962C8B-B14F-4D97-AF65-F5344CB8AC3E}">
        <p14:creationId xmlns:p14="http://schemas.microsoft.com/office/powerpoint/2010/main" val="4724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 Install JMeter</a:t>
            </a:r>
            <a:endParaRPr lang="en-US" dirty="0"/>
          </a:p>
        </p:txBody>
      </p:sp>
      <p:pic>
        <p:nvPicPr>
          <p:cNvPr id="4" name="Content Placeholder 3"/>
          <p:cNvPicPr>
            <a:picLocks noGrp="1" noChangeAspect="1"/>
          </p:cNvPicPr>
          <p:nvPr>
            <p:ph idx="1"/>
          </p:nvPr>
        </p:nvPicPr>
        <p:blipFill>
          <a:blip r:embed="rId2"/>
          <a:stretch>
            <a:fillRect/>
          </a:stretch>
        </p:blipFill>
        <p:spPr>
          <a:xfrm>
            <a:off x="2625787" y="1825625"/>
            <a:ext cx="6940425" cy="4351338"/>
          </a:xfrm>
          <a:prstGeom prst="rect">
            <a:avLst/>
          </a:prstGeom>
        </p:spPr>
      </p:pic>
    </p:spTree>
    <p:extLst>
      <p:ext uri="{BB962C8B-B14F-4D97-AF65-F5344CB8AC3E}">
        <p14:creationId xmlns:p14="http://schemas.microsoft.com/office/powerpoint/2010/main" val="409807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10515600" cy="1145224"/>
          </a:xfrm>
        </p:spPr>
        <p:txBody>
          <a:bodyPr>
            <a:normAutofit fontScale="90000"/>
          </a:bodyPr>
          <a:lstStyle/>
          <a:p>
            <a:r>
              <a:rPr lang="en-US" dirty="0" smtClean="0"/>
              <a:t/>
            </a:r>
            <a:br>
              <a:rPr lang="en-US" dirty="0" smtClean="0"/>
            </a:br>
            <a:r>
              <a:rPr lang="en-US" dirty="0" smtClean="0"/>
              <a:t>If </a:t>
            </a:r>
            <a:r>
              <a:rPr lang="en-US" dirty="0"/>
              <a:t>you are using Window, just run the file </a:t>
            </a:r>
            <a:r>
              <a:rPr lang="en-US" b="1" dirty="0"/>
              <a:t>/bin/jmeter.bat</a:t>
            </a:r>
            <a:r>
              <a:rPr lang="en-US" dirty="0"/>
              <a:t> to start JMeter in GUI mode:</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2622988" y="1825625"/>
            <a:ext cx="6946024" cy="4351338"/>
          </a:xfrm>
          <a:prstGeom prst="rect">
            <a:avLst/>
          </a:prstGeom>
        </p:spPr>
      </p:pic>
    </p:spTree>
    <p:extLst>
      <p:ext uri="{BB962C8B-B14F-4D97-AF65-F5344CB8AC3E}">
        <p14:creationId xmlns:p14="http://schemas.microsoft.com/office/powerpoint/2010/main" val="355972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HomePage</a:t>
            </a:r>
            <a:endParaRPr lang="en-US" dirty="0"/>
          </a:p>
        </p:txBody>
      </p:sp>
      <p:pic>
        <p:nvPicPr>
          <p:cNvPr id="4" name="Content Placeholder 3"/>
          <p:cNvPicPr>
            <a:picLocks noGrp="1" noChangeAspect="1"/>
          </p:cNvPicPr>
          <p:nvPr>
            <p:ph idx="1"/>
          </p:nvPr>
        </p:nvPicPr>
        <p:blipFill>
          <a:blip r:embed="rId2"/>
          <a:stretch>
            <a:fillRect/>
          </a:stretch>
        </p:blipFill>
        <p:spPr>
          <a:xfrm>
            <a:off x="1981200" y="1981200"/>
            <a:ext cx="8692953" cy="3889375"/>
          </a:xfrm>
          <a:prstGeom prst="rect">
            <a:avLst/>
          </a:prstGeom>
        </p:spPr>
      </p:pic>
    </p:spTree>
    <p:extLst>
      <p:ext uri="{BB962C8B-B14F-4D97-AF65-F5344CB8AC3E}">
        <p14:creationId xmlns:p14="http://schemas.microsoft.com/office/powerpoint/2010/main" val="392247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endParaRPr lang="en-US" dirty="0"/>
          </a:p>
        </p:txBody>
      </p:sp>
      <p:pic>
        <p:nvPicPr>
          <p:cNvPr id="4" name="Content Placeholder 3"/>
          <p:cNvPicPr>
            <a:picLocks noGrp="1" noChangeAspect="1"/>
          </p:cNvPicPr>
          <p:nvPr>
            <p:ph idx="1"/>
          </p:nvPr>
        </p:nvPicPr>
        <p:blipFill>
          <a:blip r:embed="rId2"/>
          <a:stretch>
            <a:fillRect/>
          </a:stretch>
        </p:blipFill>
        <p:spPr>
          <a:xfrm>
            <a:off x="2398336" y="1828800"/>
            <a:ext cx="7395327" cy="3584575"/>
          </a:xfrm>
          <a:prstGeom prst="rect">
            <a:avLst/>
          </a:prstGeom>
        </p:spPr>
      </p:pic>
    </p:spTree>
    <p:extLst>
      <p:ext uri="{BB962C8B-B14F-4D97-AF65-F5344CB8AC3E}">
        <p14:creationId xmlns:p14="http://schemas.microsoft.com/office/powerpoint/2010/main" val="4712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5035</TotalTime>
  <Words>1246</Words>
  <Application>Microsoft Office PowerPoint</Application>
  <PresentationFormat>Widescreen</PresentationFormat>
  <Paragraphs>133</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Schoolbook</vt:lpstr>
      <vt:lpstr>Curlz MT</vt:lpstr>
      <vt:lpstr>Jokerman</vt:lpstr>
      <vt:lpstr>Times New Roman</vt:lpstr>
      <vt:lpstr>CITY SKETCH 16X9</vt:lpstr>
      <vt:lpstr>Software Engineering</vt:lpstr>
      <vt:lpstr>Class 37 20th-May-2021 </vt:lpstr>
      <vt:lpstr>PowerPoint Presentation</vt:lpstr>
      <vt:lpstr>Step 1 – Install Java</vt:lpstr>
      <vt:lpstr>Step 2 – Download JMeter</vt:lpstr>
      <vt:lpstr>Step 3 – Install JMeter</vt:lpstr>
      <vt:lpstr> If you are using Window, just run the file /bin/jmeter.bat to start JMeter in GUI mode: </vt:lpstr>
      <vt:lpstr>HomePage</vt:lpstr>
      <vt:lpstr>MAIN</vt:lpstr>
      <vt:lpstr>PowerPoint Presentation</vt:lpstr>
      <vt:lpstr>Result Report</vt:lpstr>
      <vt:lpstr>GRAPH 200th</vt:lpstr>
      <vt:lpstr>Lines of Code and Functional Points </vt:lpstr>
      <vt:lpstr>Software Project Estimating </vt:lpstr>
      <vt:lpstr>Software Project Estimating</vt:lpstr>
      <vt:lpstr>LOC- with historical data</vt:lpstr>
      <vt:lpstr>Example of LOC</vt:lpstr>
      <vt:lpstr>Example Continue</vt:lpstr>
      <vt:lpstr>PowerPoint Presentation</vt:lpstr>
      <vt:lpstr>Function Point</vt:lpstr>
      <vt:lpstr>Count the number of functions of each proposed type</vt:lpstr>
      <vt:lpstr>PowerPoint Presentation</vt:lpstr>
      <vt:lpstr>PowerPoint Presentation</vt:lpstr>
      <vt:lpstr>PowerPoint Presentation</vt:lpstr>
      <vt:lpstr>PowerPoint Presentation</vt:lpstr>
      <vt:lpstr>PowerPoint Presentation</vt:lpstr>
      <vt:lpstr>Having Fun with</vt:lpstr>
      <vt:lpstr>What are they?</vt:lpstr>
      <vt:lpstr>Gantt  Charts</vt:lpstr>
      <vt:lpstr>Gantt Basics</vt:lpstr>
      <vt:lpstr>Making a Gantt chart</vt:lpstr>
      <vt:lpstr>Making a Gantt chart</vt:lpstr>
      <vt:lpstr>Making a Gantt chart</vt:lpstr>
      <vt:lpstr>Notes</vt:lpstr>
      <vt:lpstr>Making a Gantt chart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Sobia Princess</dc:creator>
  <cp:lastModifiedBy>Administrator</cp:lastModifiedBy>
  <cp:revision>203</cp:revision>
  <dcterms:created xsi:type="dcterms:W3CDTF">2021-02-20T15:03:03Z</dcterms:created>
  <dcterms:modified xsi:type="dcterms:W3CDTF">2021-05-21T04:00:00Z</dcterms:modified>
</cp:coreProperties>
</file>