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59" r:id="rId3"/>
    <p:sldId id="260" r:id="rId4"/>
    <p:sldId id="261" r:id="rId5"/>
    <p:sldId id="262" r:id="rId6"/>
    <p:sldId id="263" r:id="rId7"/>
    <p:sldId id="264" r:id="rId8"/>
    <p:sldId id="265" r:id="rId9"/>
    <p:sldId id="266" r:id="rId10"/>
    <p:sldId id="267" r:id="rId11"/>
    <p:sldId id="287" r:id="rId12"/>
    <p:sldId id="269" r:id="rId13"/>
    <p:sldId id="270" r:id="rId14"/>
    <p:sldId id="271" r:id="rId15"/>
    <p:sldId id="272" r:id="rId16"/>
    <p:sldId id="286"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81720" autoAdjust="0"/>
  </p:normalViewPr>
  <p:slideViewPr>
    <p:cSldViewPr snapToGrid="0">
      <p:cViewPr varScale="1">
        <p:scale>
          <a:sx n="59" d="100"/>
          <a:sy n="59" d="100"/>
        </p:scale>
        <p:origin x="-1098"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C5975-0CD0-42F2-A520-8A4477F1F6F1}" type="datetimeFigureOut">
              <a:rPr lang="en-US" smtClean="0"/>
              <a:pPr/>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32542-E102-4C41-95FE-31FE18F0F6D1}" type="slidenum">
              <a:rPr lang="en-US" smtClean="0"/>
              <a:pPr/>
              <a:t>‹#›</a:t>
            </a:fld>
            <a:endParaRPr lang="en-US"/>
          </a:p>
        </p:txBody>
      </p:sp>
    </p:spTree>
    <p:extLst>
      <p:ext uri="{BB962C8B-B14F-4D97-AF65-F5344CB8AC3E}">
        <p14:creationId xmlns:p14="http://schemas.microsoft.com/office/powerpoint/2010/main" xmlns="" val="2036514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E38B07E-021B-4D37-9B18-4D986FF301C1}" type="slidenum">
              <a:rPr lang="en-GB" smtClean="0"/>
              <a:pPr/>
              <a:t>2</a:t>
            </a:fld>
            <a:endParaRPr lang="en-GB"/>
          </a:p>
        </p:txBody>
      </p:sp>
    </p:spTree>
    <p:extLst>
      <p:ext uri="{BB962C8B-B14F-4D97-AF65-F5344CB8AC3E}">
        <p14:creationId xmlns:p14="http://schemas.microsoft.com/office/powerpoint/2010/main" xmlns="" val="412453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3</a:t>
            </a:fld>
            <a:endParaRPr lang="en-GB"/>
          </a:p>
        </p:txBody>
      </p:sp>
    </p:spTree>
    <p:extLst>
      <p:ext uri="{BB962C8B-B14F-4D97-AF65-F5344CB8AC3E}">
        <p14:creationId xmlns:p14="http://schemas.microsoft.com/office/powerpoint/2010/main" xmlns="" val="46610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4</a:t>
            </a:fld>
            <a:endParaRPr lang="en-GB"/>
          </a:p>
        </p:txBody>
      </p:sp>
    </p:spTree>
    <p:extLst>
      <p:ext uri="{BB962C8B-B14F-4D97-AF65-F5344CB8AC3E}">
        <p14:creationId xmlns:p14="http://schemas.microsoft.com/office/powerpoint/2010/main" xmlns="" val="31013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6</a:t>
            </a:fld>
            <a:endParaRPr lang="en-GB"/>
          </a:p>
        </p:txBody>
      </p:sp>
    </p:spTree>
    <p:extLst>
      <p:ext uri="{BB962C8B-B14F-4D97-AF65-F5344CB8AC3E}">
        <p14:creationId xmlns:p14="http://schemas.microsoft.com/office/powerpoint/2010/main" xmlns="" val="307947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432542-E102-4C41-95FE-31FE18F0F6D1}" type="slidenum">
              <a:rPr lang="en-US" smtClean="0"/>
              <a:pPr/>
              <a:t>10</a:t>
            </a:fld>
            <a:endParaRPr lang="en-US"/>
          </a:p>
        </p:txBody>
      </p:sp>
    </p:spTree>
    <p:extLst>
      <p:ext uri="{BB962C8B-B14F-4D97-AF65-F5344CB8AC3E}">
        <p14:creationId xmlns:p14="http://schemas.microsoft.com/office/powerpoint/2010/main" xmlns="" val="78750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Mockito</a:t>
            </a:r>
            <a:r>
              <a:rPr lang="en-US" sz="1200" b="0" i="0" kern="1200" dirty="0" smtClean="0">
                <a:solidFill>
                  <a:schemeClr val="tx1"/>
                </a:solidFill>
                <a:effectLst/>
                <a:latin typeface="+mn-lt"/>
                <a:ea typeface="+mn-ea"/>
                <a:cs typeface="+mn-cs"/>
              </a:rPr>
              <a:t> is a popular mock framework which can be used in conjunction with JUnit. </a:t>
            </a:r>
            <a:r>
              <a:rPr lang="en-US" sz="1200" b="0" i="0" kern="1200" dirty="0" err="1" smtClean="0">
                <a:solidFill>
                  <a:schemeClr val="tx1"/>
                </a:solidFill>
                <a:effectLst/>
                <a:latin typeface="+mn-lt"/>
                <a:ea typeface="+mn-ea"/>
                <a:cs typeface="+mn-cs"/>
              </a:rPr>
              <a:t>Mockito</a:t>
            </a:r>
            <a:r>
              <a:rPr lang="en-US" sz="1200" b="0" i="0" kern="1200" dirty="0" smtClean="0">
                <a:solidFill>
                  <a:schemeClr val="tx1"/>
                </a:solidFill>
                <a:effectLst/>
                <a:latin typeface="+mn-lt"/>
                <a:ea typeface="+mn-ea"/>
                <a:cs typeface="+mn-cs"/>
              </a:rPr>
              <a:t> allows you to create and configure mock objects</a:t>
            </a:r>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17</a:t>
            </a:fld>
            <a:endParaRPr lang="en-GB"/>
          </a:p>
        </p:txBody>
      </p:sp>
    </p:spTree>
    <p:extLst>
      <p:ext uri="{BB962C8B-B14F-4D97-AF65-F5344CB8AC3E}">
        <p14:creationId xmlns:p14="http://schemas.microsoft.com/office/powerpoint/2010/main" xmlns="" val="64617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8B07E-021B-4D37-9B18-4D986FF301C1}" type="slidenum">
              <a:rPr lang="en-GB" smtClean="0"/>
              <a:pPr/>
              <a:t>19</a:t>
            </a:fld>
            <a:endParaRPr lang="en-GB"/>
          </a:p>
        </p:txBody>
      </p:sp>
    </p:spTree>
    <p:extLst>
      <p:ext uri="{BB962C8B-B14F-4D97-AF65-F5344CB8AC3E}">
        <p14:creationId xmlns:p14="http://schemas.microsoft.com/office/powerpoint/2010/main" xmlns="" val="3542404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https://www.guru99.com/equivalence-partitioning-boundary-value-analysis.html</a:t>
            </a:r>
            <a:endParaRPr lang="en-US" dirty="0"/>
          </a:p>
        </p:txBody>
      </p:sp>
      <p:sp>
        <p:nvSpPr>
          <p:cNvPr id="4" name="Slide Number Placeholder 3"/>
          <p:cNvSpPr>
            <a:spLocks noGrp="1"/>
          </p:cNvSpPr>
          <p:nvPr>
            <p:ph type="sldNum" sz="quarter" idx="10"/>
          </p:nvPr>
        </p:nvSpPr>
        <p:spPr/>
        <p:txBody>
          <a:bodyPr/>
          <a:lstStyle/>
          <a:p>
            <a:fld id="{91432542-E102-4C41-95FE-31FE18F0F6D1}" type="slidenum">
              <a:rPr lang="en-US" smtClean="0"/>
              <a:pPr/>
              <a:t>24</a:t>
            </a:fld>
            <a:endParaRPr lang="en-US"/>
          </a:p>
        </p:txBody>
      </p:sp>
    </p:spTree>
    <p:extLst>
      <p:ext uri="{BB962C8B-B14F-4D97-AF65-F5344CB8AC3E}">
        <p14:creationId xmlns:p14="http://schemas.microsoft.com/office/powerpoint/2010/main" xmlns="" val="414353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pPr/>
              <a:t>5/4/2021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502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11045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0277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96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5" name="Footer Placeholder 4"/>
          <p:cNvSpPr>
            <a:spLocks noGrp="1"/>
          </p:cNvSpPr>
          <p:nvPr>
            <p:ph type="ftr" sz="quarter" idx="11"/>
          </p:nvPr>
        </p:nvSpPr>
        <p:spPr/>
        <p:txBody>
          <a:bodyPr/>
          <a:lstStyle/>
          <a:p>
            <a:endParaRPr lang="en-US" dirty="0">
              <a:solidFill>
                <a:srgbClr val="1CADE4"/>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9039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42374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8" name="Footer Placeholder 7"/>
          <p:cNvSpPr>
            <a:spLocks noGrp="1"/>
          </p:cNvSpPr>
          <p:nvPr>
            <p:ph type="ftr" sz="quarter" idx="11"/>
          </p:nvPr>
        </p:nvSpPr>
        <p:spPr/>
        <p:txBody>
          <a:bodyPr/>
          <a:lstStyle/>
          <a:p>
            <a:endParaRPr lang="en-US" dirty="0">
              <a:solidFill>
                <a:srgbClr val="1CADE4"/>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172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4" name="Footer Placeholder 3"/>
          <p:cNvSpPr>
            <a:spLocks noGrp="1"/>
          </p:cNvSpPr>
          <p:nvPr>
            <p:ph type="ftr" sz="quarter" idx="11"/>
          </p:nvPr>
        </p:nvSpPr>
        <p:spPr/>
        <p:txBody>
          <a:bodyPr/>
          <a:lstStyle/>
          <a:p>
            <a:endParaRPr lang="en-US" dirty="0">
              <a:solidFill>
                <a:srgbClr val="1CADE4"/>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2729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3" name="Footer Placeholder 2"/>
          <p:cNvSpPr>
            <a:spLocks noGrp="1"/>
          </p:cNvSpPr>
          <p:nvPr>
            <p:ph type="ftr" sz="quarter" idx="11"/>
          </p:nvPr>
        </p:nvSpPr>
        <p:spPr/>
        <p:txBody>
          <a:bodyPr/>
          <a:lstStyle/>
          <a:p>
            <a:endParaRPr lang="en-US" dirty="0">
              <a:solidFill>
                <a:srgbClr val="1CADE4"/>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5765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26347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solidFill>
                  <a:srgbClr val="1CADE4"/>
                </a:solidFill>
              </a:rPr>
              <a:pPr/>
              <a:t>5/4/2021</a:t>
            </a:fld>
            <a:endParaRPr lang="en-US" dirty="0">
              <a:solidFill>
                <a:srgbClr val="1CADE4"/>
              </a:solidFill>
            </a:endParaRPr>
          </a:p>
        </p:txBody>
      </p:sp>
      <p:sp>
        <p:nvSpPr>
          <p:cNvPr id="6" name="Footer Placeholder 5"/>
          <p:cNvSpPr>
            <a:spLocks noGrp="1"/>
          </p:cNvSpPr>
          <p:nvPr>
            <p:ph type="ftr" sz="quarter" idx="11"/>
          </p:nvPr>
        </p:nvSpPr>
        <p:spPr/>
        <p:txBody>
          <a:bodyPr/>
          <a:lstStyle/>
          <a:p>
            <a:endParaRPr lang="en-US" dirty="0">
              <a:solidFill>
                <a:srgbClr val="1CADE4"/>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1CADE4"/>
                </a:solidFill>
              </a:rPr>
              <a:pPr/>
              <a:t>‹#›</a:t>
            </a:fld>
            <a:endParaRPr lang="en-US" dirty="0">
              <a:solidFill>
                <a:srgbClr val="1CADE4"/>
              </a:solidFill>
            </a:endParaRPr>
          </a:p>
        </p:txBody>
      </p:sp>
    </p:spTree>
    <p:extLst>
      <p:ext uri="{BB962C8B-B14F-4D97-AF65-F5344CB8AC3E}">
        <p14:creationId xmlns:p14="http://schemas.microsoft.com/office/powerpoint/2010/main" xmlns="" val="192287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96DFF08F-DC6B-4601-B491-B0F83F6DD2DA}" type="datetimeFigureOut">
              <a:rPr lang="en-US" dirty="0">
                <a:solidFill>
                  <a:srgbClr val="1CADE4"/>
                </a:solidFill>
              </a:rPr>
              <a:pPr defTabSz="457200"/>
              <a:t>5/4/2021</a:t>
            </a:fld>
            <a:endParaRPr lang="en-US" dirty="0">
              <a:solidFill>
                <a:srgbClr val="1CADE4"/>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US" dirty="0">
              <a:solidFill>
                <a:srgbClr val="1CADE4"/>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4FAB73BC-B049-4115-A692-8D63A059BFB8}" type="slidenum">
              <a:rPr lang="en-US" dirty="0">
                <a:solidFill>
                  <a:srgbClr val="1CADE4"/>
                </a:solidFill>
              </a:rPr>
              <a:pPr defTabSz="457200"/>
              <a:t>‹#›</a:t>
            </a:fld>
            <a:endParaRPr lang="en-US" dirty="0">
              <a:solidFill>
                <a:srgbClr val="1CADE4"/>
              </a:solidFill>
            </a:endParaRPr>
          </a:p>
        </p:txBody>
      </p:sp>
    </p:spTree>
    <p:extLst>
      <p:ext uri="{BB962C8B-B14F-4D97-AF65-F5344CB8AC3E}">
        <p14:creationId xmlns:p14="http://schemas.microsoft.com/office/powerpoint/2010/main" xmlns="" val="3679054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D605F-7328-4B13-8C14-2B78864714A2}"/>
              </a:ext>
            </a:extLst>
          </p:cNvPr>
          <p:cNvSpPr>
            <a:spLocks noGrp="1"/>
          </p:cNvSpPr>
          <p:nvPr>
            <p:ph type="ctrTitle"/>
          </p:nvPr>
        </p:nvSpPr>
        <p:spPr/>
        <p:txBody>
          <a:bodyPr/>
          <a:lstStyle/>
          <a:p>
            <a:r>
              <a:rPr lang="en-GB" dirty="0"/>
              <a:t>Software Engineering (SE)</a:t>
            </a:r>
          </a:p>
        </p:txBody>
      </p:sp>
      <p:sp>
        <p:nvSpPr>
          <p:cNvPr id="3" name="Subtitle 2">
            <a:extLst>
              <a:ext uri="{FF2B5EF4-FFF2-40B4-BE49-F238E27FC236}">
                <a16:creationId xmlns="" xmlns:a16="http://schemas.microsoft.com/office/drawing/2014/main" id="{C2B549A4-14C3-455E-B1C6-A6DC1F7F30D9}"/>
              </a:ext>
            </a:extLst>
          </p:cNvPr>
          <p:cNvSpPr>
            <a:spLocks noGrp="1"/>
          </p:cNvSpPr>
          <p:nvPr>
            <p:ph type="subTitle" idx="1"/>
          </p:nvPr>
        </p:nvSpPr>
        <p:spPr/>
        <p:txBody>
          <a:bodyPr>
            <a:normAutofit fontScale="77500" lnSpcReduction="20000"/>
          </a:bodyPr>
          <a:lstStyle/>
          <a:p>
            <a:r>
              <a:rPr lang="en-GB" dirty="0"/>
              <a:t>By Sandia </a:t>
            </a:r>
            <a:r>
              <a:rPr lang="en-GB" dirty="0" err="1" smtClean="0"/>
              <a:t>Kumari</a:t>
            </a:r>
            <a:endParaRPr lang="en-GB" dirty="0" smtClean="0"/>
          </a:p>
          <a:p>
            <a:endParaRPr lang="en-GB" dirty="0"/>
          </a:p>
          <a:p>
            <a:r>
              <a:rPr lang="en-GB" dirty="0" smtClean="0"/>
              <a:t>Software Testing </a:t>
            </a:r>
          </a:p>
          <a:p>
            <a:r>
              <a:rPr lang="en-GB" dirty="0" smtClean="0"/>
              <a:t>Lecture 2 &amp; 3</a:t>
            </a:r>
            <a:endParaRPr lang="en-GB" dirty="0"/>
          </a:p>
        </p:txBody>
      </p:sp>
    </p:spTree>
    <p:extLst>
      <p:ext uri="{BB962C8B-B14F-4D97-AF65-F5344CB8AC3E}">
        <p14:creationId xmlns:p14="http://schemas.microsoft.com/office/powerpoint/2010/main" xmlns="" val="767797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solidFill>
                  <a:schemeClr val="tx1">
                    <a:lumMod val="95000"/>
                    <a:lumOff val="5000"/>
                  </a:schemeClr>
                </a:solidFill>
              </a:rPr>
              <a:t>Unit testing is the process of testing individual components in isolation.</a:t>
            </a:r>
          </a:p>
          <a:p>
            <a:r>
              <a:rPr lang="en-US" dirty="0">
                <a:solidFill>
                  <a:schemeClr val="tx1">
                    <a:lumMod val="95000"/>
                    <a:lumOff val="5000"/>
                  </a:schemeClr>
                </a:solidFill>
              </a:rPr>
              <a:t>It is a defect testing process.</a:t>
            </a:r>
          </a:p>
          <a:p>
            <a:r>
              <a:rPr lang="en-US" dirty="0">
                <a:solidFill>
                  <a:schemeClr val="tx1">
                    <a:lumMod val="95000"/>
                    <a:lumOff val="5000"/>
                  </a:schemeClr>
                </a:solidFill>
              </a:rPr>
              <a:t>Units may be:</a:t>
            </a:r>
          </a:p>
          <a:p>
            <a:pPr lvl="1"/>
            <a:r>
              <a:rPr lang="en-US" dirty="0">
                <a:solidFill>
                  <a:schemeClr val="tx1">
                    <a:lumMod val="95000"/>
                    <a:lumOff val="5000"/>
                  </a:schemeClr>
                </a:solidFill>
              </a:rPr>
              <a:t>Individual functions or methods within an object </a:t>
            </a:r>
          </a:p>
          <a:p>
            <a:pPr lvl="1"/>
            <a:r>
              <a:rPr lang="en-US" dirty="0">
                <a:solidFill>
                  <a:schemeClr val="tx1">
                    <a:lumMod val="95000"/>
                    <a:lumOff val="5000"/>
                  </a:schemeClr>
                </a:solidFill>
              </a:rPr>
              <a:t>Object classes with several attributes and methods </a:t>
            </a:r>
          </a:p>
          <a:p>
            <a:pPr lvl="1"/>
            <a:r>
              <a:rPr lang="en-US" dirty="0">
                <a:solidFill>
                  <a:schemeClr val="tx1">
                    <a:lumMod val="95000"/>
                    <a:lumOff val="5000"/>
                  </a:schemeClr>
                </a:solidFill>
              </a:rPr>
              <a:t>Composite components with defined interfaces used to access their functionality</a:t>
            </a:r>
            <a:r>
              <a:rPr lang="en-US" dirty="0" smtClean="0"/>
              <a:t>.</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xmlns="" val="48689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solidFill>
                  <a:schemeClr val="tx1">
                    <a:lumMod val="95000"/>
                    <a:lumOff val="5000"/>
                  </a:schemeClr>
                </a:solidFill>
              </a:rPr>
              <a:t>Complete test coverage of a class involves</a:t>
            </a:r>
          </a:p>
          <a:p>
            <a:pPr lvl="1"/>
            <a:r>
              <a:rPr lang="en-GB" dirty="0">
                <a:solidFill>
                  <a:schemeClr val="tx1">
                    <a:lumMod val="95000"/>
                    <a:lumOff val="5000"/>
                  </a:schemeClr>
                </a:solidFill>
              </a:rPr>
              <a:t>Testing all operations associated with an object</a:t>
            </a:r>
            <a:r>
              <a:rPr lang="en-US" dirty="0">
                <a:solidFill>
                  <a:schemeClr val="tx1">
                    <a:lumMod val="95000"/>
                    <a:lumOff val="5000"/>
                  </a:schemeClr>
                </a:solidFill>
              </a:rPr>
              <a:t> </a:t>
            </a:r>
            <a:endParaRPr lang="en-GB" dirty="0">
              <a:solidFill>
                <a:schemeClr val="tx1">
                  <a:lumMod val="95000"/>
                  <a:lumOff val="5000"/>
                </a:schemeClr>
              </a:solidFill>
            </a:endParaRPr>
          </a:p>
          <a:p>
            <a:pPr lvl="1"/>
            <a:r>
              <a:rPr lang="en-GB" dirty="0">
                <a:solidFill>
                  <a:schemeClr val="tx1">
                    <a:lumMod val="95000"/>
                    <a:lumOff val="5000"/>
                  </a:schemeClr>
                </a:solidFill>
              </a:rPr>
              <a:t>Setting and interrogating all object attributes</a:t>
            </a:r>
            <a:r>
              <a:rPr lang="en-US" dirty="0">
                <a:solidFill>
                  <a:schemeClr val="tx1">
                    <a:lumMod val="95000"/>
                    <a:lumOff val="5000"/>
                  </a:schemeClr>
                </a:solidFill>
              </a:rPr>
              <a:t> </a:t>
            </a:r>
            <a:endParaRPr lang="en-GB" dirty="0">
              <a:solidFill>
                <a:schemeClr val="tx1">
                  <a:lumMod val="95000"/>
                  <a:lumOff val="5000"/>
                </a:schemeClr>
              </a:solidFill>
            </a:endParaRPr>
          </a:p>
          <a:p>
            <a:pPr lvl="1"/>
            <a:r>
              <a:rPr lang="en-GB" dirty="0">
                <a:solidFill>
                  <a:schemeClr val="tx1">
                    <a:lumMod val="95000"/>
                    <a:lumOff val="5000"/>
                  </a:schemeClr>
                </a:solidFill>
              </a:rPr>
              <a:t>Exercising the object in all possible states.</a:t>
            </a:r>
          </a:p>
          <a:p>
            <a:r>
              <a:rPr lang="en-GB" dirty="0">
                <a:solidFill>
                  <a:schemeClr val="tx1">
                    <a:lumMod val="95000"/>
                    <a:lumOff val="5000"/>
                  </a:schemeClr>
                </a:solidFill>
              </a:rPr>
              <a:t>Inheritance makes it more difficult to design object class tests as the information to be tested is not localised</a:t>
            </a:r>
            <a:r>
              <a:rPr lang="en-GB"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515072" y="2039642"/>
            <a:ext cx="6773339" cy="3725075"/>
          </a:xfrm>
        </p:spPr>
      </p:pic>
      <p:pic>
        <p:nvPicPr>
          <p:cNvPr id="5" name="Picture 4" descr="download.jpg"/>
          <p:cNvPicPr>
            <a:picLocks noChangeAspect="1"/>
          </p:cNvPicPr>
          <p:nvPr/>
        </p:nvPicPr>
        <p:blipFill>
          <a:blip r:embed="rId3"/>
          <a:stretch>
            <a:fillRect/>
          </a:stretch>
        </p:blipFill>
        <p:spPr>
          <a:xfrm>
            <a:off x="5228724" y="2502569"/>
            <a:ext cx="5976400" cy="3346784"/>
          </a:xfrm>
          <a:prstGeom prst="rect">
            <a:avLst/>
          </a:prstGeom>
        </p:spPr>
      </p:pic>
    </p:spTree>
    <p:extLst>
      <p:ext uri="{BB962C8B-B14F-4D97-AF65-F5344CB8AC3E}">
        <p14:creationId xmlns:p14="http://schemas.microsoft.com/office/powerpoint/2010/main" xmlns="" val="372285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solidFill>
                  <a:schemeClr val="tx1">
                    <a:lumMod val="95000"/>
                    <a:lumOff val="5000"/>
                  </a:schemeClr>
                </a:solidFill>
              </a:rPr>
              <a:t>Need to define test cases for </a:t>
            </a:r>
            <a:r>
              <a:rPr lang="en-US" dirty="0" err="1">
                <a:solidFill>
                  <a:schemeClr val="tx1">
                    <a:lumMod val="95000"/>
                    <a:lumOff val="5000"/>
                  </a:schemeClr>
                </a:solidFill>
              </a:rPr>
              <a:t>reportWeather</a:t>
            </a:r>
            <a:r>
              <a:rPr lang="en-US" dirty="0">
                <a:solidFill>
                  <a:schemeClr val="tx1">
                    <a:lumMod val="95000"/>
                    <a:lumOff val="5000"/>
                  </a:schemeClr>
                </a:solidFill>
              </a:rPr>
              <a:t>, calibrate, test, startup and shutdown.</a:t>
            </a:r>
          </a:p>
          <a:p>
            <a:r>
              <a:rPr lang="en-US" dirty="0">
                <a:solidFill>
                  <a:schemeClr val="tx1">
                    <a:lumMod val="95000"/>
                    <a:lumOff val="5000"/>
                  </a:schemeClr>
                </a:solidFill>
              </a:rPr>
              <a:t>Using a state model, identify sequences of state transitions to be tested and the event sequences to cause these transitions</a:t>
            </a:r>
          </a:p>
          <a:p>
            <a:r>
              <a:rPr lang="en-US" dirty="0">
                <a:solidFill>
                  <a:schemeClr val="tx1">
                    <a:lumMod val="95000"/>
                    <a:lumOff val="5000"/>
                  </a:schemeClr>
                </a:solidFill>
              </a:rPr>
              <a:t>For example:</a:t>
            </a:r>
          </a:p>
          <a:p>
            <a:pPr lvl="1"/>
            <a:r>
              <a:rPr lang="en-US" dirty="0">
                <a:solidFill>
                  <a:schemeClr val="tx1">
                    <a:lumMod val="95000"/>
                    <a:lumOff val="5000"/>
                  </a:schemeClr>
                </a:solidFill>
              </a:rPr>
              <a:t>Shutdown -&gt; Running-&gt; Shutdown</a:t>
            </a:r>
          </a:p>
          <a:p>
            <a:pPr lvl="1"/>
            <a:r>
              <a:rPr lang="en-US" dirty="0">
                <a:solidFill>
                  <a:schemeClr val="tx1">
                    <a:lumMod val="95000"/>
                    <a:lumOff val="5000"/>
                  </a:schemeClr>
                </a:solidFill>
              </a:rPr>
              <a:t>Configuring-&gt; Running-&gt; Testing -&gt; Transmitting -&gt; Running</a:t>
            </a:r>
          </a:p>
          <a:p>
            <a:pPr lvl="1"/>
            <a:r>
              <a:rPr lang="en-US" dirty="0">
                <a:solidFill>
                  <a:schemeClr val="tx1">
                    <a:lumMod val="95000"/>
                    <a:lumOff val="5000"/>
                  </a:schemeClr>
                </a:solidFill>
              </a:rPr>
              <a:t>Running-&gt; Collecting-&gt; Running-&gt; Summarizing -&gt; Transmitting -&gt; Running</a:t>
            </a:r>
          </a:p>
          <a:p>
            <a:pPr lvl="1"/>
            <a:endParaRPr lang="en-US" dirty="0"/>
          </a:p>
        </p:txBody>
      </p:sp>
    </p:spTree>
    <p:extLst>
      <p:ext uri="{BB962C8B-B14F-4D97-AF65-F5344CB8AC3E}">
        <p14:creationId xmlns:p14="http://schemas.microsoft.com/office/powerpoint/2010/main" xmlns="" val="75843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solidFill>
                  <a:schemeClr val="tx1">
                    <a:lumMod val="95000"/>
                    <a:lumOff val="5000"/>
                  </a:schemeClr>
                </a:solidFill>
              </a:rPr>
              <a:t>Whenever possible, unit testing should be automated so that tests are run and checked without manual intervention.</a:t>
            </a:r>
          </a:p>
          <a:p>
            <a:r>
              <a:rPr lang="en-US" dirty="0">
                <a:solidFill>
                  <a:schemeClr val="tx1">
                    <a:lumMod val="95000"/>
                    <a:lumOff val="5000"/>
                  </a:schemeClr>
                </a:solidFill>
              </a:rPr>
              <a:t>In automated unit testing, you make use of a test automation framework (such as </a:t>
            </a:r>
            <a:r>
              <a:rPr lang="en-US" dirty="0" err="1">
                <a:solidFill>
                  <a:schemeClr val="tx1">
                    <a:lumMod val="95000"/>
                    <a:lumOff val="5000"/>
                  </a:schemeClr>
                </a:solidFill>
              </a:rPr>
              <a:t>JUnit</a:t>
            </a:r>
            <a:r>
              <a:rPr lang="en-US" dirty="0">
                <a:solidFill>
                  <a:schemeClr val="tx1">
                    <a:lumMod val="95000"/>
                    <a:lumOff val="5000"/>
                  </a:schemeClr>
                </a:solidFill>
              </a:rPr>
              <a:t>) to write and run your program tests. </a:t>
            </a:r>
          </a:p>
          <a:p>
            <a:r>
              <a:rPr lang="en-US" dirty="0">
                <a:solidFill>
                  <a:schemeClr val="tx1">
                    <a:lumMod val="95000"/>
                    <a:lumOff val="5000"/>
                  </a:schemeClr>
                </a:solidFill>
              </a:rPr>
              <a:t>Unit testing frameworks provide generic test classes that you extend to create specific test cases. They can then run all of the tests that you have implemented and report, often through some GUI, on the success of otherwise of the tests. </a:t>
            </a:r>
          </a:p>
        </p:txBody>
      </p:sp>
    </p:spTree>
    <p:extLst>
      <p:ext uri="{BB962C8B-B14F-4D97-AF65-F5344CB8AC3E}">
        <p14:creationId xmlns:p14="http://schemas.microsoft.com/office/powerpoint/2010/main" xmlns="" val="196426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An automated test has three parts:</a:t>
            </a:r>
            <a:endParaRPr lang="en-US" dirty="0" smtClean="0">
              <a:solidFill>
                <a:schemeClr val="tx1">
                  <a:lumMod val="95000"/>
                  <a:lumOff val="5000"/>
                </a:schemeClr>
              </a:solidFill>
            </a:endParaRPr>
          </a:p>
          <a:p>
            <a:r>
              <a:rPr lang="en-US" dirty="0" smtClean="0">
                <a:solidFill>
                  <a:schemeClr val="tx1">
                    <a:lumMod val="95000"/>
                    <a:lumOff val="5000"/>
                  </a:schemeClr>
                </a:solidFill>
              </a:rPr>
              <a:t>A </a:t>
            </a:r>
            <a:r>
              <a:rPr lang="en-US" b="1" u="sng" dirty="0">
                <a:solidFill>
                  <a:schemeClr val="tx1">
                    <a:lumMod val="95000"/>
                    <a:lumOff val="5000"/>
                  </a:schemeClr>
                </a:solidFill>
              </a:rPr>
              <a:t>setup part</a:t>
            </a:r>
            <a:r>
              <a:rPr lang="en-US" dirty="0">
                <a:solidFill>
                  <a:schemeClr val="tx1">
                    <a:lumMod val="95000"/>
                    <a:lumOff val="5000"/>
                  </a:schemeClr>
                </a:solidFill>
              </a:rPr>
              <a:t>, where you initialize the system with the test case, namely the inputs and expected outputs.</a:t>
            </a:r>
            <a:endParaRPr lang="en-GB" dirty="0">
              <a:solidFill>
                <a:schemeClr val="tx1">
                  <a:lumMod val="95000"/>
                  <a:lumOff val="5000"/>
                </a:schemeClr>
              </a:solidFill>
            </a:endParaRPr>
          </a:p>
          <a:p>
            <a:r>
              <a:rPr lang="en-US" dirty="0">
                <a:solidFill>
                  <a:schemeClr val="tx1">
                    <a:lumMod val="95000"/>
                    <a:lumOff val="5000"/>
                  </a:schemeClr>
                </a:solidFill>
              </a:rPr>
              <a:t>A </a:t>
            </a:r>
            <a:r>
              <a:rPr lang="en-US" b="1" u="sng" dirty="0">
                <a:solidFill>
                  <a:schemeClr val="tx1">
                    <a:lumMod val="95000"/>
                    <a:lumOff val="5000"/>
                  </a:schemeClr>
                </a:solidFill>
              </a:rPr>
              <a:t>call part</a:t>
            </a:r>
            <a:r>
              <a:rPr lang="en-US" dirty="0">
                <a:solidFill>
                  <a:schemeClr val="tx1">
                    <a:lumMod val="95000"/>
                    <a:lumOff val="5000"/>
                  </a:schemeClr>
                </a:solidFill>
              </a:rPr>
              <a:t>, where you call the object or method to be tested.</a:t>
            </a:r>
            <a:endParaRPr lang="en-GB" dirty="0">
              <a:solidFill>
                <a:schemeClr val="tx1">
                  <a:lumMod val="95000"/>
                  <a:lumOff val="5000"/>
                </a:schemeClr>
              </a:solidFill>
            </a:endParaRPr>
          </a:p>
          <a:p>
            <a:r>
              <a:rPr lang="en-US" dirty="0">
                <a:solidFill>
                  <a:schemeClr val="tx1">
                    <a:lumMod val="95000"/>
                    <a:lumOff val="5000"/>
                  </a:schemeClr>
                </a:solidFill>
              </a:rPr>
              <a:t>An </a:t>
            </a:r>
            <a:r>
              <a:rPr lang="en-US" b="1" u="sng" dirty="0">
                <a:solidFill>
                  <a:schemeClr val="tx1">
                    <a:lumMod val="95000"/>
                    <a:lumOff val="5000"/>
                  </a:schemeClr>
                </a:solidFill>
              </a:rPr>
              <a:t>assertion part </a:t>
            </a:r>
            <a:r>
              <a:rPr lang="en-US" dirty="0">
                <a:solidFill>
                  <a:schemeClr val="tx1">
                    <a:lumMod val="95000"/>
                    <a:lumOff val="5000"/>
                  </a:schemeClr>
                </a:solidFill>
              </a:rPr>
              <a:t>where you compare the result of the call with the expected result. If the assertion evaluates to true, the test has been successful  if false, then it has failed.</a:t>
            </a:r>
            <a:endParaRPr lang="en-GB"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xmlns="" val="190929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0081" y="972645"/>
            <a:ext cx="5392726" cy="2210826"/>
          </a:xfrm>
          <a:prstGeom prst="rect">
            <a:avLst/>
          </a:prstGeom>
          <a:ln w="19050">
            <a:solidFill>
              <a:schemeClr val="tx1"/>
            </a:solidFill>
          </a:ln>
        </p:spPr>
      </p:pic>
      <p:pic>
        <p:nvPicPr>
          <p:cNvPr id="5" name="Picture 4"/>
          <p:cNvPicPr>
            <a:picLocks noChangeAspect="1"/>
          </p:cNvPicPr>
          <p:nvPr/>
        </p:nvPicPr>
        <p:blipFill>
          <a:blip r:embed="rId3"/>
          <a:stretch>
            <a:fillRect/>
          </a:stretch>
        </p:blipFill>
        <p:spPr>
          <a:xfrm>
            <a:off x="363769" y="3894331"/>
            <a:ext cx="6150219" cy="2702316"/>
          </a:xfrm>
          <a:prstGeom prst="rect">
            <a:avLst/>
          </a:prstGeom>
          <a:ln w="9525">
            <a:solidFill>
              <a:schemeClr val="tx1"/>
            </a:solidFill>
          </a:ln>
        </p:spPr>
      </p:pic>
      <p:sp>
        <p:nvSpPr>
          <p:cNvPr id="6" name="TextBox 5"/>
          <p:cNvSpPr txBox="1"/>
          <p:nvPr/>
        </p:nvSpPr>
        <p:spPr>
          <a:xfrm>
            <a:off x="1519311" y="587271"/>
            <a:ext cx="1659988" cy="369332"/>
          </a:xfrm>
          <a:prstGeom prst="rect">
            <a:avLst/>
          </a:prstGeom>
          <a:noFill/>
        </p:spPr>
        <p:txBody>
          <a:bodyPr wrap="square" rtlCol="0">
            <a:spAutoFit/>
          </a:bodyPr>
          <a:lstStyle/>
          <a:p>
            <a:r>
              <a:rPr lang="en-US" b="1" dirty="0" smtClean="0"/>
              <a:t>Function</a:t>
            </a:r>
            <a:endParaRPr lang="en-US" b="1" dirty="0"/>
          </a:p>
        </p:txBody>
      </p:sp>
      <p:sp>
        <p:nvSpPr>
          <p:cNvPr id="7" name="TextBox 6"/>
          <p:cNvSpPr txBox="1"/>
          <p:nvPr/>
        </p:nvSpPr>
        <p:spPr>
          <a:xfrm>
            <a:off x="1519311" y="3284367"/>
            <a:ext cx="1659988" cy="369332"/>
          </a:xfrm>
          <a:prstGeom prst="rect">
            <a:avLst/>
          </a:prstGeom>
          <a:noFill/>
        </p:spPr>
        <p:txBody>
          <a:bodyPr wrap="square" rtlCol="0">
            <a:spAutoFit/>
          </a:bodyPr>
          <a:lstStyle/>
          <a:p>
            <a:r>
              <a:rPr lang="en-US" b="1" dirty="0" smtClean="0"/>
              <a:t>Test Case 1</a:t>
            </a:r>
            <a:endParaRPr lang="en-US" b="1" dirty="0"/>
          </a:p>
        </p:txBody>
      </p:sp>
      <p:pic>
        <p:nvPicPr>
          <p:cNvPr id="9" name="Picture 8"/>
          <p:cNvPicPr>
            <a:picLocks noChangeAspect="1"/>
          </p:cNvPicPr>
          <p:nvPr/>
        </p:nvPicPr>
        <p:blipFill>
          <a:blip r:embed="rId4"/>
          <a:stretch>
            <a:fillRect/>
          </a:stretch>
        </p:blipFill>
        <p:spPr>
          <a:xfrm>
            <a:off x="4676927" y="5625983"/>
            <a:ext cx="3248025" cy="1000125"/>
          </a:xfrm>
          <a:prstGeom prst="rect">
            <a:avLst/>
          </a:prstGeom>
        </p:spPr>
      </p:pic>
      <p:sp>
        <p:nvSpPr>
          <p:cNvPr id="10" name="Rectangle 9"/>
          <p:cNvSpPr/>
          <p:nvPr/>
        </p:nvSpPr>
        <p:spPr>
          <a:xfrm>
            <a:off x="7763195" y="2273345"/>
            <a:ext cx="1278235" cy="369332"/>
          </a:xfrm>
          <a:prstGeom prst="rect">
            <a:avLst/>
          </a:prstGeom>
        </p:spPr>
        <p:txBody>
          <a:bodyPr wrap="none">
            <a:spAutoFit/>
          </a:bodyPr>
          <a:lstStyle/>
          <a:p>
            <a:r>
              <a:rPr lang="en-US" b="1" dirty="0"/>
              <a:t>Test Case </a:t>
            </a:r>
            <a:r>
              <a:rPr lang="en-US" b="1" dirty="0" smtClean="0"/>
              <a:t>2</a:t>
            </a:r>
            <a:endParaRPr lang="en-US" b="1" dirty="0"/>
          </a:p>
        </p:txBody>
      </p:sp>
      <p:pic>
        <p:nvPicPr>
          <p:cNvPr id="12" name="Picture 11"/>
          <p:cNvPicPr>
            <a:picLocks noChangeAspect="1"/>
          </p:cNvPicPr>
          <p:nvPr/>
        </p:nvPicPr>
        <p:blipFill>
          <a:blip r:embed="rId5"/>
          <a:stretch>
            <a:fillRect/>
          </a:stretch>
        </p:blipFill>
        <p:spPr>
          <a:xfrm>
            <a:off x="6350500" y="2066289"/>
            <a:ext cx="5841500" cy="2382988"/>
          </a:xfrm>
          <a:prstGeom prst="rect">
            <a:avLst/>
          </a:prstGeom>
          <a:ln w="6350">
            <a:solidFill>
              <a:schemeClr val="tx1"/>
            </a:solidFill>
          </a:ln>
        </p:spPr>
      </p:pic>
      <p:pic>
        <p:nvPicPr>
          <p:cNvPr id="13" name="Picture 12"/>
          <p:cNvPicPr>
            <a:picLocks noChangeAspect="1"/>
          </p:cNvPicPr>
          <p:nvPr/>
        </p:nvPicPr>
        <p:blipFill>
          <a:blip r:embed="rId6"/>
          <a:stretch>
            <a:fillRect/>
          </a:stretch>
        </p:blipFill>
        <p:spPr>
          <a:xfrm>
            <a:off x="8001259" y="4781766"/>
            <a:ext cx="3238500" cy="1266825"/>
          </a:xfrm>
          <a:prstGeom prst="rect">
            <a:avLst/>
          </a:prstGeom>
        </p:spPr>
      </p:pic>
    </p:spTree>
    <p:extLst>
      <p:ext uri="{BB962C8B-B14F-4D97-AF65-F5344CB8AC3E}">
        <p14:creationId xmlns:p14="http://schemas.microsoft.com/office/powerpoint/2010/main" xmlns="" val="414029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objects</a:t>
            </a:r>
            <a:endParaRPr lang="en-US" dirty="0"/>
          </a:p>
        </p:txBody>
      </p:sp>
      <p:sp>
        <p:nvSpPr>
          <p:cNvPr id="3" name="Content Placeholder 2"/>
          <p:cNvSpPr>
            <a:spLocks noGrp="1"/>
          </p:cNvSpPr>
          <p:nvPr>
            <p:ph idx="1"/>
          </p:nvPr>
        </p:nvSpPr>
        <p:spPr/>
        <p:txBody>
          <a:bodyPr/>
          <a:lstStyle/>
          <a:p>
            <a:r>
              <a:rPr lang="en-US" dirty="0">
                <a:solidFill>
                  <a:schemeClr val="tx1"/>
                </a:solidFill>
              </a:rPr>
              <a:t>Sometimes, the object that you are testing has dependencies on other objects that may not have been implemented or whose use slows down the testing process</a:t>
            </a:r>
            <a:r>
              <a:rPr lang="en-US" dirty="0" smtClean="0">
                <a:solidFill>
                  <a:schemeClr val="tx1"/>
                </a:solidFill>
              </a:rPr>
              <a:t>.</a:t>
            </a:r>
          </a:p>
          <a:p>
            <a:r>
              <a:rPr lang="en-US" dirty="0" smtClean="0">
                <a:solidFill>
                  <a:schemeClr val="tx1"/>
                </a:solidFill>
              </a:rPr>
              <a:t> </a:t>
            </a:r>
            <a:r>
              <a:rPr lang="en-US" dirty="0">
                <a:solidFill>
                  <a:schemeClr val="tx1"/>
                </a:solidFill>
              </a:rPr>
              <a:t>For example, if an object calls a database, this may involve a slow setup </a:t>
            </a:r>
            <a:r>
              <a:rPr lang="en-US" dirty="0" smtClean="0">
                <a:solidFill>
                  <a:schemeClr val="tx1"/>
                </a:solidFill>
              </a:rPr>
              <a:t>p</a:t>
            </a:r>
            <a:r>
              <a:rPr lang="en-US" dirty="0">
                <a:solidFill>
                  <a:schemeClr val="tx1"/>
                </a:solidFill>
              </a:rPr>
              <a:t>rocess before it can be used. In such cases, you may decide to use mock objects</a:t>
            </a:r>
            <a:r>
              <a:rPr lang="en-US" dirty="0" smtClean="0">
                <a:solidFill>
                  <a:schemeClr val="tx1"/>
                </a:solidFill>
              </a:rPr>
              <a:t>.</a:t>
            </a:r>
          </a:p>
          <a:p>
            <a:r>
              <a:rPr lang="en-US" dirty="0">
                <a:solidFill>
                  <a:schemeClr val="tx1"/>
                </a:solidFill>
              </a:rPr>
              <a:t>Mock objects are objects with the same interface as the external objects being used that simulate its functionality</a:t>
            </a:r>
          </a:p>
        </p:txBody>
      </p:sp>
    </p:spTree>
    <p:extLst>
      <p:ext uri="{BB962C8B-B14F-4D97-AF65-F5344CB8AC3E}">
        <p14:creationId xmlns:p14="http://schemas.microsoft.com/office/powerpoint/2010/main" xmlns="" val="376229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solidFill>
                  <a:schemeClr val="tx1"/>
                </a:solidFill>
              </a:rPr>
              <a:t>Testing is expensive and time consuming, so it is important that you choose effective unit test cases. Effectiveness, in this case, means two things</a:t>
            </a:r>
            <a:r>
              <a:rPr lang="en-US" dirty="0" smtClean="0">
                <a:solidFill>
                  <a:schemeClr val="tx1"/>
                </a:solidFill>
              </a:rPr>
              <a:t>:</a:t>
            </a:r>
          </a:p>
          <a:p>
            <a:endParaRPr lang="en-US" dirty="0" smtClean="0">
              <a:solidFill>
                <a:schemeClr val="tx1"/>
              </a:solidFill>
            </a:endParaRPr>
          </a:p>
          <a:p>
            <a:pPr marL="502920" indent="-457200">
              <a:buFont typeface="+mj-lt"/>
              <a:buAutoNum type="arabicPeriod"/>
            </a:pPr>
            <a:r>
              <a:rPr lang="en-US" dirty="0" smtClean="0">
                <a:solidFill>
                  <a:schemeClr val="tx1"/>
                </a:solidFill>
              </a:rPr>
              <a:t>The </a:t>
            </a:r>
            <a:r>
              <a:rPr lang="en-US" dirty="0">
                <a:solidFill>
                  <a:schemeClr val="tx1"/>
                </a:solidFill>
              </a:rPr>
              <a:t>test cases should show that, when used as expected, the component that you are testing does what it is supposed to </a:t>
            </a:r>
            <a:r>
              <a:rPr lang="en-US" dirty="0" smtClean="0">
                <a:solidFill>
                  <a:schemeClr val="tx1"/>
                </a:solidFill>
              </a:rPr>
              <a:t>do.</a:t>
            </a:r>
            <a:endParaRPr lang="en-GB" dirty="0">
              <a:solidFill>
                <a:schemeClr val="tx1"/>
              </a:solidFill>
            </a:endParaRPr>
          </a:p>
          <a:p>
            <a:pPr marL="502920" indent="-457200">
              <a:buFont typeface="+mj-lt"/>
              <a:buAutoNum type="arabicPeriod"/>
            </a:pPr>
            <a:r>
              <a:rPr lang="en-US" dirty="0" smtClean="0">
                <a:solidFill>
                  <a:schemeClr val="tx1"/>
                </a:solidFill>
              </a:rPr>
              <a:t>If </a:t>
            </a:r>
            <a:r>
              <a:rPr lang="en-US" dirty="0">
                <a:solidFill>
                  <a:schemeClr val="tx1"/>
                </a:solidFill>
              </a:rPr>
              <a:t>there are defects in the component, these should be revealed by test cases. </a:t>
            </a:r>
            <a:endParaRPr lang="en-GB" dirty="0">
              <a:solidFill>
                <a:schemeClr val="tx1"/>
              </a:solidFill>
            </a:endParaRPr>
          </a:p>
        </p:txBody>
      </p:sp>
    </p:spTree>
    <p:extLst>
      <p:ext uri="{BB962C8B-B14F-4D97-AF65-F5344CB8AC3E}">
        <p14:creationId xmlns:p14="http://schemas.microsoft.com/office/powerpoint/2010/main" xmlns="" val="39399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unit test cases</a:t>
            </a:r>
            <a:endParaRPr lang="en-US" dirty="0"/>
          </a:p>
        </p:txBody>
      </p:sp>
      <p:sp>
        <p:nvSpPr>
          <p:cNvPr id="3" name="Content Placeholder 2"/>
          <p:cNvSpPr>
            <a:spLocks noGrp="1"/>
          </p:cNvSpPr>
          <p:nvPr>
            <p:ph idx="1"/>
          </p:nvPr>
        </p:nvSpPr>
        <p:spPr/>
        <p:txBody>
          <a:bodyPr/>
          <a:lstStyle/>
          <a:p>
            <a:r>
              <a:rPr lang="en-US" dirty="0">
                <a:solidFill>
                  <a:schemeClr val="tx1"/>
                </a:solidFill>
              </a:rPr>
              <a:t>This leads to 2 types of unit test case:</a:t>
            </a:r>
          </a:p>
          <a:p>
            <a:pPr lvl="1"/>
            <a:endParaRPr lang="en-US" dirty="0" smtClean="0">
              <a:solidFill>
                <a:schemeClr val="tx1"/>
              </a:solidFill>
            </a:endParaRPr>
          </a:p>
          <a:p>
            <a:pPr lvl="1"/>
            <a:r>
              <a:rPr lang="en-US" dirty="0" smtClean="0">
                <a:solidFill>
                  <a:schemeClr val="tx1"/>
                </a:solidFill>
              </a:rPr>
              <a:t>The </a:t>
            </a:r>
            <a:r>
              <a:rPr lang="en-US" dirty="0">
                <a:solidFill>
                  <a:schemeClr val="tx1"/>
                </a:solidFill>
              </a:rPr>
              <a:t>first of these should reflect normal operation of a program and should show that the component works as expected. </a:t>
            </a:r>
            <a:endParaRPr lang="en-US" dirty="0" smtClean="0">
              <a:solidFill>
                <a:schemeClr val="tx1"/>
              </a:solidFill>
            </a:endParaRPr>
          </a:p>
          <a:p>
            <a:pPr lvl="1"/>
            <a:endParaRPr lang="en-US" dirty="0">
              <a:solidFill>
                <a:schemeClr val="tx1"/>
              </a:solidFill>
            </a:endParaRPr>
          </a:p>
          <a:p>
            <a:pPr lvl="1"/>
            <a:r>
              <a:rPr lang="en-US" dirty="0">
                <a:solidFill>
                  <a:schemeClr val="tx1"/>
                </a:solidFill>
              </a:rPr>
              <a:t>The other kind of test case should be based on testing experience of where common problems arise. It should use abnormal inputs to check that these are properly processed and do not crash the component.</a:t>
            </a:r>
            <a:r>
              <a:rPr lang="en-GB" dirty="0">
                <a:solidFill>
                  <a:schemeClr val="tx1"/>
                </a:solidFill>
              </a:rPr>
              <a:t> </a:t>
            </a:r>
            <a:endParaRPr lang="en-US" dirty="0">
              <a:solidFill>
                <a:schemeClr val="tx1"/>
              </a:solidFill>
            </a:endParaRPr>
          </a:p>
          <a:p>
            <a:endParaRPr lang="en-US" dirty="0"/>
          </a:p>
        </p:txBody>
      </p:sp>
    </p:spTree>
    <p:extLst>
      <p:ext uri="{BB962C8B-B14F-4D97-AF65-F5344CB8AC3E}">
        <p14:creationId xmlns:p14="http://schemas.microsoft.com/office/powerpoint/2010/main" xmlns="" val="161592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V &amp; V confidence</a:t>
            </a:r>
          </a:p>
        </p:txBody>
      </p:sp>
      <p:sp>
        <p:nvSpPr>
          <p:cNvPr id="55299" name="Rectangle 3"/>
          <p:cNvSpPr>
            <a:spLocks noGrp="1" noChangeArrowheads="1"/>
          </p:cNvSpPr>
          <p:nvPr>
            <p:ph idx="1"/>
          </p:nvPr>
        </p:nvSpPr>
        <p:spPr/>
        <p:txBody>
          <a:bodyPr/>
          <a:lstStyle/>
          <a:p>
            <a:pPr>
              <a:lnSpc>
                <a:spcPct val="90000"/>
              </a:lnSpc>
            </a:pPr>
            <a:r>
              <a:rPr lang="en-GB" dirty="0">
                <a:solidFill>
                  <a:schemeClr val="tx1"/>
                </a:solidFill>
              </a:rPr>
              <a:t>Aim of V &amp; V is to establish confidence that the system is ‘fit for purpose’.</a:t>
            </a:r>
          </a:p>
          <a:p>
            <a:pPr>
              <a:lnSpc>
                <a:spcPct val="90000"/>
              </a:lnSpc>
            </a:pPr>
            <a:r>
              <a:rPr lang="en-GB" dirty="0">
                <a:solidFill>
                  <a:schemeClr val="tx1"/>
                </a:solidFill>
              </a:rPr>
              <a:t>The level of confidence required depends on system’s purpose, user expectations and marketing environment</a:t>
            </a:r>
          </a:p>
          <a:p>
            <a:pPr>
              <a:lnSpc>
                <a:spcPct val="90000"/>
              </a:lnSpc>
            </a:pPr>
            <a:endParaRPr lang="en-GB" dirty="0"/>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Tree>
    <p:extLst>
      <p:ext uri="{BB962C8B-B14F-4D97-AF65-F5344CB8AC3E}">
        <p14:creationId xmlns:p14="http://schemas.microsoft.com/office/powerpoint/2010/main" xmlns="" val="1188987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normAutofit/>
          </a:bodyPr>
          <a:lstStyle/>
          <a:p>
            <a:pPr marL="45720" indent="0">
              <a:buNone/>
            </a:pPr>
            <a:r>
              <a:rPr lang="en-US" sz="2400" dirty="0" smtClean="0"/>
              <a:t>Two </a:t>
            </a:r>
            <a:r>
              <a:rPr lang="en-US" sz="2400" dirty="0"/>
              <a:t>strategies that can be effective in helping you choose test cases are:</a:t>
            </a:r>
            <a:endParaRPr lang="en-US" sz="2400" dirty="0" smtClean="0">
              <a:solidFill>
                <a:schemeClr val="tx1">
                  <a:lumMod val="95000"/>
                  <a:lumOff val="5000"/>
                </a:schemeClr>
              </a:solidFill>
            </a:endParaRPr>
          </a:p>
          <a:p>
            <a:r>
              <a:rPr lang="en-US" sz="2400" dirty="0" smtClean="0">
                <a:solidFill>
                  <a:schemeClr val="tx1">
                    <a:lumMod val="95000"/>
                    <a:lumOff val="5000"/>
                  </a:schemeClr>
                </a:solidFill>
              </a:rPr>
              <a:t>Partition </a:t>
            </a:r>
            <a:r>
              <a:rPr lang="en-US" sz="2400" dirty="0">
                <a:solidFill>
                  <a:schemeClr val="tx1">
                    <a:lumMod val="95000"/>
                    <a:lumOff val="5000"/>
                  </a:schemeClr>
                </a:solidFill>
              </a:rPr>
              <a:t>testing, where you identify groups of inputs that have common characteristics and should be processed in the same way. </a:t>
            </a:r>
          </a:p>
          <a:p>
            <a:pPr lvl="1"/>
            <a:r>
              <a:rPr lang="en-US" sz="2400" dirty="0">
                <a:solidFill>
                  <a:schemeClr val="tx1">
                    <a:lumMod val="95000"/>
                    <a:lumOff val="5000"/>
                  </a:schemeClr>
                </a:solidFill>
              </a:rPr>
              <a:t>You should choose tests from within each of these groups.</a:t>
            </a:r>
            <a:endParaRPr lang="en-GB" sz="2400" dirty="0">
              <a:solidFill>
                <a:schemeClr val="tx1">
                  <a:lumMod val="95000"/>
                  <a:lumOff val="5000"/>
                </a:schemeClr>
              </a:solidFill>
            </a:endParaRPr>
          </a:p>
          <a:p>
            <a:r>
              <a:rPr lang="en-US" sz="2400" dirty="0">
                <a:solidFill>
                  <a:schemeClr val="tx1">
                    <a:lumMod val="95000"/>
                    <a:lumOff val="5000"/>
                  </a:schemeClr>
                </a:solidFill>
              </a:rPr>
              <a:t>Guideline-based testing, where you use testing guidelines to choose test cases. </a:t>
            </a:r>
          </a:p>
          <a:p>
            <a:pPr lvl="1"/>
            <a:r>
              <a:rPr lang="en-US" sz="2400" dirty="0">
                <a:solidFill>
                  <a:schemeClr val="tx1">
                    <a:lumMod val="95000"/>
                    <a:lumOff val="5000"/>
                  </a:schemeClr>
                </a:solidFill>
              </a:rPr>
              <a:t>These guidelines reflect previous experience of the kinds of errors that programmers often make when developing components.</a:t>
            </a:r>
            <a:endParaRPr lang="en-GB" sz="2400" dirty="0">
              <a:solidFill>
                <a:schemeClr val="tx1">
                  <a:lumMod val="95000"/>
                  <a:lumOff val="5000"/>
                </a:schemeClr>
              </a:solidFill>
            </a:endParaRPr>
          </a:p>
          <a:p>
            <a:endParaRPr lang="en-US" sz="2400" dirty="0"/>
          </a:p>
        </p:txBody>
      </p:sp>
    </p:spTree>
    <p:extLst>
      <p:ext uri="{BB962C8B-B14F-4D97-AF65-F5344CB8AC3E}">
        <p14:creationId xmlns:p14="http://schemas.microsoft.com/office/powerpoint/2010/main" xmlns="" val="156034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solidFill>
                  <a:schemeClr val="tx1">
                    <a:lumMod val="95000"/>
                    <a:lumOff val="5000"/>
                  </a:schemeClr>
                </a:solidFill>
              </a:rPr>
              <a:t>Input data and output results often fall into different classes where all members of a class are related.</a:t>
            </a:r>
          </a:p>
          <a:p>
            <a:r>
              <a:rPr lang="en-GB" dirty="0">
                <a:solidFill>
                  <a:schemeClr val="tx1">
                    <a:lumMod val="95000"/>
                    <a:lumOff val="5000"/>
                  </a:schemeClr>
                </a:solidFill>
              </a:rPr>
              <a:t>Each of these classes is an equivalence partition or domain where the program behaves in an equivalent way for each class member.</a:t>
            </a:r>
          </a:p>
          <a:p>
            <a:r>
              <a:rPr lang="en-GB" dirty="0">
                <a:solidFill>
                  <a:schemeClr val="tx1">
                    <a:lumMod val="95000"/>
                    <a:lumOff val="5000"/>
                  </a:schemeClr>
                </a:solidFill>
              </a:rPr>
              <a:t>Test cases should be chosen from each partition.</a:t>
            </a:r>
          </a:p>
        </p:txBody>
      </p:sp>
    </p:spTree>
    <p:extLst>
      <p:ext uri="{BB962C8B-B14F-4D97-AF65-F5344CB8AC3E}">
        <p14:creationId xmlns:p14="http://schemas.microsoft.com/office/powerpoint/2010/main" xmlns="" val="101736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2091266" y="2159770"/>
            <a:ext cx="6675156" cy="3747547"/>
          </a:xfrm>
        </p:spPr>
      </p:pic>
    </p:spTree>
    <p:extLst>
      <p:ext uri="{BB962C8B-B14F-4D97-AF65-F5344CB8AC3E}">
        <p14:creationId xmlns:p14="http://schemas.microsoft.com/office/powerpoint/2010/main" xmlns="" val="3786402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396240"/>
            <a:ext cx="9875520" cy="1356360"/>
          </a:xfrm>
        </p:spPr>
        <p:txBody>
          <a:bodyPr/>
          <a:lstStyle/>
          <a:p>
            <a:r>
              <a:rPr lang="en-US" dirty="0" smtClean="0"/>
              <a:t>Equivalence Partitions</a:t>
            </a:r>
            <a:endParaRPr lang="en-US" dirty="0"/>
          </a:p>
        </p:txBody>
      </p:sp>
      <p:pic>
        <p:nvPicPr>
          <p:cNvPr id="4" name="Content Placeholder 3" descr="8.6 Partitions.eps"/>
          <p:cNvPicPr>
            <a:picLocks noChangeAspect="1"/>
          </p:cNvPicPr>
          <p:nvPr/>
        </p:nvPicPr>
        <p:blipFill>
          <a:blip r:embed="rId2"/>
          <a:srcRect l="-9407" r="-9407"/>
          <a:stretch>
            <a:fillRect/>
          </a:stretch>
        </p:blipFill>
        <p:spPr>
          <a:xfrm>
            <a:off x="2100162" y="2057400"/>
            <a:ext cx="7311053" cy="4020798"/>
          </a:xfrm>
          <a:prstGeom prst="rect">
            <a:avLst/>
          </a:prstGeom>
        </p:spPr>
      </p:pic>
    </p:spTree>
    <p:extLst>
      <p:ext uri="{BB962C8B-B14F-4D97-AF65-F5344CB8AC3E}">
        <p14:creationId xmlns:p14="http://schemas.microsoft.com/office/powerpoint/2010/main" xmlns="" val="171149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05933" y="326495"/>
            <a:ext cx="10109938" cy="6089559"/>
          </a:xfrm>
          <a:prstGeom prst="rect">
            <a:avLst/>
          </a:prstGeom>
        </p:spPr>
      </p:pic>
    </p:spTree>
    <p:extLst>
      <p:ext uri="{BB962C8B-B14F-4D97-AF65-F5344CB8AC3E}">
        <p14:creationId xmlns:p14="http://schemas.microsoft.com/office/powerpoint/2010/main" xmlns="" val="1263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609600"/>
            <a:ext cx="8858683" cy="5903287"/>
          </a:xfrm>
          <a:prstGeom prst="rect">
            <a:avLst/>
          </a:prstGeom>
        </p:spPr>
      </p:pic>
    </p:spTree>
    <p:extLst>
      <p:ext uri="{BB962C8B-B14F-4D97-AF65-F5344CB8AC3E}">
        <p14:creationId xmlns:p14="http://schemas.microsoft.com/office/powerpoint/2010/main" xmlns="" val="3324973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cstate="print"/>
          <a:srcRect/>
          <a:stretch>
            <a:fillRect/>
          </a:stretch>
        </p:blipFill>
        <p:spPr bwMode="auto">
          <a:xfrm>
            <a:off x="228600" y="2122979"/>
            <a:ext cx="7529945" cy="390171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7982065" y="2382982"/>
            <a:ext cx="3563390" cy="2943967"/>
          </a:xfrm>
          <a:prstGeom prst="rect">
            <a:avLst/>
          </a:prstGeom>
          <a:noFill/>
          <a:ln w="9525">
            <a:noFill/>
            <a:miter lim="800000"/>
            <a:headEnd/>
            <a:tailEnd/>
          </a:ln>
        </p:spPr>
      </p:pic>
    </p:spTree>
    <p:extLst>
      <p:ext uri="{BB962C8B-B14F-4D97-AF65-F5344CB8AC3E}">
        <p14:creationId xmlns:p14="http://schemas.microsoft.com/office/powerpoint/2010/main" xmlns="" val="3600665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rPr>
              <a:t>You can also use testing guidelines to help choose test cases. </a:t>
            </a:r>
            <a:r>
              <a:rPr lang="en-US" dirty="0" smtClean="0">
                <a:solidFill>
                  <a:schemeClr val="tx1"/>
                </a:solidFill>
              </a:rPr>
              <a:t>Guidelines encapsulate </a:t>
            </a:r>
            <a:r>
              <a:rPr lang="en-US" dirty="0">
                <a:solidFill>
                  <a:schemeClr val="tx1"/>
                </a:solidFill>
              </a:rPr>
              <a:t>knowledge of what kinds of test cases are effective for </a:t>
            </a:r>
            <a:r>
              <a:rPr lang="en-US" dirty="0" smtClean="0">
                <a:solidFill>
                  <a:schemeClr val="tx1"/>
                </a:solidFill>
              </a:rPr>
              <a:t>discovering errors.</a:t>
            </a:r>
          </a:p>
          <a:p>
            <a:r>
              <a:rPr lang="en-US" dirty="0" smtClean="0">
                <a:solidFill>
                  <a:schemeClr val="tx1"/>
                </a:solidFill>
              </a:rPr>
              <a:t> </a:t>
            </a:r>
            <a:r>
              <a:rPr lang="en-US" dirty="0">
                <a:solidFill>
                  <a:schemeClr val="tx1"/>
                </a:solidFill>
              </a:rPr>
              <a:t>For example, when you are testing programs with sequences, arrays, or </a:t>
            </a:r>
            <a:r>
              <a:rPr lang="en-US" dirty="0" smtClean="0">
                <a:solidFill>
                  <a:schemeClr val="tx1"/>
                </a:solidFill>
              </a:rPr>
              <a:t>lists, guidelines </a:t>
            </a:r>
            <a:r>
              <a:rPr lang="en-US" dirty="0">
                <a:solidFill>
                  <a:schemeClr val="tx1"/>
                </a:solidFill>
              </a:rPr>
              <a:t>that could help reveal defects include:</a:t>
            </a:r>
          </a:p>
        </p:txBody>
      </p:sp>
    </p:spTree>
    <p:extLst>
      <p:ext uri="{BB962C8B-B14F-4D97-AF65-F5344CB8AC3E}">
        <p14:creationId xmlns:p14="http://schemas.microsoft.com/office/powerpoint/2010/main" xmlns="" val="331520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vert="horz" lIns="90840" tIns="44623" rIns="90840" bIns="44623" rtlCol="0" anchor="ctr">
            <a:normAutofit/>
          </a:bodyPr>
          <a:lstStyle/>
          <a:p>
            <a:r>
              <a:rPr lang="en-GB"/>
              <a:t>Testing guidelines (sequences)</a:t>
            </a:r>
          </a:p>
        </p:txBody>
      </p:sp>
      <p:sp>
        <p:nvSpPr>
          <p:cNvPr id="63491" name="Rectangle 3"/>
          <p:cNvSpPr>
            <a:spLocks noGrp="1" noChangeArrowheads="1"/>
          </p:cNvSpPr>
          <p:nvPr>
            <p:ph idx="1"/>
          </p:nvPr>
        </p:nvSpPr>
        <p:spPr>
          <a:noFill/>
        </p:spPr>
        <p:txBody>
          <a:bodyPr vert="horz" lIns="90840" tIns="44623" rIns="90840" bIns="44623" rtlCol="0">
            <a:normAutofit/>
          </a:bodyPr>
          <a:lstStyle/>
          <a:p>
            <a:r>
              <a:rPr lang="en-GB" dirty="0">
                <a:solidFill>
                  <a:schemeClr val="tx1"/>
                </a:solidFill>
              </a:rPr>
              <a:t>Test software with sequences which have only a single value.</a:t>
            </a:r>
          </a:p>
          <a:p>
            <a:r>
              <a:rPr lang="en-GB" dirty="0">
                <a:solidFill>
                  <a:schemeClr val="tx1"/>
                </a:solidFill>
              </a:rPr>
              <a:t>Use sequences of different sizes in different tests.</a:t>
            </a:r>
          </a:p>
          <a:p>
            <a:r>
              <a:rPr lang="en-GB" dirty="0">
                <a:solidFill>
                  <a:schemeClr val="tx1"/>
                </a:solidFill>
              </a:rPr>
              <a:t>Derive tests so that the first, middle and last elements of the sequence are accessed.</a:t>
            </a:r>
          </a:p>
          <a:p>
            <a:r>
              <a:rPr lang="en-GB" dirty="0">
                <a:solidFill>
                  <a:schemeClr val="tx1"/>
                </a:solidFill>
              </a:rPr>
              <a:t>Test with sequences of zero length.</a:t>
            </a:r>
          </a:p>
        </p:txBody>
      </p:sp>
    </p:spTree>
    <p:extLst>
      <p:ext uri="{BB962C8B-B14F-4D97-AF65-F5344CB8AC3E}">
        <p14:creationId xmlns:p14="http://schemas.microsoft.com/office/powerpoint/2010/main" xmlns="" val="21404475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solidFill>
                  <a:schemeClr val="tx1"/>
                </a:solidFill>
              </a:rPr>
              <a:t>Choose inputs that force the system to generate all error messages </a:t>
            </a:r>
            <a:endParaRPr lang="en-GB" dirty="0" smtClean="0">
              <a:solidFill>
                <a:schemeClr val="tx1"/>
              </a:solidFill>
            </a:endParaRPr>
          </a:p>
          <a:p>
            <a:r>
              <a:rPr lang="en-US" dirty="0" smtClean="0">
                <a:solidFill>
                  <a:schemeClr val="tx1"/>
                </a:solidFill>
              </a:rPr>
              <a:t>Design inputs that cause input buffers to overflow </a:t>
            </a:r>
            <a:endParaRPr lang="en-GB" dirty="0" smtClean="0">
              <a:solidFill>
                <a:schemeClr val="tx1"/>
              </a:solidFill>
            </a:endParaRPr>
          </a:p>
          <a:p>
            <a:r>
              <a:rPr lang="en-US" dirty="0" smtClean="0">
                <a:solidFill>
                  <a:schemeClr val="tx1"/>
                </a:solidFill>
              </a:rPr>
              <a:t>Repeat the same input or series of inputs numerous times </a:t>
            </a:r>
            <a:endParaRPr lang="en-GB" dirty="0" smtClean="0">
              <a:solidFill>
                <a:schemeClr val="tx1"/>
              </a:solidFill>
            </a:endParaRPr>
          </a:p>
          <a:p>
            <a:r>
              <a:rPr lang="en-US" dirty="0" smtClean="0">
                <a:solidFill>
                  <a:schemeClr val="tx1"/>
                </a:solidFill>
              </a:rPr>
              <a:t>Force invalid outputs to be generated </a:t>
            </a:r>
            <a:endParaRPr lang="en-GB" dirty="0" smtClean="0">
              <a:solidFill>
                <a:schemeClr val="tx1"/>
              </a:solidFill>
            </a:endParaRPr>
          </a:p>
          <a:p>
            <a:r>
              <a:rPr lang="en-US" dirty="0" smtClean="0">
                <a:solidFill>
                  <a:schemeClr val="tx1"/>
                </a:solidFill>
              </a:rPr>
              <a:t>Force computation results to be too large or too small.</a:t>
            </a:r>
            <a:endParaRPr lang="en-GB" dirty="0" smtClean="0">
              <a:solidFill>
                <a:schemeClr val="tx1"/>
              </a:solidFill>
            </a:endParaRPr>
          </a:p>
          <a:p>
            <a:pPr>
              <a:buNone/>
            </a:pPr>
            <a:endParaRPr lang="en-US" dirty="0"/>
          </a:p>
        </p:txBody>
      </p:sp>
    </p:spTree>
    <p:extLst>
      <p:ext uri="{BB962C8B-B14F-4D97-AF65-F5344CB8AC3E}">
        <p14:creationId xmlns:p14="http://schemas.microsoft.com/office/powerpoint/2010/main" xmlns="" val="5409891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1883846-9756-4491-BC3B-816C2143E633}"/>
              </a:ext>
            </a:extLst>
          </p:cNvPr>
          <p:cNvPicPr>
            <a:picLocks noChangeAspect="1"/>
          </p:cNvPicPr>
          <p:nvPr/>
        </p:nvPicPr>
        <p:blipFill>
          <a:blip r:embed="rId3"/>
          <a:stretch>
            <a:fillRect/>
          </a:stretch>
        </p:blipFill>
        <p:spPr>
          <a:xfrm>
            <a:off x="1586476" y="1324238"/>
            <a:ext cx="9019048" cy="4209524"/>
          </a:xfrm>
          <a:prstGeom prst="rect">
            <a:avLst/>
          </a:prstGeom>
        </p:spPr>
      </p:pic>
    </p:spTree>
    <p:extLst>
      <p:ext uri="{BB962C8B-B14F-4D97-AF65-F5344CB8AC3E}">
        <p14:creationId xmlns:p14="http://schemas.microsoft.com/office/powerpoint/2010/main" xmlns="" val="46815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 &amp; V</a:t>
            </a:r>
          </a:p>
        </p:txBody>
      </p:sp>
      <p:pic>
        <p:nvPicPr>
          <p:cNvPr id="4" name="Content Placeholder 3" descr="8.2 Inspections Testing.eps"/>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442825" y="2612571"/>
            <a:ext cx="7275869" cy="2808186"/>
          </a:xfrm>
          <a:prstGeom prst="rect">
            <a:avLst/>
          </a:prstGeom>
        </p:spPr>
      </p:pic>
    </p:spTree>
    <p:extLst>
      <p:ext uri="{BB962C8B-B14F-4D97-AF65-F5344CB8AC3E}">
        <p14:creationId xmlns:p14="http://schemas.microsoft.com/office/powerpoint/2010/main" xmlns="" val="348128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solidFill>
                  <a:schemeClr val="tx1"/>
                </a:solidFill>
              </a:rPr>
              <a:t>During testing, errors can mask (hide) other errors. Because inspection is a static process, you don’t have to be concerned with interactions between errors.</a:t>
            </a:r>
          </a:p>
          <a:p>
            <a:r>
              <a:rPr lang="en-US" dirty="0">
                <a:solidFill>
                  <a:schemeClr val="tx1"/>
                </a:solidFill>
              </a:rPr>
              <a:t>Incomplete versions of a system can be inspected without additional costs. If a program is incomplete, then you need to develop specialized test harnesses to test the parts that are available. </a:t>
            </a:r>
          </a:p>
          <a:p>
            <a:r>
              <a:rPr lang="en-US" dirty="0">
                <a:solidFill>
                  <a:schemeClr val="tx1"/>
                </a:solidFill>
              </a:rPr>
              <a:t>As well as searching for program defects, an inspection can also consider broader quality attributes of a program, such as compliance with standards, portability and maintainability. </a:t>
            </a:r>
          </a:p>
        </p:txBody>
      </p:sp>
    </p:spTree>
    <p:extLst>
      <p:ext uri="{BB962C8B-B14F-4D97-AF65-F5344CB8AC3E}">
        <p14:creationId xmlns:p14="http://schemas.microsoft.com/office/powerpoint/2010/main" xmlns="" val="2544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solidFill>
                  <a:schemeClr val="tx1"/>
                </a:solidFill>
              </a:rPr>
              <a:t>Inspections and testing are complementary and not opposing verification techniques.</a:t>
            </a:r>
          </a:p>
          <a:p>
            <a:r>
              <a:rPr lang="en-GB" sz="2400" dirty="0">
                <a:solidFill>
                  <a:schemeClr val="tx1"/>
                </a:solidFill>
              </a:rPr>
              <a:t>Both should be used during the V &amp; V process.</a:t>
            </a:r>
          </a:p>
          <a:p>
            <a:r>
              <a:rPr lang="en-GB" sz="2400" dirty="0">
                <a:solidFill>
                  <a:schemeClr val="tx1"/>
                </a:solidFill>
              </a:rPr>
              <a:t>Inspections can check conformance with a specification but not conformance with the customer’s real requirements.</a:t>
            </a:r>
          </a:p>
          <a:p>
            <a:r>
              <a:rPr lang="en-GB" sz="2400" dirty="0">
                <a:solidFill>
                  <a:schemeClr val="tx1"/>
                </a:solidFill>
              </a:rPr>
              <a:t>Inspections cannot check non-functional characteristics such as performance, usability, etc.</a:t>
            </a:r>
          </a:p>
        </p:txBody>
      </p:sp>
    </p:spTree>
    <p:extLst>
      <p:ext uri="{BB962C8B-B14F-4D97-AF65-F5344CB8AC3E}">
        <p14:creationId xmlns:p14="http://schemas.microsoft.com/office/powerpoint/2010/main" xmlns="" val="313945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2628" y="2645228"/>
            <a:ext cx="10659013" cy="2237387"/>
          </a:xfrm>
          <a:prstGeom prst="rect">
            <a:avLst/>
          </a:prstGeom>
        </p:spPr>
      </p:pic>
    </p:spTree>
    <p:extLst>
      <p:ext uri="{BB962C8B-B14F-4D97-AF65-F5344CB8AC3E}">
        <p14:creationId xmlns:p14="http://schemas.microsoft.com/office/powerpoint/2010/main" xmlns="" val="85831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normAutofit/>
          </a:bodyPr>
          <a:lstStyle/>
          <a:p>
            <a:pPr marL="45720" indent="0">
              <a:buNone/>
            </a:pPr>
            <a:r>
              <a:rPr lang="en-US" sz="2800" b="1" dirty="0">
                <a:solidFill>
                  <a:schemeClr val="tx1">
                    <a:lumMod val="95000"/>
                    <a:lumOff val="5000"/>
                  </a:schemeClr>
                </a:solidFill>
              </a:rPr>
              <a:t>Commercial Software has to go through 3 stages</a:t>
            </a:r>
          </a:p>
          <a:p>
            <a:r>
              <a:rPr lang="en-US" sz="2800" dirty="0">
                <a:solidFill>
                  <a:schemeClr val="tx1">
                    <a:lumMod val="95000"/>
                    <a:lumOff val="5000"/>
                  </a:schemeClr>
                </a:solidFill>
              </a:rPr>
              <a:t>Development testing, where the system is tested during development to discover bugs and defects. </a:t>
            </a:r>
          </a:p>
          <a:p>
            <a:r>
              <a:rPr lang="en-US" sz="2800" dirty="0">
                <a:solidFill>
                  <a:schemeClr val="tx1">
                    <a:lumMod val="95000"/>
                    <a:lumOff val="5000"/>
                  </a:schemeClr>
                </a:solidFill>
              </a:rPr>
              <a:t>Release testing, where a separate testing team test a complete version of the system before it is released to users. </a:t>
            </a:r>
          </a:p>
          <a:p>
            <a:r>
              <a:rPr lang="en-US" sz="2800" dirty="0">
                <a:solidFill>
                  <a:schemeClr val="tx1">
                    <a:lumMod val="95000"/>
                    <a:lumOff val="5000"/>
                  </a:schemeClr>
                </a:solidFill>
              </a:rPr>
              <a:t>User testing, where users or potential users of a system test the system in their own environment.</a:t>
            </a:r>
          </a:p>
        </p:txBody>
      </p:sp>
    </p:spTree>
    <p:extLst>
      <p:ext uri="{BB962C8B-B14F-4D97-AF65-F5344CB8AC3E}">
        <p14:creationId xmlns:p14="http://schemas.microsoft.com/office/powerpoint/2010/main" xmlns="" val="694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solidFill>
                  <a:schemeClr val="tx1">
                    <a:lumMod val="95000"/>
                    <a:lumOff val="5000"/>
                  </a:schemeClr>
                </a:solidFill>
              </a:rPr>
              <a:t>Development testing includes all testing activities that are carried out by the team developing the system. </a:t>
            </a:r>
            <a:endParaRPr lang="en-US" dirty="0" smtClean="0">
              <a:solidFill>
                <a:schemeClr val="tx1">
                  <a:lumMod val="95000"/>
                  <a:lumOff val="5000"/>
                </a:schemeClr>
              </a:solidFill>
            </a:endParaRPr>
          </a:p>
          <a:p>
            <a:endParaRPr lang="en-US" dirty="0">
              <a:solidFill>
                <a:schemeClr val="tx1">
                  <a:lumMod val="95000"/>
                  <a:lumOff val="5000"/>
                </a:schemeClr>
              </a:solidFill>
            </a:endParaRPr>
          </a:p>
          <a:p>
            <a:pPr lvl="1"/>
            <a:r>
              <a:rPr lang="en-US" dirty="0">
                <a:solidFill>
                  <a:schemeClr val="tx1">
                    <a:lumMod val="95000"/>
                    <a:lumOff val="5000"/>
                  </a:schemeClr>
                </a:solidFill>
              </a:rPr>
              <a:t>Unit testing, where individual program units or object classes are tested. Unit testing should focus on testing the functionality of objects or methods</a:t>
            </a:r>
            <a:r>
              <a:rPr lang="en-US" dirty="0" smtClean="0">
                <a:solidFill>
                  <a:schemeClr val="tx1">
                    <a:lumMod val="95000"/>
                    <a:lumOff val="5000"/>
                  </a:schemeClr>
                </a:solidFill>
              </a:rPr>
              <a:t>.</a:t>
            </a:r>
          </a:p>
          <a:p>
            <a:pPr lvl="1"/>
            <a:endParaRPr lang="en-GB" dirty="0">
              <a:solidFill>
                <a:schemeClr val="tx1">
                  <a:lumMod val="95000"/>
                  <a:lumOff val="5000"/>
                </a:schemeClr>
              </a:solidFill>
            </a:endParaRPr>
          </a:p>
          <a:p>
            <a:pPr lvl="1"/>
            <a:r>
              <a:rPr lang="en-US" dirty="0">
                <a:solidFill>
                  <a:schemeClr val="tx1">
                    <a:lumMod val="95000"/>
                    <a:lumOff val="5000"/>
                  </a:schemeClr>
                </a:solidFill>
              </a:rPr>
              <a:t>Component testing, where several individual units are integrated to create composite components. Component testing should focus on testing component interfaces</a:t>
            </a:r>
            <a:r>
              <a:rPr lang="en-US" dirty="0" smtClean="0">
                <a:solidFill>
                  <a:schemeClr val="tx1">
                    <a:lumMod val="95000"/>
                    <a:lumOff val="5000"/>
                  </a:schemeClr>
                </a:solidFill>
              </a:rPr>
              <a:t>.</a:t>
            </a:r>
          </a:p>
          <a:p>
            <a:pPr lvl="1"/>
            <a:endParaRPr lang="en-GB" dirty="0">
              <a:solidFill>
                <a:schemeClr val="tx1">
                  <a:lumMod val="95000"/>
                  <a:lumOff val="5000"/>
                </a:schemeClr>
              </a:solidFill>
            </a:endParaRPr>
          </a:p>
          <a:p>
            <a:pPr lvl="1"/>
            <a:r>
              <a:rPr lang="en-US" dirty="0">
                <a:solidFill>
                  <a:schemeClr val="tx1">
                    <a:lumMod val="95000"/>
                    <a:lumOff val="5000"/>
                  </a:schemeClr>
                </a:solidFill>
              </a:rPr>
              <a:t>System testing, where some or all of the components in a system are integrated and the system is tested as a whole. System testing should focus on testing component interactions.</a:t>
            </a:r>
            <a:endParaRPr lang="en-GB"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xmlns="" val="174404100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1316</Words>
  <Application>Microsoft Office PowerPoint</Application>
  <PresentationFormat>Custom</PresentationFormat>
  <Paragraphs>122</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Basis</vt:lpstr>
      <vt:lpstr>Software Engineering (SE)</vt:lpstr>
      <vt:lpstr>V &amp; V confidence</vt:lpstr>
      <vt:lpstr>Slide 3</vt:lpstr>
      <vt:lpstr>Static V &amp; V</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Slide 16</vt:lpstr>
      <vt:lpstr>Mock objects</vt:lpstr>
      <vt:lpstr>Choosing unit test cases</vt:lpstr>
      <vt:lpstr>Designing unit test cases</vt:lpstr>
      <vt:lpstr>Testing strategies</vt:lpstr>
      <vt:lpstr>Partition testing</vt:lpstr>
      <vt:lpstr>Equivalence Partitioning </vt:lpstr>
      <vt:lpstr>Equivalence Partitions</vt:lpstr>
      <vt:lpstr>Slide 24</vt:lpstr>
      <vt:lpstr>Slide 25</vt:lpstr>
      <vt:lpstr>Slide 26</vt:lpstr>
      <vt:lpstr>Slide 27</vt:lpstr>
      <vt:lpstr>Testing guidelines (sequences)</vt:lpstr>
      <vt:lpstr>General testing guidelines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(SE)</dc:title>
  <dc:creator>lab4</dc:creator>
  <cp:lastModifiedBy>HP</cp:lastModifiedBy>
  <cp:revision>32</cp:revision>
  <dcterms:created xsi:type="dcterms:W3CDTF">2021-05-03T03:13:57Z</dcterms:created>
  <dcterms:modified xsi:type="dcterms:W3CDTF">2021-05-04T19:34:31Z</dcterms:modified>
</cp:coreProperties>
</file>