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7" r:id="rId2"/>
    <p:sldId id="259" r:id="rId3"/>
    <p:sldId id="260" r:id="rId4"/>
    <p:sldId id="258" r:id="rId5"/>
    <p:sldId id="261" r:id="rId6"/>
    <p:sldId id="287" r:id="rId7"/>
    <p:sldId id="262" r:id="rId8"/>
    <p:sldId id="263" r:id="rId9"/>
    <p:sldId id="264" r:id="rId10"/>
    <p:sldId id="265" r:id="rId11"/>
    <p:sldId id="289" r:id="rId12"/>
    <p:sldId id="266" r:id="rId13"/>
    <p:sldId id="267" r:id="rId14"/>
    <p:sldId id="268" r:id="rId15"/>
    <p:sldId id="269" r:id="rId16"/>
    <p:sldId id="270" r:id="rId17"/>
    <p:sldId id="272" r:id="rId18"/>
    <p:sldId id="273" r:id="rId19"/>
    <p:sldId id="281" r:id="rId20"/>
    <p:sldId id="282" r:id="rId21"/>
    <p:sldId id="284" r:id="rId22"/>
    <p:sldId id="285" r:id="rId23"/>
    <p:sldId id="286" r:id="rId24"/>
    <p:sldId id="288" r:id="rId25"/>
    <p:sldId id="283" r:id="rId26"/>
    <p:sldId id="296" r:id="rId27"/>
    <p:sldId id="290" r:id="rId28"/>
    <p:sldId id="291" r:id="rId29"/>
    <p:sldId id="293" r:id="rId30"/>
    <p:sldId id="292" r:id="rId31"/>
    <p:sldId id="274" r:id="rId32"/>
    <p:sldId id="278" r:id="rId33"/>
    <p:sldId id="277" r:id="rId34"/>
    <p:sldId id="276" r:id="rId35"/>
    <p:sldId id="279" r:id="rId36"/>
    <p:sldId id="280" r:id="rId37"/>
    <p:sldId id="29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79032" autoAdjust="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0AB99A-7319-436C-B50A-A7D5105CF7DF}" type="datetimeFigureOut">
              <a:rPr lang="en-US" smtClean="0"/>
              <a:pPr/>
              <a:t>5/23/2021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AA2B50-7CC2-4F55-A88F-83343168AD3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95F712-4B9E-4473-8250-F57787DA7EA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Est.</a:t>
            </a:r>
            <a:r>
              <a:rPr lang="en-US" baseline="0" dirty="0" smtClean="0"/>
              <a:t> count= S= S(Opt)+4S(likely)+S(</a:t>
            </a:r>
            <a:r>
              <a:rPr lang="en-US" baseline="0" dirty="0" err="1" smtClean="0"/>
              <a:t>Pess</a:t>
            </a:r>
            <a:r>
              <a:rPr lang="en-US" baseline="0" dirty="0" smtClean="0"/>
              <a:t>)/6</a:t>
            </a:r>
          </a:p>
          <a:p>
            <a:r>
              <a:rPr lang="en-US" baseline="0" dirty="0" smtClean="0"/>
              <a:t>FP count= Est. count x weight</a:t>
            </a:r>
            <a:endParaRPr lang="en-US" dirty="0" smtClean="0"/>
          </a:p>
          <a:p>
            <a:r>
              <a:rPr lang="en-US" dirty="0" smtClean="0"/>
              <a:t>Weight=</a:t>
            </a:r>
            <a:r>
              <a:rPr lang="en-US" baseline="0" dirty="0" smtClean="0"/>
              <a:t> Average column</a:t>
            </a:r>
          </a:p>
          <a:p>
            <a:r>
              <a:rPr lang="en-US" baseline="0" dirty="0" smtClean="0"/>
              <a:t>Est. count is whole number that’s why FP is 97 instead of 96</a:t>
            </a:r>
          </a:p>
          <a:p>
            <a:pPr marL="0" marR="0" indent="0" algn="l" defTabSz="914400" rtl="0" eaLnBrk="1" fontAlgn="auto" latinLnBrk="0" hangingPunct="1">
              <a:lnSpc>
                <a:spcPct val="100000"/>
              </a:lnSpc>
              <a:spcBef>
                <a:spcPts val="0"/>
              </a:spcBef>
              <a:spcAft>
                <a:spcPts val="0"/>
              </a:spcAft>
              <a:buClrTx/>
              <a:buSzTx/>
              <a:buFontTx/>
              <a:buNone/>
              <a:tabLst/>
              <a:defRPr/>
            </a:pPr>
            <a:r>
              <a:rPr lang="da-DK" dirty="0" smtClean="0">
                <a:solidFill>
                  <a:schemeClr val="tx1"/>
                </a:solidFill>
              </a:rPr>
              <a:t>Fi=Adjustment</a:t>
            </a:r>
            <a:r>
              <a:rPr lang="da-DK" baseline="0" dirty="0" smtClean="0">
                <a:solidFill>
                  <a:schemeClr val="tx1"/>
                </a:solidFill>
              </a:rPr>
              <a:t> Factor= </a:t>
            </a:r>
            <a:r>
              <a:rPr lang="da-DK" dirty="0" smtClean="0">
                <a:solidFill>
                  <a:schemeClr val="tx1"/>
                </a:solidFill>
              </a:rPr>
              <a:t>[0.65 +(0.01 x 52)] = 1.17</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8AA2B50-7CC2-4F55-A88F-83343168AD34}" type="slidenum">
              <a:rPr lang="en-US" smtClean="0"/>
              <a:pPr/>
              <a:t>36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8000/6.5</a:t>
            </a:r>
          </a:p>
          <a:p>
            <a:r>
              <a:rPr lang="en-US" dirty="0" smtClean="0"/>
              <a:t>375x1230=461,000</a:t>
            </a:r>
          </a:p>
          <a:p>
            <a:r>
              <a:rPr lang="en-US" dirty="0" smtClean="0"/>
              <a:t>375/6.5=58</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8AA2B50-7CC2-4F55-A88F-83343168AD34}" type="slidenum">
              <a:rPr lang="en-US" smtClean="0"/>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Metrics</a:t>
            </a:r>
            <a:r>
              <a:rPr lang="en-US" baseline="0" dirty="0" smtClean="0"/>
              <a:t>= characteristics that are countable i</a:t>
            </a:r>
            <a:r>
              <a:rPr lang="en-US" sz="1200" b="0" i="0" kern="1200" dirty="0" smtClean="0">
                <a:solidFill>
                  <a:schemeClr val="tx1"/>
                </a:solidFill>
                <a:latin typeface="+mn-lt"/>
                <a:ea typeface="+mn-ea"/>
                <a:cs typeface="+mn-cs"/>
              </a:rPr>
              <a:t>ncluding measuring </a:t>
            </a:r>
            <a:r>
              <a:rPr lang="en-US" sz="1200" b="1" i="0" kern="1200" dirty="0" smtClean="0">
                <a:solidFill>
                  <a:schemeClr val="tx1"/>
                </a:solidFill>
                <a:latin typeface="+mn-lt"/>
                <a:ea typeface="+mn-ea"/>
                <a:cs typeface="+mn-cs"/>
              </a:rPr>
              <a:t>software</a:t>
            </a:r>
            <a:r>
              <a:rPr lang="en-US" sz="1200" b="0" i="0" kern="1200" dirty="0" smtClean="0">
                <a:solidFill>
                  <a:schemeClr val="tx1"/>
                </a:solidFill>
                <a:latin typeface="+mn-lt"/>
                <a:ea typeface="+mn-ea"/>
                <a:cs typeface="+mn-cs"/>
              </a:rPr>
              <a:t> performance, planning work items, measuring productivity, and many other uses.</a:t>
            </a:r>
            <a:endParaRPr lang="en-US" dirty="0"/>
          </a:p>
        </p:txBody>
      </p:sp>
      <p:sp>
        <p:nvSpPr>
          <p:cNvPr id="4" name="Slide Number Placeholder 3"/>
          <p:cNvSpPr>
            <a:spLocks noGrp="1"/>
          </p:cNvSpPr>
          <p:nvPr>
            <p:ph type="sldNum" sz="quarter" idx="10"/>
          </p:nvPr>
        </p:nvSpPr>
        <p:spPr/>
        <p:txBody>
          <a:bodyPr/>
          <a:lstStyle/>
          <a:p>
            <a:fld id="{C8AA2B50-7CC2-4F55-A88F-83343168AD34}"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A2B50-7CC2-4F55-A88F-83343168AD34}"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A2B50-7CC2-4F55-A88F-83343168AD34}"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AA2B50-7CC2-4F55-A88F-83343168AD34}" type="slidenum">
              <a:rPr lang="en-US" smtClean="0"/>
              <a:pPr/>
              <a:t>22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UFA=</a:t>
            </a:r>
            <a:r>
              <a:rPr lang="en-US" baseline="0" dirty="0" smtClean="0"/>
              <a:t> U</a:t>
            </a:r>
            <a:endParaRPr lang="en-US" dirty="0"/>
          </a:p>
        </p:txBody>
      </p:sp>
      <p:sp>
        <p:nvSpPr>
          <p:cNvPr id="4" name="Slide Number Placeholder 3"/>
          <p:cNvSpPr>
            <a:spLocks noGrp="1"/>
          </p:cNvSpPr>
          <p:nvPr>
            <p:ph type="sldNum" sz="quarter" idx="10"/>
          </p:nvPr>
        </p:nvSpPr>
        <p:spPr/>
        <p:txBody>
          <a:bodyPr/>
          <a:lstStyle/>
          <a:p>
            <a:fld id="{C8AA2B50-7CC2-4F55-A88F-83343168AD34}" type="slidenum">
              <a:rPr lang="en-US" smtClean="0"/>
              <a:pPr/>
              <a:t>23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95F712-4B9E-4473-8250-F57787DA7EA1}" type="slidenum">
              <a:rPr lang="en-US" smtClean="0"/>
              <a:pPr/>
              <a:t>26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Optimistic small size, average size and pessimistic large size</a:t>
            </a:r>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123166-DF37-4305-AB48-660843A7EC86}" type="slidenum">
              <a:rPr lang="en-US" smtClean="0"/>
              <a:pPr/>
              <a:t>30</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8000/620=</a:t>
            </a:r>
            <a:r>
              <a:rPr lang="en-US" baseline="0" dirty="0" smtClean="0"/>
              <a:t> 13</a:t>
            </a:r>
          </a:p>
          <a:p>
            <a:r>
              <a:rPr lang="en-US" baseline="0" dirty="0" smtClean="0"/>
              <a:t>33200x13= 431,000</a:t>
            </a:r>
          </a:p>
          <a:p>
            <a:r>
              <a:rPr lang="en-US" baseline="0" dirty="0" smtClean="0"/>
              <a:t>33200/620=54</a:t>
            </a:r>
            <a:endParaRPr lang="en-US" dirty="0"/>
          </a:p>
        </p:txBody>
      </p:sp>
      <p:sp>
        <p:nvSpPr>
          <p:cNvPr id="4" name="Slide Number Placeholder 3"/>
          <p:cNvSpPr>
            <a:spLocks noGrp="1"/>
          </p:cNvSpPr>
          <p:nvPr>
            <p:ph type="sldNum" sz="quarter" idx="10"/>
          </p:nvPr>
        </p:nvSpPr>
        <p:spPr/>
        <p:txBody>
          <a:bodyPr/>
          <a:lstStyle/>
          <a:p>
            <a:fld id="{FB6A8734-550F-4F5D-A504-F631A2293480}"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173355" y="243841"/>
            <a:ext cx="879348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pPr/>
              <a:t>5/23/2021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5502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solidFill>
                  <a:srgbClr val="1CADE4"/>
                </a:solidFill>
              </a:rPr>
              <a:pPr/>
              <a:t>5/23/2021</a:t>
            </a:fld>
            <a:endParaRPr lang="en-US" dirty="0">
              <a:solidFill>
                <a:srgbClr val="1CADE4"/>
              </a:solidFill>
            </a:endParaRPr>
          </a:p>
        </p:txBody>
      </p:sp>
      <p:sp>
        <p:nvSpPr>
          <p:cNvPr id="5" name="Footer Placeholder 4"/>
          <p:cNvSpPr>
            <a:spLocks noGrp="1"/>
          </p:cNvSpPr>
          <p:nvPr>
            <p:ph type="ftr" sz="quarter" idx="11"/>
          </p:nvPr>
        </p:nvSpPr>
        <p:spPr/>
        <p:txBody>
          <a:bodyPr/>
          <a:lstStyle/>
          <a:p>
            <a:endParaRPr lang="en-US" dirty="0">
              <a:solidFill>
                <a:srgbClr val="1CADE4"/>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p14="http://schemas.microsoft.com/office/powerpoint/2010/main" xmlns="" val="4110452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solidFill>
                  <a:srgbClr val="1CADE4"/>
                </a:solidFill>
              </a:rPr>
              <a:pPr/>
              <a:t>5/23/2021</a:t>
            </a:fld>
            <a:endParaRPr lang="en-US" dirty="0">
              <a:solidFill>
                <a:srgbClr val="1CADE4"/>
              </a:solidFill>
            </a:endParaRPr>
          </a:p>
        </p:txBody>
      </p:sp>
      <p:sp>
        <p:nvSpPr>
          <p:cNvPr id="5" name="Footer Placeholder 4"/>
          <p:cNvSpPr>
            <a:spLocks noGrp="1"/>
          </p:cNvSpPr>
          <p:nvPr>
            <p:ph type="ftr" sz="quarter" idx="11"/>
          </p:nvPr>
        </p:nvSpPr>
        <p:spPr/>
        <p:txBody>
          <a:bodyPr/>
          <a:lstStyle/>
          <a:p>
            <a:endParaRPr lang="en-US" dirty="0">
              <a:solidFill>
                <a:srgbClr val="1CADE4"/>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p14="http://schemas.microsoft.com/office/powerpoint/2010/main" xmlns="" val="402778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solidFill>
                  <a:srgbClr val="1CADE4"/>
                </a:solidFill>
              </a:rPr>
              <a:pPr/>
              <a:t>5/23/2021</a:t>
            </a:fld>
            <a:endParaRPr lang="en-US" dirty="0">
              <a:solidFill>
                <a:srgbClr val="1CADE4"/>
              </a:solidFill>
            </a:endParaRPr>
          </a:p>
        </p:txBody>
      </p:sp>
      <p:sp>
        <p:nvSpPr>
          <p:cNvPr id="5" name="Footer Placeholder 4"/>
          <p:cNvSpPr>
            <a:spLocks noGrp="1"/>
          </p:cNvSpPr>
          <p:nvPr>
            <p:ph type="ftr" sz="quarter" idx="11"/>
          </p:nvPr>
        </p:nvSpPr>
        <p:spPr/>
        <p:txBody>
          <a:bodyPr/>
          <a:lstStyle/>
          <a:p>
            <a:endParaRPr lang="en-US" dirty="0">
              <a:solidFill>
                <a:srgbClr val="1CADE4"/>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p14="http://schemas.microsoft.com/office/powerpoint/2010/main" xmlns="" val="4966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solidFill>
                  <a:srgbClr val="1CADE4"/>
                </a:solidFill>
              </a:rPr>
              <a:pPr/>
              <a:t>5/23/2021</a:t>
            </a:fld>
            <a:endParaRPr lang="en-US" dirty="0">
              <a:solidFill>
                <a:srgbClr val="1CADE4"/>
              </a:solidFill>
            </a:endParaRPr>
          </a:p>
        </p:txBody>
      </p:sp>
      <p:sp>
        <p:nvSpPr>
          <p:cNvPr id="5" name="Footer Placeholder 4"/>
          <p:cNvSpPr>
            <a:spLocks noGrp="1"/>
          </p:cNvSpPr>
          <p:nvPr>
            <p:ph type="ftr" sz="quarter" idx="11"/>
          </p:nvPr>
        </p:nvSpPr>
        <p:spPr/>
        <p:txBody>
          <a:bodyPr/>
          <a:lstStyle/>
          <a:p>
            <a:endParaRPr lang="en-US" dirty="0">
              <a:solidFill>
                <a:srgbClr val="1CADE4"/>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9039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solidFill>
                  <a:srgbClr val="1CADE4"/>
                </a:solidFill>
              </a:rPr>
              <a:pPr/>
              <a:t>5/23/2021</a:t>
            </a:fld>
            <a:endParaRPr lang="en-US" dirty="0">
              <a:solidFill>
                <a:srgbClr val="1CADE4"/>
              </a:solidFill>
            </a:endParaRPr>
          </a:p>
        </p:txBody>
      </p:sp>
      <p:sp>
        <p:nvSpPr>
          <p:cNvPr id="6" name="Footer Placeholder 5"/>
          <p:cNvSpPr>
            <a:spLocks noGrp="1"/>
          </p:cNvSpPr>
          <p:nvPr>
            <p:ph type="ftr" sz="quarter" idx="11"/>
          </p:nvPr>
        </p:nvSpPr>
        <p:spPr/>
        <p:txBody>
          <a:bodyPr/>
          <a:lstStyle/>
          <a:p>
            <a:endParaRPr lang="en-US" dirty="0">
              <a:solidFill>
                <a:srgbClr val="1CADE4"/>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p14="http://schemas.microsoft.com/office/powerpoint/2010/main" xmlns="" val="423747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solidFill>
                  <a:srgbClr val="1CADE4"/>
                </a:solidFill>
              </a:rPr>
              <a:pPr/>
              <a:t>5/23/2021</a:t>
            </a:fld>
            <a:endParaRPr lang="en-US" dirty="0">
              <a:solidFill>
                <a:srgbClr val="1CADE4"/>
              </a:solidFill>
            </a:endParaRPr>
          </a:p>
        </p:txBody>
      </p:sp>
      <p:sp>
        <p:nvSpPr>
          <p:cNvPr id="8" name="Footer Placeholder 7"/>
          <p:cNvSpPr>
            <a:spLocks noGrp="1"/>
          </p:cNvSpPr>
          <p:nvPr>
            <p:ph type="ftr" sz="quarter" idx="11"/>
          </p:nvPr>
        </p:nvSpPr>
        <p:spPr/>
        <p:txBody>
          <a:bodyPr/>
          <a:lstStyle/>
          <a:p>
            <a:endParaRPr lang="en-US" dirty="0">
              <a:solidFill>
                <a:srgbClr val="1CADE4"/>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p14="http://schemas.microsoft.com/office/powerpoint/2010/main" xmlns="" val="1172526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solidFill>
                  <a:srgbClr val="1CADE4"/>
                </a:solidFill>
              </a:rPr>
              <a:pPr/>
              <a:t>5/23/2021</a:t>
            </a:fld>
            <a:endParaRPr lang="en-US" dirty="0">
              <a:solidFill>
                <a:srgbClr val="1CADE4"/>
              </a:solidFill>
            </a:endParaRPr>
          </a:p>
        </p:txBody>
      </p:sp>
      <p:sp>
        <p:nvSpPr>
          <p:cNvPr id="4" name="Footer Placeholder 3"/>
          <p:cNvSpPr>
            <a:spLocks noGrp="1"/>
          </p:cNvSpPr>
          <p:nvPr>
            <p:ph type="ftr" sz="quarter" idx="11"/>
          </p:nvPr>
        </p:nvSpPr>
        <p:spPr/>
        <p:txBody>
          <a:bodyPr/>
          <a:lstStyle/>
          <a:p>
            <a:endParaRPr lang="en-US" dirty="0">
              <a:solidFill>
                <a:srgbClr val="1CADE4"/>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p14="http://schemas.microsoft.com/office/powerpoint/2010/main" xmlns="" val="272981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solidFill>
                  <a:srgbClr val="1CADE4"/>
                </a:solidFill>
              </a:rPr>
              <a:pPr/>
              <a:t>5/23/2021</a:t>
            </a:fld>
            <a:endParaRPr lang="en-US" dirty="0">
              <a:solidFill>
                <a:srgbClr val="1CADE4"/>
              </a:solidFill>
            </a:endParaRPr>
          </a:p>
        </p:txBody>
      </p:sp>
      <p:sp>
        <p:nvSpPr>
          <p:cNvPr id="3" name="Footer Placeholder 2"/>
          <p:cNvSpPr>
            <a:spLocks noGrp="1"/>
          </p:cNvSpPr>
          <p:nvPr>
            <p:ph type="ftr" sz="quarter" idx="11"/>
          </p:nvPr>
        </p:nvSpPr>
        <p:spPr/>
        <p:txBody>
          <a:bodyPr/>
          <a:lstStyle/>
          <a:p>
            <a:endParaRPr lang="en-US" dirty="0">
              <a:solidFill>
                <a:srgbClr val="1CADE4"/>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p14="http://schemas.microsoft.com/office/powerpoint/2010/main" xmlns="" val="157653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94894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4389119" y="1097280"/>
            <a:ext cx="390906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94894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solidFill>
                  <a:srgbClr val="1CADE4"/>
                </a:solidFill>
              </a:rPr>
              <a:pPr/>
              <a:t>5/23/2021</a:t>
            </a:fld>
            <a:endParaRPr lang="en-US" dirty="0">
              <a:solidFill>
                <a:srgbClr val="1CADE4"/>
              </a:solidFill>
            </a:endParaRPr>
          </a:p>
        </p:txBody>
      </p:sp>
      <p:sp>
        <p:nvSpPr>
          <p:cNvPr id="6" name="Footer Placeholder 5"/>
          <p:cNvSpPr>
            <a:spLocks noGrp="1"/>
          </p:cNvSpPr>
          <p:nvPr>
            <p:ph type="ftr" sz="quarter" idx="11"/>
          </p:nvPr>
        </p:nvSpPr>
        <p:spPr/>
        <p:txBody>
          <a:bodyPr/>
          <a:lstStyle/>
          <a:p>
            <a:endParaRPr lang="en-US" dirty="0">
              <a:solidFill>
                <a:srgbClr val="1CADE4"/>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p14="http://schemas.microsoft.com/office/powerpoint/2010/main" xmlns="" val="263470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94894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59936" y="1069847"/>
            <a:ext cx="4574286"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94894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solidFill>
                  <a:srgbClr val="1CADE4"/>
                </a:solidFill>
              </a:rPr>
              <a:pPr/>
              <a:t>5/23/2021</a:t>
            </a:fld>
            <a:endParaRPr lang="en-US" dirty="0">
              <a:solidFill>
                <a:srgbClr val="1CADE4"/>
              </a:solidFill>
            </a:endParaRPr>
          </a:p>
        </p:txBody>
      </p:sp>
      <p:sp>
        <p:nvSpPr>
          <p:cNvPr id="6" name="Footer Placeholder 5"/>
          <p:cNvSpPr>
            <a:spLocks noGrp="1"/>
          </p:cNvSpPr>
          <p:nvPr>
            <p:ph type="ftr" sz="quarter" idx="11"/>
          </p:nvPr>
        </p:nvSpPr>
        <p:spPr/>
        <p:txBody>
          <a:bodyPr/>
          <a:lstStyle/>
          <a:p>
            <a:endParaRPr lang="en-US" dirty="0">
              <a:solidFill>
                <a:srgbClr val="1CADE4"/>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p14="http://schemas.microsoft.com/office/powerpoint/2010/main" xmlns="" val="1922872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173355" y="243841"/>
            <a:ext cx="879348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200">
                <a:solidFill>
                  <a:schemeClr val="accent1"/>
                </a:solidFill>
              </a:defRPr>
            </a:lvl1pPr>
          </a:lstStyle>
          <a:p>
            <a:pPr defTabSz="457200"/>
            <a:fld id="{96DFF08F-DC6B-4601-B491-B0F83F6DD2DA}" type="datetimeFigureOut">
              <a:rPr lang="en-US" dirty="0">
                <a:solidFill>
                  <a:srgbClr val="1CADE4"/>
                </a:solidFill>
              </a:rPr>
              <a:pPr defTabSz="457200"/>
              <a:t>5/23/2021</a:t>
            </a:fld>
            <a:endParaRPr lang="en-US" dirty="0">
              <a:solidFill>
                <a:srgbClr val="1CADE4"/>
              </a:solidFill>
            </a:endParaRPr>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200">
                <a:solidFill>
                  <a:schemeClr val="accent1"/>
                </a:solidFill>
              </a:defRPr>
            </a:lvl1pPr>
          </a:lstStyle>
          <a:p>
            <a:pPr defTabSz="457200"/>
            <a:endParaRPr lang="en-US" dirty="0">
              <a:solidFill>
                <a:srgbClr val="1CADE4"/>
              </a:solidFill>
            </a:endParaRPr>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200">
                <a:solidFill>
                  <a:schemeClr val="accent1"/>
                </a:solidFill>
              </a:defRPr>
            </a:lvl1pPr>
          </a:lstStyle>
          <a:p>
            <a:pPr defTabSz="457200"/>
            <a:fld id="{4FAB73BC-B049-4115-A692-8D63A059BFB8}" type="slidenum">
              <a:rPr lang="en-US" dirty="0">
                <a:solidFill>
                  <a:srgbClr val="1CADE4"/>
                </a:solidFill>
              </a:rPr>
              <a:pPr defTabSz="457200"/>
              <a:t>‹#›</a:t>
            </a:fld>
            <a:endParaRPr lang="en-US" dirty="0">
              <a:solidFill>
                <a:srgbClr val="1CADE4"/>
              </a:solidFill>
            </a:endParaRPr>
          </a:p>
        </p:txBody>
      </p:sp>
    </p:spTree>
    <p:extLst>
      <p:ext uri="{BB962C8B-B14F-4D97-AF65-F5344CB8AC3E}">
        <p14:creationId xmlns:p14="http://schemas.microsoft.com/office/powerpoint/2010/main" xmlns="" val="3679054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AD605F-7328-4B13-8C14-2B78864714A2}"/>
              </a:ext>
            </a:extLst>
          </p:cNvPr>
          <p:cNvSpPr>
            <a:spLocks noGrp="1"/>
          </p:cNvSpPr>
          <p:nvPr>
            <p:ph type="ctrTitle"/>
          </p:nvPr>
        </p:nvSpPr>
        <p:spPr/>
        <p:txBody>
          <a:bodyPr/>
          <a:lstStyle/>
          <a:p>
            <a:r>
              <a:rPr lang="en-GB" dirty="0"/>
              <a:t>Software Engineering (SE)</a:t>
            </a:r>
          </a:p>
        </p:txBody>
      </p:sp>
      <p:sp>
        <p:nvSpPr>
          <p:cNvPr id="3" name="Subtitle 2">
            <a:extLst>
              <a:ext uri="{FF2B5EF4-FFF2-40B4-BE49-F238E27FC236}">
                <a16:creationId xmlns="" xmlns:a16="http://schemas.microsoft.com/office/drawing/2014/main" id="{C2B549A4-14C3-455E-B1C6-A6DC1F7F30D9}"/>
              </a:ext>
            </a:extLst>
          </p:cNvPr>
          <p:cNvSpPr>
            <a:spLocks noGrp="1"/>
          </p:cNvSpPr>
          <p:nvPr>
            <p:ph type="subTitle" idx="1"/>
          </p:nvPr>
        </p:nvSpPr>
        <p:spPr/>
        <p:txBody>
          <a:bodyPr>
            <a:noAutofit/>
          </a:bodyPr>
          <a:lstStyle/>
          <a:p>
            <a:endParaRPr lang="en-GB" sz="1800" b="1" dirty="0"/>
          </a:p>
          <a:p>
            <a:r>
              <a:rPr lang="en-GB" sz="1800" b="1" dirty="0" smtClean="0"/>
              <a:t>Lecture 30</a:t>
            </a:r>
          </a:p>
          <a:p>
            <a:r>
              <a:rPr lang="en-GB" sz="1800" b="1" dirty="0" smtClean="0"/>
              <a:t>Estimation for Software Project</a:t>
            </a:r>
          </a:p>
          <a:p>
            <a:endParaRPr lang="en-GB" sz="1800" b="1" dirty="0" smtClean="0"/>
          </a:p>
          <a:p>
            <a:r>
              <a:rPr lang="en-GB" sz="1800" b="1" dirty="0" smtClean="0"/>
              <a:t>By Sandia </a:t>
            </a:r>
            <a:r>
              <a:rPr lang="en-GB" sz="1800" b="1" dirty="0" err="1" smtClean="0"/>
              <a:t>Kumari</a:t>
            </a:r>
            <a:endParaRPr lang="en-GB" sz="1800" b="1" dirty="0" smtClean="0"/>
          </a:p>
          <a:p>
            <a:endParaRPr lang="en-GB" sz="1800" b="1" dirty="0"/>
          </a:p>
        </p:txBody>
      </p:sp>
    </p:spTree>
    <p:extLst>
      <p:ext uri="{BB962C8B-B14F-4D97-AF65-F5344CB8AC3E}">
        <p14:creationId xmlns:p14="http://schemas.microsoft.com/office/powerpoint/2010/main" xmlns="" val="7677973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533400"/>
            <a:ext cx="7404653" cy="5486400"/>
          </a:xfrm>
        </p:spPr>
        <p:txBody>
          <a:bodyPr>
            <a:normAutofit/>
          </a:bodyPr>
          <a:lstStyle/>
          <a:p>
            <a:pPr>
              <a:buFont typeface="Arial" panose="020B0604020202020204" pitchFamily="34" charset="0"/>
              <a:buChar char="•"/>
              <a:defRPr/>
            </a:pPr>
            <a:r>
              <a:rPr lang="en-US" sz="2400" dirty="0" smtClean="0">
                <a:solidFill>
                  <a:schemeClr val="tx1"/>
                </a:solidFill>
              </a:rPr>
              <a:t>Each </a:t>
            </a:r>
            <a:r>
              <a:rPr lang="en-US" sz="2400" b="1" dirty="0" smtClean="0">
                <a:solidFill>
                  <a:schemeClr val="tx1"/>
                </a:solidFill>
              </a:rPr>
              <a:t>internal logical file </a:t>
            </a:r>
            <a:r>
              <a:rPr lang="en-US" sz="2400" dirty="0" smtClean="0">
                <a:solidFill>
                  <a:schemeClr val="tx1"/>
                </a:solidFill>
              </a:rPr>
              <a:t>is a logical grouping of data that resides within the application’s boundary and is maintained via external inputs.</a:t>
            </a:r>
          </a:p>
          <a:p>
            <a:pPr>
              <a:buFont typeface="Arial" panose="020B0604020202020204" pitchFamily="34" charset="0"/>
              <a:buChar char="•"/>
              <a:defRPr/>
            </a:pPr>
            <a:r>
              <a:rPr lang="en-US" sz="2400" dirty="0" smtClean="0">
                <a:solidFill>
                  <a:schemeClr val="tx1"/>
                </a:solidFill>
              </a:rPr>
              <a:t>is internally maintained, </a:t>
            </a:r>
          </a:p>
          <a:p>
            <a:pPr>
              <a:buNone/>
              <a:defRPr/>
            </a:pPr>
            <a:r>
              <a:rPr lang="en-US" sz="2400" dirty="0" smtClean="0">
                <a:solidFill>
                  <a:schemeClr val="tx1"/>
                </a:solidFill>
              </a:rPr>
              <a:t>it has some logical structure and </a:t>
            </a:r>
          </a:p>
          <a:p>
            <a:pPr>
              <a:buFont typeface="Arial" panose="020B0604020202020204" pitchFamily="34" charset="0"/>
              <a:buChar char="•"/>
              <a:defRPr/>
            </a:pPr>
            <a:r>
              <a:rPr lang="en-US" sz="2400" dirty="0" smtClean="0">
                <a:solidFill>
                  <a:schemeClr val="tx1"/>
                </a:solidFill>
              </a:rPr>
              <a:t>it is stored in a file.</a:t>
            </a:r>
          </a:p>
          <a:p>
            <a:pPr>
              <a:buFont typeface="Arial" panose="020B0604020202020204" pitchFamily="34" charset="0"/>
              <a:buChar char="•"/>
              <a:defRPr/>
            </a:pPr>
            <a:endParaRPr lang="en-US" sz="2400" dirty="0" smtClean="0">
              <a:solidFill>
                <a:schemeClr val="tx1"/>
              </a:solidFill>
            </a:endParaRPr>
          </a:p>
          <a:p>
            <a:pPr>
              <a:buFont typeface="Arial" panose="020B0604020202020204" pitchFamily="34" charset="0"/>
              <a:buChar char="•"/>
              <a:defRPr/>
            </a:pPr>
            <a:r>
              <a:rPr lang="en-US" altLang="en-US" sz="2400" b="1" dirty="0" smtClean="0">
                <a:solidFill>
                  <a:schemeClr val="tx1"/>
                </a:solidFill>
              </a:rPr>
              <a:t>Each external interface file </a:t>
            </a:r>
            <a:r>
              <a:rPr lang="en-US" altLang="en-US" sz="2400" dirty="0" smtClean="0">
                <a:solidFill>
                  <a:schemeClr val="tx1"/>
                </a:solidFill>
              </a:rPr>
              <a:t>is a logical grouping of data that resides external to the application but provides information that may be of use to the application.</a:t>
            </a:r>
          </a:p>
          <a:p>
            <a:pPr>
              <a:buFont typeface="Arial" panose="020B0604020202020204" pitchFamily="34" charset="0"/>
              <a:buChar char="•"/>
              <a:defRPr/>
            </a:pPr>
            <a:endParaRPr lang="en-US" sz="2400" dirty="0" smtClean="0">
              <a:solidFill>
                <a:schemeClr val="tx1"/>
              </a:solidFill>
            </a:endParaRP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domain of system</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685800" y="2057400"/>
            <a:ext cx="7610475"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solidFill>
                  <a:schemeClr val="tx1"/>
                </a:solidFill>
              </a:rPr>
              <a:t>Once these data have been collected, the table in Figure 1 is completed and a complexity value is associated with each count. Organizations that use function point methods develop criteria for determining whether a particular entry is simple, average, or complex. Nonetheless, the determination of complexity is somewhat subjective.</a:t>
            </a:r>
          </a:p>
          <a:p>
            <a:r>
              <a:rPr lang="en-US" dirty="0" smtClean="0">
                <a:solidFill>
                  <a:schemeClr val="tx1"/>
                </a:solidFill>
              </a:rPr>
              <a:t>To compute function points (FP), the following relationship is used:</a:t>
            </a:r>
          </a:p>
          <a:p>
            <a:r>
              <a:rPr lang="en-US" dirty="0" smtClean="0">
                <a:solidFill>
                  <a:schemeClr val="tx1"/>
                </a:solidFill>
              </a:rPr>
              <a:t>FP= count total x[0.65+0.01 x (</a:t>
            </a:r>
            <a:r>
              <a:rPr lang="en-US" i="1" dirty="0" err="1" smtClean="0">
                <a:solidFill>
                  <a:schemeClr val="tx1"/>
                </a:solidFill>
              </a:rPr>
              <a:t>Fi</a:t>
            </a:r>
            <a:r>
              <a:rPr lang="en-US" i="1" dirty="0" smtClean="0">
                <a:solidFill>
                  <a:schemeClr val="tx1"/>
                </a:solidFill>
              </a:rPr>
              <a:t>)]  ----------------</a:t>
            </a:r>
            <a:r>
              <a:rPr lang="en-US" b="1" i="1" dirty="0" smtClean="0">
                <a:solidFill>
                  <a:schemeClr val="tx1"/>
                </a:solidFill>
              </a:rPr>
              <a:t>Equation 1</a:t>
            </a:r>
          </a:p>
          <a:p>
            <a:r>
              <a:rPr lang="en-US" dirty="0" smtClean="0">
                <a:solidFill>
                  <a:schemeClr val="tx1"/>
                </a:solidFill>
              </a:rPr>
              <a:t>where count total is the sum of all FP entries obtained from Figure 1</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Figure 1</a:t>
            </a:r>
            <a:endParaRPr lang="en-US" b="1" dirty="0"/>
          </a:p>
        </p:txBody>
      </p:sp>
      <p:sp>
        <p:nvSpPr>
          <p:cNvPr id="3" name="Content Placeholder 2"/>
          <p:cNvSpPr>
            <a:spLocks noGrp="1"/>
          </p:cNvSpPr>
          <p:nvPr>
            <p:ph idx="1"/>
          </p:nvPr>
        </p:nvSpPr>
        <p:spPr>
          <a:xfrm>
            <a:off x="857251" y="2057400"/>
            <a:ext cx="7404653" cy="4800600"/>
          </a:xfrm>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0" y="1981200"/>
            <a:ext cx="8658225"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solidFill>
                  <a:schemeClr val="tx1"/>
                </a:solidFill>
              </a:rPr>
              <a:t>The </a:t>
            </a:r>
            <a:r>
              <a:rPr lang="en-US" sz="3100" i="1" dirty="0" err="1" smtClean="0">
                <a:solidFill>
                  <a:schemeClr val="tx1"/>
                </a:solidFill>
              </a:rPr>
              <a:t>Fi</a:t>
            </a:r>
            <a:r>
              <a:rPr lang="en-US" sz="3100" i="1" dirty="0" smtClean="0">
                <a:solidFill>
                  <a:schemeClr val="tx1"/>
                </a:solidFill>
              </a:rPr>
              <a:t> (</a:t>
            </a:r>
            <a:r>
              <a:rPr lang="en-US" sz="3100" i="1" dirty="0" err="1" smtClean="0">
                <a:solidFill>
                  <a:schemeClr val="tx1"/>
                </a:solidFill>
              </a:rPr>
              <a:t>i</a:t>
            </a:r>
            <a:r>
              <a:rPr lang="en-US" sz="3100" i="1" dirty="0" smtClean="0">
                <a:solidFill>
                  <a:schemeClr val="tx1"/>
                </a:solidFill>
              </a:rPr>
              <a:t>  1 to 14) are value adjustment factors (VAF) based on responses to the</a:t>
            </a:r>
            <a:br>
              <a:rPr lang="en-US" sz="3100" i="1" dirty="0" smtClean="0">
                <a:solidFill>
                  <a:schemeClr val="tx1"/>
                </a:solidFill>
              </a:rPr>
            </a:br>
            <a:r>
              <a:rPr lang="en-US" sz="3100" dirty="0" smtClean="0">
                <a:solidFill>
                  <a:schemeClr val="tx1"/>
                </a:solidFill>
              </a:rPr>
              <a:t>following questions</a:t>
            </a:r>
            <a:r>
              <a:rPr lang="en-US" dirty="0" smtClean="0">
                <a:solidFill>
                  <a:schemeClr val="tx1"/>
                </a:solidFill>
              </a:rPr>
              <a:t/>
            </a:r>
            <a:br>
              <a:rPr lang="en-US" dirty="0" smtClean="0">
                <a:solidFill>
                  <a:schemeClr val="tx1"/>
                </a:solidFill>
              </a:rPr>
            </a:br>
            <a:endParaRPr lang="en-US" dirty="0"/>
          </a:p>
        </p:txBody>
      </p:sp>
      <p:sp>
        <p:nvSpPr>
          <p:cNvPr id="3" name="Content Placeholder 2"/>
          <p:cNvSpPr>
            <a:spLocks noGrp="1"/>
          </p:cNvSpPr>
          <p:nvPr>
            <p:ph idx="1"/>
          </p:nvPr>
        </p:nvSpPr>
        <p:spPr/>
        <p:txBody>
          <a:bodyPr>
            <a:noAutofit/>
          </a:bodyPr>
          <a:lstStyle/>
          <a:p>
            <a:r>
              <a:rPr lang="en-US" sz="2000" b="1" dirty="0" smtClean="0">
                <a:solidFill>
                  <a:schemeClr val="tx1"/>
                </a:solidFill>
              </a:rPr>
              <a:t>1. Does the system require reliable backup and recovery?  </a:t>
            </a:r>
          </a:p>
          <a:p>
            <a:r>
              <a:rPr lang="en-US" sz="2000" b="1" dirty="0" smtClean="0">
                <a:solidFill>
                  <a:schemeClr val="tx1"/>
                </a:solidFill>
              </a:rPr>
              <a:t>2. Are specialized data communications required to transfer information to or from the application?  </a:t>
            </a:r>
          </a:p>
          <a:p>
            <a:r>
              <a:rPr lang="en-US" sz="2000" b="1" dirty="0" smtClean="0">
                <a:solidFill>
                  <a:schemeClr val="tx1"/>
                </a:solidFill>
              </a:rPr>
              <a:t>3. Are there distributed processing functions? </a:t>
            </a:r>
          </a:p>
          <a:p>
            <a:r>
              <a:rPr lang="en-US" sz="2000" b="1" dirty="0" smtClean="0">
                <a:solidFill>
                  <a:schemeClr val="tx1"/>
                </a:solidFill>
              </a:rPr>
              <a:t>4. Is performance critical?</a:t>
            </a:r>
          </a:p>
          <a:p>
            <a:r>
              <a:rPr lang="en-US" sz="2000" b="1" dirty="0" smtClean="0">
                <a:solidFill>
                  <a:schemeClr val="tx1"/>
                </a:solidFill>
              </a:rPr>
              <a:t>5. Will the system run in an existing, heavily utilized operational environment?</a:t>
            </a:r>
          </a:p>
          <a:p>
            <a:r>
              <a:rPr lang="en-US" sz="2000" b="1" dirty="0" smtClean="0">
                <a:solidFill>
                  <a:schemeClr val="tx1"/>
                </a:solidFill>
              </a:rPr>
              <a:t>6. Does the system require online data entry?</a:t>
            </a:r>
          </a:p>
          <a:p>
            <a:r>
              <a:rPr lang="en-US" sz="2000" b="1" dirty="0" smtClean="0">
                <a:solidFill>
                  <a:schemeClr val="tx1"/>
                </a:solidFill>
              </a:rPr>
              <a:t>7. Does the online data entry require the input transaction to be built over multiple screens or operations?</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chemeClr val="tx1"/>
                </a:solidFill>
              </a:rPr>
              <a:t>8. Are the ILFs updated online?</a:t>
            </a:r>
          </a:p>
          <a:p>
            <a:r>
              <a:rPr lang="en-US" b="1" dirty="0" smtClean="0">
                <a:solidFill>
                  <a:schemeClr val="tx1"/>
                </a:solidFill>
              </a:rPr>
              <a:t>9. Are the inputs, outputs, files, or inquiries complex?</a:t>
            </a:r>
          </a:p>
          <a:p>
            <a:r>
              <a:rPr lang="en-US" b="1" dirty="0" smtClean="0">
                <a:solidFill>
                  <a:schemeClr val="tx1"/>
                </a:solidFill>
              </a:rPr>
              <a:t>10. Is the internal processing complex?</a:t>
            </a:r>
          </a:p>
          <a:p>
            <a:r>
              <a:rPr lang="en-US" b="1" dirty="0" smtClean="0">
                <a:solidFill>
                  <a:schemeClr val="tx1"/>
                </a:solidFill>
              </a:rPr>
              <a:t>11. Is the code designed to be reusable?</a:t>
            </a:r>
          </a:p>
          <a:p>
            <a:r>
              <a:rPr lang="en-US" b="1" dirty="0" smtClean="0">
                <a:solidFill>
                  <a:schemeClr val="tx1"/>
                </a:solidFill>
              </a:rPr>
              <a:t>12. Are conversion and installation included in the design?</a:t>
            </a:r>
          </a:p>
          <a:p>
            <a:r>
              <a:rPr lang="en-US" b="1" dirty="0" smtClean="0">
                <a:solidFill>
                  <a:schemeClr val="tx1"/>
                </a:solidFill>
              </a:rPr>
              <a:t>13. Is the system designed for multiple installations in different organizations?</a:t>
            </a:r>
          </a:p>
          <a:p>
            <a:r>
              <a:rPr lang="en-US" b="1" dirty="0" smtClean="0">
                <a:solidFill>
                  <a:schemeClr val="tx1"/>
                </a:solidFill>
              </a:rPr>
              <a:t>14. Is the application designed to facilitate change and ease of use by the user?</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7404653" cy="4038600"/>
          </a:xfrm>
        </p:spPr>
        <p:txBody>
          <a:bodyPr/>
          <a:lstStyle/>
          <a:p>
            <a:r>
              <a:rPr lang="en-US" dirty="0" smtClean="0">
                <a:solidFill>
                  <a:schemeClr val="tx1"/>
                </a:solidFill>
              </a:rPr>
              <a:t>Each of these questions is answered using a scale that ranges from 0 (not important or applicable) to 5 (absolutely essential). The constant values in Equation (1) and the weighting factors that are applied to information domain counts are determined empirically.</a:t>
            </a:r>
          </a:p>
          <a:p>
            <a:endParaRPr lang="en-US" dirty="0">
              <a:solidFill>
                <a:schemeClr val="tx1"/>
              </a:solidFill>
            </a:endParaRPr>
          </a:p>
        </p:txBody>
      </p:sp>
      <p:pic>
        <p:nvPicPr>
          <p:cNvPr id="2051" name="Picture 3"/>
          <p:cNvPicPr>
            <a:picLocks noChangeAspect="1" noChangeArrowheads="1"/>
          </p:cNvPicPr>
          <p:nvPr/>
        </p:nvPicPr>
        <p:blipFill>
          <a:blip r:embed="rId2"/>
          <a:srcRect/>
          <a:stretch>
            <a:fillRect/>
          </a:stretch>
        </p:blipFill>
        <p:spPr bwMode="auto">
          <a:xfrm>
            <a:off x="1219200" y="2590800"/>
            <a:ext cx="5800725"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a:t>
            </a:r>
            <a:endParaRPr lang="en-US" dirty="0"/>
          </a:p>
        </p:txBody>
      </p:sp>
      <p:pic>
        <p:nvPicPr>
          <p:cNvPr id="4" name="Content Placeholder 3" descr="SafeHome DFD for FP.jpg"/>
          <p:cNvPicPr>
            <a:picLocks noGrp="1" noChangeAspect="1" noChangeArrowheads="1"/>
          </p:cNvPicPr>
          <p:nvPr>
            <p:ph idx="1"/>
          </p:nvPr>
        </p:nvPicPr>
        <p:blipFill>
          <a:blip r:embed="rId3"/>
          <a:srcRect/>
          <a:stretch>
            <a:fillRect/>
          </a:stretch>
        </p:blipFill>
        <p:spPr>
          <a:xfrm>
            <a:off x="990600" y="3352800"/>
            <a:ext cx="7404100" cy="3291713"/>
          </a:xfrm>
        </p:spPr>
      </p:pic>
      <p:sp>
        <p:nvSpPr>
          <p:cNvPr id="5" name="Rectangle 4"/>
          <p:cNvSpPr/>
          <p:nvPr/>
        </p:nvSpPr>
        <p:spPr>
          <a:xfrm>
            <a:off x="990600" y="1905000"/>
            <a:ext cx="6934200" cy="923330"/>
          </a:xfrm>
          <a:prstGeom prst="rect">
            <a:avLst/>
          </a:prstGeom>
        </p:spPr>
        <p:txBody>
          <a:bodyPr wrap="square">
            <a:spAutoFit/>
          </a:bodyPr>
          <a:lstStyle/>
          <a:p>
            <a:r>
              <a:rPr lang="en-US" dirty="0" smtClean="0"/>
              <a:t>To illustrate the use of the FP metric in this context. Referring to the figure below, a data flow diagram for a function within the </a:t>
            </a:r>
            <a:r>
              <a:rPr lang="en-US" i="1" dirty="0" err="1" smtClean="0"/>
              <a:t>SafeHome</a:t>
            </a:r>
            <a:r>
              <a:rPr lang="en-US" i="1" dirty="0" smtClean="0"/>
              <a:t> software is represented.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smtClean="0">
                <a:solidFill>
                  <a:schemeClr val="tx1"/>
                </a:solidFill>
                <a:latin typeface="Calibri" pitchFamily="34" charset="0"/>
              </a:rPr>
              <a:t>The data flow diagram is evaluated to determine a set of key information domain measures required for computation of the function point metric. </a:t>
            </a:r>
          </a:p>
          <a:p>
            <a:r>
              <a:rPr lang="en-US" altLang="en-US" b="1" dirty="0" smtClean="0">
                <a:solidFill>
                  <a:schemeClr val="tx1"/>
                </a:solidFill>
                <a:latin typeface="Calibri" pitchFamily="34" charset="0"/>
              </a:rPr>
              <a:t>Three external inputs—password, panic button, and activate/deactivate.</a:t>
            </a:r>
          </a:p>
          <a:p>
            <a:r>
              <a:rPr lang="en-US" altLang="en-US" b="1" dirty="0" smtClean="0">
                <a:solidFill>
                  <a:schemeClr val="tx1"/>
                </a:solidFill>
                <a:latin typeface="Calibri" pitchFamily="34" charset="0"/>
              </a:rPr>
              <a:t>Two external inquiries—zone inquiry and sensor inquiry. </a:t>
            </a:r>
          </a:p>
          <a:p>
            <a:r>
              <a:rPr lang="en-US" altLang="en-US" b="1" dirty="0" smtClean="0">
                <a:solidFill>
                  <a:schemeClr val="tx1"/>
                </a:solidFill>
                <a:latin typeface="Calibri" pitchFamily="34" charset="0"/>
              </a:rPr>
              <a:t>One ILF (system configuration file)  </a:t>
            </a:r>
          </a:p>
          <a:p>
            <a:r>
              <a:rPr lang="en-US" altLang="en-US" b="1" dirty="0" smtClean="0">
                <a:solidFill>
                  <a:schemeClr val="tx1"/>
                </a:solidFill>
                <a:latin typeface="Calibri" pitchFamily="34" charset="0"/>
              </a:rPr>
              <a:t>Two external outputs (messages and sensor status)</a:t>
            </a:r>
            <a:r>
              <a:rPr lang="en-US" altLang="en-US" dirty="0" smtClean="0">
                <a:solidFill>
                  <a:schemeClr val="tx1"/>
                </a:solidFill>
                <a:latin typeface="Calibri" pitchFamily="34" charset="0"/>
              </a:rPr>
              <a:t> </a:t>
            </a:r>
          </a:p>
          <a:p>
            <a:r>
              <a:rPr lang="en-US" altLang="en-US" b="1" dirty="0" smtClean="0">
                <a:solidFill>
                  <a:schemeClr val="tx1"/>
                </a:solidFill>
                <a:latin typeface="Calibri" pitchFamily="34" charset="0"/>
              </a:rPr>
              <a:t>Four EIFs (test sensor, zone setting, activate/deactivate, and alarm alert)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28600" y="1143000"/>
            <a:ext cx="8469312" cy="43195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Project Management</a:t>
            </a:r>
            <a:endParaRPr lang="en-US" dirty="0"/>
          </a:p>
        </p:txBody>
      </p:sp>
      <p:sp>
        <p:nvSpPr>
          <p:cNvPr id="3" name="Content Placeholder 2"/>
          <p:cNvSpPr>
            <a:spLocks noGrp="1"/>
          </p:cNvSpPr>
          <p:nvPr>
            <p:ph idx="1"/>
          </p:nvPr>
        </p:nvSpPr>
        <p:spPr>
          <a:xfrm>
            <a:off x="685800" y="1676400"/>
            <a:ext cx="7404653" cy="4038600"/>
          </a:xfrm>
        </p:spPr>
        <p:txBody>
          <a:bodyPr>
            <a:normAutofit/>
          </a:bodyPr>
          <a:lstStyle/>
          <a:p>
            <a:r>
              <a:rPr lang="en-US" dirty="0" smtClean="0">
                <a:solidFill>
                  <a:schemeClr val="tx1"/>
                </a:solidFill>
              </a:rPr>
              <a:t>Software project management begins with a set of activities that are collectively  called </a:t>
            </a:r>
            <a:r>
              <a:rPr lang="en-US" i="1" dirty="0" smtClean="0">
                <a:solidFill>
                  <a:schemeClr val="tx1"/>
                </a:solidFill>
              </a:rPr>
              <a:t>project planning. Before the project can begin, the software </a:t>
            </a:r>
            <a:r>
              <a:rPr lang="en-US" dirty="0" smtClean="0">
                <a:solidFill>
                  <a:schemeClr val="tx1"/>
                </a:solidFill>
              </a:rPr>
              <a:t>team should estimate the work to be done, the resources that will be required, and the time that will elapse from start to finish.</a:t>
            </a:r>
          </a:p>
          <a:p>
            <a:pPr>
              <a:buNone/>
            </a:pPr>
            <a:r>
              <a:rPr lang="en-US" dirty="0" smtClean="0">
                <a:solidFill>
                  <a:schemeClr val="tx1"/>
                </a:solidFill>
              </a:rPr>
              <a:t> </a:t>
            </a:r>
            <a:endParaRPr lang="en-US" dirty="0">
              <a:solidFill>
                <a:schemeClr val="tx1"/>
              </a:solidFill>
            </a:endParaRPr>
          </a:p>
        </p:txBody>
      </p:sp>
      <p:pic>
        <p:nvPicPr>
          <p:cNvPr id="4" name="Picture 3" descr="iStock-1187114666.jpg"/>
          <p:cNvPicPr>
            <a:picLocks noChangeAspect="1"/>
          </p:cNvPicPr>
          <p:nvPr/>
        </p:nvPicPr>
        <p:blipFill>
          <a:blip r:embed="rId2"/>
          <a:stretch>
            <a:fillRect/>
          </a:stretch>
        </p:blipFill>
        <p:spPr>
          <a:xfrm>
            <a:off x="1600200" y="3733800"/>
            <a:ext cx="5410200" cy="27432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tx1"/>
                </a:solidFill>
              </a:rPr>
              <a:t>The count total shown in Figure 23.3 must be adjusted using Equation (1). For the purposes of this example, we assume that (</a:t>
            </a:r>
            <a:r>
              <a:rPr lang="en-US" i="1" dirty="0" err="1" smtClean="0">
                <a:solidFill>
                  <a:schemeClr val="tx1"/>
                </a:solidFill>
              </a:rPr>
              <a:t>Fi</a:t>
            </a:r>
            <a:r>
              <a:rPr lang="en-US" i="1" dirty="0" smtClean="0">
                <a:solidFill>
                  <a:schemeClr val="tx1"/>
                </a:solidFill>
              </a:rPr>
              <a:t>) is 46 (a moderately complex </a:t>
            </a:r>
            <a:r>
              <a:rPr lang="en-US" dirty="0" smtClean="0">
                <a:solidFill>
                  <a:schemeClr val="tx1"/>
                </a:solidFill>
              </a:rPr>
              <a:t>product). Therefore,</a:t>
            </a:r>
          </a:p>
          <a:p>
            <a:r>
              <a:rPr lang="da-DK" dirty="0" smtClean="0">
                <a:solidFill>
                  <a:schemeClr val="tx1"/>
                </a:solidFill>
              </a:rPr>
              <a:t>FP=50 x[0.65 +(0.01 x 46)] = 56</a:t>
            </a:r>
          </a:p>
          <a:p>
            <a:endParaRPr lang="da-DK" dirty="0" smtClean="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0" y="1828800"/>
            <a:ext cx="9144000" cy="42814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098" name="Picture 2"/>
          <p:cNvPicPr>
            <a:picLocks noGrp="1" noChangeAspect="1" noChangeArrowheads="1"/>
          </p:cNvPicPr>
          <p:nvPr>
            <p:ph idx="1"/>
          </p:nvPr>
        </p:nvPicPr>
        <p:blipFill>
          <a:blip r:embed="rId3"/>
          <a:srcRect/>
          <a:stretch>
            <a:fillRect/>
          </a:stretch>
        </p:blipFill>
        <p:spPr bwMode="auto">
          <a:xfrm>
            <a:off x="762000" y="2032444"/>
            <a:ext cx="7404100" cy="36063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914400"/>
            <a:ext cx="7404653" cy="4038600"/>
          </a:xfrm>
        </p:spPr>
        <p:txBody>
          <a:bodyPr>
            <a:normAutofit/>
          </a:bodyPr>
          <a:lstStyle/>
          <a:p>
            <a:r>
              <a:rPr lang="en-US" dirty="0" smtClean="0">
                <a:solidFill>
                  <a:schemeClr val="tx1"/>
                </a:solidFill>
              </a:rPr>
              <a:t>FP= count total x[0.65+0.01 x (</a:t>
            </a:r>
            <a:r>
              <a:rPr lang="en-US" i="1" dirty="0" err="1" smtClean="0">
                <a:solidFill>
                  <a:schemeClr val="tx1"/>
                </a:solidFill>
              </a:rPr>
              <a:t>Fi</a:t>
            </a:r>
            <a:r>
              <a:rPr lang="en-US" i="1" dirty="0" smtClean="0">
                <a:solidFill>
                  <a:schemeClr val="tx1"/>
                </a:solidFill>
              </a:rPr>
              <a:t>)]  ----------------</a:t>
            </a:r>
            <a:r>
              <a:rPr lang="en-US" b="1" i="1" dirty="0" smtClean="0">
                <a:solidFill>
                  <a:schemeClr val="tx1"/>
                </a:solidFill>
              </a:rPr>
              <a:t>Equation 1</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5122" name="Picture 2"/>
          <p:cNvPicPr>
            <a:picLocks noChangeAspect="1" noChangeArrowheads="1"/>
          </p:cNvPicPr>
          <p:nvPr/>
        </p:nvPicPr>
        <p:blipFill>
          <a:blip r:embed="rId3"/>
          <a:srcRect/>
          <a:stretch>
            <a:fillRect/>
          </a:stretch>
        </p:blipFill>
        <p:spPr bwMode="auto">
          <a:xfrm>
            <a:off x="1066800" y="1524000"/>
            <a:ext cx="6238875" cy="3124200"/>
          </a:xfrm>
          <a:prstGeom prst="rect">
            <a:avLst/>
          </a:prstGeom>
          <a:noFill/>
          <a:ln w="9525">
            <a:noFill/>
            <a:miter lim="800000"/>
            <a:headEnd/>
            <a:tailEnd/>
          </a:ln>
          <a:effectLst/>
        </p:spPr>
      </p:pic>
      <p:sp>
        <p:nvSpPr>
          <p:cNvPr id="6" name="Rectangle 5"/>
          <p:cNvSpPr/>
          <p:nvPr/>
        </p:nvSpPr>
        <p:spPr>
          <a:xfrm>
            <a:off x="838200" y="5029200"/>
            <a:ext cx="6096000" cy="707886"/>
          </a:xfrm>
          <a:prstGeom prst="rect">
            <a:avLst/>
          </a:prstGeom>
        </p:spPr>
        <p:txBody>
          <a:bodyPr wrap="square">
            <a:spAutoFit/>
          </a:bodyPr>
          <a:lstStyle/>
          <a:p>
            <a:r>
              <a:rPr lang="en-US" sz="2000" dirty="0" smtClean="0"/>
              <a:t>UFA= Unadjusted Functional point/ Total count</a:t>
            </a:r>
          </a:p>
          <a:p>
            <a:r>
              <a:rPr lang="en-US" sz="2000" dirty="0" smtClean="0"/>
              <a:t>CFA = Complexity Factor Adjustment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Answer</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1268412" y="3309937"/>
            <a:ext cx="6581775" cy="1533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7406640" cy="1356360"/>
          </a:xfrm>
        </p:spPr>
        <p:txBody>
          <a:bodyPr/>
          <a:lstStyle/>
          <a:p>
            <a:pPr algn="ctr"/>
            <a:r>
              <a:rPr lang="en-US" dirty="0" smtClean="0">
                <a:solidFill>
                  <a:schemeClr val="tx1"/>
                </a:solidFill>
              </a:rPr>
              <a:t>Thank you for listening</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AD605F-7328-4B13-8C14-2B78864714A2}"/>
              </a:ext>
            </a:extLst>
          </p:cNvPr>
          <p:cNvSpPr>
            <a:spLocks noGrp="1"/>
          </p:cNvSpPr>
          <p:nvPr>
            <p:ph type="ctrTitle"/>
          </p:nvPr>
        </p:nvSpPr>
        <p:spPr/>
        <p:txBody>
          <a:bodyPr/>
          <a:lstStyle/>
          <a:p>
            <a:r>
              <a:rPr lang="en-GB" dirty="0"/>
              <a:t>Software Engineering (SE)</a:t>
            </a:r>
          </a:p>
        </p:txBody>
      </p:sp>
      <p:sp>
        <p:nvSpPr>
          <p:cNvPr id="3" name="Subtitle 2">
            <a:extLst>
              <a:ext uri="{FF2B5EF4-FFF2-40B4-BE49-F238E27FC236}">
                <a16:creationId xmlns="" xmlns:a16="http://schemas.microsoft.com/office/drawing/2014/main" id="{C2B549A4-14C3-455E-B1C6-A6DC1F7F30D9}"/>
              </a:ext>
            </a:extLst>
          </p:cNvPr>
          <p:cNvSpPr>
            <a:spLocks noGrp="1"/>
          </p:cNvSpPr>
          <p:nvPr>
            <p:ph type="subTitle" idx="1"/>
          </p:nvPr>
        </p:nvSpPr>
        <p:spPr/>
        <p:txBody>
          <a:bodyPr>
            <a:noAutofit/>
          </a:bodyPr>
          <a:lstStyle/>
          <a:p>
            <a:endParaRPr lang="en-GB" sz="1800" b="1" dirty="0"/>
          </a:p>
          <a:p>
            <a:r>
              <a:rPr lang="en-GB" sz="1800" b="1" dirty="0" smtClean="0"/>
              <a:t>Lecture </a:t>
            </a:r>
            <a:r>
              <a:rPr lang="en-GB" sz="1800" b="1" dirty="0" smtClean="0"/>
              <a:t>31</a:t>
            </a:r>
            <a:endParaRPr lang="en-GB" sz="1800" b="1" dirty="0" smtClean="0"/>
          </a:p>
          <a:p>
            <a:r>
              <a:rPr lang="en-GB" sz="1800" b="1" dirty="0" smtClean="0"/>
              <a:t>Estimation for Software Project</a:t>
            </a:r>
          </a:p>
          <a:p>
            <a:r>
              <a:rPr lang="en-US" sz="1800" b="1" dirty="0" smtClean="0">
                <a:solidFill>
                  <a:schemeClr val="tx1"/>
                </a:solidFill>
              </a:rPr>
              <a:t>Estimation of LOC and Function Points using Historical Data</a:t>
            </a:r>
            <a:endParaRPr lang="en-GB" sz="1800" b="1" dirty="0" smtClean="0"/>
          </a:p>
          <a:p>
            <a:r>
              <a:rPr lang="en-GB" sz="1800" b="1" dirty="0" smtClean="0"/>
              <a:t>By Sandia </a:t>
            </a:r>
            <a:r>
              <a:rPr lang="en-GB" sz="1800" b="1" dirty="0" err="1" smtClean="0"/>
              <a:t>Kumari</a:t>
            </a:r>
            <a:endParaRPr lang="en-GB" sz="1800" b="1" dirty="0" smtClean="0"/>
          </a:p>
          <a:p>
            <a:endParaRPr lang="en-GB" sz="1800" b="1" dirty="0"/>
          </a:p>
        </p:txBody>
      </p:sp>
    </p:spTree>
    <p:extLst>
      <p:ext uri="{BB962C8B-B14F-4D97-AF65-F5344CB8AC3E}">
        <p14:creationId xmlns:p14="http://schemas.microsoft.com/office/powerpoint/2010/main" xmlns="" val="7677973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 based Estimation</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838200" y="1828800"/>
            <a:ext cx="6867525"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endParaRPr lang="en-US" altLang="en-US" smtClean="0"/>
          </a:p>
        </p:txBody>
      </p:sp>
      <p:sp>
        <p:nvSpPr>
          <p:cNvPr id="3075" name="Content Placeholder 2"/>
          <p:cNvSpPr>
            <a:spLocks noGrp="1"/>
          </p:cNvSpPr>
          <p:nvPr>
            <p:ph idx="1"/>
          </p:nvPr>
        </p:nvSpPr>
        <p:spPr/>
        <p:txBody>
          <a:bodyPr>
            <a:normAutofit lnSpcReduction="10000"/>
          </a:bodyPr>
          <a:lstStyle/>
          <a:p>
            <a:r>
              <a:rPr lang="en-US" altLang="en-US" sz="2800" dirty="0" smtClean="0">
                <a:solidFill>
                  <a:schemeClr val="tx1"/>
                </a:solidFill>
              </a:rPr>
              <a:t>LOC and FP data are used in two ways during software project estimation</a:t>
            </a:r>
          </a:p>
          <a:p>
            <a:endParaRPr lang="en-US" altLang="en-US" sz="2800" dirty="0" smtClean="0">
              <a:solidFill>
                <a:schemeClr val="tx1"/>
              </a:solidFill>
            </a:endParaRPr>
          </a:p>
          <a:p>
            <a:r>
              <a:rPr lang="en-US" altLang="en-US" sz="2800" dirty="0" smtClean="0">
                <a:solidFill>
                  <a:schemeClr val="tx1"/>
                </a:solidFill>
              </a:rPr>
              <a:t>(1) as estimation variables to “size” each element of the software and</a:t>
            </a:r>
          </a:p>
          <a:p>
            <a:r>
              <a:rPr lang="en-US" altLang="en-US" sz="2800" dirty="0" smtClean="0">
                <a:solidFill>
                  <a:schemeClr val="tx1"/>
                </a:solidFill>
              </a:rPr>
              <a:t> (2) as baseline metrics collected from past projects and used in conjunction with estimation variables to develop cost and effort projections</a:t>
            </a:r>
            <a:r>
              <a:rPr lang="en-US" altLang="en-US"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51" y="1219200"/>
            <a:ext cx="7404653" cy="4876800"/>
          </a:xfrm>
        </p:spPr>
        <p:txBody>
          <a:bodyPr>
            <a:normAutofit/>
          </a:bodyPr>
          <a:lstStyle/>
          <a:p>
            <a:r>
              <a:rPr lang="en-US" sz="2800" dirty="0" smtClean="0">
                <a:solidFill>
                  <a:schemeClr val="tx1"/>
                </a:solidFill>
              </a:rPr>
              <a:t>Regardless of the estimation variable that is used, you should begin by estimating a range of values for each function or information domain value.</a:t>
            </a:r>
          </a:p>
          <a:p>
            <a:r>
              <a:rPr lang="en-US" sz="2800" dirty="0" smtClean="0">
                <a:solidFill>
                  <a:schemeClr val="tx1"/>
                </a:solidFill>
              </a:rPr>
              <a:t> Using historical data or (when all else fails) intuition, estimate an optimistic, most likely, and pessimistic size value for each function or count for each information domain value. An implicit indication of the degree of uncertainty is provided when a range of values is specified.</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51" y="1143000"/>
            <a:ext cx="7404653" cy="4953000"/>
          </a:xfrm>
        </p:spPr>
        <p:txBody>
          <a:bodyPr>
            <a:normAutofit/>
          </a:bodyPr>
          <a:lstStyle/>
          <a:p>
            <a:r>
              <a:rPr lang="en-US" dirty="0" smtClean="0">
                <a:solidFill>
                  <a:schemeClr val="tx1"/>
                </a:solidFill>
              </a:rPr>
              <a:t>Once these activities are accomplished, the software team should establish a project schedule that defines software engineering tasks and milestones, identifies who is responsible for conducting each task, and specifies the </a:t>
            </a:r>
            <a:r>
              <a:rPr lang="en-US" dirty="0" err="1" smtClean="0">
                <a:solidFill>
                  <a:schemeClr val="tx1"/>
                </a:solidFill>
              </a:rPr>
              <a:t>intertask</a:t>
            </a:r>
            <a:r>
              <a:rPr lang="en-US" dirty="0" smtClean="0">
                <a:solidFill>
                  <a:schemeClr val="tx1"/>
                </a:solidFill>
              </a:rPr>
              <a:t> dependencies that may have a strong bearing on progress.</a:t>
            </a:r>
          </a:p>
          <a:p>
            <a:pPr>
              <a:buNone/>
            </a:pPr>
            <a:endParaRPr lang="en-US" dirty="0" smtClean="0">
              <a:solidFill>
                <a:schemeClr val="tx1"/>
              </a:solidFill>
            </a:endParaRPr>
          </a:p>
          <a:p>
            <a:r>
              <a:rPr lang="en-US" dirty="0" smtClean="0">
                <a:solidFill>
                  <a:schemeClr val="tx1"/>
                </a:solidFill>
              </a:rPr>
              <a:t>Planning requires you to make an initial commitment, even though it’s likely that this “commitment” will be proven wrong. Whenever estimates are made, you look into the future and accept some degree of uncertainty as a matter of course.</a:t>
            </a:r>
          </a:p>
          <a:p>
            <a:r>
              <a:rPr lang="en-US" b="1" dirty="0" smtClean="0"/>
              <a:t>Although estimating is as much art as it is science</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p:txBody>
          <a:bodyPr/>
          <a:lstStyle/>
          <a:p>
            <a:endParaRPr lang="en-US" altLang="en-US" dirty="0" smtClean="0"/>
          </a:p>
          <a:p>
            <a:endParaRPr lang="en-US" altLang="en-US" dirty="0" smtClean="0"/>
          </a:p>
          <a:p>
            <a:endParaRPr lang="en-US" altLang="en-US" dirty="0" smtClean="0"/>
          </a:p>
          <a:p>
            <a:endParaRPr lang="en-US" altLang="en-US" dirty="0" smtClean="0"/>
          </a:p>
          <a:p>
            <a:r>
              <a:rPr lang="en-US" altLang="en-US" dirty="0" smtClean="0">
                <a:solidFill>
                  <a:schemeClr val="tx1"/>
                </a:solidFill>
              </a:rPr>
              <a:t>Once the expected value for the estimation variable has been determined, historical LOC or FP productivity data are applied</a:t>
            </a:r>
            <a:r>
              <a:rPr lang="en-US" altLang="en-US" dirty="0" smtClean="0"/>
              <a:t>.</a:t>
            </a:r>
          </a:p>
        </p:txBody>
      </p:sp>
      <p:pic>
        <p:nvPicPr>
          <p:cNvPr id="4100" name="Picture 3"/>
          <p:cNvPicPr>
            <a:picLocks noChangeAspect="1" noChangeArrowheads="1"/>
          </p:cNvPicPr>
          <p:nvPr/>
        </p:nvPicPr>
        <p:blipFill>
          <a:blip r:embed="rId3"/>
          <a:srcRect/>
          <a:stretch>
            <a:fillRect/>
          </a:stretch>
        </p:blipFill>
        <p:spPr bwMode="auto">
          <a:xfrm>
            <a:off x="234950" y="1600200"/>
            <a:ext cx="8909050" cy="16573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LOC-Based Estimation</a:t>
            </a:r>
            <a:endParaRPr lang="en-US" dirty="0"/>
          </a:p>
        </p:txBody>
      </p:sp>
      <p:sp>
        <p:nvSpPr>
          <p:cNvPr id="3" name="Content Placeholder 2"/>
          <p:cNvSpPr>
            <a:spLocks noGrp="1"/>
          </p:cNvSpPr>
          <p:nvPr>
            <p:ph idx="1"/>
          </p:nvPr>
        </p:nvSpPr>
        <p:spPr/>
        <p:txBody>
          <a:bodyPr>
            <a:normAutofit/>
          </a:bodyPr>
          <a:lstStyle/>
          <a:p>
            <a:endParaRPr lang="en-US" altLang="en-US" dirty="0" smtClean="0">
              <a:solidFill>
                <a:schemeClr val="tx1"/>
              </a:solidFill>
            </a:endParaRPr>
          </a:p>
          <a:p>
            <a:r>
              <a:rPr lang="en-US" dirty="0" smtClean="0">
                <a:solidFill>
                  <a:schemeClr val="tx1"/>
                </a:solidFill>
              </a:rPr>
              <a:t>As an example of LOC and FP problem-based estimation techniques, I consider a software package to be developed for a computer-aided design application for mechanical components. The software is to execute on an engineering workstation and must interface with various computer graphics peripherals including a mouse, digitizer, high-resolution color display, and laser printer. A preliminary statement of software scope can be developed:</a:t>
            </a:r>
            <a:endParaRPr lang="en-US" altLang="en-US" dirty="0" smtClean="0">
              <a:solidFill>
                <a:schemeClr val="tx1"/>
              </a:solidFill>
            </a:endParaRPr>
          </a:p>
          <a:p>
            <a:endParaRPr lang="en-US" altLang="en-US" dirty="0" smtClean="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solidFill>
                  <a:schemeClr val="tx1"/>
                </a:solidFill>
              </a:rPr>
              <a:t>The mechanical CAD software will accept two- and three-dimensional geometric data from an engineer. The engineer will interact and control the CAD system through a user interface that will exhibit characteristics of good human/machine interface design. All geometric data and other supporting information will be maintained in a CAD database. Design analysis modules will be developed to produce the required output, which will be displayed on a variety of graphics devices. The software will be designed to control and interact with peripheral devices that include a mouse, digitizer, laser printer, and plotter.</a:t>
            </a:r>
            <a:endParaRPr lang="en-US" dirty="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smtClean="0">
                <a:solidFill>
                  <a:schemeClr val="tx1"/>
                </a:solidFill>
              </a:rPr>
              <a:t>A range of LOC estimates is developed for each function. For example, the range of LOC estimates for the 3D geometric analysis function is optimistic, 4600 LOC; most likely, 6900 LOC; and pessimistic, 8600 LOC.</a:t>
            </a:r>
          </a:p>
          <a:p>
            <a:r>
              <a:rPr lang="en-US" altLang="en-US" dirty="0" smtClean="0">
                <a:solidFill>
                  <a:schemeClr val="tx1"/>
                </a:solidFill>
              </a:rPr>
              <a:t> Applying Equation 26.1, the expected value for the 3D geometric analysis function is 6800 LOC.</a:t>
            </a:r>
          </a:p>
          <a:p>
            <a:endParaRPr lang="en-US" altLang="en-US" dirty="0" smtClean="0">
              <a:solidFill>
                <a:schemeClr val="tx1"/>
              </a:solidFill>
            </a:endParaRPr>
          </a:p>
          <a:p>
            <a:endParaRPr lang="en-US" altLang="en-US" dirty="0" smtClean="0">
              <a:solidFill>
                <a:schemeClr val="tx1"/>
              </a:solidFill>
            </a:endParaRPr>
          </a:p>
          <a:p>
            <a:endParaRPr lang="en-US" dirty="0" smtClean="0"/>
          </a:p>
          <a:p>
            <a:endParaRPr lang="en-US" dirty="0"/>
          </a:p>
        </p:txBody>
      </p:sp>
      <p:pic>
        <p:nvPicPr>
          <p:cNvPr id="4" name="Picture 3"/>
          <p:cNvPicPr>
            <a:picLocks noChangeAspect="1" noChangeArrowheads="1"/>
          </p:cNvPicPr>
          <p:nvPr/>
        </p:nvPicPr>
        <p:blipFill>
          <a:blip r:embed="rId2"/>
          <a:srcRect/>
          <a:stretch>
            <a:fillRect/>
          </a:stretch>
        </p:blipFill>
        <p:spPr bwMode="auto">
          <a:xfrm>
            <a:off x="234950" y="4267200"/>
            <a:ext cx="8909050" cy="165735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Content Placeholder 3" descr="Lines of Codes.jpg"/>
          <p:cNvPicPr>
            <a:picLocks noGrp="1" noChangeAspect="1" noChangeArrowheads="1"/>
          </p:cNvPicPr>
          <p:nvPr>
            <p:ph idx="1"/>
          </p:nvPr>
        </p:nvPicPr>
        <p:blipFill>
          <a:blip r:embed="rId3"/>
          <a:srcRect/>
          <a:stretch>
            <a:fillRect/>
          </a:stretch>
        </p:blipFill>
        <p:spPr>
          <a:xfrm>
            <a:off x="1295400" y="304800"/>
            <a:ext cx="6429375" cy="3400425"/>
          </a:xfrm>
        </p:spPr>
      </p:pic>
      <p:sp>
        <p:nvSpPr>
          <p:cNvPr id="7171" name="TextBox 4"/>
          <p:cNvSpPr txBox="1">
            <a:spLocks noChangeArrowheads="1"/>
          </p:cNvSpPr>
          <p:nvPr/>
        </p:nvSpPr>
        <p:spPr bwMode="auto">
          <a:xfrm>
            <a:off x="228600" y="3900488"/>
            <a:ext cx="8534400" cy="2678112"/>
          </a:xfrm>
          <a:prstGeom prst="rect">
            <a:avLst/>
          </a:prstGeom>
          <a:noFill/>
          <a:ln w="9525">
            <a:noFill/>
            <a:miter lim="800000"/>
            <a:headEnd/>
            <a:tailEnd/>
          </a:ln>
        </p:spPr>
        <p:txBody>
          <a:bodyPr>
            <a:spAutoFit/>
          </a:bodyPr>
          <a:lstStyle/>
          <a:p>
            <a:pPr eaLnBrk="1" hangingPunct="1"/>
            <a:r>
              <a:rPr lang="en-US" altLang="en-US" sz="2400" dirty="0">
                <a:latin typeface="Calibri" pitchFamily="34" charset="0"/>
              </a:rPr>
              <a:t>A review of historical data indicates that the organizational average productivity for systems of this type is 620 LOC/pm. Based on a burdened labor rate of $8000 per month, the cost per line of code is approximately $13. Based on the LOC estimate and the historical productivity data, the total estimated project cost is $431,000 (or 432,000 by rounding up) and the estimated effort is 54 person-months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FP-Based Estimation</a:t>
            </a:r>
            <a:endParaRPr lang="en-US" dirty="0"/>
          </a:p>
        </p:txBody>
      </p:sp>
      <p:sp>
        <p:nvSpPr>
          <p:cNvPr id="3" name="Content Placeholder 2"/>
          <p:cNvSpPr>
            <a:spLocks noGrp="1"/>
          </p:cNvSpPr>
          <p:nvPr>
            <p:ph idx="1"/>
          </p:nvPr>
        </p:nvSpPr>
        <p:spPr/>
        <p:txBody>
          <a:bodyPr/>
          <a:lstStyle/>
          <a:p>
            <a:pPr>
              <a:buNone/>
            </a:pPr>
            <a:r>
              <a:rPr lang="en-US" dirty="0" smtClean="0">
                <a:solidFill>
                  <a:schemeClr val="tx1"/>
                </a:solidFill>
              </a:rPr>
              <a:t>Decomposition for FP-based estimation focuses on information domain values rather than software functions. Referring to the table presented in Figure 26.3, you would estimate inputs, outputs, inquiries, files, and external interfaces for the CAD software</a:t>
            </a:r>
            <a:endParaRPr lang="en-US" dirty="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Content Placeholder 3" descr="FP esitmation.jpg"/>
          <p:cNvPicPr>
            <a:picLocks noGrp="1" noChangeAspect="1" noChangeArrowheads="1"/>
          </p:cNvPicPr>
          <p:nvPr>
            <p:ph idx="1"/>
          </p:nvPr>
        </p:nvPicPr>
        <p:blipFill>
          <a:blip r:embed="rId3"/>
          <a:srcRect/>
          <a:stretch>
            <a:fillRect/>
          </a:stretch>
        </p:blipFill>
        <p:spPr>
          <a:xfrm>
            <a:off x="762000" y="0"/>
            <a:ext cx="6553200" cy="6858000"/>
          </a:xfrm>
        </p:spPr>
      </p:pic>
      <p:sp>
        <p:nvSpPr>
          <p:cNvPr id="17411" name="TextBox 4"/>
          <p:cNvSpPr txBox="1">
            <a:spLocks noChangeArrowheads="1"/>
          </p:cNvSpPr>
          <p:nvPr/>
        </p:nvSpPr>
        <p:spPr bwMode="auto">
          <a:xfrm>
            <a:off x="5867400" y="3810000"/>
            <a:ext cx="2667000" cy="830997"/>
          </a:xfrm>
          <a:prstGeom prst="rect">
            <a:avLst/>
          </a:prstGeom>
          <a:noFill/>
          <a:ln w="9525">
            <a:noFill/>
            <a:miter lim="800000"/>
            <a:headEnd/>
            <a:tailEnd/>
          </a:ln>
        </p:spPr>
        <p:txBody>
          <a:bodyPr>
            <a:spAutoFit/>
          </a:bodyPr>
          <a:lstStyle/>
          <a:p>
            <a:pPr eaLnBrk="1" hangingPunct="1"/>
            <a:r>
              <a:rPr lang="en-US" altLang="en-US" sz="2400" b="1" dirty="0" smtClean="0">
                <a:latin typeface="Calibri" pitchFamily="34" charset="0"/>
              </a:rPr>
              <a:t>FP= total count x </a:t>
            </a:r>
            <a:r>
              <a:rPr lang="en-US" altLang="en-US" sz="2400" b="1" dirty="0" err="1" smtClean="0">
                <a:latin typeface="Calibri" pitchFamily="34" charset="0"/>
              </a:rPr>
              <a:t>Fi</a:t>
            </a:r>
            <a:endParaRPr lang="en-US" altLang="en-US" sz="2400" b="1" dirty="0" smtClean="0">
              <a:latin typeface="Calibri" pitchFamily="34" charset="0"/>
            </a:endParaRPr>
          </a:p>
          <a:p>
            <a:pPr eaLnBrk="1" hangingPunct="1"/>
            <a:r>
              <a:rPr lang="en-US" altLang="en-US" sz="2400" b="1" dirty="0" smtClean="0">
                <a:latin typeface="Calibri" pitchFamily="34" charset="0"/>
              </a:rPr>
              <a:t>FP </a:t>
            </a:r>
            <a:r>
              <a:rPr lang="en-US" altLang="en-US" sz="2400" b="1" dirty="0">
                <a:latin typeface="Calibri" pitchFamily="34" charset="0"/>
              </a:rPr>
              <a:t>= 375</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Practice Question</a:t>
            </a:r>
            <a:endParaRPr lang="en-US" dirty="0"/>
          </a:p>
        </p:txBody>
      </p:sp>
      <p:sp>
        <p:nvSpPr>
          <p:cNvPr id="4" name="TextBox 5"/>
          <p:cNvSpPr txBox="1">
            <a:spLocks noGrp="1" noChangeArrowheads="1"/>
          </p:cNvSpPr>
          <p:nvPr>
            <p:ph idx="1"/>
          </p:nvPr>
        </p:nvSpPr>
        <p:spPr bwMode="auto">
          <a:xfrm>
            <a:off x="857251" y="2057400"/>
            <a:ext cx="7404653" cy="1933863"/>
          </a:xfrm>
          <a:prstGeom prst="rect">
            <a:avLst/>
          </a:prstGeom>
          <a:noFill/>
          <a:ln w="9525">
            <a:noFill/>
            <a:miter lim="800000"/>
            <a:headEnd/>
            <a:tailEnd/>
          </a:ln>
        </p:spPr>
        <p:txBody>
          <a:bodyPr>
            <a:spAutoFit/>
          </a:bodyPr>
          <a:lstStyle/>
          <a:p>
            <a:pPr eaLnBrk="1" hangingPunct="1"/>
            <a:r>
              <a:rPr lang="en-US" altLang="en-US" sz="2000" dirty="0">
                <a:solidFill>
                  <a:schemeClr val="tx1"/>
                </a:solidFill>
                <a:latin typeface="Calibri" pitchFamily="34" charset="0"/>
              </a:rPr>
              <a:t>The organizational average productivity for systems of this type is </a:t>
            </a:r>
            <a:r>
              <a:rPr lang="en-US" altLang="en-US" sz="2000" dirty="0">
                <a:solidFill>
                  <a:srgbClr val="FF0000"/>
                </a:solidFill>
                <a:latin typeface="Calibri" pitchFamily="34" charset="0"/>
              </a:rPr>
              <a:t>6.5 FP/pm</a:t>
            </a:r>
            <a:r>
              <a:rPr lang="en-US" altLang="en-US" sz="2000" dirty="0">
                <a:solidFill>
                  <a:schemeClr val="tx1"/>
                </a:solidFill>
                <a:latin typeface="Calibri" pitchFamily="34" charset="0"/>
              </a:rPr>
              <a:t>. Based on a burdened labor rate of </a:t>
            </a:r>
            <a:r>
              <a:rPr lang="en-US" altLang="en-US" sz="2000" dirty="0">
                <a:solidFill>
                  <a:srgbClr val="FF0000"/>
                </a:solidFill>
                <a:latin typeface="Calibri" pitchFamily="34" charset="0"/>
              </a:rPr>
              <a:t>$8000 </a:t>
            </a:r>
            <a:r>
              <a:rPr lang="en-US" altLang="en-US" sz="2000" dirty="0">
                <a:solidFill>
                  <a:schemeClr val="tx1"/>
                </a:solidFill>
                <a:latin typeface="Calibri" pitchFamily="34" charset="0"/>
              </a:rPr>
              <a:t>per month, the cost per FP is approximately $1230.</a:t>
            </a:r>
          </a:p>
          <a:p>
            <a:pPr eaLnBrk="1" hangingPunct="1"/>
            <a:r>
              <a:rPr lang="en-US" altLang="en-US" sz="2000" dirty="0">
                <a:solidFill>
                  <a:schemeClr val="tx1"/>
                </a:solidFill>
                <a:latin typeface="Calibri" pitchFamily="34" charset="0"/>
              </a:rPr>
              <a:t>Based on the FP estimate and the historical productivity data, the total estimated project cost is $461,000 and the estimated effort is 58 person-months</a:t>
            </a:r>
            <a:r>
              <a:rPr lang="en-US" altLang="en-US" sz="2000" dirty="0">
                <a:latin typeface="Calibri" pitchFamily="34"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Estimation</a:t>
            </a:r>
            <a:endParaRPr lang="en-US" dirty="0"/>
          </a:p>
        </p:txBody>
      </p:sp>
      <p:sp>
        <p:nvSpPr>
          <p:cNvPr id="3" name="Content Placeholder 2"/>
          <p:cNvSpPr>
            <a:spLocks noGrp="1"/>
          </p:cNvSpPr>
          <p:nvPr>
            <p:ph idx="1"/>
          </p:nvPr>
        </p:nvSpPr>
        <p:spPr/>
        <p:txBody>
          <a:bodyPr/>
          <a:lstStyle/>
          <a:p>
            <a:pPr fontAlgn="base"/>
            <a:r>
              <a:rPr lang="en-US" dirty="0" smtClean="0">
                <a:solidFill>
                  <a:schemeClr val="tx1"/>
                </a:solidFill>
              </a:rPr>
              <a:t>Estimation of the size of software is an essential part of Software Project Management. It helps the project manager to further predict the effort and time which will be needed to build the project. Various measures are used in project size estimation. Some of these are:</a:t>
            </a:r>
          </a:p>
          <a:p>
            <a:pPr fontAlgn="base"/>
            <a:r>
              <a:rPr lang="en-US" dirty="0" smtClean="0">
                <a:solidFill>
                  <a:schemeClr val="tx1"/>
                </a:solidFill>
              </a:rPr>
              <a:t>Lines of Code</a:t>
            </a:r>
          </a:p>
          <a:p>
            <a:pPr fontAlgn="base"/>
            <a:r>
              <a:rPr lang="en-US" dirty="0" smtClean="0">
                <a:solidFill>
                  <a:schemeClr val="tx1"/>
                </a:solidFill>
              </a:rPr>
              <a:t>Number of entities in ER diagram</a:t>
            </a:r>
          </a:p>
          <a:p>
            <a:pPr fontAlgn="base"/>
            <a:r>
              <a:rPr lang="en-US" dirty="0" smtClean="0">
                <a:solidFill>
                  <a:schemeClr val="tx1"/>
                </a:solidFill>
              </a:rPr>
              <a:t>Total number of processes in detailed data flow diagram</a:t>
            </a:r>
          </a:p>
          <a:p>
            <a:pPr fontAlgn="base"/>
            <a:r>
              <a:rPr lang="en-US" dirty="0" smtClean="0">
                <a:solidFill>
                  <a:schemeClr val="tx1"/>
                </a:solidFill>
              </a:rPr>
              <a:t>Function points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B6134F9-6994-4071-9C3E-B7D2AEF3DBA7}" type="slidenum">
              <a:rPr lang="en-US"/>
              <a:pPr/>
              <a:t>5</a:t>
            </a:fld>
            <a:endParaRPr lang="en-US"/>
          </a:p>
        </p:txBody>
      </p:sp>
      <p:sp>
        <p:nvSpPr>
          <p:cNvPr id="176130" name="Rectangle 2"/>
          <p:cNvSpPr>
            <a:spLocks noGrp="1" noChangeArrowheads="1"/>
          </p:cNvSpPr>
          <p:nvPr>
            <p:ph type="title"/>
          </p:nvPr>
        </p:nvSpPr>
        <p:spPr/>
        <p:txBody>
          <a:bodyPr/>
          <a:lstStyle/>
          <a:p>
            <a:r>
              <a:rPr lang="en-US"/>
              <a:t>Estimation</a:t>
            </a:r>
          </a:p>
        </p:txBody>
      </p:sp>
      <p:sp>
        <p:nvSpPr>
          <p:cNvPr id="176131" name="Rectangle 3"/>
          <p:cNvSpPr>
            <a:spLocks noGrp="1" noChangeArrowheads="1"/>
          </p:cNvSpPr>
          <p:nvPr>
            <p:ph type="body" idx="1"/>
          </p:nvPr>
        </p:nvSpPr>
        <p:spPr/>
        <p:txBody>
          <a:bodyPr/>
          <a:lstStyle/>
          <a:p>
            <a:pPr>
              <a:spcBef>
                <a:spcPts val="300"/>
              </a:spcBef>
            </a:pPr>
            <a:r>
              <a:rPr lang="en-US" dirty="0">
                <a:solidFill>
                  <a:schemeClr val="tx1"/>
                </a:solidFill>
              </a:rPr>
              <a:t>Estimation of resources, cost, and schedule for a software engineering effort requires </a:t>
            </a:r>
          </a:p>
          <a:p>
            <a:pPr lvl="1">
              <a:spcBef>
                <a:spcPts val="300"/>
              </a:spcBef>
            </a:pPr>
            <a:r>
              <a:rPr lang="en-US" dirty="0">
                <a:solidFill>
                  <a:schemeClr val="tx1"/>
                </a:solidFill>
              </a:rPr>
              <a:t>experience</a:t>
            </a:r>
          </a:p>
          <a:p>
            <a:pPr lvl="1">
              <a:spcBef>
                <a:spcPts val="300"/>
              </a:spcBef>
            </a:pPr>
            <a:r>
              <a:rPr lang="en-US" dirty="0">
                <a:solidFill>
                  <a:schemeClr val="tx1"/>
                </a:solidFill>
              </a:rPr>
              <a:t>access to good historical information (metrics)</a:t>
            </a:r>
          </a:p>
          <a:p>
            <a:pPr lvl="1">
              <a:spcBef>
                <a:spcPts val="300"/>
              </a:spcBef>
            </a:pPr>
            <a:r>
              <a:rPr lang="en-US" dirty="0">
                <a:solidFill>
                  <a:schemeClr val="tx1"/>
                </a:solidFill>
              </a:rPr>
              <a:t>the courage to commit to quantitative predictions when qualitative information is all that exists</a:t>
            </a:r>
          </a:p>
          <a:p>
            <a:pPr>
              <a:spcBef>
                <a:spcPts val="300"/>
              </a:spcBef>
            </a:pPr>
            <a:r>
              <a:rPr lang="en-US" dirty="0">
                <a:solidFill>
                  <a:schemeClr val="tx1"/>
                </a:solidFill>
              </a:rPr>
              <a:t>Estimation carries inherent risk and this risk leads to uncertainty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0" y="1219200"/>
            <a:ext cx="866775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Function-Based Metrics</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The </a:t>
            </a:r>
            <a:r>
              <a:rPr lang="en-US" i="1" dirty="0" smtClean="0">
                <a:solidFill>
                  <a:schemeClr val="tx1"/>
                </a:solidFill>
              </a:rPr>
              <a:t>function point (FP) metric can be used effectively as a means for measuring the </a:t>
            </a:r>
            <a:r>
              <a:rPr lang="en-US" dirty="0" smtClean="0">
                <a:solidFill>
                  <a:schemeClr val="tx1"/>
                </a:solidFill>
              </a:rPr>
              <a:t>functionality delivered by a system. Using historical data, the FP metric can then be used to </a:t>
            </a:r>
          </a:p>
          <a:p>
            <a:r>
              <a:rPr lang="en-US" dirty="0" smtClean="0">
                <a:solidFill>
                  <a:schemeClr val="tx1"/>
                </a:solidFill>
              </a:rPr>
              <a:t>(1) estimate the cost or effort required to design, code, and test the software;</a:t>
            </a:r>
          </a:p>
          <a:p>
            <a:r>
              <a:rPr lang="en-US" dirty="0" smtClean="0">
                <a:solidFill>
                  <a:schemeClr val="tx1"/>
                </a:solidFill>
              </a:rPr>
              <a:t>(2) predict the number of errors that will be encountered during testing; and</a:t>
            </a:r>
          </a:p>
          <a:p>
            <a:r>
              <a:rPr lang="en-US" dirty="0" smtClean="0">
                <a:solidFill>
                  <a:schemeClr val="tx1"/>
                </a:solidFill>
              </a:rPr>
              <a:t> (3) forecast the number of components and/or the number of projected source lines in the implemented system.</a:t>
            </a:r>
            <a:endParaRPr lang="en-US"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7404653" cy="6172200"/>
          </a:xfrm>
        </p:spPr>
        <p:txBody>
          <a:bodyPr>
            <a:normAutofit/>
          </a:bodyPr>
          <a:lstStyle/>
          <a:p>
            <a:r>
              <a:rPr lang="en-US" dirty="0" smtClean="0">
                <a:solidFill>
                  <a:schemeClr val="tx1"/>
                </a:solidFill>
              </a:rPr>
              <a:t>Function points are derived using an empirical relationship based on countable (direct) measures of software’s information domain and qualitative assessments of software complexity. Information domain values are defined in the following manner:</a:t>
            </a:r>
          </a:p>
          <a:p>
            <a:pPr marL="502920" indent="-457200">
              <a:buFont typeface="+mj-lt"/>
              <a:buAutoNum type="arabicPeriod"/>
            </a:pPr>
            <a:r>
              <a:rPr lang="en-US" dirty="0" smtClean="0">
                <a:solidFill>
                  <a:schemeClr val="tx1"/>
                </a:solidFill>
              </a:rPr>
              <a:t>External Inputs (EIS)</a:t>
            </a:r>
          </a:p>
          <a:p>
            <a:pPr marL="502920" indent="-457200">
              <a:buFont typeface="+mj-lt"/>
              <a:buAutoNum type="arabicPeriod"/>
            </a:pPr>
            <a:r>
              <a:rPr lang="en-US" dirty="0" smtClean="0">
                <a:solidFill>
                  <a:schemeClr val="tx1"/>
                </a:solidFill>
              </a:rPr>
              <a:t>External Outputs (EOs)</a:t>
            </a:r>
            <a:endParaRPr lang="en-US" dirty="0" smtClean="0">
              <a:solidFill>
                <a:srgbClr val="FF0000"/>
              </a:solidFill>
            </a:endParaRPr>
          </a:p>
          <a:p>
            <a:pPr marL="502920" indent="-457200">
              <a:buFont typeface="+mj-lt"/>
              <a:buAutoNum type="arabicPeriod"/>
            </a:pPr>
            <a:r>
              <a:rPr lang="en-US" dirty="0" smtClean="0">
                <a:solidFill>
                  <a:schemeClr val="tx1"/>
                </a:solidFill>
              </a:rPr>
              <a:t>External Inquiries (EQs)</a:t>
            </a:r>
            <a:endParaRPr lang="en-US" dirty="0" smtClean="0">
              <a:solidFill>
                <a:srgbClr val="FF0000"/>
              </a:solidFill>
            </a:endParaRPr>
          </a:p>
          <a:p>
            <a:pPr marL="502920" indent="-457200">
              <a:buFont typeface="+mj-lt"/>
              <a:buAutoNum type="arabicPeriod"/>
            </a:pPr>
            <a:r>
              <a:rPr lang="en-US" dirty="0" smtClean="0">
                <a:solidFill>
                  <a:schemeClr val="tx1"/>
                </a:solidFill>
              </a:rPr>
              <a:t>Internal Logical Files (ILFs)</a:t>
            </a:r>
            <a:endParaRPr lang="en-US" dirty="0" smtClean="0">
              <a:solidFill>
                <a:srgbClr val="FF0000"/>
              </a:solidFill>
            </a:endParaRPr>
          </a:p>
          <a:p>
            <a:pPr marL="502920" indent="-457200">
              <a:buFont typeface="+mj-lt"/>
              <a:buAutoNum type="arabicPeriod"/>
            </a:pPr>
            <a:r>
              <a:rPr lang="en-US" dirty="0" smtClean="0">
                <a:solidFill>
                  <a:schemeClr val="tx1"/>
                </a:solidFill>
              </a:rPr>
              <a:t>External Interface Files (EIFs)</a:t>
            </a:r>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609600"/>
            <a:ext cx="7804704" cy="5486400"/>
          </a:xfrm>
        </p:spPr>
        <p:txBody>
          <a:bodyPr>
            <a:noAutofit/>
          </a:bodyPr>
          <a:lstStyle/>
          <a:p>
            <a:r>
              <a:rPr lang="en-US" altLang="en-US" sz="2000" dirty="0" smtClean="0">
                <a:solidFill>
                  <a:schemeClr val="tx1"/>
                </a:solidFill>
              </a:rPr>
              <a:t>Each </a:t>
            </a:r>
            <a:r>
              <a:rPr lang="en-US" altLang="en-US" sz="2000" b="1" dirty="0" smtClean="0">
                <a:solidFill>
                  <a:schemeClr val="tx1"/>
                </a:solidFill>
              </a:rPr>
              <a:t>external input </a:t>
            </a:r>
            <a:r>
              <a:rPr lang="en-US" altLang="en-US" sz="2000" dirty="0" smtClean="0">
                <a:solidFill>
                  <a:schemeClr val="tx1"/>
                </a:solidFill>
              </a:rPr>
              <a:t>originates from a user or is transmitted from another application and provides distinct application-oriented data or control information. Inputs are often used to update internal logical files (ILFs). (E.g. Writes, deletes, updates)</a:t>
            </a:r>
          </a:p>
          <a:p>
            <a:endParaRPr lang="en-US" altLang="en-US" sz="2000" dirty="0" smtClean="0">
              <a:solidFill>
                <a:schemeClr val="tx1"/>
              </a:solidFill>
            </a:endParaRPr>
          </a:p>
          <a:p>
            <a:r>
              <a:rPr lang="en-US" altLang="en-US" sz="2000" dirty="0" smtClean="0">
                <a:solidFill>
                  <a:schemeClr val="tx1"/>
                </a:solidFill>
              </a:rPr>
              <a:t>Each </a:t>
            </a:r>
            <a:r>
              <a:rPr lang="en-US" altLang="en-US" sz="2000" b="1" dirty="0" smtClean="0">
                <a:solidFill>
                  <a:schemeClr val="tx1"/>
                </a:solidFill>
              </a:rPr>
              <a:t>external output </a:t>
            </a:r>
            <a:r>
              <a:rPr lang="en-US" altLang="en-US" sz="2000" dirty="0" smtClean="0">
                <a:solidFill>
                  <a:schemeClr val="tx1"/>
                </a:solidFill>
              </a:rPr>
              <a:t>is derived data within the application that provides information to the user. In this context external output refers to reports, screens, error messages, etc. It is created by the application, hence derived.</a:t>
            </a:r>
          </a:p>
          <a:p>
            <a:endParaRPr lang="en-US" altLang="en-US" sz="2000" dirty="0" smtClean="0">
              <a:solidFill>
                <a:schemeClr val="tx1"/>
              </a:solidFill>
            </a:endParaRPr>
          </a:p>
          <a:p>
            <a:pPr>
              <a:buFont typeface="Arial" panose="020B0604020202020204" pitchFamily="34" charset="0"/>
              <a:buChar char="•"/>
              <a:defRPr/>
            </a:pPr>
            <a:r>
              <a:rPr lang="en-US" sz="2000" dirty="0" smtClean="0">
                <a:solidFill>
                  <a:schemeClr val="tx1"/>
                </a:solidFill>
              </a:rPr>
              <a:t>An </a:t>
            </a:r>
            <a:r>
              <a:rPr lang="en-US" sz="2000" b="1" dirty="0" smtClean="0">
                <a:solidFill>
                  <a:schemeClr val="tx1"/>
                </a:solidFill>
              </a:rPr>
              <a:t>external inquiry </a:t>
            </a:r>
            <a:r>
              <a:rPr lang="en-US" sz="2000" dirty="0" smtClean="0">
                <a:solidFill>
                  <a:schemeClr val="tx1"/>
                </a:solidFill>
              </a:rPr>
              <a:t>is defined as an online input that results in the generation of some immediate software response in the form of an online output.</a:t>
            </a:r>
          </a:p>
          <a:p>
            <a:endParaRPr lang="en-US" sz="2000" dirty="0" smtClean="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3228</TotalTime>
  <Words>1852</Words>
  <Application>Microsoft Office PowerPoint</Application>
  <PresentationFormat>On-screen Show (4:3)</PresentationFormat>
  <Paragraphs>152</Paragraphs>
  <Slides>37</Slides>
  <Notes>11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Basis</vt:lpstr>
      <vt:lpstr>Software Engineering (SE)</vt:lpstr>
      <vt:lpstr>Software Project Management</vt:lpstr>
      <vt:lpstr>Slide 3</vt:lpstr>
      <vt:lpstr>Software Estimation</vt:lpstr>
      <vt:lpstr>Estimation</vt:lpstr>
      <vt:lpstr>Slide 6</vt:lpstr>
      <vt:lpstr>Function-Based Metrics </vt:lpstr>
      <vt:lpstr>Slide 8</vt:lpstr>
      <vt:lpstr>Slide 9</vt:lpstr>
      <vt:lpstr>Slide 10</vt:lpstr>
      <vt:lpstr>Information domain of system</vt:lpstr>
      <vt:lpstr>Slide 12</vt:lpstr>
      <vt:lpstr>Figure 1</vt:lpstr>
      <vt:lpstr>The Fi (i  1 to 14) are value adjustment factors (VAF) based on responses to the following questions </vt:lpstr>
      <vt:lpstr>Slide 15</vt:lpstr>
      <vt:lpstr>Slide 16</vt:lpstr>
      <vt:lpstr>Figure 2</vt:lpstr>
      <vt:lpstr>Slide 18</vt:lpstr>
      <vt:lpstr>Slide 19</vt:lpstr>
      <vt:lpstr>Slide 20</vt:lpstr>
      <vt:lpstr>Problem</vt:lpstr>
      <vt:lpstr>Solution</vt:lpstr>
      <vt:lpstr>Slide 23</vt:lpstr>
      <vt:lpstr>Final Answer</vt:lpstr>
      <vt:lpstr>Thank you for listening</vt:lpstr>
      <vt:lpstr>Software Engineering (SE)</vt:lpstr>
      <vt:lpstr>LOC based Estimation</vt:lpstr>
      <vt:lpstr>Slide 28</vt:lpstr>
      <vt:lpstr>Slide 29</vt:lpstr>
      <vt:lpstr>Slide 30</vt:lpstr>
      <vt:lpstr>An Example of LOC-Based Estimation</vt:lpstr>
      <vt:lpstr>Slide 32</vt:lpstr>
      <vt:lpstr>Slide 33</vt:lpstr>
      <vt:lpstr>Slide 34</vt:lpstr>
      <vt:lpstr>An Example of FP-Based Estimation</vt:lpstr>
      <vt:lpstr>Slide 36</vt:lpstr>
      <vt:lpstr>Practice Question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(SE)</dc:title>
  <dc:creator>HP</dc:creator>
  <cp:lastModifiedBy>HP</cp:lastModifiedBy>
  <cp:revision>125</cp:revision>
  <dcterms:created xsi:type="dcterms:W3CDTF">2021-05-19T04:08:56Z</dcterms:created>
  <dcterms:modified xsi:type="dcterms:W3CDTF">2021-05-23T14:08:46Z</dcterms:modified>
</cp:coreProperties>
</file>