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9" r:id="rId3"/>
    <p:sldId id="267" r:id="rId4"/>
    <p:sldId id="258" r:id="rId5"/>
    <p:sldId id="260" r:id="rId6"/>
    <p:sldId id="266" r:id="rId7"/>
    <p:sldId id="261" r:id="rId8"/>
    <p:sldId id="277" r:id="rId9"/>
    <p:sldId id="263" r:id="rId10"/>
    <p:sldId id="262" r:id="rId11"/>
    <p:sldId id="264" r:id="rId12"/>
    <p:sldId id="265" r:id="rId13"/>
    <p:sldId id="268" r:id="rId14"/>
    <p:sldId id="269" r:id="rId15"/>
    <p:sldId id="270" r:id="rId16"/>
    <p:sldId id="275" r:id="rId17"/>
    <p:sldId id="276" r:id="rId18"/>
    <p:sldId id="271" r:id="rId19"/>
    <p:sldId id="278" r:id="rId20"/>
    <p:sldId id="272" r:id="rId21"/>
    <p:sldId id="273" r:id="rId22"/>
    <p:sldId id="279" r:id="rId23"/>
    <p:sldId id="27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530" autoAdjust="0"/>
  </p:normalViewPr>
  <p:slideViewPr>
    <p:cSldViewPr>
      <p:cViewPr>
        <p:scale>
          <a:sx n="75" d="100"/>
          <a:sy n="75" d="100"/>
        </p:scale>
        <p:origin x="-1236" y="1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D189C7-61DE-4152-AA69-B4D0D65E1079}" type="datetimeFigureOut">
              <a:rPr lang="en-US" smtClean="0"/>
              <a:pPr/>
              <a:t>5/7/2021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95F712-4B9E-4473-8250-F57787DA7EA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9:30-10:10</a:t>
            </a:r>
          </a:p>
          <a:p>
            <a:r>
              <a:rPr lang="en-US" dirty="0" smtClean="0"/>
              <a:t>11:00-11:40</a:t>
            </a:r>
          </a:p>
          <a:p>
            <a:endParaRPr lang="en-US" dirty="0"/>
          </a:p>
        </p:txBody>
      </p:sp>
      <p:sp>
        <p:nvSpPr>
          <p:cNvPr id="4" name="Slide Number Placeholder 3"/>
          <p:cNvSpPr>
            <a:spLocks noGrp="1"/>
          </p:cNvSpPr>
          <p:nvPr>
            <p:ph type="sldNum" sz="quarter" idx="10"/>
          </p:nvPr>
        </p:nvSpPr>
        <p:spPr/>
        <p:txBody>
          <a:bodyPr/>
          <a:lstStyle/>
          <a:p>
            <a:fld id="{4295F712-4B9E-4473-8250-F57787DA7EA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Black box</a:t>
            </a:r>
            <a:r>
              <a:rPr lang="en-US" baseline="0" dirty="0" smtClean="0"/>
              <a:t> is mostly done by Tester and white box by developer</a:t>
            </a:r>
            <a:endParaRPr lang="en-US" dirty="0"/>
          </a:p>
        </p:txBody>
      </p:sp>
      <p:sp>
        <p:nvSpPr>
          <p:cNvPr id="4" name="Slide Number Placeholder 3"/>
          <p:cNvSpPr>
            <a:spLocks noGrp="1"/>
          </p:cNvSpPr>
          <p:nvPr>
            <p:ph type="sldNum" sz="quarter" idx="10"/>
          </p:nvPr>
        </p:nvSpPr>
        <p:spPr/>
        <p:txBody>
          <a:bodyPr/>
          <a:lstStyle/>
          <a:p>
            <a:fld id="{4295F712-4B9E-4473-8250-F57787DA7EA1}"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Component/subsystem</a:t>
            </a:r>
            <a:endParaRPr lang="en-US" dirty="0"/>
          </a:p>
        </p:txBody>
      </p:sp>
      <p:sp>
        <p:nvSpPr>
          <p:cNvPr id="4" name="Slide Number Placeholder 3"/>
          <p:cNvSpPr>
            <a:spLocks noGrp="1"/>
          </p:cNvSpPr>
          <p:nvPr>
            <p:ph type="sldNum" sz="quarter" idx="10"/>
          </p:nvPr>
        </p:nvSpPr>
        <p:spPr/>
        <p:txBody>
          <a:bodyPr/>
          <a:lstStyle/>
          <a:p>
            <a:fld id="{4295F712-4B9E-4473-8250-F57787DA7EA1}"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Database</a:t>
            </a:r>
            <a:r>
              <a:rPr lang="en-US" baseline="0" dirty="0" smtClean="0"/>
              <a:t> locking race condition</a:t>
            </a:r>
            <a:endParaRPr lang="en-US" dirty="0"/>
          </a:p>
        </p:txBody>
      </p:sp>
      <p:sp>
        <p:nvSpPr>
          <p:cNvPr id="4" name="Slide Number Placeholder 3"/>
          <p:cNvSpPr>
            <a:spLocks noGrp="1"/>
          </p:cNvSpPr>
          <p:nvPr>
            <p:ph type="sldNum" sz="quarter" idx="10"/>
          </p:nvPr>
        </p:nvSpPr>
        <p:spPr/>
        <p:txBody>
          <a:bodyPr/>
          <a:lstStyle/>
          <a:p>
            <a:fld id="{4295F712-4B9E-4473-8250-F57787DA7EA1}"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Off-the-shelf software</a:t>
            </a:r>
            <a:r>
              <a:rPr lang="en-US" sz="1200" b="0" i="0" kern="1200" dirty="0" smtClean="0">
                <a:solidFill>
                  <a:schemeClr val="tx1"/>
                </a:solidFill>
                <a:latin typeface="+mn-lt"/>
                <a:ea typeface="+mn-ea"/>
                <a:cs typeface="+mn-cs"/>
              </a:rPr>
              <a:t> is software that is ready-made and available to lots of people. You usually pay a license fee to use it, e.g. Microsoft Office</a:t>
            </a:r>
            <a:endParaRPr lang="en-US" dirty="0"/>
          </a:p>
        </p:txBody>
      </p:sp>
      <p:sp>
        <p:nvSpPr>
          <p:cNvPr id="4" name="Slide Number Placeholder 3"/>
          <p:cNvSpPr>
            <a:spLocks noGrp="1"/>
          </p:cNvSpPr>
          <p:nvPr>
            <p:ph type="sldNum" sz="quarter" idx="10"/>
          </p:nvPr>
        </p:nvSpPr>
        <p:spPr/>
        <p:txBody>
          <a:bodyPr/>
          <a:lstStyle/>
          <a:p>
            <a:fld id="{4295F712-4B9E-4473-8250-F57787DA7EA1}"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Exhaustive testing</a:t>
            </a:r>
            <a:r>
              <a:rPr lang="en-US" sz="1200" b="0" i="0" kern="1200" dirty="0" smtClean="0">
                <a:solidFill>
                  <a:schemeClr val="tx1"/>
                </a:solidFill>
                <a:latin typeface="+mn-lt"/>
                <a:ea typeface="+mn-ea"/>
                <a:cs typeface="+mn-cs"/>
              </a:rPr>
              <a:t> is type of software </a:t>
            </a:r>
            <a:r>
              <a:rPr lang="en-US" sz="1200" b="1" i="0" kern="1200" dirty="0" smtClean="0">
                <a:solidFill>
                  <a:schemeClr val="tx1"/>
                </a:solidFill>
                <a:latin typeface="+mn-lt"/>
                <a:ea typeface="+mn-ea"/>
                <a:cs typeface="+mn-cs"/>
              </a:rPr>
              <a:t>testing</a:t>
            </a:r>
            <a:r>
              <a:rPr lang="en-US" sz="1200" b="0" i="0" kern="1200" dirty="0" smtClean="0">
                <a:solidFill>
                  <a:schemeClr val="tx1"/>
                </a:solidFill>
                <a:latin typeface="+mn-lt"/>
                <a:ea typeface="+mn-ea"/>
                <a:cs typeface="+mn-cs"/>
              </a:rPr>
              <a:t> approach where all the possible data combinations are used for </a:t>
            </a:r>
            <a:r>
              <a:rPr lang="en-US" sz="1200" b="1" i="0" kern="1200" dirty="0" smtClean="0">
                <a:solidFill>
                  <a:schemeClr val="tx1"/>
                </a:solidFill>
                <a:latin typeface="+mn-lt"/>
                <a:ea typeface="+mn-ea"/>
                <a:cs typeface="+mn-cs"/>
              </a:rPr>
              <a:t>testing</a:t>
            </a:r>
            <a:endParaRPr lang="en-US" dirty="0"/>
          </a:p>
        </p:txBody>
      </p:sp>
      <p:sp>
        <p:nvSpPr>
          <p:cNvPr id="4" name="Slide Number Placeholder 3"/>
          <p:cNvSpPr>
            <a:spLocks noGrp="1"/>
          </p:cNvSpPr>
          <p:nvPr>
            <p:ph type="sldNum" sz="quarter" idx="10"/>
          </p:nvPr>
        </p:nvSpPr>
        <p:spPr/>
        <p:txBody>
          <a:bodyPr/>
          <a:lstStyle/>
          <a:p>
            <a:fld id="{4295F712-4B9E-4473-8250-F57787DA7EA1}"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173355" y="243841"/>
            <a:ext cx="879348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pPr/>
              <a:t>5/7/2021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5502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solidFill>
                  <a:srgbClr val="1CADE4"/>
                </a:solidFill>
              </a:rPr>
              <a:pPr/>
              <a:t>5/7/2021</a:t>
            </a:fld>
            <a:endParaRPr lang="en-US" dirty="0">
              <a:solidFill>
                <a:srgbClr val="1CADE4"/>
              </a:solidFill>
            </a:endParaRPr>
          </a:p>
        </p:txBody>
      </p:sp>
      <p:sp>
        <p:nvSpPr>
          <p:cNvPr id="5" name="Footer Placeholder 4"/>
          <p:cNvSpPr>
            <a:spLocks noGrp="1"/>
          </p:cNvSpPr>
          <p:nvPr>
            <p:ph type="ftr" sz="quarter" idx="11"/>
          </p:nvPr>
        </p:nvSpPr>
        <p:spPr/>
        <p:txBody>
          <a:bodyPr/>
          <a:lstStyle/>
          <a:p>
            <a:endParaRPr lang="en-US" dirty="0">
              <a:solidFill>
                <a:srgbClr val="1CADE4"/>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 xmlns:p14="http://schemas.microsoft.com/office/powerpoint/2010/main" val="4110452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solidFill>
                  <a:srgbClr val="1CADE4"/>
                </a:solidFill>
              </a:rPr>
              <a:pPr/>
              <a:t>5/7/2021</a:t>
            </a:fld>
            <a:endParaRPr lang="en-US" dirty="0">
              <a:solidFill>
                <a:srgbClr val="1CADE4"/>
              </a:solidFill>
            </a:endParaRPr>
          </a:p>
        </p:txBody>
      </p:sp>
      <p:sp>
        <p:nvSpPr>
          <p:cNvPr id="5" name="Footer Placeholder 4"/>
          <p:cNvSpPr>
            <a:spLocks noGrp="1"/>
          </p:cNvSpPr>
          <p:nvPr>
            <p:ph type="ftr" sz="quarter" idx="11"/>
          </p:nvPr>
        </p:nvSpPr>
        <p:spPr/>
        <p:txBody>
          <a:bodyPr/>
          <a:lstStyle/>
          <a:p>
            <a:endParaRPr lang="en-US" dirty="0">
              <a:solidFill>
                <a:srgbClr val="1CADE4"/>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 xmlns:p14="http://schemas.microsoft.com/office/powerpoint/2010/main" val="402778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solidFill>
                  <a:srgbClr val="1CADE4"/>
                </a:solidFill>
              </a:rPr>
              <a:pPr/>
              <a:t>5/7/2021</a:t>
            </a:fld>
            <a:endParaRPr lang="en-US" dirty="0">
              <a:solidFill>
                <a:srgbClr val="1CADE4"/>
              </a:solidFill>
            </a:endParaRPr>
          </a:p>
        </p:txBody>
      </p:sp>
      <p:sp>
        <p:nvSpPr>
          <p:cNvPr id="5" name="Footer Placeholder 4"/>
          <p:cNvSpPr>
            <a:spLocks noGrp="1"/>
          </p:cNvSpPr>
          <p:nvPr>
            <p:ph type="ftr" sz="quarter" idx="11"/>
          </p:nvPr>
        </p:nvSpPr>
        <p:spPr/>
        <p:txBody>
          <a:bodyPr/>
          <a:lstStyle/>
          <a:p>
            <a:endParaRPr lang="en-US" dirty="0">
              <a:solidFill>
                <a:srgbClr val="1CADE4"/>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 xmlns:p14="http://schemas.microsoft.com/office/powerpoint/2010/main" val="4966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solidFill>
                  <a:srgbClr val="1CADE4"/>
                </a:solidFill>
              </a:rPr>
              <a:pPr/>
              <a:t>5/7/2021</a:t>
            </a:fld>
            <a:endParaRPr lang="en-US" dirty="0">
              <a:solidFill>
                <a:srgbClr val="1CADE4"/>
              </a:solidFill>
            </a:endParaRPr>
          </a:p>
        </p:txBody>
      </p:sp>
      <p:sp>
        <p:nvSpPr>
          <p:cNvPr id="5" name="Footer Placeholder 4"/>
          <p:cNvSpPr>
            <a:spLocks noGrp="1"/>
          </p:cNvSpPr>
          <p:nvPr>
            <p:ph type="ftr" sz="quarter" idx="11"/>
          </p:nvPr>
        </p:nvSpPr>
        <p:spPr/>
        <p:txBody>
          <a:bodyPr/>
          <a:lstStyle/>
          <a:p>
            <a:endParaRPr lang="en-US" dirty="0">
              <a:solidFill>
                <a:srgbClr val="1CADE4"/>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9039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solidFill>
                  <a:srgbClr val="1CADE4"/>
                </a:solidFill>
              </a:rPr>
              <a:pPr/>
              <a:t>5/7/2021</a:t>
            </a:fld>
            <a:endParaRPr lang="en-US" dirty="0">
              <a:solidFill>
                <a:srgbClr val="1CADE4"/>
              </a:solidFill>
            </a:endParaRPr>
          </a:p>
        </p:txBody>
      </p:sp>
      <p:sp>
        <p:nvSpPr>
          <p:cNvPr id="6" name="Footer Placeholder 5"/>
          <p:cNvSpPr>
            <a:spLocks noGrp="1"/>
          </p:cNvSpPr>
          <p:nvPr>
            <p:ph type="ftr" sz="quarter" idx="11"/>
          </p:nvPr>
        </p:nvSpPr>
        <p:spPr/>
        <p:txBody>
          <a:bodyPr/>
          <a:lstStyle/>
          <a:p>
            <a:endParaRPr lang="en-US" dirty="0">
              <a:solidFill>
                <a:srgbClr val="1CADE4"/>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 xmlns:p14="http://schemas.microsoft.com/office/powerpoint/2010/main" val="423747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solidFill>
                  <a:srgbClr val="1CADE4"/>
                </a:solidFill>
              </a:rPr>
              <a:pPr/>
              <a:t>5/7/2021</a:t>
            </a:fld>
            <a:endParaRPr lang="en-US" dirty="0">
              <a:solidFill>
                <a:srgbClr val="1CADE4"/>
              </a:solidFill>
            </a:endParaRPr>
          </a:p>
        </p:txBody>
      </p:sp>
      <p:sp>
        <p:nvSpPr>
          <p:cNvPr id="8" name="Footer Placeholder 7"/>
          <p:cNvSpPr>
            <a:spLocks noGrp="1"/>
          </p:cNvSpPr>
          <p:nvPr>
            <p:ph type="ftr" sz="quarter" idx="11"/>
          </p:nvPr>
        </p:nvSpPr>
        <p:spPr/>
        <p:txBody>
          <a:bodyPr/>
          <a:lstStyle/>
          <a:p>
            <a:endParaRPr lang="en-US" dirty="0">
              <a:solidFill>
                <a:srgbClr val="1CADE4"/>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 xmlns:p14="http://schemas.microsoft.com/office/powerpoint/2010/main" val="117252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solidFill>
                  <a:srgbClr val="1CADE4"/>
                </a:solidFill>
              </a:rPr>
              <a:pPr/>
              <a:t>5/7/2021</a:t>
            </a:fld>
            <a:endParaRPr lang="en-US" dirty="0">
              <a:solidFill>
                <a:srgbClr val="1CADE4"/>
              </a:solidFill>
            </a:endParaRPr>
          </a:p>
        </p:txBody>
      </p:sp>
      <p:sp>
        <p:nvSpPr>
          <p:cNvPr id="4" name="Footer Placeholder 3"/>
          <p:cNvSpPr>
            <a:spLocks noGrp="1"/>
          </p:cNvSpPr>
          <p:nvPr>
            <p:ph type="ftr" sz="quarter" idx="11"/>
          </p:nvPr>
        </p:nvSpPr>
        <p:spPr/>
        <p:txBody>
          <a:bodyPr/>
          <a:lstStyle/>
          <a:p>
            <a:endParaRPr lang="en-US" dirty="0">
              <a:solidFill>
                <a:srgbClr val="1CADE4"/>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 xmlns:p14="http://schemas.microsoft.com/office/powerpoint/2010/main" val="272981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solidFill>
                  <a:srgbClr val="1CADE4"/>
                </a:solidFill>
              </a:rPr>
              <a:pPr/>
              <a:t>5/7/2021</a:t>
            </a:fld>
            <a:endParaRPr lang="en-US" dirty="0">
              <a:solidFill>
                <a:srgbClr val="1CADE4"/>
              </a:solidFill>
            </a:endParaRPr>
          </a:p>
        </p:txBody>
      </p:sp>
      <p:sp>
        <p:nvSpPr>
          <p:cNvPr id="3" name="Footer Placeholder 2"/>
          <p:cNvSpPr>
            <a:spLocks noGrp="1"/>
          </p:cNvSpPr>
          <p:nvPr>
            <p:ph type="ftr" sz="quarter" idx="11"/>
          </p:nvPr>
        </p:nvSpPr>
        <p:spPr/>
        <p:txBody>
          <a:bodyPr/>
          <a:lstStyle/>
          <a:p>
            <a:endParaRPr lang="en-US" dirty="0">
              <a:solidFill>
                <a:srgbClr val="1CADE4"/>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 xmlns:p14="http://schemas.microsoft.com/office/powerpoint/2010/main" val="157653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94894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4389119" y="1097280"/>
            <a:ext cx="390906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94894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solidFill>
                  <a:srgbClr val="1CADE4"/>
                </a:solidFill>
              </a:rPr>
              <a:pPr/>
              <a:t>5/7/2021</a:t>
            </a:fld>
            <a:endParaRPr lang="en-US" dirty="0">
              <a:solidFill>
                <a:srgbClr val="1CADE4"/>
              </a:solidFill>
            </a:endParaRPr>
          </a:p>
        </p:txBody>
      </p:sp>
      <p:sp>
        <p:nvSpPr>
          <p:cNvPr id="6" name="Footer Placeholder 5"/>
          <p:cNvSpPr>
            <a:spLocks noGrp="1"/>
          </p:cNvSpPr>
          <p:nvPr>
            <p:ph type="ftr" sz="quarter" idx="11"/>
          </p:nvPr>
        </p:nvSpPr>
        <p:spPr/>
        <p:txBody>
          <a:bodyPr/>
          <a:lstStyle/>
          <a:p>
            <a:endParaRPr lang="en-US" dirty="0">
              <a:solidFill>
                <a:srgbClr val="1CADE4"/>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 xmlns:p14="http://schemas.microsoft.com/office/powerpoint/2010/main" val="263470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94894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59936" y="1069847"/>
            <a:ext cx="4574286"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94894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solidFill>
                  <a:srgbClr val="1CADE4"/>
                </a:solidFill>
              </a:rPr>
              <a:pPr/>
              <a:t>5/7/2021</a:t>
            </a:fld>
            <a:endParaRPr lang="en-US" dirty="0">
              <a:solidFill>
                <a:srgbClr val="1CADE4"/>
              </a:solidFill>
            </a:endParaRPr>
          </a:p>
        </p:txBody>
      </p:sp>
      <p:sp>
        <p:nvSpPr>
          <p:cNvPr id="6" name="Footer Placeholder 5"/>
          <p:cNvSpPr>
            <a:spLocks noGrp="1"/>
          </p:cNvSpPr>
          <p:nvPr>
            <p:ph type="ftr" sz="quarter" idx="11"/>
          </p:nvPr>
        </p:nvSpPr>
        <p:spPr/>
        <p:txBody>
          <a:bodyPr/>
          <a:lstStyle/>
          <a:p>
            <a:endParaRPr lang="en-US" dirty="0">
              <a:solidFill>
                <a:srgbClr val="1CADE4"/>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 xmlns:p14="http://schemas.microsoft.com/office/powerpoint/2010/main" val="1922872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173355" y="243841"/>
            <a:ext cx="879348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200">
                <a:solidFill>
                  <a:schemeClr val="accent1"/>
                </a:solidFill>
              </a:defRPr>
            </a:lvl1pPr>
          </a:lstStyle>
          <a:p>
            <a:pPr defTabSz="457200"/>
            <a:fld id="{96DFF08F-DC6B-4601-B491-B0F83F6DD2DA}" type="datetimeFigureOut">
              <a:rPr lang="en-US" dirty="0">
                <a:solidFill>
                  <a:srgbClr val="1CADE4"/>
                </a:solidFill>
              </a:rPr>
              <a:pPr defTabSz="457200"/>
              <a:t>5/7/2021</a:t>
            </a:fld>
            <a:endParaRPr lang="en-US" dirty="0">
              <a:solidFill>
                <a:srgbClr val="1CADE4"/>
              </a:solidFill>
            </a:endParaRPr>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200">
                <a:solidFill>
                  <a:schemeClr val="accent1"/>
                </a:solidFill>
              </a:defRPr>
            </a:lvl1pPr>
          </a:lstStyle>
          <a:p>
            <a:pPr defTabSz="457200"/>
            <a:endParaRPr lang="en-US" dirty="0">
              <a:solidFill>
                <a:srgbClr val="1CADE4"/>
              </a:solidFill>
            </a:endParaRPr>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200">
                <a:solidFill>
                  <a:schemeClr val="accent1"/>
                </a:solidFill>
              </a:defRPr>
            </a:lvl1pPr>
          </a:lstStyle>
          <a:p>
            <a:pPr defTabSz="457200"/>
            <a:fld id="{4FAB73BC-B049-4115-A692-8D63A059BFB8}" type="slidenum">
              <a:rPr lang="en-US" dirty="0">
                <a:solidFill>
                  <a:srgbClr val="1CADE4"/>
                </a:solidFill>
              </a:rPr>
              <a:pPr defTabSz="457200"/>
              <a:t>‹#›</a:t>
            </a:fld>
            <a:endParaRPr lang="en-US" dirty="0">
              <a:solidFill>
                <a:srgbClr val="1CADE4"/>
              </a:solidFill>
            </a:endParaRPr>
          </a:p>
        </p:txBody>
      </p:sp>
    </p:spTree>
    <p:extLst>
      <p:ext uri="{BB962C8B-B14F-4D97-AF65-F5344CB8AC3E}">
        <p14:creationId xmlns="" xmlns:p14="http://schemas.microsoft.com/office/powerpoint/2010/main" val="3679054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AD605F-7328-4B13-8C14-2B78864714A2}"/>
              </a:ext>
            </a:extLst>
          </p:cNvPr>
          <p:cNvSpPr>
            <a:spLocks noGrp="1"/>
          </p:cNvSpPr>
          <p:nvPr>
            <p:ph type="ctrTitle"/>
          </p:nvPr>
        </p:nvSpPr>
        <p:spPr/>
        <p:txBody>
          <a:bodyPr/>
          <a:lstStyle/>
          <a:p>
            <a:r>
              <a:rPr lang="en-GB" dirty="0"/>
              <a:t>Software Engineering (SE)</a:t>
            </a:r>
          </a:p>
        </p:txBody>
      </p:sp>
      <p:sp>
        <p:nvSpPr>
          <p:cNvPr id="3" name="Subtitle 2">
            <a:extLst>
              <a:ext uri="{FF2B5EF4-FFF2-40B4-BE49-F238E27FC236}">
                <a16:creationId xmlns:a16="http://schemas.microsoft.com/office/drawing/2014/main" xmlns="" id="{C2B549A4-14C3-455E-B1C6-A6DC1F7F30D9}"/>
              </a:ext>
            </a:extLst>
          </p:cNvPr>
          <p:cNvSpPr>
            <a:spLocks noGrp="1"/>
          </p:cNvSpPr>
          <p:nvPr>
            <p:ph type="subTitle" idx="1"/>
          </p:nvPr>
        </p:nvSpPr>
        <p:spPr/>
        <p:txBody>
          <a:bodyPr>
            <a:normAutofit fontScale="77500" lnSpcReduction="20000"/>
          </a:bodyPr>
          <a:lstStyle/>
          <a:p>
            <a:r>
              <a:rPr lang="en-GB" dirty="0"/>
              <a:t>By Sandia </a:t>
            </a:r>
            <a:r>
              <a:rPr lang="en-GB" dirty="0" err="1" smtClean="0"/>
              <a:t>Kumari</a:t>
            </a:r>
            <a:endParaRPr lang="en-GB" dirty="0" smtClean="0"/>
          </a:p>
          <a:p>
            <a:endParaRPr lang="en-GB" dirty="0"/>
          </a:p>
          <a:p>
            <a:r>
              <a:rPr lang="en-GB" dirty="0" smtClean="0"/>
              <a:t>Software Testing </a:t>
            </a:r>
          </a:p>
          <a:p>
            <a:r>
              <a:rPr lang="en-GB" dirty="0" smtClean="0"/>
              <a:t>Lecture 4</a:t>
            </a:r>
            <a:endParaRPr lang="en-GB" dirty="0"/>
          </a:p>
        </p:txBody>
      </p:sp>
    </p:spTree>
    <p:extLst>
      <p:ext uri="{BB962C8B-B14F-4D97-AF65-F5344CB8AC3E}">
        <p14:creationId xmlns="" xmlns:p14="http://schemas.microsoft.com/office/powerpoint/2010/main" val="767797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normAutofit fontScale="92500" lnSpcReduction="20000"/>
          </a:bodyPr>
          <a:lstStyle/>
          <a:p>
            <a:r>
              <a:rPr lang="en-US" dirty="0" smtClean="0"/>
              <a:t>There are different types of interface between program components and, consequently, different types of interface error that can occur:</a:t>
            </a:r>
            <a:endParaRPr lang="en-GB" dirty="0" smtClean="0"/>
          </a:p>
          <a:p>
            <a:r>
              <a:rPr lang="en-GB" dirty="0" smtClean="0"/>
              <a:t>Objectives </a:t>
            </a:r>
            <a:r>
              <a:rPr lang="en-GB" dirty="0"/>
              <a:t>are to detect faults due to interface errors or invalid assumptions about interfaces.</a:t>
            </a:r>
            <a:endParaRPr lang="en-GB" dirty="0" smtClean="0"/>
          </a:p>
          <a:p>
            <a:r>
              <a:rPr lang="en-GB" dirty="0" smtClean="0"/>
              <a:t>Interface types</a:t>
            </a:r>
          </a:p>
          <a:p>
            <a:pPr lvl="1"/>
            <a:r>
              <a:rPr lang="en-GB" dirty="0" smtClean="0">
                <a:solidFill>
                  <a:srgbClr val="000000"/>
                </a:solidFill>
              </a:rPr>
              <a:t>Parameter interfaces </a:t>
            </a:r>
            <a:r>
              <a:rPr lang="en-GB" dirty="0" smtClean="0"/>
              <a:t>Data passed from one method or procedure of component to another.</a:t>
            </a:r>
          </a:p>
          <a:p>
            <a:pPr lvl="1"/>
            <a:r>
              <a:rPr lang="en-GB" dirty="0" smtClean="0">
                <a:solidFill>
                  <a:srgbClr val="000000"/>
                </a:solidFill>
              </a:rPr>
              <a:t>Shared memory interf</a:t>
            </a:r>
            <a:r>
              <a:rPr lang="en-GB" dirty="0" smtClean="0">
                <a:solidFill>
                  <a:schemeClr val="tx1"/>
                </a:solidFill>
              </a:rPr>
              <a:t>aces</a:t>
            </a:r>
            <a:r>
              <a:rPr lang="en-GB" dirty="0" smtClean="0">
                <a:solidFill>
                  <a:srgbClr val="FF0000"/>
                </a:solidFill>
              </a:rPr>
              <a:t> </a:t>
            </a:r>
            <a:r>
              <a:rPr lang="en-GB" dirty="0" smtClean="0"/>
              <a:t>Block of memory is shared between procedures or functions of components</a:t>
            </a:r>
          </a:p>
          <a:p>
            <a:pPr lvl="1"/>
            <a:r>
              <a:rPr lang="en-GB" dirty="0" smtClean="0">
                <a:solidFill>
                  <a:srgbClr val="000000"/>
                </a:solidFill>
              </a:rPr>
              <a:t>Procedural interfaces </a:t>
            </a:r>
            <a:r>
              <a:rPr lang="en-GB" dirty="0" smtClean="0"/>
              <a:t>Sub-system encapsulates a set of procedures to be called by other sub-systems.</a:t>
            </a:r>
          </a:p>
          <a:p>
            <a:pPr lvl="1"/>
            <a:r>
              <a:rPr lang="en-GB" dirty="0" smtClean="0">
                <a:solidFill>
                  <a:srgbClr val="000000"/>
                </a:solidFill>
              </a:rPr>
              <a:t>Message passing interfaces </a:t>
            </a:r>
            <a:r>
              <a:rPr lang="en-GB" dirty="0" smtClean="0"/>
              <a:t>Sub-systems request services from other sub-systems</a:t>
            </a:r>
          </a:p>
          <a:p>
            <a:endParaRPr lang="en-GB"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normAutofit lnSpcReduction="10000"/>
          </a:bodyPr>
          <a:lstStyle/>
          <a:p>
            <a:r>
              <a:rPr lang="en-GB" sz="2400" dirty="0"/>
              <a:t>Interface misuse</a:t>
            </a:r>
          </a:p>
          <a:p>
            <a:pPr lvl="1"/>
            <a:r>
              <a:rPr lang="en-GB" sz="2000" dirty="0">
                <a:solidFill>
                  <a:schemeClr val="tx1"/>
                </a:solidFill>
              </a:rPr>
              <a:t>A calling component calls another component and makes an error in its use of its interface e.g. parameters in the wrong </a:t>
            </a:r>
            <a:r>
              <a:rPr lang="en-GB" sz="2000" dirty="0" smtClean="0">
                <a:solidFill>
                  <a:schemeClr val="tx1"/>
                </a:solidFill>
              </a:rPr>
              <a:t>order or wrong type or wrong number of parameters passed.</a:t>
            </a:r>
            <a:endParaRPr lang="en-GB" sz="2000" dirty="0">
              <a:solidFill>
                <a:schemeClr val="tx1"/>
              </a:solidFill>
            </a:endParaRPr>
          </a:p>
          <a:p>
            <a:r>
              <a:rPr lang="en-GB" sz="2400" dirty="0"/>
              <a:t>Interface misunderstanding</a:t>
            </a:r>
          </a:p>
          <a:p>
            <a:pPr lvl="1"/>
            <a:r>
              <a:rPr lang="en-GB" sz="2000" dirty="0">
                <a:solidFill>
                  <a:schemeClr val="tx1"/>
                </a:solidFill>
              </a:rPr>
              <a:t>A calling component embeds assumptions about the behaviour of the called component which are incorrect</a:t>
            </a:r>
            <a:r>
              <a:rPr lang="en-GB" sz="2000" dirty="0" smtClean="0"/>
              <a:t>. </a:t>
            </a:r>
            <a:r>
              <a:rPr lang="en-GB" dirty="0" smtClean="0">
                <a:solidFill>
                  <a:schemeClr val="tx1"/>
                </a:solidFill>
              </a:rPr>
              <a:t>E.g. A binary search method may be called with a parameter that is unordered array. The search would then fail.</a:t>
            </a:r>
            <a:endParaRPr lang="en-GB" sz="2000" dirty="0">
              <a:solidFill>
                <a:schemeClr val="tx1"/>
              </a:solidFill>
            </a:endParaRPr>
          </a:p>
          <a:p>
            <a:r>
              <a:rPr lang="en-GB" sz="2400" dirty="0"/>
              <a:t>Timing errors</a:t>
            </a:r>
          </a:p>
          <a:p>
            <a:pPr lvl="1"/>
            <a:r>
              <a:rPr lang="en-GB" sz="2000" dirty="0" smtClean="0">
                <a:solidFill>
                  <a:schemeClr val="tx1"/>
                </a:solidFill>
              </a:rPr>
              <a:t>Thes</a:t>
            </a:r>
            <a:r>
              <a:rPr lang="en-GB" dirty="0" smtClean="0">
                <a:solidFill>
                  <a:schemeClr val="tx1"/>
                </a:solidFill>
              </a:rPr>
              <a:t>e occur in real-time systems. </a:t>
            </a:r>
            <a:r>
              <a:rPr lang="en-GB" sz="2000" dirty="0" smtClean="0">
                <a:solidFill>
                  <a:schemeClr val="tx1"/>
                </a:solidFill>
              </a:rPr>
              <a:t>The </a:t>
            </a:r>
            <a:r>
              <a:rPr lang="en-GB" sz="2000" dirty="0">
                <a:solidFill>
                  <a:schemeClr val="tx1"/>
                </a:solidFill>
              </a:rPr>
              <a:t>called and the calling component operate at different speeds and out-of-date information is accessed</a:t>
            </a:r>
            <a:r>
              <a:rPr lang="en-GB" sz="2000" dirty="0" smtClean="0">
                <a:solidFill>
                  <a:schemeClr val="tx1"/>
                </a:solidFill>
              </a:rPr>
              <a:t>.</a:t>
            </a:r>
            <a:endParaRPr lang="en-GB" sz="2000" dirty="0">
              <a:solidFill>
                <a:schemeClr val="tx1"/>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dirty="0">
                <a:solidFill>
                  <a:schemeClr val="tx1"/>
                </a:solidFill>
              </a:rPr>
              <a:t>Design tests so that parameters to a called procedure are at the extreme ends of their ranges.</a:t>
            </a:r>
          </a:p>
          <a:p>
            <a:r>
              <a:rPr lang="en-GB" sz="2400" dirty="0">
                <a:solidFill>
                  <a:schemeClr val="tx1"/>
                </a:solidFill>
              </a:rPr>
              <a:t>Always test pointer parameters with null pointers.</a:t>
            </a:r>
          </a:p>
          <a:p>
            <a:r>
              <a:rPr lang="en-GB" sz="2400" dirty="0">
                <a:solidFill>
                  <a:schemeClr val="tx1"/>
                </a:solidFill>
              </a:rPr>
              <a:t>Design tests which cause the component to fail.</a:t>
            </a:r>
          </a:p>
          <a:p>
            <a:r>
              <a:rPr lang="en-GB" sz="2400" dirty="0">
                <a:solidFill>
                  <a:schemeClr val="tx1"/>
                </a:solidFill>
              </a:rPr>
              <a:t>Use stress testing in message passing systems.</a:t>
            </a:r>
          </a:p>
          <a:p>
            <a:r>
              <a:rPr lang="en-GB" sz="2400" dirty="0">
                <a:solidFill>
                  <a:schemeClr val="tx1"/>
                </a:solidFill>
              </a:rPr>
              <a:t>In shared memory systems, vary the order in which components are activated.</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solidFill>
                  <a:schemeClr val="tx1"/>
                </a:solidFill>
              </a:rPr>
              <a:t>System testing during development involves integrating components to create a version of the system and then testing the integrated system</a:t>
            </a:r>
            <a:endParaRPr lang="en-US" dirty="0">
              <a:solidFill>
                <a:schemeClr val="tx1"/>
              </a:solidFill>
            </a:endParaRPr>
          </a:p>
        </p:txBody>
      </p:sp>
      <p:sp>
        <p:nvSpPr>
          <p:cNvPr id="4" name="Rectangle 3"/>
          <p:cNvSpPr/>
          <p:nvPr/>
        </p:nvSpPr>
        <p:spPr>
          <a:xfrm>
            <a:off x="4343400" y="3022797"/>
            <a:ext cx="4191000" cy="3149403"/>
          </a:xfrm>
          <a:prstGeom prst="rect">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5" name="Rectangle 4"/>
          <p:cNvSpPr/>
          <p:nvPr/>
        </p:nvSpPr>
        <p:spPr>
          <a:xfrm>
            <a:off x="4953000" y="3657600"/>
            <a:ext cx="3352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Subsystems</a:t>
            </a:r>
            <a:endParaRPr lang="en-US" dirty="0"/>
          </a:p>
        </p:txBody>
      </p:sp>
      <p:sp>
        <p:nvSpPr>
          <p:cNvPr id="6" name="Rectangle 5"/>
          <p:cNvSpPr/>
          <p:nvPr/>
        </p:nvSpPr>
        <p:spPr>
          <a:xfrm>
            <a:off x="4953000" y="4876800"/>
            <a:ext cx="3352800" cy="1151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Subsystems</a:t>
            </a:r>
            <a:endParaRPr lang="en-US" dirty="0"/>
          </a:p>
        </p:txBody>
      </p:sp>
      <p:sp>
        <p:nvSpPr>
          <p:cNvPr id="7" name="TextBox 6"/>
          <p:cNvSpPr txBox="1"/>
          <p:nvPr/>
        </p:nvSpPr>
        <p:spPr>
          <a:xfrm>
            <a:off x="5562600" y="3048000"/>
            <a:ext cx="1913473" cy="738664"/>
          </a:xfrm>
          <a:prstGeom prst="rect">
            <a:avLst/>
          </a:prstGeom>
          <a:noFill/>
        </p:spPr>
        <p:txBody>
          <a:bodyPr wrap="square" rtlCol="0">
            <a:spAutoFit/>
          </a:bodyPr>
          <a:lstStyle/>
          <a:p>
            <a:pPr lvl="0" algn="ctr"/>
            <a:r>
              <a:rPr lang="en-US" sz="2400" b="1" dirty="0" smtClean="0">
                <a:solidFill>
                  <a:prstClr val="white"/>
                </a:solidFill>
              </a:rPr>
              <a:t>System</a:t>
            </a:r>
            <a:endParaRPr lang="en-US" sz="2400" b="1" dirty="0">
              <a:solidFill>
                <a:prstClr val="white"/>
              </a:solidFill>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solidFill>
                  <a:schemeClr val="tx1"/>
                </a:solidFill>
              </a:rPr>
              <a:t>The focus in system testing is testing the interactions between components. </a:t>
            </a:r>
          </a:p>
          <a:p>
            <a:r>
              <a:rPr lang="en-US" dirty="0" smtClean="0">
                <a:solidFill>
                  <a:schemeClr val="tx1"/>
                </a:solidFill>
              </a:rPr>
              <a:t>System testing checks that components are compatible, interact correctly and transfer the right data at the right time across their interfaces. </a:t>
            </a:r>
          </a:p>
          <a:p>
            <a:r>
              <a:rPr lang="en-US" dirty="0" smtClean="0">
                <a:solidFill>
                  <a:schemeClr val="tx1"/>
                </a:solidFill>
              </a:rPr>
              <a:t>System testing tests the emergent behavior of a system. </a:t>
            </a:r>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It obviously overlaps with component testing, but there are two important differences</a:t>
            </a:r>
            <a:endParaRPr lang="en-US" dirty="0" smtClean="0">
              <a:solidFill>
                <a:schemeClr val="tx1"/>
              </a:solidFill>
            </a:endParaRPr>
          </a:p>
          <a:p>
            <a:r>
              <a:rPr lang="en-US" dirty="0" smtClean="0">
                <a:solidFill>
                  <a:schemeClr val="tx1"/>
                </a:solidFill>
              </a:rPr>
              <a:t>During system testing, reusable components that have been separately developed and off-the-shelf systems may be integrated with newly developed components. The complete system is then tested.</a:t>
            </a:r>
            <a:endParaRPr lang="en-GB" dirty="0" smtClean="0">
              <a:solidFill>
                <a:schemeClr val="tx1"/>
              </a:solidFill>
            </a:endParaRPr>
          </a:p>
          <a:p>
            <a:r>
              <a:rPr lang="en-US" dirty="0" smtClean="0">
                <a:solidFill>
                  <a:schemeClr val="tx1"/>
                </a:solidFill>
              </a:rPr>
              <a:t>Components developed by different team members or sub-teams may be integrated at this stage. System testing is a collective rather than an individual process. </a:t>
            </a:r>
          </a:p>
          <a:p>
            <a:pPr lvl="1"/>
            <a:r>
              <a:rPr lang="en-US" dirty="0" smtClean="0">
                <a:solidFill>
                  <a:schemeClr val="tx1"/>
                </a:solidFill>
              </a:rPr>
              <a:t>In some companies, system testing may involve a separate testing team with no involvement from designers and programmers</a:t>
            </a:r>
            <a:r>
              <a:rPr lang="en-US" dirty="0" smtClean="0"/>
              <a:t>. </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solidFill>
                  <a:schemeClr val="tx1"/>
                </a:solidFill>
              </a:rPr>
              <a:t>All systems have emergent behavior. This means that some system functionality and characteristics only become obvious when you put the components together. This may be planned emergent behavior, which has to be tested.</a:t>
            </a:r>
          </a:p>
          <a:p>
            <a:r>
              <a:rPr lang="en-US" dirty="0" smtClean="0">
                <a:solidFill>
                  <a:schemeClr val="tx1"/>
                </a:solidFill>
              </a:rPr>
              <a:t> For example, you may integrate an authentication component with a component that updates the system database. You then have a system feature that restricts information updating to authorized users. Sometimes, however, the emergent behavior is unplanned and unwanted. You have to develop tests that check that the system is only doing what it is supposed to do.</a:t>
            </a:r>
            <a:endParaRPr lang="en-US"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51" y="1143000"/>
            <a:ext cx="7404653" cy="4953000"/>
          </a:xfrm>
        </p:spPr>
        <p:txBody>
          <a:bodyPr/>
          <a:lstStyle/>
          <a:p>
            <a:r>
              <a:rPr lang="en-US" dirty="0" smtClean="0">
                <a:solidFill>
                  <a:schemeClr val="tx1"/>
                </a:solidFill>
              </a:rPr>
              <a:t>System testing should focus on testing the interactions between the components and objects that make up a system</a:t>
            </a:r>
          </a:p>
          <a:p>
            <a:r>
              <a:rPr lang="en-US" dirty="0" smtClean="0">
                <a:solidFill>
                  <a:schemeClr val="tx1"/>
                </a:solidFill>
              </a:rPr>
              <a:t>This interaction testing should discover those component bugs that are only revealed when a component is used by other components in the system.</a:t>
            </a:r>
          </a:p>
          <a:p>
            <a:r>
              <a:rPr lang="en-US" dirty="0" smtClean="0">
                <a:solidFill>
                  <a:schemeClr val="tx1"/>
                </a:solidFill>
              </a:rPr>
              <a:t> Interaction testing also helps find misunderstandings, made by component developers, about other components in the system</a:t>
            </a:r>
          </a:p>
          <a:p>
            <a:r>
              <a:rPr lang="en-US" dirty="0" smtClean="0">
                <a:solidFill>
                  <a:schemeClr val="tx1"/>
                </a:solidFill>
              </a:rPr>
              <a:t>Because of its focus on interactions, use case-based testing is an effective approach to system testing</a:t>
            </a:r>
            <a:endParaRPr lang="en-US"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solidFill>
                  <a:schemeClr val="tx1"/>
                </a:solidFill>
              </a:rPr>
              <a:t>The use-cases developed to identify system interactions can be used as a basis for system testing.</a:t>
            </a:r>
          </a:p>
          <a:p>
            <a:r>
              <a:rPr lang="en-US" dirty="0" smtClean="0">
                <a:solidFill>
                  <a:schemeClr val="tx1"/>
                </a:solidFill>
              </a:rPr>
              <a:t>Each use case usually involves several system components so testing the use case forces these interactions to occur.</a:t>
            </a:r>
          </a:p>
          <a:p>
            <a:r>
              <a:rPr lang="en-US" dirty="0" smtClean="0">
                <a:solidFill>
                  <a:schemeClr val="tx1"/>
                </a:solidFill>
              </a:rPr>
              <a:t>The sequence diagrams associated with the use case documents the components and interactions that are being tested.</a:t>
            </a:r>
          </a:p>
          <a:p>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solidFill>
                  <a:schemeClr val="tx1"/>
                </a:solidFill>
              </a:rPr>
              <a:t>Therefore issuing a request for a report will result in the execution of the following thread of methods: </a:t>
            </a:r>
          </a:p>
          <a:p>
            <a:r>
              <a:rPr lang="en-US" dirty="0" err="1" smtClean="0">
                <a:solidFill>
                  <a:schemeClr val="tx1"/>
                </a:solidFill>
              </a:rPr>
              <a:t>SatComms:request</a:t>
            </a:r>
            <a:r>
              <a:rPr lang="en-US" dirty="0" smtClean="0">
                <a:solidFill>
                  <a:schemeClr val="tx1"/>
                </a:solidFill>
              </a:rPr>
              <a:t> → </a:t>
            </a:r>
            <a:r>
              <a:rPr lang="en-US" dirty="0" err="1" smtClean="0">
                <a:solidFill>
                  <a:schemeClr val="tx1"/>
                </a:solidFill>
              </a:rPr>
              <a:t>WeatherStation:reportWeather</a:t>
            </a:r>
            <a:r>
              <a:rPr lang="en-US" dirty="0" smtClean="0">
                <a:solidFill>
                  <a:schemeClr val="tx1"/>
                </a:solidFill>
              </a:rPr>
              <a:t> → </a:t>
            </a:r>
            <a:r>
              <a:rPr lang="en-US" dirty="0" err="1" smtClean="0">
                <a:solidFill>
                  <a:schemeClr val="tx1"/>
                </a:solidFill>
              </a:rPr>
              <a:t>Commslink:Get</a:t>
            </a:r>
            <a:r>
              <a:rPr lang="en-US" dirty="0" smtClean="0">
                <a:solidFill>
                  <a:schemeClr val="tx1"/>
                </a:solidFill>
              </a:rPr>
              <a:t>(summary) → </a:t>
            </a:r>
            <a:r>
              <a:rPr lang="en-US" dirty="0" err="1" smtClean="0">
                <a:solidFill>
                  <a:schemeClr val="tx1"/>
                </a:solidFill>
              </a:rPr>
              <a:t>WeatherData:summarize</a:t>
            </a:r>
            <a:endParaRPr lang="en-US" dirty="0">
              <a:solidFill>
                <a:schemeClr val="tx1"/>
              </a:solidFill>
            </a:endParaRPr>
          </a:p>
        </p:txBody>
      </p:sp>
      <p:pic>
        <p:nvPicPr>
          <p:cNvPr id="2050" name="Picture 2"/>
          <p:cNvPicPr>
            <a:picLocks noChangeAspect="1" noChangeArrowheads="1"/>
          </p:cNvPicPr>
          <p:nvPr/>
        </p:nvPicPr>
        <p:blipFill>
          <a:blip r:embed="rId2"/>
          <a:srcRect/>
          <a:stretch>
            <a:fillRect/>
          </a:stretch>
        </p:blipFill>
        <p:spPr bwMode="auto">
          <a:xfrm>
            <a:off x="609600" y="381000"/>
            <a:ext cx="8034337" cy="416718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e4cd4b80a7ccbdba755d5ccee9f55e5.jpg"/>
          <p:cNvPicPr>
            <a:picLocks noGrp="1" noChangeAspect="1"/>
          </p:cNvPicPr>
          <p:nvPr>
            <p:ph idx="1"/>
          </p:nvPr>
        </p:nvPicPr>
        <p:blipFill>
          <a:blip r:embed="rId2"/>
          <a:srcRect b="6234"/>
          <a:stretch>
            <a:fillRect/>
          </a:stretch>
        </p:blipFill>
        <p:spPr>
          <a:xfrm>
            <a:off x="685800" y="457200"/>
            <a:ext cx="7772400" cy="5867400"/>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derived from sequence diagram</a:t>
            </a:r>
            <a:endParaRPr lang="en-US" dirty="0"/>
          </a:p>
        </p:txBody>
      </p:sp>
      <p:sp>
        <p:nvSpPr>
          <p:cNvPr id="3" name="Content Placeholder 2"/>
          <p:cNvSpPr>
            <a:spLocks noGrp="1"/>
          </p:cNvSpPr>
          <p:nvPr>
            <p:ph idx="1"/>
          </p:nvPr>
        </p:nvSpPr>
        <p:spPr/>
        <p:txBody>
          <a:bodyPr>
            <a:normAutofit fontScale="92500"/>
          </a:bodyPr>
          <a:lstStyle/>
          <a:p>
            <a:r>
              <a:rPr lang="en-US" dirty="0" smtClean="0">
                <a:solidFill>
                  <a:schemeClr val="tx1"/>
                </a:solidFill>
              </a:rPr>
              <a:t>The sequence diagram helps you design the specific test cases that you need, as it shows what inputs are required and what outputs are created:</a:t>
            </a:r>
          </a:p>
          <a:p>
            <a:r>
              <a:rPr lang="en-US" dirty="0" smtClean="0">
                <a:solidFill>
                  <a:schemeClr val="tx1"/>
                </a:solidFill>
              </a:rPr>
              <a:t>An input of a request for a report should have an associated acknowledgment. A report should ultimately be returned from the request. During testing, you should create summarized data that can be used to check that the report is </a:t>
            </a:r>
            <a:r>
              <a:rPr lang="en-US" dirty="0" err="1" smtClean="0">
                <a:solidFill>
                  <a:schemeClr val="tx1"/>
                </a:solidFill>
              </a:rPr>
              <a:t>correctly</a:t>
            </a:r>
            <a:r>
              <a:rPr lang="en-US" dirty="0" smtClean="0">
                <a:solidFill>
                  <a:schemeClr val="tx1"/>
                </a:solidFill>
              </a:rPr>
              <a:t> organized.</a:t>
            </a:r>
          </a:p>
          <a:p>
            <a:r>
              <a:rPr lang="en-US" dirty="0" smtClean="0">
                <a:solidFill>
                  <a:schemeClr val="tx1"/>
                </a:solidFill>
              </a:rPr>
              <a:t> 2. An input request for a report to </a:t>
            </a:r>
            <a:r>
              <a:rPr lang="en-US" dirty="0" err="1" smtClean="0">
                <a:solidFill>
                  <a:schemeClr val="tx1"/>
                </a:solidFill>
              </a:rPr>
              <a:t>WeatherStation</a:t>
            </a:r>
            <a:r>
              <a:rPr lang="en-US" dirty="0" smtClean="0">
                <a:solidFill>
                  <a:schemeClr val="tx1"/>
                </a:solidFill>
              </a:rPr>
              <a:t> results in a summarized report being generated. You can test this in isolation by creating raw data corresponding to the summary that you have prepared for the test of </a:t>
            </a:r>
            <a:r>
              <a:rPr lang="en-US" dirty="0" err="1" smtClean="0">
                <a:solidFill>
                  <a:schemeClr val="tx1"/>
                </a:solidFill>
              </a:rPr>
              <a:t>SatComms</a:t>
            </a:r>
            <a:r>
              <a:rPr lang="en-US" dirty="0" smtClean="0">
                <a:solidFill>
                  <a:schemeClr val="tx1"/>
                </a:solidFill>
              </a:rPr>
              <a:t> and </a:t>
            </a:r>
            <a:r>
              <a:rPr lang="en-US" dirty="0" err="1" smtClean="0">
                <a:solidFill>
                  <a:schemeClr val="tx1"/>
                </a:solidFill>
              </a:rPr>
              <a:t>checking</a:t>
            </a:r>
            <a:r>
              <a:rPr lang="en-US" dirty="0" smtClean="0">
                <a:solidFill>
                  <a:schemeClr val="tx1"/>
                </a:solidFill>
              </a:rPr>
              <a:t> that the </a:t>
            </a:r>
            <a:r>
              <a:rPr lang="en-US" dirty="0" err="1" smtClean="0">
                <a:solidFill>
                  <a:schemeClr val="tx1"/>
                </a:solidFill>
              </a:rPr>
              <a:t>WeatherStation</a:t>
            </a:r>
            <a:r>
              <a:rPr lang="en-US" dirty="0" smtClean="0">
                <a:solidFill>
                  <a:schemeClr val="tx1"/>
                </a:solidFill>
              </a:rPr>
              <a:t> object correctly produces this summary. This raw data is also used to test the </a:t>
            </a:r>
            <a:r>
              <a:rPr lang="en-US" dirty="0" err="1" smtClean="0">
                <a:solidFill>
                  <a:schemeClr val="tx1"/>
                </a:solidFill>
              </a:rPr>
              <a:t>WeatherData</a:t>
            </a:r>
            <a:r>
              <a:rPr lang="en-US" dirty="0" smtClean="0">
                <a:solidFill>
                  <a:schemeClr val="tx1"/>
                </a:solidFill>
              </a:rPr>
              <a:t> object</a:t>
            </a:r>
            <a:endParaRPr lang="en-US" dirty="0">
              <a:solidFill>
                <a:schemeClr val="tx1"/>
              </a:solidFill>
            </a:endParaRPr>
          </a:p>
        </p:txBody>
      </p:sp>
    </p:spTree>
    <p:extLst>
      <p:ext uri="{BB962C8B-B14F-4D97-AF65-F5344CB8AC3E}">
        <p14:creationId xmlns:p14="http://schemas.microsoft.com/office/powerpoint/2010/main" xmlns="" val="204991242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tx1"/>
                </a:solidFill>
              </a:rPr>
              <a:t>Of course, I have simplified the sequence diagram in Figure so that it does not show exceptions. A complete use case/scenario test must take these exceptions into account and ensure that they are correctly handled.</a:t>
            </a:r>
          </a:p>
          <a:p>
            <a:r>
              <a:rPr lang="en-US" dirty="0" smtClean="0">
                <a:solidFill>
                  <a:schemeClr val="tx1"/>
                </a:solidFill>
              </a:rPr>
              <a:t> For most systems, it is difficult to know how much system testing is essential and when you should stop testing. Exhaustive testing, where every possible program execution sequence is tested, is impossible</a:t>
            </a:r>
          </a:p>
          <a:p>
            <a:r>
              <a:rPr lang="en-US" dirty="0" smtClean="0">
                <a:solidFill>
                  <a:schemeClr val="tx1"/>
                </a:solidFill>
              </a:rPr>
              <a:t>Testing, therefore, has to be based on a subset of possible test cases. Ideally, software companies should have policies for choosing this subset.</a:t>
            </a:r>
            <a:endParaRPr 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solidFill>
                  <a:schemeClr val="tx1"/>
                </a:solidFill>
              </a:rPr>
              <a:t>Exhaustive system testing is impossible so testing policies which define the required system test coverage may be developed.</a:t>
            </a:r>
          </a:p>
          <a:p>
            <a:r>
              <a:rPr lang="en-US" dirty="0" smtClean="0">
                <a:solidFill>
                  <a:schemeClr val="tx1"/>
                </a:solidFill>
              </a:rPr>
              <a:t>Examples of testing policies:</a:t>
            </a:r>
          </a:p>
          <a:p>
            <a:pPr lvl="1"/>
            <a:r>
              <a:rPr lang="en-US" dirty="0" smtClean="0">
                <a:solidFill>
                  <a:schemeClr val="tx1"/>
                </a:solidFill>
              </a:rPr>
              <a:t>All system functions that are accessed through menus should be tested.</a:t>
            </a:r>
            <a:endParaRPr lang="en-GB" dirty="0" smtClean="0">
              <a:solidFill>
                <a:schemeClr val="tx1"/>
              </a:solidFill>
            </a:endParaRPr>
          </a:p>
          <a:p>
            <a:pPr lvl="1"/>
            <a:r>
              <a:rPr lang="en-US" dirty="0" smtClean="0">
                <a:solidFill>
                  <a:schemeClr val="tx1"/>
                </a:solidFill>
              </a:rPr>
              <a:t>Combinations of functions (e.g. text formatting) that are accessed through the same menu must be tested.</a:t>
            </a:r>
            <a:endParaRPr lang="en-GB" dirty="0" smtClean="0">
              <a:solidFill>
                <a:schemeClr val="tx1"/>
              </a:solidFill>
            </a:endParaRPr>
          </a:p>
          <a:p>
            <a:pPr lvl="1"/>
            <a:r>
              <a:rPr lang="en-US" dirty="0" smtClean="0">
                <a:solidFill>
                  <a:schemeClr val="tx1"/>
                </a:solidFill>
              </a:rPr>
              <a:t>Where user input is provided, all functions must be tested with both correct and incorrect input.</a:t>
            </a:r>
            <a:endParaRPr lang="en-GB" dirty="0" smtClean="0">
              <a:solidFill>
                <a:schemeClr val="tx1"/>
              </a:solidFill>
            </a:endParaRPr>
          </a:p>
          <a:p>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 </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857250" y="2427179"/>
            <a:ext cx="7404100" cy="32990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Design Strategies</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solidFill>
                  <a:schemeClr val="tx1"/>
                </a:solidFill>
              </a:rPr>
              <a:t>Black-box or behavioral testing (knowing the specified function a product is to perform and demonstrating correct operation based solely on its specification without regard for its internal logic) </a:t>
            </a:r>
          </a:p>
          <a:p>
            <a:pPr lvl="0"/>
            <a:endParaRPr lang="en-US" dirty="0" smtClean="0">
              <a:solidFill>
                <a:schemeClr val="tx1"/>
              </a:solidFill>
            </a:endParaRPr>
          </a:p>
          <a:p>
            <a:pPr lvl="0"/>
            <a:r>
              <a:rPr lang="en-US" dirty="0" smtClean="0">
                <a:solidFill>
                  <a:schemeClr val="tx1"/>
                </a:solidFill>
              </a:rPr>
              <a:t>White-box or glass-box testing (knowing the internal workings of a product, tests are performed to check the workings of all independent logic paths)</a:t>
            </a:r>
          </a:p>
          <a:p>
            <a:pPr marL="0" indent="0">
              <a:buNone/>
            </a:pPr>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Component Testing</a:t>
            </a:r>
            <a:endParaRPr lang="en-US" dirty="0"/>
          </a:p>
        </p:txBody>
      </p:sp>
      <p:sp>
        <p:nvSpPr>
          <p:cNvPr id="4" name="Rectangle 3"/>
          <p:cNvSpPr/>
          <p:nvPr/>
        </p:nvSpPr>
        <p:spPr>
          <a:xfrm>
            <a:off x="1524000" y="1981200"/>
            <a:ext cx="1981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a:t>
            </a:r>
            <a:endParaRPr lang="en-US" dirty="0"/>
          </a:p>
        </p:txBody>
      </p:sp>
      <p:sp>
        <p:nvSpPr>
          <p:cNvPr id="5" name="Rectangle 4"/>
          <p:cNvSpPr/>
          <p:nvPr/>
        </p:nvSpPr>
        <p:spPr>
          <a:xfrm>
            <a:off x="4572000" y="1524000"/>
            <a:ext cx="4267200" cy="2057400"/>
          </a:xfrm>
          <a:prstGeom prst="rect">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 name="Content Placeholder 5"/>
          <p:cNvSpPr>
            <a:spLocks noGrp="1"/>
          </p:cNvSpPr>
          <p:nvPr>
            <p:ph idx="1"/>
          </p:nvPr>
        </p:nvSpPr>
        <p:spPr>
          <a:xfrm>
            <a:off x="4724400" y="1981200"/>
            <a:ext cx="120014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dirty="0" smtClean="0"/>
              <a:t>Unit</a:t>
            </a:r>
            <a:endParaRPr lang="en-US" dirty="0"/>
          </a:p>
        </p:txBody>
      </p:sp>
      <p:sp>
        <p:nvSpPr>
          <p:cNvPr id="7" name="TextBox 6"/>
          <p:cNvSpPr txBox="1"/>
          <p:nvPr/>
        </p:nvSpPr>
        <p:spPr>
          <a:xfrm>
            <a:off x="6096000" y="1447800"/>
            <a:ext cx="1913473" cy="738664"/>
          </a:xfrm>
          <a:prstGeom prst="rect">
            <a:avLst/>
          </a:prstGeom>
          <a:noFill/>
        </p:spPr>
        <p:txBody>
          <a:bodyPr wrap="square" rtlCol="0">
            <a:spAutoFit/>
          </a:bodyPr>
          <a:lstStyle/>
          <a:p>
            <a:pPr lvl="0" algn="ctr"/>
            <a:r>
              <a:rPr lang="en-US" sz="2400" b="1" dirty="0" smtClean="0">
                <a:solidFill>
                  <a:prstClr val="white"/>
                </a:solidFill>
              </a:rPr>
              <a:t>Module</a:t>
            </a:r>
            <a:endParaRPr lang="en-US" sz="2400" b="1" dirty="0">
              <a:solidFill>
                <a:prstClr val="white"/>
              </a:solidFill>
            </a:endParaRPr>
          </a:p>
          <a:p>
            <a:endParaRPr lang="en-US" dirty="0"/>
          </a:p>
        </p:txBody>
      </p:sp>
      <p:sp>
        <p:nvSpPr>
          <p:cNvPr id="9" name="Content Placeholder 5"/>
          <p:cNvSpPr txBox="1">
            <a:spLocks/>
          </p:cNvSpPr>
          <p:nvPr/>
        </p:nvSpPr>
        <p:spPr>
          <a:xfrm>
            <a:off x="6096000" y="1981200"/>
            <a:ext cx="120014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228600" marR="0" lvl="0" indent="-182880" algn="ctr" defTabSz="914400" rtl="0" eaLnBrk="1" fontAlgn="auto" latinLnBrk="0" hangingPunct="1">
              <a:lnSpc>
                <a:spcPct val="90000"/>
              </a:lnSpc>
              <a:spcBef>
                <a:spcPts val="1400"/>
              </a:spcBef>
              <a:spcAft>
                <a:spcPts val="0"/>
              </a:spcAft>
              <a:buClr>
                <a:schemeClr val="accent1"/>
              </a:buClr>
              <a:buSzPct val="80000"/>
              <a:tabLst/>
              <a:defRPr/>
            </a:pPr>
            <a:r>
              <a:rPr kumimoji="0" lang="en-US" sz="2200" b="0" i="0" u="none" strike="noStrike" kern="1200" cap="none" spc="0" normalizeH="0" baseline="0" noProof="0" dirty="0" smtClean="0">
                <a:ln>
                  <a:noFill/>
                </a:ln>
                <a:solidFill>
                  <a:schemeClr val="lt1"/>
                </a:solidFill>
                <a:effectLst/>
                <a:uLnTx/>
                <a:uFillTx/>
                <a:latin typeface="+mn-lt"/>
                <a:ea typeface="+mn-ea"/>
                <a:cs typeface="+mn-cs"/>
              </a:rPr>
              <a:t>Unit</a:t>
            </a:r>
            <a:endParaRPr kumimoji="0" lang="en-US" sz="22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Content Placeholder 5"/>
          <p:cNvSpPr txBox="1">
            <a:spLocks/>
          </p:cNvSpPr>
          <p:nvPr/>
        </p:nvSpPr>
        <p:spPr>
          <a:xfrm>
            <a:off x="7467600" y="19812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228600" marR="0" lvl="0" indent="-182880" algn="ctr" defTabSz="914400" rtl="0" eaLnBrk="1" fontAlgn="auto" latinLnBrk="0" hangingPunct="1">
              <a:lnSpc>
                <a:spcPct val="90000"/>
              </a:lnSpc>
              <a:spcBef>
                <a:spcPts val="1400"/>
              </a:spcBef>
              <a:spcAft>
                <a:spcPts val="0"/>
              </a:spcAft>
              <a:buClr>
                <a:schemeClr val="accent1"/>
              </a:buClr>
              <a:buSzPct val="80000"/>
              <a:tabLst/>
              <a:defRPr/>
            </a:pPr>
            <a:r>
              <a:rPr kumimoji="0" lang="en-US" sz="2200" b="0" i="0" u="none" strike="noStrike" kern="1200" cap="none" spc="0" normalizeH="0" baseline="0" noProof="0" dirty="0" smtClean="0">
                <a:ln>
                  <a:noFill/>
                </a:ln>
                <a:solidFill>
                  <a:schemeClr val="lt1"/>
                </a:solidFill>
                <a:effectLst/>
                <a:uLnTx/>
                <a:uFillTx/>
                <a:latin typeface="+mn-lt"/>
                <a:ea typeface="+mn-ea"/>
                <a:cs typeface="+mn-cs"/>
              </a:rPr>
              <a:t>Unit</a:t>
            </a:r>
            <a:endParaRPr kumimoji="0" lang="en-US" sz="2200" b="0" i="0" u="none" strike="noStrike" kern="1200" cap="none" spc="0" normalizeH="0" baseline="0" noProof="0" dirty="0">
              <a:ln>
                <a:noFill/>
              </a:ln>
              <a:solidFill>
                <a:schemeClr val="lt1"/>
              </a:solidFill>
              <a:effectLst/>
              <a:uLnTx/>
              <a:uFillTx/>
              <a:latin typeface="+mn-lt"/>
              <a:ea typeface="+mn-ea"/>
              <a:cs typeface="+mn-cs"/>
            </a:endParaRPr>
          </a:p>
        </p:txBody>
      </p:sp>
      <p:sp>
        <p:nvSpPr>
          <p:cNvPr id="11" name="Content Placeholder 5"/>
          <p:cNvSpPr txBox="1">
            <a:spLocks/>
          </p:cNvSpPr>
          <p:nvPr/>
        </p:nvSpPr>
        <p:spPr>
          <a:xfrm>
            <a:off x="4724400" y="2743200"/>
            <a:ext cx="120014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228600" marR="0" lvl="0" indent="-182880" algn="ctr" defTabSz="914400" rtl="0" eaLnBrk="1" fontAlgn="auto" latinLnBrk="0" hangingPunct="1">
              <a:lnSpc>
                <a:spcPct val="90000"/>
              </a:lnSpc>
              <a:spcBef>
                <a:spcPts val="1400"/>
              </a:spcBef>
              <a:spcAft>
                <a:spcPts val="0"/>
              </a:spcAft>
              <a:buClr>
                <a:schemeClr val="accent1"/>
              </a:buClr>
              <a:buSzPct val="80000"/>
              <a:tabLst/>
              <a:defRPr/>
            </a:pPr>
            <a:r>
              <a:rPr kumimoji="0" lang="en-US" sz="2200" b="0" i="0" u="none" strike="noStrike" kern="1200" cap="none" spc="0" normalizeH="0" baseline="0" noProof="0" dirty="0" smtClean="0">
                <a:ln>
                  <a:noFill/>
                </a:ln>
                <a:solidFill>
                  <a:schemeClr val="lt1"/>
                </a:solidFill>
                <a:effectLst/>
                <a:uLnTx/>
                <a:uFillTx/>
                <a:latin typeface="+mn-lt"/>
                <a:ea typeface="+mn-ea"/>
                <a:cs typeface="+mn-cs"/>
              </a:rPr>
              <a:t>Unit</a:t>
            </a:r>
            <a:endParaRPr kumimoji="0" lang="en-US" sz="2200" b="0" i="0" u="none" strike="noStrike" kern="1200" cap="none" spc="0" normalizeH="0" baseline="0" noProof="0" dirty="0">
              <a:ln>
                <a:noFill/>
              </a:ln>
              <a:solidFill>
                <a:schemeClr val="lt1"/>
              </a:solidFill>
              <a:effectLst/>
              <a:uLnTx/>
              <a:uFillTx/>
              <a:latin typeface="+mn-lt"/>
              <a:ea typeface="+mn-ea"/>
              <a:cs typeface="+mn-cs"/>
            </a:endParaRPr>
          </a:p>
        </p:txBody>
      </p:sp>
      <p:sp>
        <p:nvSpPr>
          <p:cNvPr id="12" name="Content Placeholder 5"/>
          <p:cNvSpPr txBox="1">
            <a:spLocks/>
          </p:cNvSpPr>
          <p:nvPr/>
        </p:nvSpPr>
        <p:spPr>
          <a:xfrm>
            <a:off x="6096000" y="2743200"/>
            <a:ext cx="120014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228600" marR="0" lvl="0" indent="-182880" algn="ctr" defTabSz="914400" rtl="0" eaLnBrk="1" fontAlgn="auto" latinLnBrk="0" hangingPunct="1">
              <a:lnSpc>
                <a:spcPct val="90000"/>
              </a:lnSpc>
              <a:spcBef>
                <a:spcPts val="1400"/>
              </a:spcBef>
              <a:spcAft>
                <a:spcPts val="0"/>
              </a:spcAft>
              <a:buClr>
                <a:schemeClr val="accent1"/>
              </a:buClr>
              <a:buSzPct val="80000"/>
              <a:tabLst/>
              <a:defRPr/>
            </a:pPr>
            <a:r>
              <a:rPr kumimoji="0" lang="en-US" sz="2200" b="0" i="0" u="none" strike="noStrike" kern="1200" cap="none" spc="0" normalizeH="0" baseline="0" noProof="0" dirty="0" smtClean="0">
                <a:ln>
                  <a:noFill/>
                </a:ln>
                <a:solidFill>
                  <a:schemeClr val="lt1"/>
                </a:solidFill>
                <a:effectLst/>
                <a:uLnTx/>
                <a:uFillTx/>
                <a:latin typeface="+mn-lt"/>
                <a:ea typeface="+mn-ea"/>
                <a:cs typeface="+mn-cs"/>
              </a:rPr>
              <a:t>Unit</a:t>
            </a:r>
            <a:endParaRPr kumimoji="0" lang="en-US" sz="2200" b="0" i="0" u="none" strike="noStrike" kern="1200" cap="none" spc="0" normalizeH="0" baseline="0" noProof="0" dirty="0">
              <a:ln>
                <a:noFill/>
              </a:ln>
              <a:solidFill>
                <a:schemeClr val="lt1"/>
              </a:solidFill>
              <a:effectLst/>
              <a:uLnTx/>
              <a:uFillTx/>
              <a:latin typeface="+mn-lt"/>
              <a:ea typeface="+mn-ea"/>
              <a:cs typeface="+mn-cs"/>
            </a:endParaRPr>
          </a:p>
        </p:txBody>
      </p:sp>
      <p:sp>
        <p:nvSpPr>
          <p:cNvPr id="13" name="Content Placeholder 5"/>
          <p:cNvSpPr txBox="1">
            <a:spLocks/>
          </p:cNvSpPr>
          <p:nvPr/>
        </p:nvSpPr>
        <p:spPr>
          <a:xfrm>
            <a:off x="7467600" y="2743200"/>
            <a:ext cx="120014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228600" marR="0" lvl="0" indent="-182880" algn="ctr" defTabSz="914400" rtl="0" eaLnBrk="1" fontAlgn="auto" latinLnBrk="0" hangingPunct="1">
              <a:lnSpc>
                <a:spcPct val="90000"/>
              </a:lnSpc>
              <a:spcBef>
                <a:spcPts val="1400"/>
              </a:spcBef>
              <a:spcAft>
                <a:spcPts val="0"/>
              </a:spcAft>
              <a:buClr>
                <a:schemeClr val="accent1"/>
              </a:buClr>
              <a:buSzPct val="80000"/>
              <a:tabLst/>
              <a:defRPr/>
            </a:pPr>
            <a:r>
              <a:rPr kumimoji="0" lang="en-US" sz="2200" b="0" i="0" u="none" strike="noStrike" kern="1200" cap="none" spc="0" normalizeH="0" baseline="0" noProof="0" dirty="0" smtClean="0">
                <a:ln>
                  <a:noFill/>
                </a:ln>
                <a:solidFill>
                  <a:schemeClr val="lt1"/>
                </a:solidFill>
                <a:effectLst/>
                <a:uLnTx/>
                <a:uFillTx/>
                <a:latin typeface="+mn-lt"/>
                <a:ea typeface="+mn-ea"/>
                <a:cs typeface="+mn-cs"/>
              </a:rPr>
              <a:t>Unit</a:t>
            </a:r>
            <a:endParaRPr kumimoji="0" lang="en-US" sz="2200" b="0" i="0" u="none" strike="noStrike" kern="1200" cap="none" spc="0" normalizeH="0" baseline="0" noProof="0" dirty="0">
              <a:ln>
                <a:noFill/>
              </a:ln>
              <a:solidFill>
                <a:schemeClr val="lt1"/>
              </a:solidFill>
              <a:effectLst/>
              <a:uLnTx/>
              <a:uFillTx/>
              <a:latin typeface="+mn-lt"/>
              <a:ea typeface="+mn-ea"/>
              <a:cs typeface="+mn-cs"/>
            </a:endParaRPr>
          </a:p>
        </p:txBody>
      </p:sp>
      <p:sp>
        <p:nvSpPr>
          <p:cNvPr id="15" name="Rectangle 14"/>
          <p:cNvSpPr/>
          <p:nvPr/>
        </p:nvSpPr>
        <p:spPr>
          <a:xfrm>
            <a:off x="4800600" y="4343400"/>
            <a:ext cx="4191000" cy="1828800"/>
          </a:xfrm>
          <a:prstGeom prst="rect">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6" name="Rectangle 15"/>
          <p:cNvSpPr/>
          <p:nvPr/>
        </p:nvSpPr>
        <p:spPr>
          <a:xfrm>
            <a:off x="5029200" y="4876800"/>
            <a:ext cx="1676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Module</a:t>
            </a:r>
            <a:endParaRPr lang="en-US" dirty="0"/>
          </a:p>
        </p:txBody>
      </p:sp>
      <p:sp>
        <p:nvSpPr>
          <p:cNvPr id="17" name="Rectangle 16"/>
          <p:cNvSpPr/>
          <p:nvPr/>
        </p:nvSpPr>
        <p:spPr>
          <a:xfrm>
            <a:off x="6934200" y="48768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Module</a:t>
            </a:r>
            <a:endParaRPr lang="en-US" dirty="0"/>
          </a:p>
        </p:txBody>
      </p:sp>
      <p:sp>
        <p:nvSpPr>
          <p:cNvPr id="19" name="TextBox 18"/>
          <p:cNvSpPr txBox="1"/>
          <p:nvPr/>
        </p:nvSpPr>
        <p:spPr>
          <a:xfrm>
            <a:off x="5562600" y="4343400"/>
            <a:ext cx="1913473" cy="738664"/>
          </a:xfrm>
          <a:prstGeom prst="rect">
            <a:avLst/>
          </a:prstGeom>
          <a:noFill/>
        </p:spPr>
        <p:txBody>
          <a:bodyPr wrap="square" rtlCol="0">
            <a:spAutoFit/>
          </a:bodyPr>
          <a:lstStyle/>
          <a:p>
            <a:pPr lvl="0" algn="ctr"/>
            <a:r>
              <a:rPr lang="en-US" sz="2400" b="1" dirty="0" smtClean="0">
                <a:solidFill>
                  <a:prstClr val="white"/>
                </a:solidFill>
              </a:rPr>
              <a:t>Component</a:t>
            </a:r>
            <a:endParaRPr lang="en-US" sz="2400" b="1" dirty="0">
              <a:solidFill>
                <a:prstClr val="white"/>
              </a:solidFill>
            </a:endParaRPr>
          </a:p>
          <a:p>
            <a:endParaRPr lang="en-US" dirty="0"/>
          </a:p>
        </p:txBody>
      </p:sp>
      <p:sp>
        <p:nvSpPr>
          <p:cNvPr id="20" name="Rectangle 19"/>
          <p:cNvSpPr/>
          <p:nvPr/>
        </p:nvSpPr>
        <p:spPr>
          <a:xfrm>
            <a:off x="533401" y="3352799"/>
            <a:ext cx="3962400" cy="3073203"/>
          </a:xfrm>
          <a:prstGeom prst="rect">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1" name="Rectangle 20"/>
          <p:cNvSpPr/>
          <p:nvPr/>
        </p:nvSpPr>
        <p:spPr>
          <a:xfrm>
            <a:off x="838200" y="3886200"/>
            <a:ext cx="3352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Subsystems</a:t>
            </a:r>
            <a:endParaRPr lang="en-US" dirty="0"/>
          </a:p>
        </p:txBody>
      </p:sp>
      <p:sp>
        <p:nvSpPr>
          <p:cNvPr id="22" name="Rectangle 21"/>
          <p:cNvSpPr/>
          <p:nvPr/>
        </p:nvSpPr>
        <p:spPr>
          <a:xfrm>
            <a:off x="838200" y="5181600"/>
            <a:ext cx="3352800" cy="1151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Subsystems</a:t>
            </a:r>
            <a:endParaRPr lang="en-US" dirty="0"/>
          </a:p>
        </p:txBody>
      </p:sp>
      <p:sp>
        <p:nvSpPr>
          <p:cNvPr id="23" name="TextBox 22"/>
          <p:cNvSpPr txBox="1"/>
          <p:nvPr/>
        </p:nvSpPr>
        <p:spPr>
          <a:xfrm>
            <a:off x="1752600" y="3301803"/>
            <a:ext cx="1913473" cy="738664"/>
          </a:xfrm>
          <a:prstGeom prst="rect">
            <a:avLst/>
          </a:prstGeom>
          <a:noFill/>
        </p:spPr>
        <p:txBody>
          <a:bodyPr wrap="square" rtlCol="0">
            <a:spAutoFit/>
          </a:bodyPr>
          <a:lstStyle/>
          <a:p>
            <a:pPr lvl="0" algn="ctr"/>
            <a:r>
              <a:rPr lang="en-US" sz="2400" b="1" dirty="0" smtClean="0">
                <a:solidFill>
                  <a:prstClr val="white"/>
                </a:solidFill>
              </a:rPr>
              <a:t>System</a:t>
            </a:r>
            <a:endParaRPr lang="en-US" sz="2400" b="1" dirty="0">
              <a:solidFill>
                <a:prstClr val="white"/>
              </a:solidFill>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ChangeArrowheads="1"/>
          </p:cNvSpPr>
          <p:nvPr/>
        </p:nvSpPr>
        <p:spPr bwMode="auto">
          <a:xfrm>
            <a:off x="457200" y="2133600"/>
            <a:ext cx="8305800" cy="3139321"/>
          </a:xfrm>
          <a:prstGeom prst="rect">
            <a:avLst/>
          </a:prstGeom>
          <a:noFill/>
          <a:ln w="9525">
            <a:noFill/>
            <a:miter lim="800000"/>
            <a:headEnd/>
            <a:tailEnd/>
          </a:ln>
          <a:effectLst/>
        </p:spPr>
        <p:txBody>
          <a:bodyPr wrap="square">
            <a:spAutoFit/>
          </a:bodyPr>
          <a:lstStyle/>
          <a:p>
            <a:endParaRPr lang="en-US" b="1" dirty="0"/>
          </a:p>
          <a:p>
            <a:r>
              <a:rPr lang="en-US" b="1" dirty="0"/>
              <a:t>Unit</a:t>
            </a:r>
            <a:r>
              <a:rPr lang="en-US" dirty="0"/>
              <a:t>:  Smallest useful piece of software, and often has the smallest tests.  Often (but not always), these are “sanity checks” to make sure code changes haven’t broken anything obvious.</a:t>
            </a:r>
          </a:p>
          <a:p>
            <a:endParaRPr lang="en-US" dirty="0"/>
          </a:p>
          <a:p>
            <a:r>
              <a:rPr lang="en-US" b="1" dirty="0"/>
              <a:t>Component</a:t>
            </a:r>
            <a:r>
              <a:rPr lang="en-US" dirty="0"/>
              <a:t>:  Test the behavior of a class (or groups of related classes) on a whole.  Should cover all methods / properties / etc., and should cover as many “valid” inputs as possible.</a:t>
            </a:r>
          </a:p>
          <a:p>
            <a:endParaRPr lang="en-US" dirty="0"/>
          </a:p>
          <a:p>
            <a:r>
              <a:rPr lang="en-US" b="1" dirty="0" smtClean="0"/>
              <a:t>System/Integration</a:t>
            </a:r>
            <a:r>
              <a:rPr lang="en-US" dirty="0"/>
              <a:t>:  Test behavior of components interacting with each other.  These tests should cover more “unusual” scenarios, such as invalid </a:t>
            </a:r>
            <a:r>
              <a:rPr lang="en-US" dirty="0" smtClean="0"/>
              <a:t>inputs.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solidFill>
                  <a:schemeClr val="tx1"/>
                </a:solidFill>
              </a:rPr>
              <a:t>Software components are often composite components that are made up of several interacting objects. </a:t>
            </a:r>
          </a:p>
          <a:p>
            <a:pPr lvl="1"/>
            <a:r>
              <a:rPr lang="en-US" dirty="0" smtClean="0">
                <a:solidFill>
                  <a:schemeClr val="tx1"/>
                </a:solidFill>
              </a:rPr>
              <a:t>For example, in the weather station system, the reconfiguration component includes objects that deal with each aspect of the reconfiguration. </a:t>
            </a:r>
          </a:p>
          <a:p>
            <a:r>
              <a:rPr lang="en-US" dirty="0" smtClean="0">
                <a:solidFill>
                  <a:schemeClr val="tx1"/>
                </a:solidFill>
              </a:rPr>
              <a:t>You access the functionality of these objects through the defined component interface. </a:t>
            </a:r>
          </a:p>
          <a:p>
            <a:r>
              <a:rPr lang="en-US" dirty="0" smtClean="0">
                <a:solidFill>
                  <a:schemeClr val="tx1"/>
                </a:solidFill>
              </a:rPr>
              <a:t>Testing composite components should therefore focus on showing that the component interface behaves according to its specification. </a:t>
            </a:r>
          </a:p>
          <a:p>
            <a:pPr lvl="1"/>
            <a:r>
              <a:rPr lang="en-US" dirty="0" smtClean="0">
                <a:solidFill>
                  <a:schemeClr val="tx1"/>
                </a:solidFill>
              </a:rPr>
              <a:t>You can assume that unit tests on the individual objects within the component have been completed.</a:t>
            </a:r>
            <a:r>
              <a:rPr lang="en-GB" dirty="0" smtClean="0">
                <a:solidFill>
                  <a:schemeClr val="tx1"/>
                </a:solidFill>
              </a:rPr>
              <a:t> </a:t>
            </a:r>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Components of Face Recognition Attendance System</a:t>
            </a:r>
            <a:endParaRPr lang="en-US" dirty="0"/>
          </a:p>
        </p:txBody>
      </p:sp>
      <p:pic>
        <p:nvPicPr>
          <p:cNvPr id="1026" name="Picture 2"/>
          <p:cNvPicPr>
            <a:picLocks noChangeAspect="1" noChangeArrowheads="1"/>
          </p:cNvPicPr>
          <p:nvPr/>
        </p:nvPicPr>
        <p:blipFill>
          <a:blip r:embed="rId2"/>
          <a:srcRect/>
          <a:stretch>
            <a:fillRect/>
          </a:stretch>
        </p:blipFill>
        <p:spPr bwMode="auto">
          <a:xfrm>
            <a:off x="1524000" y="1966257"/>
            <a:ext cx="6224587" cy="4510743"/>
          </a:xfrm>
          <a:prstGeom prst="rect">
            <a:avLst/>
          </a:prstGeom>
          <a:noFill/>
          <a:ln w="9525">
            <a:noFill/>
            <a:miter lim="800000"/>
            <a:headEnd/>
            <a:tailEnd/>
          </a:ln>
          <a:effectLst/>
        </p:spPr>
      </p:pic>
      <p:sp>
        <p:nvSpPr>
          <p:cNvPr id="6" name="Rectangle 5"/>
          <p:cNvSpPr/>
          <p:nvPr/>
        </p:nvSpPr>
        <p:spPr>
          <a:xfrm>
            <a:off x="3581400" y="4648200"/>
            <a:ext cx="1371600" cy="762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181600" y="4648200"/>
            <a:ext cx="1371600" cy="762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895600" y="2743200"/>
            <a:ext cx="4872975" cy="3738627"/>
          </a:xfrm>
          <a:prstGeom prst="rect">
            <a:avLst/>
          </a:prstGeom>
        </p:spPr>
      </p:pic>
      <p:sp>
        <p:nvSpPr>
          <p:cNvPr id="8" name="Rectangle 7"/>
          <p:cNvSpPr/>
          <p:nvPr/>
        </p:nvSpPr>
        <p:spPr>
          <a:xfrm>
            <a:off x="990600" y="1752600"/>
            <a:ext cx="8001000" cy="1200329"/>
          </a:xfrm>
          <a:prstGeom prst="rect">
            <a:avLst/>
          </a:prstGeom>
        </p:spPr>
        <p:txBody>
          <a:bodyPr wrap="square">
            <a:spAutoFit/>
          </a:bodyPr>
          <a:lstStyle/>
          <a:p>
            <a:r>
              <a:rPr lang="en-US" dirty="0" smtClean="0"/>
              <a:t>Assume that components A, B, and C have been integrated to create a larger component or subsystem. The test cases are not applied to the individual components but rather to the interface of the composite component created by combining these components. </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14744</TotalTime>
  <Words>1282</Words>
  <Application>Microsoft Office PowerPoint</Application>
  <PresentationFormat>On-screen Show (4:3)</PresentationFormat>
  <Paragraphs>122</Paragraphs>
  <Slides>23</Slides>
  <Notes>7</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Basis</vt:lpstr>
      <vt:lpstr>Software Engineering (SE)</vt:lpstr>
      <vt:lpstr>Slide 2</vt:lpstr>
      <vt:lpstr>Testing Strategies </vt:lpstr>
      <vt:lpstr>Test Case Design Strategies </vt:lpstr>
      <vt:lpstr>Unit Testing and Component Testing</vt:lpstr>
      <vt:lpstr>Slide 6</vt:lpstr>
      <vt:lpstr>Component testing</vt:lpstr>
      <vt:lpstr>Components of Face Recognition Attendance System</vt:lpstr>
      <vt:lpstr>Interface testing </vt:lpstr>
      <vt:lpstr>Interface testing</vt:lpstr>
      <vt:lpstr>Interface errors</vt:lpstr>
      <vt:lpstr>Interface testing guidelines</vt:lpstr>
      <vt:lpstr>System Testing</vt:lpstr>
      <vt:lpstr>System testing</vt:lpstr>
      <vt:lpstr>System and component testing</vt:lpstr>
      <vt:lpstr>System Testing</vt:lpstr>
      <vt:lpstr>Slide 17</vt:lpstr>
      <vt:lpstr>Use-case testing</vt:lpstr>
      <vt:lpstr>Slide 19</vt:lpstr>
      <vt:lpstr>Collect weather data sequence chart </vt:lpstr>
      <vt:lpstr>Test cases derived from sequence diagram</vt:lpstr>
      <vt:lpstr>Slide 22</vt:lpstr>
      <vt:lpstr>Testing policies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(SE)</dc:title>
  <dc:creator>HP</dc:creator>
  <cp:lastModifiedBy>HP</cp:lastModifiedBy>
  <cp:revision>88</cp:revision>
  <dcterms:created xsi:type="dcterms:W3CDTF">2021-05-04T15:07:30Z</dcterms:created>
  <dcterms:modified xsi:type="dcterms:W3CDTF">2021-05-16T08:44:11Z</dcterms:modified>
</cp:coreProperties>
</file>