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notesMasterIdLst>
    <p:notesMasterId r:id="rId23"/>
  </p:notesMasterIdLst>
  <p:sldIdLst>
    <p:sldId id="256" r:id="rId2"/>
    <p:sldId id="266" r:id="rId3"/>
    <p:sldId id="257" r:id="rId4"/>
    <p:sldId id="258" r:id="rId5"/>
    <p:sldId id="260" r:id="rId6"/>
    <p:sldId id="261" r:id="rId7"/>
    <p:sldId id="262" r:id="rId8"/>
    <p:sldId id="259" r:id="rId9"/>
    <p:sldId id="264" r:id="rId10"/>
    <p:sldId id="287" r:id="rId11"/>
    <p:sldId id="265" r:id="rId12"/>
    <p:sldId id="263" r:id="rId13"/>
    <p:sldId id="267" r:id="rId14"/>
    <p:sldId id="268" r:id="rId15"/>
    <p:sldId id="285" r:id="rId16"/>
    <p:sldId id="286" r:id="rId17"/>
    <p:sldId id="269" r:id="rId18"/>
    <p:sldId id="270" r:id="rId19"/>
    <p:sldId id="272" r:id="rId20"/>
    <p:sldId id="277" r:id="rId21"/>
    <p:sldId id="28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9035" autoAdjust="0"/>
  </p:normalViewPr>
  <p:slideViewPr>
    <p:cSldViewPr snapToGrid="0">
      <p:cViewPr varScale="1">
        <p:scale>
          <a:sx n="51" d="100"/>
          <a:sy n="51" d="100"/>
        </p:scale>
        <p:origin x="-1362" y="-8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922BC4-AEBE-4C77-949C-CDF137A60E06}" type="datetimeFigureOut">
              <a:rPr lang="en-GB" smtClean="0"/>
              <a:pPr/>
              <a:t>29/04/2021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38B07E-021B-4D37-9B18-4D986FF301C1}" type="slidenum">
              <a:rPr lang="en-GB" smtClean="0"/>
              <a:pPr/>
              <a:t>‹#›</a:t>
            </a:fld>
            <a:endParaRPr lang="en-GB"/>
          </a:p>
        </p:txBody>
      </p:sp>
    </p:spTree>
    <p:extLst>
      <p:ext uri="{BB962C8B-B14F-4D97-AF65-F5344CB8AC3E}">
        <p14:creationId xmlns="" xmlns:p14="http://schemas.microsoft.com/office/powerpoint/2010/main" val="2531777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E38B07E-021B-4D37-9B18-4D986FF301C1}" type="slidenum">
              <a:rPr lang="en-GB" smtClean="0"/>
              <a:pPr/>
              <a:t>2</a:t>
            </a:fld>
            <a:endParaRPr lang="en-GB"/>
          </a:p>
        </p:txBody>
      </p:sp>
    </p:spTree>
    <p:extLst>
      <p:ext uri="{BB962C8B-B14F-4D97-AF65-F5344CB8AC3E}">
        <p14:creationId xmlns="" xmlns:p14="http://schemas.microsoft.com/office/powerpoint/2010/main" val="426280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E38B07E-021B-4D37-9B18-4D986FF301C1}" type="slidenum">
              <a:rPr lang="en-GB" smtClean="0"/>
              <a:pPr/>
              <a:t>3</a:t>
            </a:fld>
            <a:endParaRPr lang="en-GB"/>
          </a:p>
        </p:txBody>
      </p:sp>
    </p:spTree>
    <p:extLst>
      <p:ext uri="{BB962C8B-B14F-4D97-AF65-F5344CB8AC3E}">
        <p14:creationId xmlns="" xmlns:p14="http://schemas.microsoft.com/office/powerpoint/2010/main" val="2102453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E38B07E-021B-4D37-9B18-4D986FF301C1}" type="slidenum">
              <a:rPr lang="en-GB" smtClean="0"/>
              <a:pPr/>
              <a:t>5</a:t>
            </a:fld>
            <a:endParaRPr lang="en-GB"/>
          </a:p>
        </p:txBody>
      </p:sp>
    </p:spTree>
    <p:extLst>
      <p:ext uri="{BB962C8B-B14F-4D97-AF65-F5344CB8AC3E}">
        <p14:creationId xmlns="" xmlns:p14="http://schemas.microsoft.com/office/powerpoint/2010/main" val="26348491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E38B07E-021B-4D37-9B18-4D986FF301C1}" type="slidenum">
              <a:rPr lang="en-GB" smtClean="0"/>
              <a:pPr/>
              <a:t>6</a:t>
            </a:fld>
            <a:endParaRPr lang="en-GB"/>
          </a:p>
        </p:txBody>
      </p:sp>
    </p:spTree>
    <p:extLst>
      <p:ext uri="{BB962C8B-B14F-4D97-AF65-F5344CB8AC3E}">
        <p14:creationId xmlns="" xmlns:p14="http://schemas.microsoft.com/office/powerpoint/2010/main" val="16453059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E38B07E-021B-4D37-9B18-4D986FF301C1}" type="slidenum">
              <a:rPr lang="en-GB" smtClean="0"/>
              <a:pPr/>
              <a:t>8</a:t>
            </a:fld>
            <a:endParaRPr lang="en-GB"/>
          </a:p>
        </p:txBody>
      </p:sp>
    </p:spTree>
    <p:extLst>
      <p:ext uri="{BB962C8B-B14F-4D97-AF65-F5344CB8AC3E}">
        <p14:creationId xmlns="" xmlns:p14="http://schemas.microsoft.com/office/powerpoint/2010/main" val="17405374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endParaRPr lang="en-US" b="1" dirty="0"/>
          </a:p>
        </p:txBody>
      </p:sp>
      <p:sp>
        <p:nvSpPr>
          <p:cNvPr id="4" name="Slide Number Placeholder 3"/>
          <p:cNvSpPr>
            <a:spLocks noGrp="1"/>
          </p:cNvSpPr>
          <p:nvPr>
            <p:ph type="sldNum" sz="quarter" idx="10"/>
          </p:nvPr>
        </p:nvSpPr>
        <p:spPr/>
        <p:txBody>
          <a:bodyPr/>
          <a:lstStyle/>
          <a:p>
            <a:fld id="{5E38B07E-021B-4D37-9B18-4D986FF301C1}" type="slidenum">
              <a:rPr lang="en-GB" smtClean="0"/>
              <a:pPr/>
              <a:t>12</a:t>
            </a:fld>
            <a:endParaRPr lang="en-GB"/>
          </a:p>
        </p:txBody>
      </p:sp>
    </p:spTree>
    <p:extLst>
      <p:ext uri="{BB962C8B-B14F-4D97-AF65-F5344CB8AC3E}">
        <p14:creationId xmlns="" xmlns:p14="http://schemas.microsoft.com/office/powerpoint/2010/main" val="33372547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1" dirty="0"/>
          </a:p>
          <a:p>
            <a:r>
              <a:rPr lang="en-US" b="1" dirty="0"/>
              <a:t>Oracle is tester</a:t>
            </a:r>
          </a:p>
        </p:txBody>
      </p:sp>
      <p:sp>
        <p:nvSpPr>
          <p:cNvPr id="4" name="Slide Number Placeholder 3"/>
          <p:cNvSpPr>
            <a:spLocks noGrp="1"/>
          </p:cNvSpPr>
          <p:nvPr>
            <p:ph type="sldNum" sz="quarter" idx="10"/>
          </p:nvPr>
        </p:nvSpPr>
        <p:spPr/>
        <p:txBody>
          <a:bodyPr/>
          <a:lstStyle/>
          <a:p>
            <a:fld id="{5E38B07E-021B-4D37-9B18-4D986FF301C1}" type="slidenum">
              <a:rPr lang="en-GB" smtClean="0"/>
              <a:pPr/>
              <a:t>13</a:t>
            </a:fld>
            <a:endParaRPr lang="en-GB"/>
          </a:p>
        </p:txBody>
      </p:sp>
    </p:spTree>
    <p:extLst>
      <p:ext uri="{BB962C8B-B14F-4D97-AF65-F5344CB8AC3E}">
        <p14:creationId xmlns="" xmlns:p14="http://schemas.microsoft.com/office/powerpoint/2010/main" val="28401460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38B07E-021B-4D37-9B18-4D986FF301C1}" type="slidenum">
              <a:rPr lang="en-GB" smtClean="0"/>
              <a:pPr/>
              <a:t>17</a:t>
            </a:fld>
            <a:endParaRPr lang="en-GB"/>
          </a:p>
        </p:txBody>
      </p:sp>
    </p:spTree>
    <p:extLst>
      <p:ext uri="{BB962C8B-B14F-4D97-AF65-F5344CB8AC3E}">
        <p14:creationId xmlns="" xmlns:p14="http://schemas.microsoft.com/office/powerpoint/2010/main" val="26307348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38B07E-021B-4D37-9B18-4D986FF301C1}" type="slidenum">
              <a:rPr lang="en-GB" smtClean="0"/>
              <a:pPr/>
              <a:t>21</a:t>
            </a:fld>
            <a:endParaRPr lang="en-GB"/>
          </a:p>
        </p:txBody>
      </p:sp>
    </p:spTree>
    <p:extLst>
      <p:ext uri="{BB962C8B-B14F-4D97-AF65-F5344CB8AC3E}">
        <p14:creationId xmlns="" xmlns:p14="http://schemas.microsoft.com/office/powerpoint/2010/main" val="11060187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96DFF08F-DC6B-4601-B491-B0F83F6DD2DA}" type="datetimeFigureOut">
              <a:rPr lang="en-US" dirty="0"/>
              <a:pPr/>
              <a:t>4/29/2021</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FAB73BC-B049-4115-A692-8D63A059BFB8}" type="slidenum">
              <a:rPr lang="en-US" dirty="0"/>
              <a:pPr/>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pPr/>
              <a:t>4/29/2021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pPr/>
              <a:t>4/29/2021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pPr/>
              <a:t>4/29/2021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pPr/>
              <a:t>4/29/2021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pPr/>
              <a:t>4/29/2021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pPr/>
              <a:t>4/29/2021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pPr/>
              <a:t>4/29/2021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pPr/>
              <a:t>4/29/2021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pPr/>
              <a:t>4/29/2021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pPr/>
              <a:t>4/29/2021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96DFF08F-DC6B-4601-B491-B0F83F6DD2DA}" type="datetimeFigureOut">
              <a:rPr lang="en-US" dirty="0"/>
              <a:pPr/>
              <a:t>4/29/2021</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AD605F-7328-4B13-8C14-2B78864714A2}"/>
              </a:ext>
            </a:extLst>
          </p:cNvPr>
          <p:cNvSpPr>
            <a:spLocks noGrp="1"/>
          </p:cNvSpPr>
          <p:nvPr>
            <p:ph type="ctrTitle"/>
          </p:nvPr>
        </p:nvSpPr>
        <p:spPr/>
        <p:txBody>
          <a:bodyPr/>
          <a:lstStyle/>
          <a:p>
            <a:r>
              <a:rPr lang="en-GB" dirty="0"/>
              <a:t>Software Engineering (SE)</a:t>
            </a:r>
          </a:p>
        </p:txBody>
      </p:sp>
      <p:sp>
        <p:nvSpPr>
          <p:cNvPr id="3" name="Subtitle 2">
            <a:extLst>
              <a:ext uri="{FF2B5EF4-FFF2-40B4-BE49-F238E27FC236}">
                <a16:creationId xmlns:a16="http://schemas.microsoft.com/office/drawing/2014/main" xmlns="" id="{C2B549A4-14C3-455E-B1C6-A6DC1F7F30D9}"/>
              </a:ext>
            </a:extLst>
          </p:cNvPr>
          <p:cNvSpPr>
            <a:spLocks noGrp="1"/>
          </p:cNvSpPr>
          <p:nvPr>
            <p:ph type="subTitle" idx="1"/>
          </p:nvPr>
        </p:nvSpPr>
        <p:spPr/>
        <p:txBody>
          <a:bodyPr/>
          <a:lstStyle/>
          <a:p>
            <a:r>
              <a:rPr lang="en-GB" dirty="0"/>
              <a:t>By Sandia Kumari</a:t>
            </a:r>
          </a:p>
        </p:txBody>
      </p:sp>
    </p:spTree>
    <p:extLst>
      <p:ext uri="{BB962C8B-B14F-4D97-AF65-F5344CB8AC3E}">
        <p14:creationId xmlns="" xmlns:p14="http://schemas.microsoft.com/office/powerpoint/2010/main" val="16313982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951723"/>
            <a:ext cx="9872871" cy="5144278"/>
          </a:xfrm>
        </p:spPr>
        <p:txBody>
          <a:bodyPr>
            <a:normAutofit/>
          </a:bodyPr>
          <a:lstStyle/>
          <a:p>
            <a:pPr>
              <a:buNone/>
            </a:pPr>
            <a:r>
              <a:rPr lang="en-AU" sz="3200" b="1" dirty="0" smtClean="0">
                <a:solidFill>
                  <a:schemeClr val="tx1"/>
                </a:solidFill>
              </a:rPr>
              <a:t>Defect </a:t>
            </a:r>
            <a:r>
              <a:rPr lang="en-AU" sz="3200" b="1" dirty="0" smtClean="0">
                <a:solidFill>
                  <a:schemeClr val="tx1"/>
                </a:solidFill>
              </a:rPr>
              <a:t>testing:</a:t>
            </a:r>
          </a:p>
          <a:p>
            <a:pPr indent="312738"/>
            <a:r>
              <a:rPr lang="en-AU" sz="3200" dirty="0" smtClean="0">
                <a:solidFill>
                  <a:schemeClr val="tx1"/>
                </a:solidFill>
              </a:rPr>
              <a:t>Tests </a:t>
            </a:r>
            <a:r>
              <a:rPr lang="en-AU" sz="3200" dirty="0" smtClean="0">
                <a:solidFill>
                  <a:schemeClr val="tx1"/>
                </a:solidFill>
              </a:rPr>
              <a:t>designed to discover system defects </a:t>
            </a:r>
          </a:p>
          <a:p>
            <a:pPr indent="312738"/>
            <a:r>
              <a:rPr lang="en-AU" sz="3200" dirty="0" smtClean="0">
                <a:solidFill>
                  <a:schemeClr val="tx1"/>
                </a:solidFill>
              </a:rPr>
              <a:t> </a:t>
            </a:r>
            <a:r>
              <a:rPr lang="en-AU" sz="3200" dirty="0" smtClean="0">
                <a:solidFill>
                  <a:schemeClr val="tx1"/>
                </a:solidFill>
              </a:rPr>
              <a:t>A successful defect test is one which reveals the presence of defects in a system </a:t>
            </a:r>
            <a:r>
              <a:rPr lang="en-AU" sz="3200" dirty="0" smtClean="0">
                <a:solidFill>
                  <a:schemeClr val="tx1"/>
                </a:solidFill>
              </a:rPr>
              <a:t>.</a:t>
            </a:r>
            <a:endParaRPr lang="en-AU" sz="3200" dirty="0" smtClean="0">
              <a:solidFill>
                <a:schemeClr val="tx1"/>
              </a:solidFill>
            </a:endParaRPr>
          </a:p>
          <a:p>
            <a:pPr indent="-134938">
              <a:buNone/>
            </a:pPr>
            <a:r>
              <a:rPr lang="en-AU" sz="3200" dirty="0" smtClean="0">
                <a:solidFill>
                  <a:schemeClr val="tx1"/>
                </a:solidFill>
              </a:rPr>
              <a:t> </a:t>
            </a:r>
            <a:r>
              <a:rPr lang="en-AU" sz="3200" b="1" dirty="0" smtClean="0">
                <a:solidFill>
                  <a:schemeClr val="tx1"/>
                </a:solidFill>
              </a:rPr>
              <a:t>Validation </a:t>
            </a:r>
            <a:r>
              <a:rPr lang="en-AU" sz="3200" b="1" dirty="0" smtClean="0">
                <a:solidFill>
                  <a:schemeClr val="tx1"/>
                </a:solidFill>
              </a:rPr>
              <a:t>testing: </a:t>
            </a:r>
          </a:p>
          <a:p>
            <a:pPr indent="219075"/>
            <a:r>
              <a:rPr lang="en-AU" sz="3200" dirty="0" smtClean="0">
                <a:solidFill>
                  <a:schemeClr val="tx1"/>
                </a:solidFill>
              </a:rPr>
              <a:t> </a:t>
            </a:r>
            <a:r>
              <a:rPr lang="en-AU" sz="3200" dirty="0" smtClean="0">
                <a:solidFill>
                  <a:schemeClr val="tx1"/>
                </a:solidFill>
              </a:rPr>
              <a:t> Intended </a:t>
            </a:r>
            <a:r>
              <a:rPr lang="en-AU" sz="3200" dirty="0" smtClean="0">
                <a:solidFill>
                  <a:schemeClr val="tx1"/>
                </a:solidFill>
              </a:rPr>
              <a:t>to show that the software meets its requirements </a:t>
            </a:r>
          </a:p>
          <a:p>
            <a:pPr indent="219075"/>
            <a:r>
              <a:rPr lang="en-AU" sz="3200" dirty="0" smtClean="0">
                <a:solidFill>
                  <a:schemeClr val="tx1"/>
                </a:solidFill>
              </a:rPr>
              <a:t>   A </a:t>
            </a:r>
            <a:r>
              <a:rPr lang="en-AU" sz="3200" dirty="0" smtClean="0">
                <a:solidFill>
                  <a:schemeClr val="tx1"/>
                </a:solidFill>
              </a:rPr>
              <a:t>successful test is one that shows that a requirement has been properly implemented </a:t>
            </a:r>
            <a:endParaRPr lang="en-AU" sz="3200" dirty="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1012372" y="506187"/>
            <a:ext cx="9688486" cy="529045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Test?</a:t>
            </a:r>
          </a:p>
        </p:txBody>
      </p:sp>
      <p:sp>
        <p:nvSpPr>
          <p:cNvPr id="4" name="Rectangle 3"/>
          <p:cNvSpPr/>
          <p:nvPr/>
        </p:nvSpPr>
        <p:spPr>
          <a:xfrm>
            <a:off x="4856117" y="3163556"/>
            <a:ext cx="2449286" cy="1404257"/>
          </a:xfrm>
          <a:prstGeom prst="rect">
            <a:avLst/>
          </a:prstGeom>
          <a:solidFill>
            <a:schemeClr val="bg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Software under Test</a:t>
            </a:r>
          </a:p>
        </p:txBody>
      </p:sp>
      <p:sp>
        <p:nvSpPr>
          <p:cNvPr id="5" name="Oval 4">
            <a:extLst>
              <a:ext uri="{FF2B5EF4-FFF2-40B4-BE49-F238E27FC236}">
                <a16:creationId xmlns:a16="http://schemas.microsoft.com/office/drawing/2014/main" xmlns="" id="{4D02E4C7-E145-46B3-AECD-BDC54D00DDA6}"/>
              </a:ext>
            </a:extLst>
          </p:cNvPr>
          <p:cNvSpPr/>
          <p:nvPr/>
        </p:nvSpPr>
        <p:spPr>
          <a:xfrm>
            <a:off x="1758462" y="2110154"/>
            <a:ext cx="2504049" cy="131884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Arrow Connector 6">
            <a:extLst>
              <a:ext uri="{FF2B5EF4-FFF2-40B4-BE49-F238E27FC236}">
                <a16:creationId xmlns:a16="http://schemas.microsoft.com/office/drawing/2014/main" xmlns="" id="{1B280602-3F73-471C-A9E4-17C753D83746}"/>
              </a:ext>
            </a:extLst>
          </p:cNvPr>
          <p:cNvCxnSpPr>
            <a:stCxn id="5" idx="4"/>
          </p:cNvCxnSpPr>
          <p:nvPr/>
        </p:nvCxnSpPr>
        <p:spPr>
          <a:xfrm>
            <a:off x="3010487" y="3429000"/>
            <a:ext cx="1790867" cy="636563"/>
          </a:xfrm>
          <a:prstGeom prst="straightConnector1">
            <a:avLst/>
          </a:prstGeom>
          <a:ln w="38100">
            <a:solidFill>
              <a:srgbClr val="92D050"/>
            </a:solidFill>
            <a:tailEnd type="triangle"/>
          </a:ln>
        </p:spPr>
        <p:style>
          <a:lnRef idx="1">
            <a:schemeClr val="accent2"/>
          </a:lnRef>
          <a:fillRef idx="0">
            <a:schemeClr val="accent2"/>
          </a:fillRef>
          <a:effectRef idx="0">
            <a:schemeClr val="accent2"/>
          </a:effectRef>
          <a:fontRef idx="minor">
            <a:schemeClr val="tx1"/>
          </a:fontRef>
        </p:style>
      </p:cxnSp>
      <p:sp>
        <p:nvSpPr>
          <p:cNvPr id="8" name="Rectangle 7">
            <a:extLst>
              <a:ext uri="{FF2B5EF4-FFF2-40B4-BE49-F238E27FC236}">
                <a16:creationId xmlns:a16="http://schemas.microsoft.com/office/drawing/2014/main" xmlns="" id="{25C2B2F3-4BE2-458E-9679-2453133E84FE}"/>
              </a:ext>
            </a:extLst>
          </p:cNvPr>
          <p:cNvSpPr/>
          <p:nvPr/>
        </p:nvSpPr>
        <p:spPr>
          <a:xfrm>
            <a:off x="2234633" y="2584911"/>
            <a:ext cx="1551707" cy="523220"/>
          </a:xfrm>
          <a:prstGeom prst="rect">
            <a:avLst/>
          </a:prstGeom>
        </p:spPr>
        <p:txBody>
          <a:bodyPr wrap="none">
            <a:spAutoFit/>
          </a:bodyPr>
          <a:lstStyle/>
          <a:p>
            <a:pPr algn="ctr"/>
            <a:r>
              <a:rPr lang="en-US" sz="2800" dirty="0"/>
              <a:t>Test data</a:t>
            </a:r>
          </a:p>
        </p:txBody>
      </p:sp>
      <p:cxnSp>
        <p:nvCxnSpPr>
          <p:cNvPr id="9" name="Straight Arrow Connector 8">
            <a:extLst>
              <a:ext uri="{FF2B5EF4-FFF2-40B4-BE49-F238E27FC236}">
                <a16:creationId xmlns:a16="http://schemas.microsoft.com/office/drawing/2014/main" xmlns="" id="{F8F18E8D-32DC-4C78-BD2E-751D51B0AFD9}"/>
              </a:ext>
            </a:extLst>
          </p:cNvPr>
          <p:cNvCxnSpPr>
            <a:cxnSpLocks/>
            <a:endCxn id="11" idx="3"/>
          </p:cNvCxnSpPr>
          <p:nvPr/>
        </p:nvCxnSpPr>
        <p:spPr>
          <a:xfrm flipV="1">
            <a:off x="7350664" y="2593185"/>
            <a:ext cx="1441011" cy="835816"/>
          </a:xfrm>
          <a:prstGeom prst="straightConnector1">
            <a:avLst/>
          </a:prstGeom>
          <a:ln w="38100">
            <a:solidFill>
              <a:srgbClr val="92D050"/>
            </a:solidFill>
            <a:tailEnd type="triangle"/>
          </a:ln>
        </p:spPr>
        <p:style>
          <a:lnRef idx="1">
            <a:schemeClr val="accent2"/>
          </a:lnRef>
          <a:fillRef idx="0">
            <a:schemeClr val="accent2"/>
          </a:fillRef>
          <a:effectRef idx="0">
            <a:schemeClr val="accent2"/>
          </a:effectRef>
          <a:fontRef idx="minor">
            <a:schemeClr val="tx1"/>
          </a:fontRef>
        </p:style>
      </p:cxnSp>
      <p:sp>
        <p:nvSpPr>
          <p:cNvPr id="11" name="Oval 10">
            <a:extLst>
              <a:ext uri="{FF2B5EF4-FFF2-40B4-BE49-F238E27FC236}">
                <a16:creationId xmlns:a16="http://schemas.microsoft.com/office/drawing/2014/main" xmlns="" id="{704C2AC9-BBB1-47CE-8C28-03416FE9C686}"/>
              </a:ext>
            </a:extLst>
          </p:cNvPr>
          <p:cNvSpPr/>
          <p:nvPr/>
        </p:nvSpPr>
        <p:spPr>
          <a:xfrm>
            <a:off x="8424966" y="1467480"/>
            <a:ext cx="2504049" cy="131884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xmlns="" id="{661D6BF7-3202-4B09-8A6B-0172F6AB0AF6}"/>
              </a:ext>
            </a:extLst>
          </p:cNvPr>
          <p:cNvSpPr/>
          <p:nvPr/>
        </p:nvSpPr>
        <p:spPr>
          <a:xfrm>
            <a:off x="8836733" y="1804325"/>
            <a:ext cx="1260281" cy="523220"/>
          </a:xfrm>
          <a:prstGeom prst="rect">
            <a:avLst/>
          </a:prstGeom>
        </p:spPr>
        <p:txBody>
          <a:bodyPr wrap="none">
            <a:spAutoFit/>
          </a:bodyPr>
          <a:lstStyle/>
          <a:p>
            <a:pPr algn="ctr"/>
            <a:r>
              <a:rPr lang="en-US" sz="2800" dirty="0"/>
              <a:t>Output</a:t>
            </a:r>
          </a:p>
        </p:txBody>
      </p:sp>
      <p:sp>
        <p:nvSpPr>
          <p:cNvPr id="13" name="Flowchart: Sequential Access Storage 12">
            <a:extLst>
              <a:ext uri="{FF2B5EF4-FFF2-40B4-BE49-F238E27FC236}">
                <a16:creationId xmlns:a16="http://schemas.microsoft.com/office/drawing/2014/main" xmlns="" id="{F45C4309-EB14-4777-B737-7FF9EF8EFED5}"/>
              </a:ext>
            </a:extLst>
          </p:cNvPr>
          <p:cNvSpPr/>
          <p:nvPr/>
        </p:nvSpPr>
        <p:spPr>
          <a:xfrm>
            <a:off x="5581840" y="270304"/>
            <a:ext cx="2753621" cy="1680587"/>
          </a:xfrm>
          <a:prstGeom prst="flowChartMagneticTape">
            <a:avLst/>
          </a:prstGeom>
          <a:solidFill>
            <a:srgbClr val="FFFF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xmlns="" id="{DC4C6A3D-11AF-4793-8478-6531189CBC8B}"/>
              </a:ext>
            </a:extLst>
          </p:cNvPr>
          <p:cNvSpPr/>
          <p:nvPr/>
        </p:nvSpPr>
        <p:spPr>
          <a:xfrm>
            <a:off x="5783490" y="847065"/>
            <a:ext cx="2350323" cy="523220"/>
          </a:xfrm>
          <a:prstGeom prst="rect">
            <a:avLst/>
          </a:prstGeom>
        </p:spPr>
        <p:txBody>
          <a:bodyPr wrap="none">
            <a:spAutoFit/>
          </a:bodyPr>
          <a:lstStyle/>
          <a:p>
            <a:pPr algn="ctr"/>
            <a:r>
              <a:rPr lang="en-US" sz="2800" dirty="0"/>
              <a:t>Correct result?</a:t>
            </a:r>
          </a:p>
        </p:txBody>
      </p:sp>
      <p:cxnSp>
        <p:nvCxnSpPr>
          <p:cNvPr id="18" name="Straight Arrow Connector 17">
            <a:extLst>
              <a:ext uri="{FF2B5EF4-FFF2-40B4-BE49-F238E27FC236}">
                <a16:creationId xmlns:a16="http://schemas.microsoft.com/office/drawing/2014/main" xmlns="" id="{880A652A-096D-412B-B94E-F736D6FF34D3}"/>
              </a:ext>
            </a:extLst>
          </p:cNvPr>
          <p:cNvCxnSpPr>
            <a:cxnSpLocks/>
          </p:cNvCxnSpPr>
          <p:nvPr/>
        </p:nvCxnSpPr>
        <p:spPr>
          <a:xfrm>
            <a:off x="2421924" y="3429000"/>
            <a:ext cx="3658836" cy="233640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xmlns="" id="{45CE3BE4-ED3F-48BC-971B-0736A86BB5D7}"/>
              </a:ext>
            </a:extLst>
          </p:cNvPr>
          <p:cNvSpPr/>
          <p:nvPr/>
        </p:nvSpPr>
        <p:spPr>
          <a:xfrm>
            <a:off x="6159902" y="5259928"/>
            <a:ext cx="1911267" cy="988472"/>
          </a:xfrm>
          <a:prstGeom prst="rect">
            <a:avLst/>
          </a:prstGeom>
          <a:solidFill>
            <a:schemeClr val="bg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Oracle</a:t>
            </a:r>
          </a:p>
        </p:txBody>
      </p:sp>
      <p:cxnSp>
        <p:nvCxnSpPr>
          <p:cNvPr id="22" name="Straight Arrow Connector 21">
            <a:extLst>
              <a:ext uri="{FF2B5EF4-FFF2-40B4-BE49-F238E27FC236}">
                <a16:creationId xmlns:a16="http://schemas.microsoft.com/office/drawing/2014/main" xmlns="" id="{F9070811-F5FA-40BC-B020-BA01133C08BD}"/>
              </a:ext>
            </a:extLst>
          </p:cNvPr>
          <p:cNvCxnSpPr/>
          <p:nvPr/>
        </p:nvCxnSpPr>
        <p:spPr>
          <a:xfrm flipH="1">
            <a:off x="8071169" y="2769577"/>
            <a:ext cx="2025845" cy="298458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ntr" presetSubtype="1"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heel(1)">
                                      <p:cBhvr>
                                        <p:cTn id="11" dur="2000"/>
                                        <p:tgtEl>
                                          <p:spTgt spid="5"/>
                                        </p:tgtEl>
                                      </p:cBhvr>
                                    </p:animEffect>
                                  </p:childTnLst>
                                </p:cTn>
                              </p:par>
                              <p:par>
                                <p:cTn id="12" presetID="1" presetClass="entr" presetSubtype="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childTnLst>
                                </p:cTn>
                              </p:par>
                              <p:par>
                                <p:cTn id="14" presetID="21" presetClass="entr" presetSubtype="1"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heel(1)">
                                      <p:cBhvr>
                                        <p:cTn id="16" dur="20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down)">
                                      <p:cBhvr>
                                        <p:cTn id="21" dur="500"/>
                                        <p:tgtEl>
                                          <p:spTgt spid="9"/>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down)">
                                      <p:cBhvr>
                                        <p:cTn id="24" dur="500"/>
                                        <p:tgtEl>
                                          <p:spTgt spid="11"/>
                                        </p:tgtEl>
                                      </p:cBhvr>
                                    </p:animEffec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fill="hold"/>
                                        <p:tgtEl>
                                          <p:spTgt spid="14"/>
                                        </p:tgtEl>
                                        <p:attrNameLst>
                                          <p:attrName>ppt_x</p:attrName>
                                        </p:attrNameLst>
                                      </p:cBhvr>
                                      <p:tavLst>
                                        <p:tav tm="0">
                                          <p:val>
                                            <p:strVal val="#ppt_x"/>
                                          </p:val>
                                        </p:tav>
                                        <p:tav tm="100000">
                                          <p:val>
                                            <p:strVal val="#ppt_x"/>
                                          </p:val>
                                        </p:tav>
                                      </p:tavLst>
                                    </p:anim>
                                    <p:anim calcmode="lin" valueType="num">
                                      <p:cBhvr additive="base">
                                        <p:cTn id="3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p:bldP spid="11" grpId="0" animBg="1"/>
      <p:bldP spid="12" grpId="0"/>
      <p:bldP spid="13" grpId="0" animBg="1"/>
      <p:bldP spid="14" grpId="0"/>
      <p:bldP spid="2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9875520" cy="1356360"/>
          </a:xfrm>
        </p:spPr>
        <p:txBody>
          <a:bodyPr/>
          <a:lstStyle/>
          <a:p>
            <a:r>
              <a:rPr lang="en-US" dirty="0"/>
              <a:t>What is a Test?</a:t>
            </a:r>
          </a:p>
        </p:txBody>
      </p:sp>
      <p:sp>
        <p:nvSpPr>
          <p:cNvPr id="4" name="Rectangle 3"/>
          <p:cNvSpPr/>
          <p:nvPr/>
        </p:nvSpPr>
        <p:spPr>
          <a:xfrm>
            <a:off x="4856117" y="3163556"/>
            <a:ext cx="2449286" cy="1404257"/>
          </a:xfrm>
          <a:prstGeom prst="rect">
            <a:avLst/>
          </a:prstGeom>
          <a:solidFill>
            <a:schemeClr val="bg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Software under Test</a:t>
            </a:r>
          </a:p>
        </p:txBody>
      </p:sp>
      <p:sp>
        <p:nvSpPr>
          <p:cNvPr id="5" name="Oval 4">
            <a:extLst>
              <a:ext uri="{FF2B5EF4-FFF2-40B4-BE49-F238E27FC236}">
                <a16:creationId xmlns:a16="http://schemas.microsoft.com/office/drawing/2014/main" xmlns="" id="{4D02E4C7-E145-46B3-AECD-BDC54D00DDA6}"/>
              </a:ext>
            </a:extLst>
          </p:cNvPr>
          <p:cNvSpPr/>
          <p:nvPr/>
        </p:nvSpPr>
        <p:spPr>
          <a:xfrm>
            <a:off x="1758462" y="2110154"/>
            <a:ext cx="2504049" cy="131884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7" name="Straight Arrow Connector 6">
            <a:extLst>
              <a:ext uri="{FF2B5EF4-FFF2-40B4-BE49-F238E27FC236}">
                <a16:creationId xmlns:a16="http://schemas.microsoft.com/office/drawing/2014/main" xmlns="" id="{1B280602-3F73-471C-A9E4-17C753D83746}"/>
              </a:ext>
            </a:extLst>
          </p:cNvPr>
          <p:cNvCxnSpPr>
            <a:stCxn id="5" idx="4"/>
          </p:cNvCxnSpPr>
          <p:nvPr/>
        </p:nvCxnSpPr>
        <p:spPr>
          <a:xfrm>
            <a:off x="3010487" y="3429000"/>
            <a:ext cx="1790867" cy="636563"/>
          </a:xfrm>
          <a:prstGeom prst="straightConnector1">
            <a:avLst/>
          </a:prstGeom>
          <a:ln w="38100">
            <a:solidFill>
              <a:srgbClr val="92D050"/>
            </a:solidFill>
            <a:tailEnd type="triangle"/>
          </a:ln>
        </p:spPr>
        <p:style>
          <a:lnRef idx="1">
            <a:schemeClr val="accent2"/>
          </a:lnRef>
          <a:fillRef idx="0">
            <a:schemeClr val="accent2"/>
          </a:fillRef>
          <a:effectRef idx="0">
            <a:schemeClr val="accent2"/>
          </a:effectRef>
          <a:fontRef idx="minor">
            <a:schemeClr val="tx1"/>
          </a:fontRef>
        </p:style>
      </p:cxnSp>
      <p:sp>
        <p:nvSpPr>
          <p:cNvPr id="8" name="Rectangle 7">
            <a:extLst>
              <a:ext uri="{FF2B5EF4-FFF2-40B4-BE49-F238E27FC236}">
                <a16:creationId xmlns:a16="http://schemas.microsoft.com/office/drawing/2014/main" xmlns="" id="{25C2B2F3-4BE2-458E-9679-2453133E84FE}"/>
              </a:ext>
            </a:extLst>
          </p:cNvPr>
          <p:cNvSpPr/>
          <p:nvPr/>
        </p:nvSpPr>
        <p:spPr>
          <a:xfrm>
            <a:off x="2234633" y="2584911"/>
            <a:ext cx="1551707" cy="523220"/>
          </a:xfrm>
          <a:prstGeom prst="rect">
            <a:avLst/>
          </a:prstGeom>
        </p:spPr>
        <p:txBody>
          <a:bodyPr wrap="none">
            <a:spAutoFit/>
          </a:bodyPr>
          <a:lstStyle/>
          <a:p>
            <a:pPr algn="ctr"/>
            <a:r>
              <a:rPr lang="en-US" sz="2800" dirty="0"/>
              <a:t>Test data</a:t>
            </a:r>
          </a:p>
        </p:txBody>
      </p:sp>
      <p:cxnSp>
        <p:nvCxnSpPr>
          <p:cNvPr id="9" name="Straight Arrow Connector 8">
            <a:extLst>
              <a:ext uri="{FF2B5EF4-FFF2-40B4-BE49-F238E27FC236}">
                <a16:creationId xmlns:a16="http://schemas.microsoft.com/office/drawing/2014/main" xmlns="" id="{F8F18E8D-32DC-4C78-BD2E-751D51B0AFD9}"/>
              </a:ext>
            </a:extLst>
          </p:cNvPr>
          <p:cNvCxnSpPr>
            <a:cxnSpLocks/>
          </p:cNvCxnSpPr>
          <p:nvPr/>
        </p:nvCxnSpPr>
        <p:spPr>
          <a:xfrm flipV="1">
            <a:off x="7305403" y="3425167"/>
            <a:ext cx="844908" cy="640396"/>
          </a:xfrm>
          <a:prstGeom prst="straightConnector1">
            <a:avLst/>
          </a:prstGeom>
          <a:ln w="38100">
            <a:solidFill>
              <a:srgbClr val="92D050"/>
            </a:solidFill>
            <a:tailEnd type="triangle"/>
          </a:ln>
        </p:spPr>
        <p:style>
          <a:lnRef idx="1">
            <a:schemeClr val="accent2"/>
          </a:lnRef>
          <a:fillRef idx="0">
            <a:schemeClr val="accent2"/>
          </a:fillRef>
          <a:effectRef idx="0">
            <a:schemeClr val="accent2"/>
          </a:effectRef>
          <a:fontRef idx="minor">
            <a:schemeClr val="tx1"/>
          </a:fontRef>
        </p:style>
      </p:cxnSp>
      <p:sp>
        <p:nvSpPr>
          <p:cNvPr id="11" name="Oval 10">
            <a:extLst>
              <a:ext uri="{FF2B5EF4-FFF2-40B4-BE49-F238E27FC236}">
                <a16:creationId xmlns:a16="http://schemas.microsoft.com/office/drawing/2014/main" xmlns="" id="{704C2AC9-BBB1-47CE-8C28-03416FE9C686}"/>
              </a:ext>
            </a:extLst>
          </p:cNvPr>
          <p:cNvSpPr/>
          <p:nvPr/>
        </p:nvSpPr>
        <p:spPr>
          <a:xfrm>
            <a:off x="8150311" y="2769577"/>
            <a:ext cx="2243686" cy="1053363"/>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xmlns="" id="{661D6BF7-3202-4B09-8A6B-0172F6AB0AF6}"/>
              </a:ext>
            </a:extLst>
          </p:cNvPr>
          <p:cNvSpPr/>
          <p:nvPr/>
        </p:nvSpPr>
        <p:spPr>
          <a:xfrm>
            <a:off x="8689154" y="3019055"/>
            <a:ext cx="1260281" cy="523220"/>
          </a:xfrm>
          <a:prstGeom prst="rect">
            <a:avLst/>
          </a:prstGeom>
        </p:spPr>
        <p:txBody>
          <a:bodyPr wrap="none">
            <a:spAutoFit/>
          </a:bodyPr>
          <a:lstStyle/>
          <a:p>
            <a:pPr algn="ctr"/>
            <a:r>
              <a:rPr lang="en-US" sz="2800" dirty="0"/>
              <a:t>Output</a:t>
            </a:r>
          </a:p>
        </p:txBody>
      </p:sp>
      <p:cxnSp>
        <p:nvCxnSpPr>
          <p:cNvPr id="18" name="Straight Arrow Connector 17">
            <a:extLst>
              <a:ext uri="{FF2B5EF4-FFF2-40B4-BE49-F238E27FC236}">
                <a16:creationId xmlns:a16="http://schemas.microsoft.com/office/drawing/2014/main" xmlns="" id="{880A652A-096D-412B-B94E-F736D6FF34D3}"/>
              </a:ext>
            </a:extLst>
          </p:cNvPr>
          <p:cNvCxnSpPr>
            <a:cxnSpLocks/>
          </p:cNvCxnSpPr>
          <p:nvPr/>
        </p:nvCxnSpPr>
        <p:spPr>
          <a:xfrm>
            <a:off x="2421924" y="3429000"/>
            <a:ext cx="3658836" cy="233640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xmlns="" id="{45CE3BE4-ED3F-48BC-971B-0736A86BB5D7}"/>
              </a:ext>
            </a:extLst>
          </p:cNvPr>
          <p:cNvSpPr/>
          <p:nvPr/>
        </p:nvSpPr>
        <p:spPr>
          <a:xfrm>
            <a:off x="6159902" y="5259928"/>
            <a:ext cx="1911267" cy="988472"/>
          </a:xfrm>
          <a:prstGeom prst="rect">
            <a:avLst/>
          </a:prstGeom>
          <a:solidFill>
            <a:schemeClr val="bg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Oracle</a:t>
            </a:r>
          </a:p>
        </p:txBody>
      </p:sp>
      <p:cxnSp>
        <p:nvCxnSpPr>
          <p:cNvPr id="22" name="Straight Arrow Connector 21">
            <a:extLst>
              <a:ext uri="{FF2B5EF4-FFF2-40B4-BE49-F238E27FC236}">
                <a16:creationId xmlns:a16="http://schemas.microsoft.com/office/drawing/2014/main" xmlns="" id="{F9070811-F5FA-40BC-B020-BA01133C08BD}"/>
              </a:ext>
            </a:extLst>
          </p:cNvPr>
          <p:cNvCxnSpPr>
            <a:cxnSpLocks/>
            <a:stCxn id="11" idx="4"/>
          </p:cNvCxnSpPr>
          <p:nvPr/>
        </p:nvCxnSpPr>
        <p:spPr>
          <a:xfrm flipH="1">
            <a:off x="8071169" y="3822940"/>
            <a:ext cx="1200985" cy="170271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xmlns="" id="{18F6626B-E448-4AE0-B4BD-005C3EC0C102}"/>
              </a:ext>
            </a:extLst>
          </p:cNvPr>
          <p:cNvSpPr/>
          <p:nvPr/>
        </p:nvSpPr>
        <p:spPr>
          <a:xfrm>
            <a:off x="8891125" y="1237275"/>
            <a:ext cx="2688336" cy="1053363"/>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xmlns="" id="{9D0922F7-CC0D-4C41-9302-02090CC96F71}"/>
              </a:ext>
            </a:extLst>
          </p:cNvPr>
          <p:cNvSpPr/>
          <p:nvPr/>
        </p:nvSpPr>
        <p:spPr>
          <a:xfrm>
            <a:off x="9482546" y="1310588"/>
            <a:ext cx="1566454" cy="954107"/>
          </a:xfrm>
          <a:prstGeom prst="rect">
            <a:avLst/>
          </a:prstGeom>
        </p:spPr>
        <p:txBody>
          <a:bodyPr wrap="none">
            <a:spAutoFit/>
          </a:bodyPr>
          <a:lstStyle/>
          <a:p>
            <a:pPr algn="ctr"/>
            <a:r>
              <a:rPr lang="en-US" sz="2800" dirty="0"/>
              <a:t>Expected</a:t>
            </a:r>
          </a:p>
          <a:p>
            <a:pPr algn="ctr"/>
            <a:r>
              <a:rPr lang="en-US" sz="2800" dirty="0"/>
              <a:t>Output</a:t>
            </a:r>
          </a:p>
        </p:txBody>
      </p:sp>
      <p:sp>
        <p:nvSpPr>
          <p:cNvPr id="21" name="Flowchart: Sequential Access Storage 20">
            <a:extLst>
              <a:ext uri="{FF2B5EF4-FFF2-40B4-BE49-F238E27FC236}">
                <a16:creationId xmlns:a16="http://schemas.microsoft.com/office/drawing/2014/main" xmlns="" id="{E1E40F53-07C3-4156-9D4C-B400C30E0F4C}"/>
              </a:ext>
            </a:extLst>
          </p:cNvPr>
          <p:cNvSpPr/>
          <p:nvPr/>
        </p:nvSpPr>
        <p:spPr>
          <a:xfrm>
            <a:off x="5054999" y="354251"/>
            <a:ext cx="3194830" cy="1216152"/>
          </a:xfrm>
          <a:prstGeom prst="flowChartMagneticTap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solidFill>
                  <a:schemeClr val="tx1"/>
                </a:solidFill>
              </a:rPr>
              <a:t>Test Cases</a:t>
            </a:r>
          </a:p>
        </p:txBody>
      </p:sp>
      <p:cxnSp>
        <p:nvCxnSpPr>
          <p:cNvPr id="26" name="Straight Arrow Connector 25">
            <a:extLst>
              <a:ext uri="{FF2B5EF4-FFF2-40B4-BE49-F238E27FC236}">
                <a16:creationId xmlns:a16="http://schemas.microsoft.com/office/drawing/2014/main" xmlns="" id="{FD4997B0-E094-402A-8BAA-1066A18ECCD5}"/>
              </a:ext>
            </a:extLst>
          </p:cNvPr>
          <p:cNvCxnSpPr>
            <a:stCxn id="21" idx="3"/>
            <a:endCxn id="6" idx="2"/>
          </p:cNvCxnSpPr>
          <p:nvPr/>
        </p:nvCxnSpPr>
        <p:spPr>
          <a:xfrm>
            <a:off x="8249829" y="962327"/>
            <a:ext cx="641296" cy="801630"/>
          </a:xfrm>
          <a:prstGeom prst="straightConnector1">
            <a:avLst/>
          </a:prstGeom>
          <a:ln w="38100">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xmlns="" id="{00301804-EB28-495E-BC79-63C54E098DB4}"/>
              </a:ext>
            </a:extLst>
          </p:cNvPr>
          <p:cNvCxnSpPr>
            <a:cxnSpLocks/>
          </p:cNvCxnSpPr>
          <p:nvPr/>
        </p:nvCxnSpPr>
        <p:spPr>
          <a:xfrm flipH="1">
            <a:off x="3621024" y="1239214"/>
            <a:ext cx="1433975" cy="1025481"/>
          </a:xfrm>
          <a:prstGeom prst="straightConnector1">
            <a:avLst/>
          </a:prstGeom>
          <a:ln w="38100">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600471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9" grpId="0"/>
      <p:bldP spid="2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83A01C-8172-4D43-9AAF-390C72B0C387}"/>
              </a:ext>
            </a:extLst>
          </p:cNvPr>
          <p:cNvSpPr>
            <a:spLocks noGrp="1"/>
          </p:cNvSpPr>
          <p:nvPr>
            <p:ph type="title"/>
          </p:nvPr>
        </p:nvSpPr>
        <p:spPr/>
        <p:txBody>
          <a:bodyPr/>
          <a:lstStyle/>
          <a:p>
            <a:r>
              <a:rPr lang="en-GB" dirty="0"/>
              <a:t>Test data and Test cases</a:t>
            </a:r>
          </a:p>
        </p:txBody>
      </p:sp>
      <p:sp>
        <p:nvSpPr>
          <p:cNvPr id="3" name="Content Placeholder 2">
            <a:extLst>
              <a:ext uri="{FF2B5EF4-FFF2-40B4-BE49-F238E27FC236}">
                <a16:creationId xmlns:a16="http://schemas.microsoft.com/office/drawing/2014/main" xmlns="" id="{FC96FBE1-1510-4ED9-BB8F-7FB7B020A4E9}"/>
              </a:ext>
            </a:extLst>
          </p:cNvPr>
          <p:cNvSpPr>
            <a:spLocks noGrp="1"/>
          </p:cNvSpPr>
          <p:nvPr>
            <p:ph idx="1"/>
          </p:nvPr>
        </p:nvSpPr>
        <p:spPr>
          <a:xfrm>
            <a:off x="1143000" y="2057400"/>
            <a:ext cx="9872871" cy="4038600"/>
          </a:xfrm>
        </p:spPr>
        <p:txBody>
          <a:bodyPr>
            <a:normAutofit/>
          </a:bodyPr>
          <a:lstStyle/>
          <a:p>
            <a:r>
              <a:rPr lang="en-GB" sz="3200" dirty="0">
                <a:solidFill>
                  <a:schemeClr val="tx1"/>
                </a:solidFill>
              </a:rPr>
              <a:t>Test data</a:t>
            </a:r>
          </a:p>
          <a:p>
            <a:pPr lvl="3"/>
            <a:r>
              <a:rPr lang="en-GB" sz="2600" dirty="0">
                <a:solidFill>
                  <a:schemeClr val="tx1"/>
                </a:solidFill>
              </a:rPr>
              <a:t>Inputs which have been devised to test a system</a:t>
            </a:r>
          </a:p>
          <a:p>
            <a:pPr lvl="3"/>
            <a:endParaRPr lang="en-GB" sz="2600" dirty="0">
              <a:solidFill>
                <a:schemeClr val="tx1"/>
              </a:solidFill>
            </a:endParaRPr>
          </a:p>
          <a:p>
            <a:pPr marL="365125" lvl="3" indent="-365125">
              <a:tabLst>
                <a:tab pos="365125" algn="l"/>
              </a:tabLst>
            </a:pPr>
            <a:r>
              <a:rPr lang="en-GB" sz="3200" b="1" smtClean="0">
                <a:solidFill>
                  <a:schemeClr val="tx1"/>
                </a:solidFill>
              </a:rPr>
              <a:t>Test Cases</a:t>
            </a:r>
            <a:endParaRPr lang="en-GB" sz="3200" b="1" dirty="0">
              <a:solidFill>
                <a:schemeClr val="tx1"/>
              </a:solidFill>
            </a:endParaRPr>
          </a:p>
          <a:p>
            <a:pPr marL="365125" lvl="3" indent="439738">
              <a:tabLst>
                <a:tab pos="365125" algn="l"/>
              </a:tabLst>
            </a:pPr>
            <a:r>
              <a:rPr lang="en-GB" sz="2800" dirty="0">
                <a:solidFill>
                  <a:schemeClr val="tx1"/>
                </a:solidFill>
              </a:rPr>
              <a:t>Inputs to the system and the predicted outputs from operating the system on these inputs, if the system performs to its specification</a:t>
            </a:r>
          </a:p>
          <a:p>
            <a:pPr lvl="3"/>
            <a:endParaRPr lang="en-GB" sz="2600" dirty="0">
              <a:solidFill>
                <a:schemeClr val="tx1"/>
              </a:solidFill>
            </a:endParaRPr>
          </a:p>
        </p:txBody>
      </p:sp>
    </p:spTree>
    <p:extLst>
      <p:ext uri="{BB962C8B-B14F-4D97-AF65-F5344CB8AC3E}">
        <p14:creationId xmlns="" xmlns:p14="http://schemas.microsoft.com/office/powerpoint/2010/main" val="18699570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9971" y="1415143"/>
            <a:ext cx="9875520" cy="642257"/>
          </a:xfrm>
        </p:spPr>
        <p:txBody>
          <a:bodyPr>
            <a:normAutofit fontScale="90000"/>
          </a:bodyPr>
          <a:lstStyle/>
          <a:p>
            <a:r>
              <a:rPr lang="en-US" b="1" dirty="0"/>
              <a:t>How to Write Test Cases in Manual Testing</a:t>
            </a:r>
            <a:br>
              <a:rPr lang="en-US" b="1" dirty="0"/>
            </a:br>
            <a:r>
              <a:rPr lang="en-US" dirty="0"/>
              <a:t/>
            </a:r>
            <a:br>
              <a:rPr lang="en-US" dirty="0"/>
            </a:br>
            <a:endParaRPr lang="en-US" dirty="0"/>
          </a:p>
        </p:txBody>
      </p:sp>
      <p:sp>
        <p:nvSpPr>
          <p:cNvPr id="3" name="Content Placeholder 2"/>
          <p:cNvSpPr>
            <a:spLocks noGrp="1"/>
          </p:cNvSpPr>
          <p:nvPr>
            <p:ph idx="1"/>
          </p:nvPr>
        </p:nvSpPr>
        <p:spPr/>
        <p:txBody>
          <a:bodyPr/>
          <a:lstStyle/>
          <a:p>
            <a:r>
              <a:rPr lang="en-US" dirty="0"/>
              <a:t>Let’s create a Test Case for the scenario: Check Login Functionality</a:t>
            </a:r>
          </a:p>
        </p:txBody>
      </p:sp>
      <p:pic>
        <p:nvPicPr>
          <p:cNvPr id="4" name="Picture 3"/>
          <p:cNvPicPr>
            <a:picLocks noChangeAspect="1"/>
          </p:cNvPicPr>
          <p:nvPr/>
        </p:nvPicPr>
        <p:blipFill>
          <a:blip r:embed="rId2"/>
          <a:stretch>
            <a:fillRect/>
          </a:stretch>
        </p:blipFill>
        <p:spPr>
          <a:xfrm>
            <a:off x="2986767" y="2699657"/>
            <a:ext cx="4324350" cy="2905125"/>
          </a:xfrm>
          <a:prstGeom prst="rect">
            <a:avLst/>
          </a:prstGeom>
        </p:spPr>
      </p:pic>
    </p:spTree>
    <p:extLst>
      <p:ext uri="{BB962C8B-B14F-4D97-AF65-F5344CB8AC3E}">
        <p14:creationId xmlns="" xmlns:p14="http://schemas.microsoft.com/office/powerpoint/2010/main" val="26995063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143000" y="2316351"/>
            <a:ext cx="9872663" cy="3520698"/>
          </a:xfrm>
          <a:prstGeom prst="rect">
            <a:avLst/>
          </a:prstGeom>
        </p:spPr>
      </p:pic>
    </p:spTree>
    <p:extLst>
      <p:ext uri="{BB962C8B-B14F-4D97-AF65-F5344CB8AC3E}">
        <p14:creationId xmlns="" xmlns:p14="http://schemas.microsoft.com/office/powerpoint/2010/main" val="24439753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5860CC-BEC5-4B5D-9184-D6043D495617}"/>
              </a:ext>
            </a:extLst>
          </p:cNvPr>
          <p:cNvSpPr>
            <a:spLocks noGrp="1"/>
          </p:cNvSpPr>
          <p:nvPr>
            <p:ph type="title"/>
          </p:nvPr>
        </p:nvSpPr>
        <p:spPr/>
        <p:txBody>
          <a:bodyPr/>
          <a:lstStyle/>
          <a:p>
            <a:r>
              <a:rPr lang="en-GB" dirty="0"/>
              <a:t>What is a bug?</a:t>
            </a:r>
          </a:p>
        </p:txBody>
      </p:sp>
      <p:sp>
        <p:nvSpPr>
          <p:cNvPr id="3" name="Content Placeholder 2">
            <a:extLst>
              <a:ext uri="{FF2B5EF4-FFF2-40B4-BE49-F238E27FC236}">
                <a16:creationId xmlns:a16="http://schemas.microsoft.com/office/drawing/2014/main" xmlns="" id="{D59B4ED0-D9C3-4F41-9541-87FBF23A00A5}"/>
              </a:ext>
            </a:extLst>
          </p:cNvPr>
          <p:cNvSpPr>
            <a:spLocks noGrp="1"/>
          </p:cNvSpPr>
          <p:nvPr>
            <p:ph idx="1"/>
          </p:nvPr>
        </p:nvSpPr>
        <p:spPr/>
        <p:txBody>
          <a:bodyPr/>
          <a:lstStyle/>
          <a:p>
            <a:r>
              <a:rPr lang="en-US" b="1" dirty="0"/>
              <a:t>Fault </a:t>
            </a:r>
            <a:r>
              <a:rPr lang="en-US" dirty="0"/>
              <a:t>: The fault is a defect in the system that can cause an error. </a:t>
            </a:r>
            <a:endParaRPr lang="en-US" dirty="0" smtClean="0"/>
          </a:p>
          <a:p>
            <a:r>
              <a:rPr lang="en-US" b="1" dirty="0" smtClean="0"/>
              <a:t>Error</a:t>
            </a:r>
            <a:r>
              <a:rPr lang="en-US" dirty="0"/>
              <a:t> : Refers to difference between Actual Output and Expected </a:t>
            </a:r>
            <a:r>
              <a:rPr lang="en-US" dirty="0" smtClean="0"/>
              <a:t>output.</a:t>
            </a:r>
          </a:p>
          <a:p>
            <a:r>
              <a:rPr lang="en-US" b="1" dirty="0" smtClean="0"/>
              <a:t>Failure</a:t>
            </a:r>
            <a:r>
              <a:rPr lang="en-US" dirty="0"/>
              <a:t> : It is the inability of a system or component to perform required function according to its specification.</a:t>
            </a:r>
            <a:endParaRPr lang="en-GB" dirty="0"/>
          </a:p>
        </p:txBody>
      </p:sp>
    </p:spTree>
    <p:extLst>
      <p:ext uri="{BB962C8B-B14F-4D97-AF65-F5344CB8AC3E}">
        <p14:creationId xmlns="" xmlns:p14="http://schemas.microsoft.com/office/powerpoint/2010/main" val="33016389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744FD5-24DA-41FD-B1DE-42D37BA3326E}"/>
              </a:ext>
            </a:extLst>
          </p:cNvPr>
          <p:cNvSpPr>
            <a:spLocks noGrp="1"/>
          </p:cNvSpPr>
          <p:nvPr>
            <p:ph type="title"/>
          </p:nvPr>
        </p:nvSpPr>
        <p:spPr/>
        <p:txBody>
          <a:bodyPr/>
          <a:lstStyle/>
          <a:p>
            <a:r>
              <a:rPr lang="en-GB" dirty="0"/>
              <a:t>Axiom of testing</a:t>
            </a:r>
          </a:p>
        </p:txBody>
      </p:sp>
      <p:pic>
        <p:nvPicPr>
          <p:cNvPr id="5" name="Content Placeholder 4">
            <a:extLst>
              <a:ext uri="{FF2B5EF4-FFF2-40B4-BE49-F238E27FC236}">
                <a16:creationId xmlns:a16="http://schemas.microsoft.com/office/drawing/2014/main" xmlns="" id="{A4FE72F2-08CE-4497-B55A-AE352FFD24A6}"/>
              </a:ext>
            </a:extLst>
          </p:cNvPr>
          <p:cNvPicPr>
            <a:picLocks noGrp="1" noChangeAspect="1"/>
          </p:cNvPicPr>
          <p:nvPr>
            <p:ph idx="1"/>
          </p:nvPr>
        </p:nvPicPr>
        <p:blipFill>
          <a:blip r:embed="rId2"/>
          <a:stretch>
            <a:fillRect/>
          </a:stretch>
        </p:blipFill>
        <p:spPr>
          <a:xfrm>
            <a:off x="1143000" y="1965960"/>
            <a:ext cx="8669665" cy="3558359"/>
          </a:xfrm>
          <a:prstGeom prst="rect">
            <a:avLst/>
          </a:prstGeom>
        </p:spPr>
      </p:pic>
    </p:spTree>
    <p:extLst>
      <p:ext uri="{BB962C8B-B14F-4D97-AF65-F5344CB8AC3E}">
        <p14:creationId xmlns="" xmlns:p14="http://schemas.microsoft.com/office/powerpoint/2010/main" val="15185360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AAD95709-4DC2-4F45-9052-E09BEFD319F8}"/>
              </a:ext>
            </a:extLst>
          </p:cNvPr>
          <p:cNvPicPr>
            <a:picLocks noChangeAspect="1"/>
          </p:cNvPicPr>
          <p:nvPr/>
        </p:nvPicPr>
        <p:blipFill>
          <a:blip r:embed="rId2"/>
          <a:stretch>
            <a:fillRect/>
          </a:stretch>
        </p:blipFill>
        <p:spPr>
          <a:xfrm>
            <a:off x="810405" y="962167"/>
            <a:ext cx="10538060" cy="4933666"/>
          </a:xfrm>
          <a:prstGeom prst="rect">
            <a:avLst/>
          </a:prstGeom>
        </p:spPr>
      </p:pic>
    </p:spTree>
    <p:extLst>
      <p:ext uri="{BB962C8B-B14F-4D97-AF65-F5344CB8AC3E}">
        <p14:creationId xmlns="" xmlns:p14="http://schemas.microsoft.com/office/powerpoint/2010/main" val="20848535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Development Lifecycle</a:t>
            </a:r>
          </a:p>
        </p:txBody>
      </p:sp>
      <p:pic>
        <p:nvPicPr>
          <p:cNvPr id="2050" name="Picture 2"/>
          <p:cNvPicPr>
            <a:picLocks noChangeAspect="1" noChangeArrowheads="1"/>
          </p:cNvPicPr>
          <p:nvPr/>
        </p:nvPicPr>
        <p:blipFill>
          <a:blip r:embed="rId3"/>
          <a:srcRect/>
          <a:stretch>
            <a:fillRect/>
          </a:stretch>
        </p:blipFill>
        <p:spPr bwMode="auto">
          <a:xfrm>
            <a:off x="424543" y="1803627"/>
            <a:ext cx="11555186" cy="3813402"/>
          </a:xfrm>
          <a:prstGeom prst="rect">
            <a:avLst/>
          </a:prstGeom>
          <a:noFill/>
          <a:ln w="9525">
            <a:noFill/>
            <a:miter lim="800000"/>
            <a:headEnd/>
            <a:tailEnd/>
          </a:ln>
          <a:effectLst/>
        </p:spPr>
      </p:pic>
      <p:sp>
        <p:nvSpPr>
          <p:cNvPr id="5" name="Rectangle 4"/>
          <p:cNvSpPr/>
          <p:nvPr/>
        </p:nvSpPr>
        <p:spPr>
          <a:xfrm>
            <a:off x="6417129" y="4343401"/>
            <a:ext cx="2106385" cy="8001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rot="10800000">
            <a:off x="7739743" y="5159829"/>
            <a:ext cx="1436914" cy="1045029"/>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9454242" y="6057900"/>
            <a:ext cx="2367643" cy="400110"/>
          </a:xfrm>
          <a:prstGeom prst="rect">
            <a:avLst/>
          </a:prstGeom>
          <a:noFill/>
        </p:spPr>
        <p:txBody>
          <a:bodyPr wrap="square" rtlCol="0">
            <a:spAutoFit/>
          </a:bodyPr>
          <a:lstStyle/>
          <a:p>
            <a:r>
              <a:rPr lang="en-US" sz="2000" b="1" dirty="0">
                <a:solidFill>
                  <a:srgbClr val="FF0000"/>
                </a:solidFill>
              </a:rPr>
              <a:t>New Chapter </a:t>
            </a:r>
          </a:p>
        </p:txBody>
      </p:sp>
      <p:sp>
        <p:nvSpPr>
          <p:cNvPr id="9" name="Smiley Face 8"/>
          <p:cNvSpPr/>
          <p:nvPr/>
        </p:nvSpPr>
        <p:spPr>
          <a:xfrm>
            <a:off x="11054443" y="6123213"/>
            <a:ext cx="375557" cy="375557"/>
          </a:xfrm>
          <a:prstGeom prst="smileyFac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ircle(in)">
                                      <p:cBhvr>
                                        <p:cTn id="17" dur="2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circle(in)">
                                      <p:cBhvr>
                                        <p:cTn id="2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P spid="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9EDDF520-E6DC-436F-95DD-F563DDFDE958}"/>
              </a:ext>
            </a:extLst>
          </p:cNvPr>
          <p:cNvPicPr>
            <a:picLocks noChangeAspect="1"/>
          </p:cNvPicPr>
          <p:nvPr/>
        </p:nvPicPr>
        <p:blipFill>
          <a:blip r:embed="rId2"/>
          <a:stretch>
            <a:fillRect/>
          </a:stretch>
        </p:blipFill>
        <p:spPr>
          <a:xfrm>
            <a:off x="1149858" y="947166"/>
            <a:ext cx="10133838" cy="4429506"/>
          </a:xfrm>
          <a:prstGeom prst="rect">
            <a:avLst/>
          </a:prstGeom>
        </p:spPr>
      </p:pic>
      <p:sp>
        <p:nvSpPr>
          <p:cNvPr id="2" name="Rectangle 1"/>
          <p:cNvSpPr/>
          <p:nvPr/>
        </p:nvSpPr>
        <p:spPr>
          <a:xfrm>
            <a:off x="3022201" y="5508562"/>
            <a:ext cx="5210081" cy="369332"/>
          </a:xfrm>
          <a:prstGeom prst="rect">
            <a:avLst/>
          </a:prstGeom>
        </p:spPr>
        <p:txBody>
          <a:bodyPr wrap="none">
            <a:spAutoFit/>
          </a:bodyPr>
          <a:lstStyle/>
          <a:p>
            <a:r>
              <a:rPr lang="en-GB" dirty="0"/>
              <a:t>The software should do what the user really requires.</a:t>
            </a:r>
          </a:p>
        </p:txBody>
      </p:sp>
    </p:spTree>
    <p:extLst>
      <p:ext uri="{BB962C8B-B14F-4D97-AF65-F5344CB8AC3E}">
        <p14:creationId xmlns="" xmlns:p14="http://schemas.microsoft.com/office/powerpoint/2010/main" val="31334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Verification and Validation</a:t>
            </a:r>
            <a:endParaRPr lang="en-US" dirty="0"/>
          </a:p>
        </p:txBody>
      </p:sp>
      <p:sp>
        <p:nvSpPr>
          <p:cNvPr id="3" name="Content Placeholder 2"/>
          <p:cNvSpPr>
            <a:spLocks noGrp="1"/>
          </p:cNvSpPr>
          <p:nvPr>
            <p:ph idx="1"/>
          </p:nvPr>
        </p:nvSpPr>
        <p:spPr/>
        <p:txBody>
          <a:bodyPr/>
          <a:lstStyle/>
          <a:p>
            <a:r>
              <a:rPr lang="en-US" dirty="0"/>
              <a:t>Software verification is the process of checking that the software meets its </a:t>
            </a:r>
            <a:r>
              <a:rPr lang="en-US" dirty="0" smtClean="0"/>
              <a:t>stated functional </a:t>
            </a:r>
            <a:r>
              <a:rPr lang="en-US" dirty="0"/>
              <a:t>and non-functional requirements</a:t>
            </a:r>
            <a:r>
              <a:rPr lang="en-US" dirty="0" smtClean="0"/>
              <a:t>.</a:t>
            </a:r>
          </a:p>
          <a:p>
            <a:endParaRPr lang="en-US" dirty="0"/>
          </a:p>
          <a:p>
            <a:r>
              <a:rPr lang="en-US" dirty="0"/>
              <a:t>The aim of software validation is to ensure that the software meets the </a:t>
            </a:r>
            <a:r>
              <a:rPr lang="en-US" dirty="0" smtClean="0"/>
              <a:t>customer’s expectations</a:t>
            </a:r>
            <a:r>
              <a:rPr lang="en-US" dirty="0"/>
              <a:t>. It goes beyond checking conformance with the specification to </a:t>
            </a:r>
            <a:r>
              <a:rPr lang="en-US" dirty="0" smtClean="0"/>
              <a:t>demonstrating that </a:t>
            </a:r>
            <a:r>
              <a:rPr lang="en-US" dirty="0"/>
              <a:t>the software does what the customer expects it to do.</a:t>
            </a:r>
          </a:p>
        </p:txBody>
      </p:sp>
    </p:spTree>
    <p:extLst>
      <p:ext uri="{BB962C8B-B14F-4D97-AF65-F5344CB8AC3E}">
        <p14:creationId xmlns="" xmlns:p14="http://schemas.microsoft.com/office/powerpoint/2010/main" val="3113356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F9B0D3-0CF3-45C9-8C62-26926B189DC9}"/>
              </a:ext>
            </a:extLst>
          </p:cNvPr>
          <p:cNvSpPr>
            <a:spLocks noGrp="1"/>
          </p:cNvSpPr>
          <p:nvPr>
            <p:ph type="title"/>
          </p:nvPr>
        </p:nvSpPr>
        <p:spPr/>
        <p:txBody>
          <a:bodyPr/>
          <a:lstStyle/>
          <a:p>
            <a:r>
              <a:rPr lang="en-GB" dirty="0"/>
              <a:t>About Today’s Lecture</a:t>
            </a:r>
          </a:p>
        </p:txBody>
      </p:sp>
      <p:sp>
        <p:nvSpPr>
          <p:cNvPr id="3" name="Content Placeholder 2">
            <a:extLst>
              <a:ext uri="{FF2B5EF4-FFF2-40B4-BE49-F238E27FC236}">
                <a16:creationId xmlns:a16="http://schemas.microsoft.com/office/drawing/2014/main" xmlns="" id="{19818CB1-DE6D-4D31-B5B1-C76EDCCEACA5}"/>
              </a:ext>
            </a:extLst>
          </p:cNvPr>
          <p:cNvSpPr>
            <a:spLocks noGrp="1"/>
          </p:cNvSpPr>
          <p:nvPr>
            <p:ph idx="1"/>
          </p:nvPr>
        </p:nvSpPr>
        <p:spPr>
          <a:xfrm>
            <a:off x="1176129" y="1902018"/>
            <a:ext cx="9872871" cy="4038600"/>
          </a:xfrm>
        </p:spPr>
        <p:txBody>
          <a:bodyPr/>
          <a:lstStyle/>
          <a:p>
            <a:pPr marL="45720" indent="0" algn="ctr">
              <a:buNone/>
            </a:pPr>
            <a:r>
              <a:rPr lang="en-GB" sz="3200" b="1" dirty="0">
                <a:solidFill>
                  <a:schemeClr val="bg2">
                    <a:lumMod val="10000"/>
                  </a:schemeClr>
                </a:solidFill>
              </a:rPr>
              <a:t>New Chapter </a:t>
            </a:r>
          </a:p>
          <a:p>
            <a:pPr marL="45720" indent="0">
              <a:buNone/>
            </a:pPr>
            <a:endParaRPr lang="en-GB" dirty="0"/>
          </a:p>
        </p:txBody>
      </p:sp>
      <p:pic>
        <p:nvPicPr>
          <p:cNvPr id="4" name="Picture 3">
            <a:extLst>
              <a:ext uri="{FF2B5EF4-FFF2-40B4-BE49-F238E27FC236}">
                <a16:creationId xmlns:a16="http://schemas.microsoft.com/office/drawing/2014/main" xmlns="" id="{1F287474-9724-4081-94F4-92ABBBCBDA15}"/>
              </a:ext>
            </a:extLst>
          </p:cNvPr>
          <p:cNvPicPr>
            <a:picLocks noChangeAspect="1"/>
          </p:cNvPicPr>
          <p:nvPr/>
        </p:nvPicPr>
        <p:blipFill>
          <a:blip r:embed="rId3"/>
          <a:stretch>
            <a:fillRect/>
          </a:stretch>
        </p:blipFill>
        <p:spPr>
          <a:xfrm>
            <a:off x="5801433" y="2867833"/>
            <a:ext cx="5906863" cy="3337131"/>
          </a:xfrm>
          <a:prstGeom prst="rect">
            <a:avLst/>
          </a:prstGeom>
        </p:spPr>
      </p:pic>
      <p:pic>
        <p:nvPicPr>
          <p:cNvPr id="6" name="Picture 5">
            <a:extLst>
              <a:ext uri="{FF2B5EF4-FFF2-40B4-BE49-F238E27FC236}">
                <a16:creationId xmlns:a16="http://schemas.microsoft.com/office/drawing/2014/main" xmlns="" id="{A4D0DD5C-9F75-465E-8C43-8E222F1C674C}"/>
              </a:ext>
            </a:extLst>
          </p:cNvPr>
          <p:cNvPicPr>
            <a:picLocks noChangeAspect="1"/>
          </p:cNvPicPr>
          <p:nvPr/>
        </p:nvPicPr>
        <p:blipFill>
          <a:blip r:embed="rId4"/>
          <a:stretch>
            <a:fillRect/>
          </a:stretch>
        </p:blipFill>
        <p:spPr>
          <a:xfrm>
            <a:off x="477078" y="2696210"/>
            <a:ext cx="5324355" cy="3680376"/>
          </a:xfrm>
          <a:prstGeom prst="rect">
            <a:avLst/>
          </a:prstGeom>
        </p:spPr>
      </p:pic>
    </p:spTree>
    <p:extLst>
      <p:ext uri="{BB962C8B-B14F-4D97-AF65-F5344CB8AC3E}">
        <p14:creationId xmlns="" xmlns:p14="http://schemas.microsoft.com/office/powerpoint/2010/main" val="3693955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circle(in)">
                                      <p:cBhvr>
                                        <p:cTn id="11" dur="20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6" presetClass="entr" presetSubtype="0"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down)">
                                      <p:cBhvr>
                                        <p:cTn id="16" dur="580">
                                          <p:stCondLst>
                                            <p:cond delay="0"/>
                                          </p:stCondLst>
                                        </p:cTn>
                                        <p:tgtEl>
                                          <p:spTgt spid="6"/>
                                        </p:tgtEl>
                                      </p:cBhvr>
                                    </p:animEffect>
                                    <p:anim calcmode="lin" valueType="num">
                                      <p:cBhvr>
                                        <p:cTn id="17"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18"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9"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20"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21"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22" dur="26">
                                          <p:stCondLst>
                                            <p:cond delay="650"/>
                                          </p:stCondLst>
                                        </p:cTn>
                                        <p:tgtEl>
                                          <p:spTgt spid="6"/>
                                        </p:tgtEl>
                                      </p:cBhvr>
                                      <p:to x="100000" y="60000"/>
                                    </p:animScale>
                                    <p:animScale>
                                      <p:cBhvr>
                                        <p:cTn id="23" dur="166" decel="50000">
                                          <p:stCondLst>
                                            <p:cond delay="676"/>
                                          </p:stCondLst>
                                        </p:cTn>
                                        <p:tgtEl>
                                          <p:spTgt spid="6"/>
                                        </p:tgtEl>
                                      </p:cBhvr>
                                      <p:to x="100000" y="100000"/>
                                    </p:animScale>
                                    <p:animScale>
                                      <p:cBhvr>
                                        <p:cTn id="24" dur="26">
                                          <p:stCondLst>
                                            <p:cond delay="1312"/>
                                          </p:stCondLst>
                                        </p:cTn>
                                        <p:tgtEl>
                                          <p:spTgt spid="6"/>
                                        </p:tgtEl>
                                      </p:cBhvr>
                                      <p:to x="100000" y="80000"/>
                                    </p:animScale>
                                    <p:animScale>
                                      <p:cBhvr>
                                        <p:cTn id="25" dur="166" decel="50000">
                                          <p:stCondLst>
                                            <p:cond delay="1338"/>
                                          </p:stCondLst>
                                        </p:cTn>
                                        <p:tgtEl>
                                          <p:spTgt spid="6"/>
                                        </p:tgtEl>
                                      </p:cBhvr>
                                      <p:to x="100000" y="100000"/>
                                    </p:animScale>
                                    <p:animScale>
                                      <p:cBhvr>
                                        <p:cTn id="26" dur="26">
                                          <p:stCondLst>
                                            <p:cond delay="1642"/>
                                          </p:stCondLst>
                                        </p:cTn>
                                        <p:tgtEl>
                                          <p:spTgt spid="6"/>
                                        </p:tgtEl>
                                      </p:cBhvr>
                                      <p:to x="100000" y="90000"/>
                                    </p:animScale>
                                    <p:animScale>
                                      <p:cBhvr>
                                        <p:cTn id="27" dur="166" decel="50000">
                                          <p:stCondLst>
                                            <p:cond delay="1668"/>
                                          </p:stCondLst>
                                        </p:cTn>
                                        <p:tgtEl>
                                          <p:spTgt spid="6"/>
                                        </p:tgtEl>
                                      </p:cBhvr>
                                      <p:to x="100000" y="100000"/>
                                    </p:animScale>
                                    <p:animScale>
                                      <p:cBhvr>
                                        <p:cTn id="28" dur="26">
                                          <p:stCondLst>
                                            <p:cond delay="1808"/>
                                          </p:stCondLst>
                                        </p:cTn>
                                        <p:tgtEl>
                                          <p:spTgt spid="6"/>
                                        </p:tgtEl>
                                      </p:cBhvr>
                                      <p:to x="100000" y="95000"/>
                                    </p:animScale>
                                    <p:animScale>
                                      <p:cBhvr>
                                        <p:cTn id="29" dur="166" decel="50000">
                                          <p:stCondLst>
                                            <p:cond delay="1834"/>
                                          </p:stCondLst>
                                        </p:cTn>
                                        <p:tgtEl>
                                          <p:spTgt spid="6"/>
                                        </p:tgtEl>
                                      </p:cBhvr>
                                      <p:to x="100000" y="100000"/>
                                    </p:animScale>
                                  </p:childTnLst>
                                </p:cTn>
                              </p:par>
                              <p:par>
                                <p:cTn id="30" presetID="26" presetClass="entr" presetSubtype="0" fill="hold" nodeType="with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down)">
                                      <p:cBhvr>
                                        <p:cTn id="32" dur="580">
                                          <p:stCondLst>
                                            <p:cond delay="0"/>
                                          </p:stCondLst>
                                        </p:cTn>
                                        <p:tgtEl>
                                          <p:spTgt spid="4"/>
                                        </p:tgtEl>
                                      </p:cBhvr>
                                    </p:animEffect>
                                    <p:anim calcmode="lin" valueType="num">
                                      <p:cBhvr>
                                        <p:cTn id="33"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34"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35"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36"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37"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38" dur="26">
                                          <p:stCondLst>
                                            <p:cond delay="650"/>
                                          </p:stCondLst>
                                        </p:cTn>
                                        <p:tgtEl>
                                          <p:spTgt spid="4"/>
                                        </p:tgtEl>
                                      </p:cBhvr>
                                      <p:to x="100000" y="60000"/>
                                    </p:animScale>
                                    <p:animScale>
                                      <p:cBhvr>
                                        <p:cTn id="39" dur="166" decel="50000">
                                          <p:stCondLst>
                                            <p:cond delay="676"/>
                                          </p:stCondLst>
                                        </p:cTn>
                                        <p:tgtEl>
                                          <p:spTgt spid="4"/>
                                        </p:tgtEl>
                                      </p:cBhvr>
                                      <p:to x="100000" y="100000"/>
                                    </p:animScale>
                                    <p:animScale>
                                      <p:cBhvr>
                                        <p:cTn id="40" dur="26">
                                          <p:stCondLst>
                                            <p:cond delay="1312"/>
                                          </p:stCondLst>
                                        </p:cTn>
                                        <p:tgtEl>
                                          <p:spTgt spid="4"/>
                                        </p:tgtEl>
                                      </p:cBhvr>
                                      <p:to x="100000" y="80000"/>
                                    </p:animScale>
                                    <p:animScale>
                                      <p:cBhvr>
                                        <p:cTn id="41" dur="166" decel="50000">
                                          <p:stCondLst>
                                            <p:cond delay="1338"/>
                                          </p:stCondLst>
                                        </p:cTn>
                                        <p:tgtEl>
                                          <p:spTgt spid="4"/>
                                        </p:tgtEl>
                                      </p:cBhvr>
                                      <p:to x="100000" y="100000"/>
                                    </p:animScale>
                                    <p:animScale>
                                      <p:cBhvr>
                                        <p:cTn id="42" dur="26">
                                          <p:stCondLst>
                                            <p:cond delay="1642"/>
                                          </p:stCondLst>
                                        </p:cTn>
                                        <p:tgtEl>
                                          <p:spTgt spid="4"/>
                                        </p:tgtEl>
                                      </p:cBhvr>
                                      <p:to x="100000" y="90000"/>
                                    </p:animScale>
                                    <p:animScale>
                                      <p:cBhvr>
                                        <p:cTn id="43" dur="166" decel="50000">
                                          <p:stCondLst>
                                            <p:cond delay="1668"/>
                                          </p:stCondLst>
                                        </p:cTn>
                                        <p:tgtEl>
                                          <p:spTgt spid="4"/>
                                        </p:tgtEl>
                                      </p:cBhvr>
                                      <p:to x="100000" y="100000"/>
                                    </p:animScale>
                                    <p:animScale>
                                      <p:cBhvr>
                                        <p:cTn id="44" dur="26">
                                          <p:stCondLst>
                                            <p:cond delay="1808"/>
                                          </p:stCondLst>
                                        </p:cTn>
                                        <p:tgtEl>
                                          <p:spTgt spid="4"/>
                                        </p:tgtEl>
                                      </p:cBhvr>
                                      <p:to x="100000" y="95000"/>
                                    </p:animScale>
                                    <p:animScale>
                                      <p:cBhvr>
                                        <p:cTn id="45"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F95DF3-42B2-4E17-8919-5DDCE201C29B}"/>
              </a:ext>
            </a:extLst>
          </p:cNvPr>
          <p:cNvSpPr>
            <a:spLocks noGrp="1"/>
          </p:cNvSpPr>
          <p:nvPr>
            <p:ph type="title"/>
          </p:nvPr>
        </p:nvSpPr>
        <p:spPr>
          <a:xfrm>
            <a:off x="1143000" y="609600"/>
            <a:ext cx="9875520" cy="1356360"/>
          </a:xfrm>
        </p:spPr>
        <p:txBody>
          <a:bodyPr/>
          <a:lstStyle/>
          <a:p>
            <a:r>
              <a:rPr lang="en-GB" dirty="0"/>
              <a:t>Objectives</a:t>
            </a:r>
          </a:p>
        </p:txBody>
      </p:sp>
      <p:sp>
        <p:nvSpPr>
          <p:cNvPr id="3" name="Content Placeholder 2">
            <a:extLst>
              <a:ext uri="{FF2B5EF4-FFF2-40B4-BE49-F238E27FC236}">
                <a16:creationId xmlns:a16="http://schemas.microsoft.com/office/drawing/2014/main" xmlns="" id="{269A22F7-0434-4DEE-974F-81ED54AF2CAC}"/>
              </a:ext>
            </a:extLst>
          </p:cNvPr>
          <p:cNvSpPr>
            <a:spLocks noGrp="1"/>
          </p:cNvSpPr>
          <p:nvPr>
            <p:ph idx="1"/>
          </p:nvPr>
        </p:nvSpPr>
        <p:spPr/>
        <p:txBody>
          <a:bodyPr/>
          <a:lstStyle/>
          <a:p>
            <a:pPr marL="571500" indent="-342900">
              <a:buClr>
                <a:schemeClr val="tx1"/>
              </a:buClr>
              <a:buFont typeface="Wingdings" panose="05000000000000000000" pitchFamily="2" charset="2"/>
              <a:buChar char="v"/>
            </a:pPr>
            <a:r>
              <a:rPr lang="en-GB" dirty="0">
                <a:solidFill>
                  <a:schemeClr val="bg2">
                    <a:lumMod val="10000"/>
                  </a:schemeClr>
                </a:solidFill>
              </a:rPr>
              <a:t>understand the stages of testing from testing during development to acceptance testing by system customers; </a:t>
            </a:r>
          </a:p>
          <a:p>
            <a:pPr marL="571500" indent="-342900">
              <a:buClr>
                <a:schemeClr val="tx1"/>
              </a:buClr>
              <a:buFont typeface="Wingdings" panose="05000000000000000000" pitchFamily="2" charset="2"/>
              <a:buChar char="v"/>
            </a:pPr>
            <a:r>
              <a:rPr lang="en-GB" dirty="0">
                <a:solidFill>
                  <a:schemeClr val="bg2">
                    <a:lumMod val="10000"/>
                  </a:schemeClr>
                </a:solidFill>
              </a:rPr>
              <a:t>have been introduced to techniques that help you choose test cases that are geared to discovering program defects;</a:t>
            </a:r>
          </a:p>
          <a:p>
            <a:pPr marL="571500" indent="-342900">
              <a:buClr>
                <a:schemeClr val="tx1"/>
              </a:buClr>
              <a:buFont typeface="Wingdings" panose="05000000000000000000" pitchFamily="2" charset="2"/>
              <a:buChar char="v"/>
            </a:pPr>
            <a:r>
              <a:rPr lang="en-GB" dirty="0">
                <a:solidFill>
                  <a:schemeClr val="bg2">
                    <a:lumMod val="10000"/>
                  </a:schemeClr>
                </a:solidFill>
              </a:rPr>
              <a:t> understand test-first development, where you design tests before writing code and run these tests automatically; </a:t>
            </a:r>
          </a:p>
          <a:p>
            <a:pPr marL="571500" indent="-342900">
              <a:buClr>
                <a:schemeClr val="tx1"/>
              </a:buClr>
              <a:buFont typeface="Wingdings" panose="05000000000000000000" pitchFamily="2" charset="2"/>
              <a:buChar char="v"/>
            </a:pPr>
            <a:r>
              <a:rPr lang="en-GB" dirty="0">
                <a:solidFill>
                  <a:schemeClr val="bg2">
                    <a:lumMod val="10000"/>
                  </a:schemeClr>
                </a:solidFill>
              </a:rPr>
              <a:t>know about three distinct types of testing—component testing, system testing, and release testing;</a:t>
            </a:r>
          </a:p>
          <a:p>
            <a:pPr marL="571500" indent="-342900">
              <a:buClr>
                <a:schemeClr val="tx1"/>
              </a:buClr>
              <a:buFont typeface="Wingdings" panose="05000000000000000000" pitchFamily="2" charset="2"/>
              <a:buChar char="v"/>
            </a:pPr>
            <a:r>
              <a:rPr lang="en-GB" dirty="0">
                <a:solidFill>
                  <a:schemeClr val="bg2">
                    <a:lumMod val="10000"/>
                  </a:schemeClr>
                </a:solidFill>
              </a:rPr>
              <a:t> understand the distinctions between development testing and user testing.</a:t>
            </a:r>
          </a:p>
          <a:p>
            <a:endParaRPr lang="en-GB" u="sng" dirty="0">
              <a:solidFill>
                <a:schemeClr val="bg2">
                  <a:lumMod val="10000"/>
                </a:schemeClr>
              </a:solidFill>
            </a:endParaRPr>
          </a:p>
        </p:txBody>
      </p:sp>
    </p:spTree>
    <p:extLst>
      <p:ext uri="{BB962C8B-B14F-4D97-AF65-F5344CB8AC3E}">
        <p14:creationId xmlns="" xmlns:p14="http://schemas.microsoft.com/office/powerpoint/2010/main" val="13147856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DC5AD2-FA6F-4A5C-9DB3-90FAB9208EA3}"/>
              </a:ext>
            </a:extLst>
          </p:cNvPr>
          <p:cNvSpPr>
            <a:spLocks noGrp="1"/>
          </p:cNvSpPr>
          <p:nvPr>
            <p:ph type="title"/>
          </p:nvPr>
        </p:nvSpPr>
        <p:spPr>
          <a:xfrm>
            <a:off x="1143000" y="609600"/>
            <a:ext cx="9875520" cy="645459"/>
          </a:xfrm>
        </p:spPr>
        <p:txBody>
          <a:bodyPr>
            <a:normAutofit fontScale="90000"/>
          </a:bodyPr>
          <a:lstStyle/>
          <a:p>
            <a:r>
              <a:rPr lang="en-GB"/>
              <a:t>Why do we test?</a:t>
            </a:r>
            <a:endParaRPr lang="en-GB" dirty="0"/>
          </a:p>
        </p:txBody>
      </p:sp>
      <p:pic>
        <p:nvPicPr>
          <p:cNvPr id="5" name="Content Placeholder 4">
            <a:extLst>
              <a:ext uri="{FF2B5EF4-FFF2-40B4-BE49-F238E27FC236}">
                <a16:creationId xmlns:a16="http://schemas.microsoft.com/office/drawing/2014/main" xmlns="" id="{09782B26-CE9B-46AE-A491-E8D66E20567B}"/>
              </a:ext>
            </a:extLst>
          </p:cNvPr>
          <p:cNvPicPr>
            <a:picLocks noGrp="1" noChangeAspect="1"/>
          </p:cNvPicPr>
          <p:nvPr>
            <p:ph idx="1"/>
          </p:nvPr>
        </p:nvPicPr>
        <p:blipFill>
          <a:blip r:embed="rId3"/>
          <a:stretch>
            <a:fillRect/>
          </a:stretch>
        </p:blipFill>
        <p:spPr>
          <a:xfrm>
            <a:off x="330532" y="1610958"/>
            <a:ext cx="2582524" cy="2582524"/>
          </a:xfrm>
        </p:spPr>
      </p:pic>
      <p:pic>
        <p:nvPicPr>
          <p:cNvPr id="9" name="Picture 8">
            <a:extLst>
              <a:ext uri="{FF2B5EF4-FFF2-40B4-BE49-F238E27FC236}">
                <a16:creationId xmlns:a16="http://schemas.microsoft.com/office/drawing/2014/main" xmlns="" id="{C1212F3F-9A96-4CA7-9248-3A3024DC8821}"/>
              </a:ext>
            </a:extLst>
          </p:cNvPr>
          <p:cNvPicPr>
            <a:picLocks noChangeAspect="1"/>
          </p:cNvPicPr>
          <p:nvPr/>
        </p:nvPicPr>
        <p:blipFill>
          <a:blip r:embed="rId4"/>
          <a:stretch>
            <a:fillRect/>
          </a:stretch>
        </p:blipFill>
        <p:spPr>
          <a:xfrm>
            <a:off x="3391363" y="1610958"/>
            <a:ext cx="4434392" cy="2233437"/>
          </a:xfrm>
          <a:prstGeom prst="rect">
            <a:avLst/>
          </a:prstGeom>
        </p:spPr>
      </p:pic>
      <p:pic>
        <p:nvPicPr>
          <p:cNvPr id="11" name="Picture 10">
            <a:extLst>
              <a:ext uri="{FF2B5EF4-FFF2-40B4-BE49-F238E27FC236}">
                <a16:creationId xmlns:a16="http://schemas.microsoft.com/office/drawing/2014/main" xmlns="" id="{72F0E067-239D-4430-8CAA-7C32831476C6}"/>
              </a:ext>
            </a:extLst>
          </p:cNvPr>
          <p:cNvPicPr>
            <a:picLocks noChangeAspect="1"/>
          </p:cNvPicPr>
          <p:nvPr/>
        </p:nvPicPr>
        <p:blipFill>
          <a:blip r:embed="rId5"/>
          <a:stretch>
            <a:fillRect/>
          </a:stretch>
        </p:blipFill>
        <p:spPr>
          <a:xfrm>
            <a:off x="7941412" y="1236439"/>
            <a:ext cx="3848847" cy="2582525"/>
          </a:xfrm>
          <a:prstGeom prst="rect">
            <a:avLst/>
          </a:prstGeom>
        </p:spPr>
      </p:pic>
      <p:pic>
        <p:nvPicPr>
          <p:cNvPr id="13" name="Picture 12">
            <a:extLst>
              <a:ext uri="{FF2B5EF4-FFF2-40B4-BE49-F238E27FC236}">
                <a16:creationId xmlns:a16="http://schemas.microsoft.com/office/drawing/2014/main" xmlns="" id="{67F9E830-8D73-49C6-8168-653A0D0DCFCA}"/>
              </a:ext>
            </a:extLst>
          </p:cNvPr>
          <p:cNvPicPr>
            <a:picLocks noChangeAspect="1"/>
          </p:cNvPicPr>
          <p:nvPr/>
        </p:nvPicPr>
        <p:blipFill>
          <a:blip r:embed="rId6"/>
          <a:stretch>
            <a:fillRect/>
          </a:stretch>
        </p:blipFill>
        <p:spPr>
          <a:xfrm>
            <a:off x="6581413" y="3844395"/>
            <a:ext cx="5610587" cy="2805294"/>
          </a:xfrm>
          <a:prstGeom prst="rect">
            <a:avLst/>
          </a:prstGeom>
        </p:spPr>
      </p:pic>
      <p:pic>
        <p:nvPicPr>
          <p:cNvPr id="19" name="Picture 18">
            <a:extLst>
              <a:ext uri="{FF2B5EF4-FFF2-40B4-BE49-F238E27FC236}">
                <a16:creationId xmlns:a16="http://schemas.microsoft.com/office/drawing/2014/main" xmlns="" id="{9A298575-3936-424F-B5D1-763E65897B81}"/>
              </a:ext>
            </a:extLst>
          </p:cNvPr>
          <p:cNvPicPr>
            <a:picLocks noChangeAspect="1"/>
          </p:cNvPicPr>
          <p:nvPr/>
        </p:nvPicPr>
        <p:blipFill>
          <a:blip r:embed="rId7"/>
          <a:stretch>
            <a:fillRect/>
          </a:stretch>
        </p:blipFill>
        <p:spPr>
          <a:xfrm>
            <a:off x="330532" y="4290034"/>
            <a:ext cx="5217459" cy="2359655"/>
          </a:xfrm>
          <a:prstGeom prst="rect">
            <a:avLst/>
          </a:prstGeom>
        </p:spPr>
      </p:pic>
    </p:spTree>
    <p:extLst>
      <p:ext uri="{BB962C8B-B14F-4D97-AF65-F5344CB8AC3E}">
        <p14:creationId xmlns="" xmlns:p14="http://schemas.microsoft.com/office/powerpoint/2010/main" val="2082793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circle(in)">
                                      <p:cBhvr>
                                        <p:cTn id="20" dur="20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8CDE96-A40A-44B9-B197-A1911EC43EE5}"/>
              </a:ext>
            </a:extLst>
          </p:cNvPr>
          <p:cNvSpPr>
            <a:spLocks noGrp="1"/>
          </p:cNvSpPr>
          <p:nvPr>
            <p:ph type="title"/>
          </p:nvPr>
        </p:nvSpPr>
        <p:spPr/>
        <p:txBody>
          <a:bodyPr/>
          <a:lstStyle/>
          <a:p>
            <a:r>
              <a:rPr lang="en-GB" dirty="0"/>
              <a:t>Cost of Software Failures in 2016</a:t>
            </a:r>
          </a:p>
        </p:txBody>
      </p:sp>
      <p:pic>
        <p:nvPicPr>
          <p:cNvPr id="4" name="Content Placeholder 3">
            <a:extLst>
              <a:ext uri="{FF2B5EF4-FFF2-40B4-BE49-F238E27FC236}">
                <a16:creationId xmlns:a16="http://schemas.microsoft.com/office/drawing/2014/main" xmlns="" id="{114B0CD1-2041-4175-9F74-E7FF330CAEDC}"/>
              </a:ext>
            </a:extLst>
          </p:cNvPr>
          <p:cNvPicPr>
            <a:picLocks noGrp="1" noChangeAspect="1"/>
          </p:cNvPicPr>
          <p:nvPr>
            <p:ph idx="1"/>
          </p:nvPr>
        </p:nvPicPr>
        <p:blipFill>
          <a:blip r:embed="rId3"/>
          <a:stretch>
            <a:fillRect/>
          </a:stretch>
        </p:blipFill>
        <p:spPr>
          <a:xfrm>
            <a:off x="1143000" y="2473476"/>
            <a:ext cx="9872663" cy="2418565"/>
          </a:xfrm>
          <a:prstGeom prst="rect">
            <a:avLst/>
          </a:prstGeom>
        </p:spPr>
      </p:pic>
    </p:spTree>
    <p:extLst>
      <p:ext uri="{BB962C8B-B14F-4D97-AF65-F5344CB8AC3E}">
        <p14:creationId xmlns="" xmlns:p14="http://schemas.microsoft.com/office/powerpoint/2010/main" val="11378581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5B9D6F-666A-46C4-8A40-CB624719FECC}"/>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xmlns="" id="{9EC3DF5F-79D0-49A7-9E79-562E8C18CDAE}"/>
              </a:ext>
            </a:extLst>
          </p:cNvPr>
          <p:cNvSpPr>
            <a:spLocks noGrp="1"/>
          </p:cNvSpPr>
          <p:nvPr>
            <p:ph idx="1"/>
          </p:nvPr>
        </p:nvSpPr>
        <p:spPr/>
        <p:txBody>
          <a:bodyPr>
            <a:normAutofit/>
          </a:bodyPr>
          <a:lstStyle/>
          <a:p>
            <a:pPr indent="668338"/>
            <a:r>
              <a:rPr lang="en-GB" sz="3600" dirty="0">
                <a:solidFill>
                  <a:schemeClr val="bg2">
                    <a:lumMod val="10000"/>
                  </a:schemeClr>
                </a:solidFill>
              </a:rPr>
              <a:t>So software now is important to our finances, it's important to our infrastructure, and it's important to our lives. </a:t>
            </a:r>
          </a:p>
          <a:p>
            <a:pPr indent="668338"/>
            <a:r>
              <a:rPr lang="en-GB" sz="3600" dirty="0">
                <a:solidFill>
                  <a:schemeClr val="bg2">
                    <a:lumMod val="10000"/>
                  </a:schemeClr>
                </a:solidFill>
              </a:rPr>
              <a:t>And we rely on software testing to help us get it right.</a:t>
            </a:r>
          </a:p>
        </p:txBody>
      </p:sp>
    </p:spTree>
    <p:extLst>
      <p:ext uri="{BB962C8B-B14F-4D97-AF65-F5344CB8AC3E}">
        <p14:creationId xmlns="" xmlns:p14="http://schemas.microsoft.com/office/powerpoint/2010/main" val="11170223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0AE260-21AC-441E-8174-902D26FDFF60}"/>
              </a:ext>
            </a:extLst>
          </p:cNvPr>
          <p:cNvSpPr>
            <a:spLocks noGrp="1"/>
          </p:cNvSpPr>
          <p:nvPr>
            <p:ph type="title"/>
          </p:nvPr>
        </p:nvSpPr>
        <p:spPr/>
        <p:txBody>
          <a:bodyPr/>
          <a:lstStyle/>
          <a:p>
            <a:r>
              <a:rPr lang="en-GB" dirty="0"/>
              <a:t>Testing</a:t>
            </a:r>
          </a:p>
        </p:txBody>
      </p:sp>
      <p:sp>
        <p:nvSpPr>
          <p:cNvPr id="3" name="Content Placeholder 2">
            <a:extLst>
              <a:ext uri="{FF2B5EF4-FFF2-40B4-BE49-F238E27FC236}">
                <a16:creationId xmlns:a16="http://schemas.microsoft.com/office/drawing/2014/main" xmlns="" id="{3086F1C5-FECF-432E-BFD4-A8F37F2A6727}"/>
              </a:ext>
            </a:extLst>
          </p:cNvPr>
          <p:cNvSpPr>
            <a:spLocks noGrp="1"/>
          </p:cNvSpPr>
          <p:nvPr>
            <p:ph idx="1"/>
          </p:nvPr>
        </p:nvSpPr>
        <p:spPr/>
        <p:txBody>
          <a:bodyPr/>
          <a:lstStyle/>
          <a:p>
            <a:r>
              <a:rPr lang="en-GB" dirty="0">
                <a:solidFill>
                  <a:schemeClr val="bg2">
                    <a:lumMod val="10000"/>
                  </a:schemeClr>
                </a:solidFill>
              </a:rPr>
              <a:t>The process of executing a program (or part of a program) with the intention of finding errors (Myers via Humphrey)</a:t>
            </a:r>
          </a:p>
          <a:p>
            <a:r>
              <a:rPr lang="en-GB" dirty="0">
                <a:solidFill>
                  <a:schemeClr val="bg2">
                    <a:lumMod val="10000"/>
                  </a:schemeClr>
                </a:solidFill>
              </a:rPr>
              <a:t>The purpose of testing is to find errors</a:t>
            </a:r>
          </a:p>
          <a:p>
            <a:pPr lvl="3"/>
            <a:r>
              <a:rPr lang="en-GB" sz="2000" dirty="0">
                <a:solidFill>
                  <a:schemeClr val="bg2">
                    <a:lumMod val="10000"/>
                  </a:schemeClr>
                </a:solidFill>
              </a:rPr>
              <a:t>Testing is the process of trying to discover every conceivable fault or weakness in a work product (Myers, via Kit)</a:t>
            </a:r>
          </a:p>
          <a:p>
            <a:pPr lvl="3">
              <a:buNone/>
            </a:pPr>
            <a:endParaRPr lang="en-GB" sz="2000" dirty="0">
              <a:solidFill>
                <a:schemeClr val="bg2">
                  <a:lumMod val="10000"/>
                </a:schemeClr>
              </a:solidFill>
            </a:endParaRPr>
          </a:p>
          <a:p>
            <a:pPr lvl="3"/>
            <a:r>
              <a:rPr lang="en-GB" sz="2000" dirty="0">
                <a:solidFill>
                  <a:schemeClr val="bg2">
                    <a:lumMod val="10000"/>
                  </a:schemeClr>
                </a:solidFill>
              </a:rPr>
              <a:t>The process of searching for errors (</a:t>
            </a:r>
            <a:r>
              <a:rPr lang="en-GB" sz="2000" dirty="0" err="1">
                <a:solidFill>
                  <a:schemeClr val="bg2">
                    <a:lumMod val="10000"/>
                  </a:schemeClr>
                </a:solidFill>
              </a:rPr>
              <a:t>Kaner</a:t>
            </a:r>
            <a:r>
              <a:rPr lang="en-GB" sz="2000" dirty="0">
                <a:solidFill>
                  <a:schemeClr val="bg2">
                    <a:lumMod val="10000"/>
                  </a:schemeClr>
                </a:solidFill>
              </a:rPr>
              <a:t>)</a:t>
            </a:r>
          </a:p>
          <a:p>
            <a:endParaRPr lang="en-GB" dirty="0">
              <a:solidFill>
                <a:schemeClr val="bg2">
                  <a:lumMod val="10000"/>
                </a:schemeClr>
              </a:solidFill>
            </a:endParaRPr>
          </a:p>
          <a:p>
            <a:r>
              <a:rPr lang="en-GB" dirty="0">
                <a:solidFill>
                  <a:schemeClr val="bg2">
                    <a:lumMod val="10000"/>
                  </a:schemeClr>
                </a:solidFill>
              </a:rPr>
              <a:t>Testing is intended to show that a program does what it is intended to do and to  discover program defects before it is put into use.</a:t>
            </a:r>
          </a:p>
          <a:p>
            <a:endParaRPr lang="en-GB" dirty="0">
              <a:solidFill>
                <a:schemeClr val="bg2">
                  <a:lumMod val="10000"/>
                </a:schemeClr>
              </a:solidFill>
            </a:endParaRPr>
          </a:p>
        </p:txBody>
      </p:sp>
    </p:spTree>
    <p:extLst>
      <p:ext uri="{BB962C8B-B14F-4D97-AF65-F5344CB8AC3E}">
        <p14:creationId xmlns="" xmlns:p14="http://schemas.microsoft.com/office/powerpoint/2010/main" val="13015022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Validation Testing v/s Defect Testing </a:t>
            </a:r>
          </a:p>
        </p:txBody>
      </p:sp>
      <p:sp>
        <p:nvSpPr>
          <p:cNvPr id="3" name="Content Placeholder 2"/>
          <p:cNvSpPr>
            <a:spLocks noGrp="1"/>
          </p:cNvSpPr>
          <p:nvPr>
            <p:ph idx="1"/>
          </p:nvPr>
        </p:nvSpPr>
        <p:spPr>
          <a:xfrm>
            <a:off x="1143000" y="1698171"/>
            <a:ext cx="9872871" cy="5159829"/>
          </a:xfrm>
        </p:spPr>
        <p:txBody>
          <a:bodyPr>
            <a:normAutofit/>
          </a:bodyPr>
          <a:lstStyle/>
          <a:p>
            <a:endParaRPr lang="en-US" dirty="0">
              <a:solidFill>
                <a:schemeClr val="tx1"/>
              </a:solidFill>
            </a:endParaRPr>
          </a:p>
          <a:p>
            <a:r>
              <a:rPr lang="en-US" dirty="0">
                <a:solidFill>
                  <a:schemeClr val="tx1"/>
                </a:solidFill>
              </a:rPr>
              <a:t>Demonstrate to the developer and the customer that the software meets its requirements. For custom software, this means that there should be at least one test for every requirement in the requirements document. For generic software products, it means that there should be tests for all of the system features that will be included in the product release. You may also test combinations of features to check for unwanted interactions between them. </a:t>
            </a:r>
          </a:p>
          <a:p>
            <a:endParaRPr lang="en-US" dirty="0">
              <a:solidFill>
                <a:schemeClr val="tx1"/>
              </a:solidFill>
            </a:endParaRPr>
          </a:p>
          <a:p>
            <a:r>
              <a:rPr lang="en-US" dirty="0">
                <a:solidFill>
                  <a:schemeClr val="tx1"/>
                </a:solidFill>
              </a:rPr>
              <a:t>2. Find inputs or input sequences where the behavior of the software is incorrect, undesirable, or does not conform to its specification. These are caused by defects (bugs) in the software. When you test software to find defects, you are trying to root out undesirable system behavior such as system crashes, unwanted interactions with other systems, incorrect computations, and data corruption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asis">
  <a:themeElements>
    <a:clrScheme name="Basis">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Basis">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 xmlns:thm15="http://schemas.microsoft.com/office/thememl/2012/main" name="Basis" id="{5665723A-49BA-4B57-8411-A56F8F207965}" vid="{D9D01AC2-EE7D-4E49-99EE-8E62E4E7E8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384</TotalTime>
  <Words>603</Words>
  <Application>Microsoft Office PowerPoint</Application>
  <PresentationFormat>Custom</PresentationFormat>
  <Paragraphs>78</Paragraphs>
  <Slides>21</Slides>
  <Notes>9</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Basis</vt:lpstr>
      <vt:lpstr>Software Engineering (SE)</vt:lpstr>
      <vt:lpstr>Software Development Lifecycle</vt:lpstr>
      <vt:lpstr>About Today’s Lecture</vt:lpstr>
      <vt:lpstr>Objectives</vt:lpstr>
      <vt:lpstr>Why do we test?</vt:lpstr>
      <vt:lpstr>Cost of Software Failures in 2016</vt:lpstr>
      <vt:lpstr>Slide 7</vt:lpstr>
      <vt:lpstr>Testing</vt:lpstr>
      <vt:lpstr>Validation Testing v/s Defect Testing </vt:lpstr>
      <vt:lpstr>Slide 10</vt:lpstr>
      <vt:lpstr>Slide 11</vt:lpstr>
      <vt:lpstr>What is a Test?</vt:lpstr>
      <vt:lpstr>What is a Test?</vt:lpstr>
      <vt:lpstr>Test data and Test cases</vt:lpstr>
      <vt:lpstr>How to Write Test Cases in Manual Testing  </vt:lpstr>
      <vt:lpstr>Slide 16</vt:lpstr>
      <vt:lpstr>What is a bug?</vt:lpstr>
      <vt:lpstr>Axiom of testing</vt:lpstr>
      <vt:lpstr>Slide 19</vt:lpstr>
      <vt:lpstr>Slide 20</vt:lpstr>
      <vt:lpstr>Verification and Validation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(SE)</dc:title>
  <dc:creator>Ms. Sandia Kumari</dc:creator>
  <cp:lastModifiedBy>Sandia Chanchal</cp:lastModifiedBy>
  <cp:revision>88</cp:revision>
  <dcterms:created xsi:type="dcterms:W3CDTF">2021-04-25T11:22:45Z</dcterms:created>
  <dcterms:modified xsi:type="dcterms:W3CDTF">2021-04-29T16:18:48Z</dcterms:modified>
</cp:coreProperties>
</file>