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9"/>
  </p:notesMasterIdLst>
  <p:sldIdLst>
    <p:sldId id="256" r:id="rId2"/>
    <p:sldId id="257" r:id="rId3"/>
    <p:sldId id="258" r:id="rId4"/>
    <p:sldId id="260" r:id="rId5"/>
    <p:sldId id="264" r:id="rId6"/>
    <p:sldId id="265" r:id="rId7"/>
    <p:sldId id="266" r:id="rId8"/>
    <p:sldId id="267" r:id="rId9"/>
    <p:sldId id="268" r:id="rId10"/>
    <p:sldId id="269" r:id="rId11"/>
    <p:sldId id="270" r:id="rId12"/>
    <p:sldId id="271" r:id="rId13"/>
    <p:sldId id="272" r:id="rId14"/>
    <p:sldId id="274" r:id="rId15"/>
    <p:sldId id="275" r:id="rId16"/>
    <p:sldId id="276" r:id="rId17"/>
    <p:sldId id="273" r:id="rId18"/>
    <p:sldId id="277" r:id="rId19"/>
    <p:sldId id="278" r:id="rId20"/>
    <p:sldId id="279" r:id="rId21"/>
    <p:sldId id="280"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8FB9"/>
    <a:srgbClr val="CA6DD1"/>
    <a:srgbClr val="98688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5484" autoAdjust="0"/>
  </p:normalViewPr>
  <p:slideViewPr>
    <p:cSldViewPr snapToGrid="0">
      <p:cViewPr varScale="1">
        <p:scale>
          <a:sx n="62" d="100"/>
          <a:sy n="62" d="100"/>
        </p:scale>
        <p:origin x="-102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F97E17-CBE2-43A5-9C03-A5582D75FC3A}" type="datetimeFigureOut">
              <a:rPr lang="en-US" smtClean="0"/>
              <a:t>5/31/2021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91AF06-E94B-4B17-A23F-E34FEE7B74E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i="1" dirty="0" smtClean="0">
                <a:solidFill>
                  <a:schemeClr val="bg1"/>
                </a:solidFill>
              </a:rPr>
              <a:t>Float = Late Start – Early Start OR Late Finish – Early Finish</a:t>
            </a:r>
            <a:endParaRPr lang="en-AU" altLang="en-US" sz="1200"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2191AF06-E94B-4B17-A23F-E34FEE7B74E5}"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91AF06-E94B-4B17-A23F-E34FEE7B74E5}" type="slidenum">
              <a:rPr lang="en-US" smtClean="0"/>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Early</a:t>
            </a:r>
            <a:r>
              <a:rPr lang="en-US" baseline="0" dirty="0" smtClean="0"/>
              <a:t> start (ES)= providing no changes to schedules no delays</a:t>
            </a:r>
            <a:endParaRPr lang="en-US" dirty="0"/>
          </a:p>
        </p:txBody>
      </p:sp>
      <p:sp>
        <p:nvSpPr>
          <p:cNvPr id="4" name="Slide Number Placeholder 3"/>
          <p:cNvSpPr>
            <a:spLocks noGrp="1"/>
          </p:cNvSpPr>
          <p:nvPr>
            <p:ph type="sldNum" sz="quarter" idx="10"/>
          </p:nvPr>
        </p:nvSpPr>
        <p:spPr/>
        <p:txBody>
          <a:bodyPr/>
          <a:lstStyle/>
          <a:p>
            <a:fld id="{2191AF06-E94B-4B17-A23F-E34FEE7B74E5}" type="slidenum">
              <a:rPr lang="en-US" smtClean="0"/>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Activity</a:t>
            </a:r>
            <a:r>
              <a:rPr lang="en-US" baseline="0" dirty="0" smtClean="0"/>
              <a:t> A is 5 days long</a:t>
            </a:r>
            <a:endParaRPr lang="en-US" dirty="0"/>
          </a:p>
        </p:txBody>
      </p:sp>
      <p:sp>
        <p:nvSpPr>
          <p:cNvPr id="4" name="Slide Number Placeholder 3"/>
          <p:cNvSpPr>
            <a:spLocks noGrp="1"/>
          </p:cNvSpPr>
          <p:nvPr>
            <p:ph type="sldNum" sz="quarter" idx="10"/>
          </p:nvPr>
        </p:nvSpPr>
        <p:spPr/>
        <p:txBody>
          <a:bodyPr/>
          <a:lstStyle/>
          <a:p>
            <a:fld id="{2191AF06-E94B-4B17-A23F-E34FEE7B74E5}" type="slidenum">
              <a:rPr lang="en-US" smtClean="0"/>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activity has no predecessor</a:t>
            </a:r>
            <a:r>
              <a:rPr lang="en-US" baseline="0" dirty="0" smtClean="0"/>
              <a:t> so 0 </a:t>
            </a:r>
            <a:r>
              <a:rPr lang="en-US" dirty="0" smtClean="0"/>
              <a:t>ES&gt;EF</a:t>
            </a:r>
            <a:r>
              <a:rPr lang="en-US" baseline="0" dirty="0" smtClean="0"/>
              <a:t> of predecessor</a:t>
            </a:r>
          </a:p>
          <a:p>
            <a:r>
              <a:rPr lang="en-US" baseline="0" dirty="0" err="1" smtClean="0"/>
              <a:t>Forwa</a:t>
            </a:r>
            <a:endParaRPr lang="en-US" dirty="0"/>
          </a:p>
        </p:txBody>
      </p:sp>
      <p:sp>
        <p:nvSpPr>
          <p:cNvPr id="4" name="Slide Number Placeholder 3"/>
          <p:cNvSpPr>
            <a:spLocks noGrp="1"/>
          </p:cNvSpPr>
          <p:nvPr>
            <p:ph type="sldNum" sz="quarter" idx="10"/>
          </p:nvPr>
        </p:nvSpPr>
        <p:spPr/>
        <p:txBody>
          <a:bodyPr/>
          <a:lstStyle/>
          <a:p>
            <a:fld id="{2191AF06-E94B-4B17-A23F-E34FEE7B74E5}" type="slidenum">
              <a:rPr lang="en-US" smtClean="0"/>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p:sp>
      <p:sp>
        <p:nvSpPr>
          <p:cNvPr id="26627" name="Notes Placeholder 2"/>
          <p:cNvSpPr>
            <a:spLocks noGrp="1" noChangeArrowheads="1"/>
          </p:cNvSpPr>
          <p:nvPr>
            <p:ph type="body" idx="1"/>
          </p:nvPr>
        </p:nvSpPr>
        <p:spPr>
          <a:noFill/>
          <a:ln/>
        </p:spPr>
        <p:txBody>
          <a:bodyPr/>
          <a:lstStyle/>
          <a:p>
            <a:r>
              <a:rPr lang="en-US" altLang="en-US" dirty="0" smtClean="0">
                <a:latin typeface="Arial" charset="0"/>
              </a:rPr>
              <a:t>LF-duration</a:t>
            </a:r>
            <a:r>
              <a:rPr lang="en-US" altLang="en-US" baseline="0" dirty="0" smtClean="0">
                <a:latin typeface="Arial" charset="0"/>
              </a:rPr>
              <a:t>= LS</a:t>
            </a:r>
            <a:endParaRPr lang="en-US" altLang="en-US" dirty="0" smtClean="0">
              <a:latin typeface="Arial" charset="0"/>
            </a:endParaRPr>
          </a:p>
          <a:p>
            <a:r>
              <a:rPr lang="en-US" altLang="en-US" dirty="0" smtClean="0">
                <a:latin typeface="Arial" charset="0"/>
              </a:rPr>
              <a:t>19-4=15</a:t>
            </a:r>
          </a:p>
          <a:p>
            <a:r>
              <a:rPr lang="en-US" altLang="en-US" dirty="0" smtClean="0">
                <a:latin typeface="Arial" charset="0"/>
              </a:rPr>
              <a:t>15-3=12</a:t>
            </a:r>
            <a:endParaRPr lang="en-US" altLang="en-US" dirty="0" smtClean="0">
              <a:latin typeface="Arial" charset="0"/>
            </a:endParaRPr>
          </a:p>
        </p:txBody>
      </p:sp>
      <p:sp>
        <p:nvSpPr>
          <p:cNvPr id="26628" name="Slide Number Placeholder 3"/>
          <p:cNvSpPr>
            <a:spLocks noGrp="1" noChangeArrowheads="1"/>
          </p:cNvSpPr>
          <p:nvPr>
            <p:ph type="sldNum" sz="quarter" idx="5"/>
          </p:nvPr>
        </p:nvSpPr>
        <p:spPr>
          <a:noFill/>
        </p:spPr>
        <p:txBody>
          <a:bodyPr/>
          <a:lstStyle/>
          <a:p>
            <a:fld id="{E3FB9676-DE88-48C8-862B-2E68F9A3E13C}" type="slidenum">
              <a:rPr lang="en-US" altLang="en-US"/>
              <a:pPr/>
              <a:t>24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p:sp>
      <p:sp>
        <p:nvSpPr>
          <p:cNvPr id="28675" name="Notes Placeholder 2"/>
          <p:cNvSpPr>
            <a:spLocks noGrp="1" noChangeArrowheads="1"/>
          </p:cNvSpPr>
          <p:nvPr>
            <p:ph type="body" idx="1"/>
          </p:nvPr>
        </p:nvSpPr>
        <p:spPr>
          <a:noFill/>
          <a:ln/>
        </p:spPr>
        <p:txBody>
          <a:bodyPr/>
          <a:lstStyle/>
          <a:p>
            <a:endParaRPr lang="en-US" altLang="en-US" smtClean="0">
              <a:latin typeface="Arial" charset="0"/>
            </a:endParaRPr>
          </a:p>
        </p:txBody>
      </p:sp>
      <p:sp>
        <p:nvSpPr>
          <p:cNvPr id="28676" name="Slide Number Placeholder 3"/>
          <p:cNvSpPr>
            <a:spLocks noGrp="1" noChangeArrowheads="1"/>
          </p:cNvSpPr>
          <p:nvPr>
            <p:ph type="sldNum" sz="quarter" idx="5"/>
          </p:nvPr>
        </p:nvSpPr>
        <p:spPr>
          <a:noFill/>
        </p:spPr>
        <p:txBody>
          <a:bodyPr/>
          <a:lstStyle/>
          <a:p>
            <a:fld id="{86B9A8AD-457C-4DED-9F02-CA18C762A661}" type="slidenum">
              <a:rPr lang="en-US" altLang="en-US"/>
              <a:pPr/>
              <a:t>25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p:sp>
      <p:sp>
        <p:nvSpPr>
          <p:cNvPr id="30723" name="Notes Placeholder 2"/>
          <p:cNvSpPr>
            <a:spLocks noGrp="1" noChangeArrowheads="1"/>
          </p:cNvSpPr>
          <p:nvPr>
            <p:ph type="body" idx="1"/>
          </p:nvPr>
        </p:nvSpPr>
        <p:spPr>
          <a:noFill/>
          <a:ln/>
        </p:spPr>
        <p:txBody>
          <a:bodyPr/>
          <a:lstStyle/>
          <a:p>
            <a:r>
              <a:rPr lang="en-US" altLang="en-US" dirty="0" smtClean="0">
                <a:latin typeface="Arial" charset="0"/>
              </a:rPr>
              <a:t>As Activity F has no successor</a:t>
            </a:r>
            <a:r>
              <a:rPr lang="en-US" altLang="en-US" baseline="0" dirty="0" smtClean="0">
                <a:latin typeface="Arial" charset="0"/>
              </a:rPr>
              <a:t> activity so FF would be equal to </a:t>
            </a:r>
            <a:r>
              <a:rPr lang="en-US" altLang="en-US" baseline="0" smtClean="0">
                <a:latin typeface="Arial" charset="0"/>
              </a:rPr>
              <a:t>total float</a:t>
            </a:r>
            <a:endParaRPr lang="en-US" altLang="en-US" smtClean="0">
              <a:latin typeface="Arial" charset="0"/>
            </a:endParaRPr>
          </a:p>
          <a:p>
            <a:r>
              <a:rPr lang="en-US" altLang="en-US" dirty="0" smtClean="0">
                <a:latin typeface="Arial" charset="0"/>
              </a:rPr>
              <a:t>5-0-5=0</a:t>
            </a:r>
          </a:p>
          <a:p>
            <a:endParaRPr lang="en-US" altLang="en-US" dirty="0" smtClean="0">
              <a:latin typeface="Arial" charset="0"/>
            </a:endParaRPr>
          </a:p>
        </p:txBody>
      </p:sp>
      <p:sp>
        <p:nvSpPr>
          <p:cNvPr id="30724" name="Slide Number Placeholder 3"/>
          <p:cNvSpPr>
            <a:spLocks noGrp="1" noChangeArrowheads="1"/>
          </p:cNvSpPr>
          <p:nvPr>
            <p:ph type="sldNum" sz="quarter" idx="5"/>
          </p:nvPr>
        </p:nvSpPr>
        <p:spPr>
          <a:noFill/>
        </p:spPr>
        <p:txBody>
          <a:bodyPr/>
          <a:lstStyle/>
          <a:p>
            <a:fld id="{E353A026-5E05-4901-B5E5-1EB9DF7E1524}" type="slidenum">
              <a:rPr lang="en-US" altLang="en-US"/>
              <a:pPr/>
              <a:t>26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pPr/>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pPr/>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pPr/>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pPr/>
              <a:t>5/31/2021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pPr/>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pPr/>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pPr/>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pPr/>
              <a:t>5/31/2021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pPr/>
              <a:t>5/31/2021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58FB9"/>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pPr/>
              <a:t>5/31/2021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75D466-46C9-47D6-8EAF-72EC3EB6D86F}"/>
              </a:ext>
            </a:extLst>
          </p:cNvPr>
          <p:cNvSpPr>
            <a:spLocks noGrp="1"/>
          </p:cNvSpPr>
          <p:nvPr>
            <p:ph type="ctrTitle"/>
          </p:nvPr>
        </p:nvSpPr>
        <p:spPr/>
        <p:txBody>
          <a:bodyPr/>
          <a:lstStyle/>
          <a:p>
            <a:r>
              <a:rPr lang="en-GB" dirty="0"/>
              <a:t>Software engineering</a:t>
            </a:r>
          </a:p>
        </p:txBody>
      </p:sp>
      <p:sp>
        <p:nvSpPr>
          <p:cNvPr id="3" name="Subtitle 2">
            <a:extLst>
              <a:ext uri="{FF2B5EF4-FFF2-40B4-BE49-F238E27FC236}">
                <a16:creationId xmlns:a16="http://schemas.microsoft.com/office/drawing/2014/main" xmlns="" id="{8588A4B4-3EB1-40AA-85E4-B4C986BBDB9D}"/>
              </a:ext>
            </a:extLst>
          </p:cNvPr>
          <p:cNvSpPr>
            <a:spLocks noGrp="1"/>
          </p:cNvSpPr>
          <p:nvPr>
            <p:ph type="subTitle" idx="1"/>
          </p:nvPr>
        </p:nvSpPr>
        <p:spPr/>
        <p:txBody>
          <a:bodyPr>
            <a:normAutofit/>
          </a:bodyPr>
          <a:lstStyle/>
          <a:p>
            <a:r>
              <a:rPr lang="en-GB" sz="2400" dirty="0" smtClean="0">
                <a:solidFill>
                  <a:schemeClr val="bg1"/>
                </a:solidFill>
              </a:rPr>
              <a:t>Project Scheduling</a:t>
            </a:r>
          </a:p>
          <a:p>
            <a:r>
              <a:rPr lang="en-GB" sz="2400" dirty="0" smtClean="0">
                <a:solidFill>
                  <a:schemeClr val="bg1"/>
                </a:solidFill>
              </a:rPr>
              <a:t>By Sandia </a:t>
            </a:r>
            <a:r>
              <a:rPr lang="en-GB" sz="2400" dirty="0" err="1" smtClean="0">
                <a:solidFill>
                  <a:schemeClr val="bg1"/>
                </a:solidFill>
              </a:rPr>
              <a:t>Kumari</a:t>
            </a:r>
            <a:endParaRPr lang="en-GB" sz="2400" dirty="0">
              <a:solidFill>
                <a:schemeClr val="bg1"/>
              </a:solidFill>
            </a:endParaRPr>
          </a:p>
        </p:txBody>
      </p:sp>
    </p:spTree>
    <p:extLst>
      <p:ext uri="{BB962C8B-B14F-4D97-AF65-F5344CB8AC3E}">
        <p14:creationId xmlns:p14="http://schemas.microsoft.com/office/powerpoint/2010/main" xmlns="" val="1488783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592C79A9-DEC7-4799-971C-5BA236D693CB}" type="slidenum">
              <a:rPr lang="en-AU" altLang="en-US"/>
              <a:pPr/>
              <a:t>10</a:t>
            </a:fld>
            <a:endParaRPr lang="en-AU" altLang="en-US"/>
          </a:p>
        </p:txBody>
      </p:sp>
      <p:sp>
        <p:nvSpPr>
          <p:cNvPr id="11267" name="Rectangle 2"/>
          <p:cNvSpPr>
            <a:spLocks noGrp="1" noChangeArrowheads="1"/>
          </p:cNvSpPr>
          <p:nvPr>
            <p:ph type="title"/>
          </p:nvPr>
        </p:nvSpPr>
        <p:spPr>
          <a:xfrm>
            <a:off x="609600" y="274638"/>
            <a:ext cx="10972800" cy="850900"/>
          </a:xfrm>
        </p:spPr>
        <p:txBody>
          <a:bodyPr/>
          <a:lstStyle/>
          <a:p>
            <a:pPr eaLnBrk="1" hangingPunct="1"/>
            <a:r>
              <a:rPr lang="en-AU" altLang="en-US" smtClean="0"/>
              <a:t>Making a Gantt chart</a:t>
            </a:r>
          </a:p>
        </p:txBody>
      </p:sp>
      <p:sp>
        <p:nvSpPr>
          <p:cNvPr id="11268" name="Rectangle 3"/>
          <p:cNvSpPr>
            <a:spLocks noGrp="1" noChangeArrowheads="1"/>
          </p:cNvSpPr>
          <p:nvPr>
            <p:ph type="body" idx="1"/>
          </p:nvPr>
        </p:nvSpPr>
        <p:spPr>
          <a:xfrm>
            <a:off x="609600" y="1341438"/>
            <a:ext cx="10972800" cy="431800"/>
          </a:xfrm>
        </p:spPr>
        <p:txBody>
          <a:bodyPr>
            <a:normAutofit/>
          </a:bodyPr>
          <a:lstStyle/>
          <a:p>
            <a:pPr eaLnBrk="1" hangingPunct="1">
              <a:lnSpc>
                <a:spcPct val="80000"/>
              </a:lnSpc>
            </a:pPr>
            <a:r>
              <a:rPr lang="en-AU" altLang="en-US" sz="2000" dirty="0" smtClean="0">
                <a:solidFill>
                  <a:schemeClr val="bg1"/>
                </a:solidFill>
              </a:rPr>
              <a:t>Step 4 – find the </a:t>
            </a:r>
            <a:r>
              <a:rPr lang="en-AU" altLang="en-US" sz="2000" b="1" dirty="0" smtClean="0">
                <a:solidFill>
                  <a:schemeClr val="bg1"/>
                </a:solidFill>
              </a:rPr>
              <a:t>critical path</a:t>
            </a:r>
          </a:p>
        </p:txBody>
      </p:sp>
      <p:pic>
        <p:nvPicPr>
          <p:cNvPr id="11269" name="Picture 4" descr="Snap005"/>
          <p:cNvPicPr>
            <a:picLocks noChangeAspect="1" noChangeArrowheads="1"/>
          </p:cNvPicPr>
          <p:nvPr/>
        </p:nvPicPr>
        <p:blipFill>
          <a:blip r:embed="rId2"/>
          <a:srcRect/>
          <a:stretch>
            <a:fillRect/>
          </a:stretch>
        </p:blipFill>
        <p:spPr bwMode="auto">
          <a:xfrm>
            <a:off x="1655234" y="1916114"/>
            <a:ext cx="8881533" cy="2098675"/>
          </a:xfrm>
          <a:prstGeom prst="rect">
            <a:avLst/>
          </a:prstGeom>
          <a:noFill/>
          <a:ln w="9525">
            <a:noFill/>
            <a:miter lim="800000"/>
            <a:headEnd/>
            <a:tailEnd/>
          </a:ln>
        </p:spPr>
      </p:pic>
      <p:sp>
        <p:nvSpPr>
          <p:cNvPr id="11270" name="Text Box 5"/>
          <p:cNvSpPr txBox="1">
            <a:spLocks noChangeArrowheads="1"/>
          </p:cNvSpPr>
          <p:nvPr/>
        </p:nvSpPr>
        <p:spPr bwMode="auto">
          <a:xfrm>
            <a:off x="431800" y="4291014"/>
            <a:ext cx="11472333" cy="1785104"/>
          </a:xfrm>
          <a:prstGeom prst="rect">
            <a:avLst/>
          </a:prstGeom>
          <a:noFill/>
          <a:ln w="9525">
            <a:noFill/>
            <a:miter lim="800000"/>
            <a:headEnd/>
            <a:tailEnd/>
          </a:ln>
        </p:spPr>
        <p:txBody>
          <a:bodyPr>
            <a:spAutoFit/>
          </a:bodyPr>
          <a:lstStyle/>
          <a:p>
            <a:pPr eaLnBrk="1" hangingPunct="1">
              <a:spcBef>
                <a:spcPct val="50000"/>
              </a:spcBef>
            </a:pPr>
            <a:r>
              <a:rPr lang="en-AU" altLang="en-US" sz="2000" dirty="0">
                <a:solidFill>
                  <a:schemeClr val="bg1"/>
                </a:solidFill>
              </a:rPr>
              <a:t>The critical path is the sequence of tasks from beginning to end that takes the </a:t>
            </a:r>
            <a:r>
              <a:rPr lang="en-AU" altLang="en-US" sz="2000" b="1" dirty="0">
                <a:solidFill>
                  <a:schemeClr val="bg1"/>
                </a:solidFill>
              </a:rPr>
              <a:t>longest time</a:t>
            </a:r>
            <a:r>
              <a:rPr lang="en-AU" altLang="en-US" sz="2000" dirty="0">
                <a:solidFill>
                  <a:schemeClr val="bg1"/>
                </a:solidFill>
              </a:rPr>
              <a:t> to complete.</a:t>
            </a:r>
          </a:p>
          <a:p>
            <a:pPr eaLnBrk="1" hangingPunct="1">
              <a:spcBef>
                <a:spcPct val="50000"/>
              </a:spcBef>
            </a:pPr>
            <a:r>
              <a:rPr lang="en-AU" altLang="en-US" sz="2000" dirty="0">
                <a:solidFill>
                  <a:schemeClr val="bg1"/>
                </a:solidFill>
              </a:rPr>
              <a:t>It is also the </a:t>
            </a:r>
            <a:r>
              <a:rPr lang="en-AU" altLang="en-US" sz="2000" b="1" dirty="0">
                <a:solidFill>
                  <a:schemeClr val="bg1"/>
                </a:solidFill>
              </a:rPr>
              <a:t>shortest possible time</a:t>
            </a:r>
            <a:r>
              <a:rPr lang="en-AU" altLang="en-US" sz="2000" dirty="0">
                <a:solidFill>
                  <a:schemeClr val="bg1"/>
                </a:solidFill>
              </a:rPr>
              <a:t> that the project can be finished in.</a:t>
            </a:r>
          </a:p>
          <a:p>
            <a:pPr eaLnBrk="1" hangingPunct="1">
              <a:spcBef>
                <a:spcPct val="50000"/>
              </a:spcBef>
            </a:pPr>
            <a:r>
              <a:rPr lang="en-AU" altLang="en-US" sz="2000" dirty="0">
                <a:solidFill>
                  <a:schemeClr val="bg1"/>
                </a:solidFill>
              </a:rPr>
              <a:t>Any task on the critical path is called a </a:t>
            </a:r>
            <a:r>
              <a:rPr lang="en-AU" altLang="en-US" sz="2000" b="1" dirty="0">
                <a:solidFill>
                  <a:schemeClr val="bg1"/>
                </a:solidFill>
              </a:rPr>
              <a:t>critical task</a:t>
            </a:r>
            <a:r>
              <a:rPr lang="en-AU" altLang="en-US" sz="2000" dirty="0">
                <a:solidFill>
                  <a:schemeClr val="bg1"/>
                </a:solidFill>
              </a:rPr>
              <a:t>.</a:t>
            </a:r>
          </a:p>
          <a:p>
            <a:pPr eaLnBrk="1" hangingPunct="1">
              <a:spcBef>
                <a:spcPct val="50000"/>
              </a:spcBef>
            </a:pPr>
            <a:r>
              <a:rPr lang="en-AU" altLang="en-US" sz="2000" dirty="0">
                <a:solidFill>
                  <a:schemeClr val="bg1"/>
                </a:solidFill>
              </a:rPr>
              <a:t>No critical task can have its duration changed without affecting the end date of the project.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735BC5C2-803A-414C-8908-ADD18B7C5EFA}" type="slidenum">
              <a:rPr lang="en-AU" altLang="en-US"/>
              <a:pPr/>
              <a:t>11</a:t>
            </a:fld>
            <a:endParaRPr lang="en-AU" altLang="en-US"/>
          </a:p>
        </p:txBody>
      </p:sp>
      <p:sp>
        <p:nvSpPr>
          <p:cNvPr id="12291" name="Rectangle 2"/>
          <p:cNvSpPr>
            <a:spLocks noGrp="1" noChangeArrowheads="1"/>
          </p:cNvSpPr>
          <p:nvPr>
            <p:ph type="body" idx="1"/>
          </p:nvPr>
        </p:nvSpPr>
        <p:spPr>
          <a:xfrm>
            <a:off x="527051" y="2636838"/>
            <a:ext cx="10972800" cy="4221162"/>
          </a:xfrm>
        </p:spPr>
        <p:txBody>
          <a:bodyPr/>
          <a:lstStyle/>
          <a:p>
            <a:pPr eaLnBrk="1" hangingPunct="1"/>
            <a:r>
              <a:rPr lang="en-AU" altLang="en-US" sz="2800" dirty="0" smtClean="0">
                <a:solidFill>
                  <a:schemeClr val="bg1"/>
                </a:solidFill>
              </a:rPr>
              <a:t>MS Project can work out the critical path for you!</a:t>
            </a:r>
          </a:p>
          <a:p>
            <a:pPr eaLnBrk="1" hangingPunct="1"/>
            <a:r>
              <a:rPr lang="en-AU" altLang="en-US" sz="2800" dirty="0" smtClean="0">
                <a:solidFill>
                  <a:schemeClr val="bg1"/>
                </a:solidFill>
              </a:rPr>
              <a:t>The length of the critical path is the sum of the lengths of all critical tasks (the red tasks 1,2,3,4,5,7) which is 2+3+1+1.5+2+1 = 10.5 days.</a:t>
            </a:r>
          </a:p>
          <a:p>
            <a:pPr eaLnBrk="1" hangingPunct="1"/>
            <a:r>
              <a:rPr lang="en-AU" altLang="en-US" sz="2800" dirty="0" smtClean="0">
                <a:solidFill>
                  <a:schemeClr val="bg1"/>
                </a:solidFill>
              </a:rPr>
              <a:t>In other words, the minimum amount of time required to get all tasks completed is 10.5 days</a:t>
            </a:r>
          </a:p>
          <a:p>
            <a:pPr eaLnBrk="1" hangingPunct="1"/>
            <a:r>
              <a:rPr lang="en-AU" altLang="en-US" sz="2800" dirty="0" smtClean="0">
                <a:solidFill>
                  <a:schemeClr val="bg1"/>
                </a:solidFill>
              </a:rPr>
              <a:t>The other tasks (6,8) can each run over-time before affecting the end date of the project</a:t>
            </a:r>
          </a:p>
        </p:txBody>
      </p:sp>
      <p:pic>
        <p:nvPicPr>
          <p:cNvPr id="12292" name="Picture 3" descr="Snap005"/>
          <p:cNvPicPr>
            <a:picLocks noChangeAspect="1" noChangeArrowheads="1"/>
          </p:cNvPicPr>
          <p:nvPr/>
        </p:nvPicPr>
        <p:blipFill>
          <a:blip r:embed="rId2"/>
          <a:srcRect/>
          <a:stretch>
            <a:fillRect/>
          </a:stretch>
        </p:blipFill>
        <p:spPr bwMode="auto">
          <a:xfrm>
            <a:off x="1390651" y="393701"/>
            <a:ext cx="8881533" cy="209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004D42BF-31D8-458C-8DD9-9A1BB6688DE1}" type="slidenum">
              <a:rPr lang="en-AU" altLang="en-US"/>
              <a:pPr/>
              <a:t>12</a:t>
            </a:fld>
            <a:endParaRPr lang="en-AU" altLang="en-US"/>
          </a:p>
        </p:txBody>
      </p:sp>
      <p:sp>
        <p:nvSpPr>
          <p:cNvPr id="13315" name="Rectangle 2"/>
          <p:cNvSpPr>
            <a:spLocks noGrp="1" noChangeArrowheads="1"/>
          </p:cNvSpPr>
          <p:nvPr>
            <p:ph type="body" idx="1"/>
          </p:nvPr>
        </p:nvSpPr>
        <p:spPr>
          <a:xfrm>
            <a:off x="527051" y="2781300"/>
            <a:ext cx="10972800" cy="2808288"/>
          </a:xfrm>
        </p:spPr>
        <p:txBody>
          <a:bodyPr/>
          <a:lstStyle/>
          <a:p>
            <a:pPr eaLnBrk="1" hangingPunct="1"/>
            <a:r>
              <a:rPr lang="en-AU" altLang="en-US" sz="2800" dirty="0" smtClean="0">
                <a:solidFill>
                  <a:schemeClr val="bg1"/>
                </a:solidFill>
              </a:rPr>
              <a:t>The amount of time a task can be extended before it affects other tasks is called </a:t>
            </a:r>
            <a:r>
              <a:rPr lang="en-AU" altLang="en-US" sz="2800" i="1" dirty="0" smtClean="0">
                <a:solidFill>
                  <a:schemeClr val="bg1"/>
                </a:solidFill>
              </a:rPr>
              <a:t>slack</a:t>
            </a:r>
            <a:r>
              <a:rPr lang="en-AU" altLang="en-US" sz="2800" dirty="0" smtClean="0">
                <a:solidFill>
                  <a:schemeClr val="bg1"/>
                </a:solidFill>
              </a:rPr>
              <a:t> (or </a:t>
            </a:r>
            <a:r>
              <a:rPr lang="en-AU" altLang="en-US" sz="2800" i="1" dirty="0" smtClean="0">
                <a:solidFill>
                  <a:schemeClr val="bg1"/>
                </a:solidFill>
              </a:rPr>
              <a:t>float</a:t>
            </a:r>
            <a:r>
              <a:rPr lang="en-AU" altLang="en-US" sz="2800" dirty="0" smtClean="0">
                <a:solidFill>
                  <a:schemeClr val="bg1"/>
                </a:solidFill>
              </a:rPr>
              <a:t>).</a:t>
            </a:r>
          </a:p>
          <a:p>
            <a:pPr eaLnBrk="1" hangingPunct="1"/>
            <a:r>
              <a:rPr lang="en-AU" altLang="en-US" sz="2800" dirty="0" smtClean="0">
                <a:solidFill>
                  <a:schemeClr val="bg1"/>
                </a:solidFill>
              </a:rPr>
              <a:t>Task </a:t>
            </a:r>
            <a:r>
              <a:rPr lang="en-AU" altLang="en-US" sz="2800" dirty="0" smtClean="0">
                <a:solidFill>
                  <a:schemeClr val="bg1"/>
                </a:solidFill>
              </a:rPr>
              <a:t>6 can take an extra day and a half before it affects the project’s end date, so each has </a:t>
            </a:r>
            <a:r>
              <a:rPr lang="en-AU" altLang="en-US" sz="2800" b="1" dirty="0" smtClean="0">
                <a:solidFill>
                  <a:schemeClr val="bg1"/>
                </a:solidFill>
              </a:rPr>
              <a:t>1.5 day’s slack</a:t>
            </a:r>
            <a:r>
              <a:rPr lang="en-AU" altLang="en-US" sz="2800" dirty="0" smtClean="0">
                <a:solidFill>
                  <a:schemeClr val="bg1"/>
                </a:solidFill>
              </a:rPr>
              <a:t>.</a:t>
            </a:r>
          </a:p>
        </p:txBody>
      </p:sp>
      <p:pic>
        <p:nvPicPr>
          <p:cNvPr id="13316" name="Picture 3" descr="Snap005"/>
          <p:cNvPicPr>
            <a:picLocks noChangeAspect="1" noChangeArrowheads="1"/>
          </p:cNvPicPr>
          <p:nvPr/>
        </p:nvPicPr>
        <p:blipFill>
          <a:blip r:embed="rId3"/>
          <a:srcRect/>
          <a:stretch>
            <a:fillRect/>
          </a:stretch>
        </p:blipFill>
        <p:spPr bwMode="auto">
          <a:xfrm>
            <a:off x="1390651" y="393701"/>
            <a:ext cx="8881533" cy="209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940DF4E3-63AC-4B7F-8A5A-B8E3A5FD13FC}" type="slidenum">
              <a:rPr lang="en-AU" altLang="en-US"/>
              <a:pPr/>
              <a:t>13</a:t>
            </a:fld>
            <a:endParaRPr lang="en-AU" altLang="en-US"/>
          </a:p>
        </p:txBody>
      </p:sp>
      <p:sp>
        <p:nvSpPr>
          <p:cNvPr id="14339" name="Rectangle 2"/>
          <p:cNvSpPr>
            <a:spLocks noGrp="1" noChangeArrowheads="1"/>
          </p:cNvSpPr>
          <p:nvPr>
            <p:ph type="body" idx="1"/>
          </p:nvPr>
        </p:nvSpPr>
        <p:spPr>
          <a:xfrm>
            <a:off x="624417" y="3357564"/>
            <a:ext cx="10972800" cy="2663825"/>
          </a:xfrm>
        </p:spPr>
        <p:txBody>
          <a:bodyPr/>
          <a:lstStyle/>
          <a:p>
            <a:pPr eaLnBrk="1" hangingPunct="1">
              <a:spcBef>
                <a:spcPct val="0"/>
              </a:spcBef>
              <a:buFontTx/>
              <a:buNone/>
            </a:pPr>
            <a:r>
              <a:rPr lang="en-AU" altLang="en-US" sz="2800" dirty="0" smtClean="0">
                <a:solidFill>
                  <a:schemeClr val="bg1"/>
                </a:solidFill>
              </a:rPr>
              <a:t>Critical tasks, by definition, can have NO slack.</a:t>
            </a:r>
          </a:p>
          <a:p>
            <a:pPr eaLnBrk="1" hangingPunct="1">
              <a:spcBef>
                <a:spcPct val="0"/>
              </a:spcBef>
              <a:buFontTx/>
              <a:buNone/>
            </a:pPr>
            <a:endParaRPr lang="en-AU" altLang="en-US" sz="2800" dirty="0" smtClean="0">
              <a:solidFill>
                <a:schemeClr val="bg1"/>
              </a:solidFill>
            </a:endParaRPr>
          </a:p>
          <a:p>
            <a:pPr eaLnBrk="1" hangingPunct="1">
              <a:spcBef>
                <a:spcPct val="0"/>
              </a:spcBef>
              <a:buFontTx/>
              <a:buNone/>
            </a:pPr>
            <a:r>
              <a:rPr lang="en-AU" altLang="en-US" sz="2800" dirty="0" smtClean="0">
                <a:solidFill>
                  <a:schemeClr val="bg1"/>
                </a:solidFill>
              </a:rPr>
              <a:t>Thus if you are ever asked, “</a:t>
            </a:r>
            <a:r>
              <a:rPr lang="en-AU" altLang="en-US" sz="2800" i="1" dirty="0" smtClean="0">
                <a:solidFill>
                  <a:schemeClr val="bg1"/>
                </a:solidFill>
              </a:rPr>
              <a:t>Can the duration of a critical task be changed without affecting the end date of the project?”</a:t>
            </a:r>
            <a:r>
              <a:rPr lang="en-AU" altLang="en-US" sz="2800" dirty="0" smtClean="0">
                <a:solidFill>
                  <a:schemeClr val="bg1"/>
                </a:solidFill>
              </a:rPr>
              <a:t>, the answer is always </a:t>
            </a:r>
            <a:r>
              <a:rPr lang="en-AU" altLang="en-US" sz="2800" b="1" dirty="0" smtClean="0">
                <a:solidFill>
                  <a:schemeClr val="bg1"/>
                </a:solidFill>
              </a:rPr>
              <a:t>NO</a:t>
            </a:r>
            <a:r>
              <a:rPr lang="en-AU" altLang="en-US" sz="2800" dirty="0" smtClean="0">
                <a:solidFill>
                  <a:schemeClr val="bg1"/>
                </a:solidFill>
              </a:rPr>
              <a:t>!</a:t>
            </a:r>
          </a:p>
          <a:p>
            <a:pPr eaLnBrk="1" hangingPunct="1">
              <a:spcBef>
                <a:spcPct val="0"/>
              </a:spcBef>
              <a:buFontTx/>
              <a:buNone/>
            </a:pPr>
            <a:endParaRPr lang="en-AU" altLang="en-US" sz="2800" dirty="0" smtClean="0">
              <a:solidFill>
                <a:schemeClr val="bg1"/>
              </a:solidFill>
            </a:endParaRPr>
          </a:p>
        </p:txBody>
      </p:sp>
      <p:pic>
        <p:nvPicPr>
          <p:cNvPr id="14340" name="Picture 3" descr="Snap005"/>
          <p:cNvPicPr>
            <a:picLocks noChangeAspect="1" noChangeArrowheads="1"/>
          </p:cNvPicPr>
          <p:nvPr/>
        </p:nvPicPr>
        <p:blipFill>
          <a:blip r:embed="rId2"/>
          <a:srcRect/>
          <a:stretch>
            <a:fillRect/>
          </a:stretch>
        </p:blipFill>
        <p:spPr bwMode="auto">
          <a:xfrm>
            <a:off x="1390651" y="692151"/>
            <a:ext cx="8881533" cy="209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0045E8B3-9436-48B4-8174-9F5E7C80A23D}" type="slidenum">
              <a:rPr lang="en-AU" altLang="en-US"/>
              <a:pPr/>
              <a:t>14</a:t>
            </a:fld>
            <a:endParaRPr lang="en-AU" altLang="en-US"/>
          </a:p>
        </p:txBody>
      </p:sp>
      <p:sp>
        <p:nvSpPr>
          <p:cNvPr id="16387" name="Rectangle 2"/>
          <p:cNvSpPr>
            <a:spLocks noGrp="1" noChangeArrowheads="1"/>
          </p:cNvSpPr>
          <p:nvPr>
            <p:ph type="title"/>
          </p:nvPr>
        </p:nvSpPr>
        <p:spPr/>
        <p:txBody>
          <a:bodyPr/>
          <a:lstStyle/>
          <a:p>
            <a:pPr eaLnBrk="1" hangingPunct="1"/>
            <a:r>
              <a:rPr lang="en-AU" altLang="en-US" smtClean="0"/>
              <a:t>PERT basics</a:t>
            </a:r>
          </a:p>
        </p:txBody>
      </p:sp>
      <p:sp>
        <p:nvSpPr>
          <p:cNvPr id="2" name="Rectangle 3"/>
          <p:cNvSpPr>
            <a:spLocks noGrp="1" noChangeArrowheads="1"/>
          </p:cNvSpPr>
          <p:nvPr>
            <p:ph type="body" idx="1"/>
          </p:nvPr>
        </p:nvSpPr>
        <p:spPr/>
        <p:txBody>
          <a:bodyPr>
            <a:normAutofit/>
          </a:bodyPr>
          <a:lstStyle/>
          <a:p>
            <a:pPr>
              <a:lnSpc>
                <a:spcPct val="90000"/>
              </a:lnSpc>
            </a:pPr>
            <a:r>
              <a:rPr lang="en-AU" altLang="en-US" sz="2400" dirty="0" smtClean="0">
                <a:solidFill>
                  <a:schemeClr val="bg1"/>
                </a:solidFill>
              </a:rPr>
              <a:t>PERT is an acronym so it’s in capital </a:t>
            </a:r>
            <a:r>
              <a:rPr lang="en-AU" altLang="en-US" sz="2400" dirty="0" smtClean="0">
                <a:solidFill>
                  <a:schemeClr val="bg1"/>
                </a:solidFill>
              </a:rPr>
              <a:t>letters (</a:t>
            </a:r>
            <a:r>
              <a:rPr lang="en-US" sz="2400" i="1" dirty="0" smtClean="0">
                <a:solidFill>
                  <a:schemeClr val="bg1"/>
                </a:solidFill>
              </a:rPr>
              <a:t>Program </a:t>
            </a:r>
            <a:r>
              <a:rPr lang="en-US" sz="2400" i="1" dirty="0" smtClean="0">
                <a:solidFill>
                  <a:schemeClr val="bg1"/>
                </a:solidFill>
              </a:rPr>
              <a:t>evaluation and review </a:t>
            </a:r>
            <a:r>
              <a:rPr lang="en-US" sz="2400" i="1" dirty="0" smtClean="0">
                <a:solidFill>
                  <a:schemeClr val="bg1"/>
                </a:solidFill>
              </a:rPr>
              <a:t>technique)</a:t>
            </a:r>
            <a:endParaRPr lang="en-AU" altLang="en-US" sz="2400" dirty="0" smtClean="0">
              <a:solidFill>
                <a:schemeClr val="bg1"/>
              </a:solidFill>
            </a:endParaRPr>
          </a:p>
          <a:p>
            <a:pPr eaLnBrk="1" hangingPunct="1">
              <a:lnSpc>
                <a:spcPct val="90000"/>
              </a:lnSpc>
            </a:pPr>
            <a:r>
              <a:rPr lang="en-AU" altLang="en-US" sz="2400" dirty="0" smtClean="0">
                <a:solidFill>
                  <a:schemeClr val="bg1"/>
                </a:solidFill>
              </a:rPr>
              <a:t>Gantt is a name, so only has an initial capital</a:t>
            </a:r>
          </a:p>
          <a:p>
            <a:pPr eaLnBrk="1" hangingPunct="1">
              <a:lnSpc>
                <a:spcPct val="90000"/>
              </a:lnSpc>
            </a:pPr>
            <a:r>
              <a:rPr lang="en-AU" altLang="en-US" sz="2400" dirty="0" smtClean="0">
                <a:solidFill>
                  <a:schemeClr val="bg1"/>
                </a:solidFill>
              </a:rPr>
              <a:t>In Gantt chart, the length of a task’s bar is proportional to the length of the task.  This rarely applies to PERT charts. </a:t>
            </a:r>
          </a:p>
          <a:p>
            <a:pPr eaLnBrk="1" hangingPunct="1">
              <a:lnSpc>
                <a:spcPct val="90000"/>
              </a:lnSpc>
            </a:pPr>
            <a:r>
              <a:rPr lang="en-AU" altLang="en-US" sz="2400" dirty="0" smtClean="0">
                <a:solidFill>
                  <a:schemeClr val="bg1"/>
                </a:solidFill>
              </a:rPr>
              <a:t>There are a few different “flavours” of PERT and Gantt charts…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36527411-AA86-47C5-AC73-FC8D55411274}" type="slidenum">
              <a:rPr lang="en-AU" altLang="en-US"/>
              <a:pPr/>
              <a:t>15</a:t>
            </a:fld>
            <a:endParaRPr lang="en-AU" altLang="en-US"/>
          </a:p>
        </p:txBody>
      </p:sp>
      <p:sp>
        <p:nvSpPr>
          <p:cNvPr id="17411" name="Rectangle 2"/>
          <p:cNvSpPr>
            <a:spLocks noGrp="1" noChangeArrowheads="1"/>
          </p:cNvSpPr>
          <p:nvPr>
            <p:ph type="title"/>
          </p:nvPr>
        </p:nvSpPr>
        <p:spPr>
          <a:xfrm>
            <a:off x="609600" y="115889"/>
            <a:ext cx="10972800" cy="1157287"/>
          </a:xfrm>
        </p:spPr>
        <p:txBody>
          <a:bodyPr/>
          <a:lstStyle/>
          <a:p>
            <a:pPr eaLnBrk="1" hangingPunct="1"/>
            <a:r>
              <a:rPr lang="en-AU" altLang="en-US" smtClean="0"/>
              <a:t>PERT charts</a:t>
            </a:r>
          </a:p>
        </p:txBody>
      </p:sp>
      <p:pic>
        <p:nvPicPr>
          <p:cNvPr id="17412" name="Picture 3" descr="pert-prac"/>
          <p:cNvPicPr>
            <a:picLocks noChangeAspect="1" noChangeArrowheads="1"/>
          </p:cNvPicPr>
          <p:nvPr/>
        </p:nvPicPr>
        <p:blipFill>
          <a:blip r:embed="rId2"/>
          <a:srcRect/>
          <a:stretch>
            <a:fillRect/>
          </a:stretch>
        </p:blipFill>
        <p:spPr bwMode="auto">
          <a:xfrm>
            <a:off x="2172788" y="1500280"/>
            <a:ext cx="7924800" cy="2797400"/>
          </a:xfrm>
          <a:prstGeom prst="rect">
            <a:avLst/>
          </a:prstGeom>
          <a:noFill/>
          <a:ln w="9525">
            <a:noFill/>
            <a:miter lim="800000"/>
            <a:headEnd/>
            <a:tailEnd/>
          </a:ln>
        </p:spPr>
      </p:pic>
      <p:sp>
        <p:nvSpPr>
          <p:cNvPr id="17413" name="Text Box 4"/>
          <p:cNvSpPr txBox="1">
            <a:spLocks noChangeArrowheads="1"/>
          </p:cNvSpPr>
          <p:nvPr/>
        </p:nvSpPr>
        <p:spPr bwMode="auto">
          <a:xfrm>
            <a:off x="1095650" y="4513264"/>
            <a:ext cx="10560049" cy="1785104"/>
          </a:xfrm>
          <a:prstGeom prst="rect">
            <a:avLst/>
          </a:prstGeom>
          <a:noFill/>
          <a:ln w="9525">
            <a:noFill/>
            <a:miter lim="800000"/>
            <a:headEnd/>
            <a:tailEnd/>
          </a:ln>
        </p:spPr>
        <p:txBody>
          <a:bodyPr>
            <a:spAutoFit/>
          </a:bodyPr>
          <a:lstStyle/>
          <a:p>
            <a:pPr eaLnBrk="1" hangingPunct="1">
              <a:spcBef>
                <a:spcPct val="50000"/>
              </a:spcBef>
            </a:pPr>
            <a:r>
              <a:rPr lang="en-AU" altLang="en-US" sz="2000" dirty="0">
                <a:solidFill>
                  <a:schemeClr val="bg1"/>
                </a:solidFill>
              </a:rPr>
              <a:t>This PERT chart follows the “Activity on Arrow” style.</a:t>
            </a:r>
          </a:p>
          <a:p>
            <a:pPr eaLnBrk="1" hangingPunct="1">
              <a:spcBef>
                <a:spcPct val="50000"/>
              </a:spcBef>
              <a:buFontTx/>
              <a:buChar char="•"/>
            </a:pPr>
            <a:r>
              <a:rPr lang="en-AU" altLang="en-US" sz="2000" dirty="0">
                <a:solidFill>
                  <a:schemeClr val="bg1"/>
                </a:solidFill>
              </a:rPr>
              <a:t>The tasks are shown by </a:t>
            </a:r>
            <a:r>
              <a:rPr lang="en-AU" altLang="en-US" sz="2000" b="1" dirty="0">
                <a:solidFill>
                  <a:schemeClr val="bg1"/>
                </a:solidFill>
              </a:rPr>
              <a:t>arrows</a:t>
            </a:r>
            <a:r>
              <a:rPr lang="en-AU" altLang="en-US" sz="2000" dirty="0">
                <a:solidFill>
                  <a:schemeClr val="bg1"/>
                </a:solidFill>
              </a:rPr>
              <a:t>.  Task name are shown by letters, in this case.</a:t>
            </a:r>
          </a:p>
          <a:p>
            <a:pPr eaLnBrk="1" hangingPunct="1">
              <a:spcBef>
                <a:spcPct val="50000"/>
              </a:spcBef>
              <a:buFontTx/>
              <a:buChar char="•"/>
            </a:pPr>
            <a:r>
              <a:rPr lang="en-AU" altLang="en-US" sz="2000" dirty="0">
                <a:solidFill>
                  <a:schemeClr val="bg1"/>
                </a:solidFill>
              </a:rPr>
              <a:t>The circles are called </a:t>
            </a:r>
            <a:r>
              <a:rPr lang="en-AU" altLang="en-US" sz="2000" b="1" i="1" dirty="0">
                <a:solidFill>
                  <a:schemeClr val="bg1"/>
                </a:solidFill>
              </a:rPr>
              <a:t>nodes</a:t>
            </a:r>
            <a:r>
              <a:rPr lang="en-AU" altLang="en-US" sz="2000" i="1" dirty="0">
                <a:solidFill>
                  <a:schemeClr val="bg1"/>
                </a:solidFill>
              </a:rPr>
              <a:t>. </a:t>
            </a:r>
            <a:r>
              <a:rPr lang="en-AU" altLang="en-US" sz="2000" dirty="0">
                <a:solidFill>
                  <a:schemeClr val="bg1"/>
                </a:solidFill>
              </a:rPr>
              <a:t>The nodes indicate the </a:t>
            </a:r>
            <a:r>
              <a:rPr lang="en-AU" altLang="en-US" sz="2000" i="1" dirty="0">
                <a:solidFill>
                  <a:schemeClr val="bg1"/>
                </a:solidFill>
              </a:rPr>
              <a:t>start</a:t>
            </a:r>
            <a:r>
              <a:rPr lang="en-AU" altLang="en-US" sz="2000" dirty="0">
                <a:solidFill>
                  <a:schemeClr val="bg1"/>
                </a:solidFill>
              </a:rPr>
              <a:t> or </a:t>
            </a:r>
            <a:r>
              <a:rPr lang="en-AU" altLang="en-US" sz="2000" i="1" dirty="0">
                <a:solidFill>
                  <a:schemeClr val="bg1"/>
                </a:solidFill>
              </a:rPr>
              <a:t>end</a:t>
            </a:r>
            <a:r>
              <a:rPr lang="en-AU" altLang="en-US" sz="2000" dirty="0">
                <a:solidFill>
                  <a:schemeClr val="bg1"/>
                </a:solidFill>
              </a:rPr>
              <a:t> of tasks.</a:t>
            </a:r>
            <a:endParaRPr lang="en-AU" altLang="en-US" sz="3600" i="1" dirty="0">
              <a:solidFill>
                <a:schemeClr val="bg1"/>
              </a:solidFill>
            </a:endParaRPr>
          </a:p>
          <a:p>
            <a:pPr eaLnBrk="1" hangingPunct="1">
              <a:spcBef>
                <a:spcPct val="50000"/>
              </a:spcBef>
              <a:buFontTx/>
              <a:buChar char="•"/>
            </a:pPr>
            <a:r>
              <a:rPr lang="en-AU" altLang="en-US" sz="2000" dirty="0">
                <a:solidFill>
                  <a:schemeClr val="bg1"/>
                </a:solidFill>
              </a:rPr>
              <a:t>Task durations are the shown by the numbers.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D079103D-3504-4E31-BD55-77C165C33251}" type="slidenum">
              <a:rPr lang="en-AU" altLang="en-US"/>
              <a:pPr/>
              <a:t>16</a:t>
            </a:fld>
            <a:endParaRPr lang="en-AU" altLang="en-US"/>
          </a:p>
        </p:txBody>
      </p:sp>
      <p:sp>
        <p:nvSpPr>
          <p:cNvPr id="18435" name="Rectangle 2"/>
          <p:cNvSpPr>
            <a:spLocks noGrp="1" noChangeArrowheads="1"/>
          </p:cNvSpPr>
          <p:nvPr>
            <p:ph type="title"/>
          </p:nvPr>
        </p:nvSpPr>
        <p:spPr/>
        <p:txBody>
          <a:bodyPr/>
          <a:lstStyle/>
          <a:p>
            <a:pPr eaLnBrk="1" hangingPunct="1"/>
            <a:r>
              <a:rPr lang="en-AU" altLang="en-US" smtClean="0"/>
              <a:t>‘Activity on Node’ style PERT</a:t>
            </a:r>
          </a:p>
        </p:txBody>
      </p:sp>
      <p:pic>
        <p:nvPicPr>
          <p:cNvPr id="18436" name="Picture 3" descr="pert_aon"/>
          <p:cNvPicPr>
            <a:picLocks noChangeAspect="1" noChangeArrowheads="1"/>
          </p:cNvPicPr>
          <p:nvPr/>
        </p:nvPicPr>
        <p:blipFill>
          <a:blip r:embed="rId2"/>
          <a:srcRect/>
          <a:stretch>
            <a:fillRect/>
          </a:stretch>
        </p:blipFill>
        <p:spPr bwMode="auto">
          <a:xfrm>
            <a:off x="1717706" y="2505662"/>
            <a:ext cx="8636000" cy="2673350"/>
          </a:xfrm>
          <a:prstGeom prst="rect">
            <a:avLst/>
          </a:prstGeom>
          <a:noFill/>
          <a:ln w="9525">
            <a:noFill/>
            <a:miter lim="800000"/>
            <a:headEnd/>
            <a:tailEnd/>
          </a:ln>
        </p:spPr>
      </p:pic>
      <p:sp>
        <p:nvSpPr>
          <p:cNvPr id="18437" name="Text Box 4"/>
          <p:cNvSpPr txBox="1">
            <a:spLocks noChangeArrowheads="1"/>
          </p:cNvSpPr>
          <p:nvPr/>
        </p:nvSpPr>
        <p:spPr bwMode="auto">
          <a:xfrm>
            <a:off x="1037470" y="5657671"/>
            <a:ext cx="10369549" cy="1200329"/>
          </a:xfrm>
          <a:prstGeom prst="rect">
            <a:avLst/>
          </a:prstGeom>
          <a:noFill/>
          <a:ln w="9525">
            <a:noFill/>
            <a:miter lim="800000"/>
            <a:headEnd/>
            <a:tailEnd/>
          </a:ln>
        </p:spPr>
        <p:txBody>
          <a:bodyPr>
            <a:spAutoFit/>
          </a:bodyPr>
          <a:lstStyle/>
          <a:p>
            <a:pPr eaLnBrk="1" hangingPunct="1">
              <a:spcBef>
                <a:spcPct val="50000"/>
              </a:spcBef>
            </a:pPr>
            <a:r>
              <a:rPr lang="en-AU" altLang="en-US" sz="2400" i="1" dirty="0">
                <a:solidFill>
                  <a:schemeClr val="bg1"/>
                </a:solidFill>
              </a:rPr>
              <a:t>Activity on Node</a:t>
            </a:r>
            <a:r>
              <a:rPr lang="en-AU" altLang="en-US" sz="2400" dirty="0">
                <a:solidFill>
                  <a:schemeClr val="bg1"/>
                </a:solidFill>
              </a:rPr>
              <a:t> is a different flavour of PERT: this time the </a:t>
            </a:r>
            <a:r>
              <a:rPr lang="en-AU" altLang="en-US" sz="2400" i="1" dirty="0">
                <a:solidFill>
                  <a:schemeClr val="bg1"/>
                </a:solidFill>
              </a:rPr>
              <a:t>nodes</a:t>
            </a:r>
            <a:r>
              <a:rPr lang="en-AU" altLang="en-US" sz="2400" dirty="0">
                <a:solidFill>
                  <a:schemeClr val="bg1"/>
                </a:solidFill>
              </a:rPr>
              <a:t> are tasks, and the </a:t>
            </a:r>
            <a:r>
              <a:rPr lang="en-AU" altLang="en-US" sz="2400" i="1" dirty="0">
                <a:solidFill>
                  <a:schemeClr val="bg1"/>
                </a:solidFill>
              </a:rPr>
              <a:t>arrows</a:t>
            </a:r>
            <a:r>
              <a:rPr lang="en-AU" altLang="en-US" sz="2400" dirty="0">
                <a:solidFill>
                  <a:schemeClr val="bg1"/>
                </a:solidFill>
              </a:rPr>
              <a:t> are merely connectors.  We will use </a:t>
            </a:r>
            <a:r>
              <a:rPr lang="en-AU" altLang="en-US" sz="2400" i="1" dirty="0">
                <a:solidFill>
                  <a:schemeClr val="bg1"/>
                </a:solidFill>
              </a:rPr>
              <a:t>Activity on Arrows, </a:t>
            </a:r>
            <a:r>
              <a:rPr lang="en-AU" altLang="en-US" sz="2400" dirty="0">
                <a:solidFill>
                  <a:schemeClr val="bg1"/>
                </a:solidFill>
              </a:rPr>
              <a:t>with the nodes merely connecting points.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pic>
        <p:nvPicPr>
          <p:cNvPr id="1026" name="Picture 2"/>
          <p:cNvPicPr>
            <a:picLocks noChangeAspect="1" noChangeArrowheads="1"/>
          </p:cNvPicPr>
          <p:nvPr/>
        </p:nvPicPr>
        <p:blipFill>
          <a:blip r:embed="rId2"/>
          <a:srcRect/>
          <a:stretch>
            <a:fillRect/>
          </a:stretch>
        </p:blipFill>
        <p:spPr bwMode="auto">
          <a:xfrm>
            <a:off x="718457" y="817517"/>
            <a:ext cx="10455185" cy="40679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a:xfrm>
            <a:off x="2407599" y="208547"/>
            <a:ext cx="7729728" cy="1188720"/>
          </a:xfrm>
        </p:spPr>
        <p:txBody>
          <a:bodyPr/>
          <a:lstStyle/>
          <a:p>
            <a:pPr eaLnBrk="1" hangingPunct="1"/>
            <a:r>
              <a:rPr lang="en-US" altLang="en-US" smtClean="0"/>
              <a:t>Sidebar…</a:t>
            </a:r>
          </a:p>
        </p:txBody>
      </p:sp>
      <p:pic>
        <p:nvPicPr>
          <p:cNvPr id="19459" name="Content Placeholder 4" descr="PERT Expected time.jpg"/>
          <p:cNvPicPr>
            <a:picLocks noGrp="1" noChangeAspect="1" noChangeArrowheads="1"/>
          </p:cNvPicPr>
          <p:nvPr>
            <p:ph idx="1"/>
          </p:nvPr>
        </p:nvPicPr>
        <p:blipFill>
          <a:blip r:embed="rId2"/>
          <a:srcRect/>
          <a:stretch>
            <a:fillRect/>
          </a:stretch>
        </p:blipFill>
        <p:spPr>
          <a:xfrm>
            <a:off x="0" y="1592337"/>
            <a:ext cx="12029017" cy="4896695"/>
          </a:xfrm>
        </p:spPr>
      </p:pic>
      <p:sp>
        <p:nvSpPr>
          <p:cNvPr id="19460" name="Slide Number Placeholder 3"/>
          <p:cNvSpPr>
            <a:spLocks noGrp="1"/>
          </p:cNvSpPr>
          <p:nvPr>
            <p:ph type="sldNum" sz="quarter" idx="12"/>
          </p:nvPr>
        </p:nvSpPr>
        <p:spPr>
          <a:noFill/>
        </p:spPr>
        <p:txBody>
          <a:bodyPr/>
          <a:lstStyle/>
          <a:p>
            <a:fld id="{06DE8AE2-BC92-450E-9671-10F725F2731F}" type="slidenum">
              <a:rPr lang="en-AU" altLang="en-US"/>
              <a:pPr/>
              <a:t>18</a:t>
            </a:fld>
            <a:endParaRPr lang="en-AU"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pPr eaLnBrk="1" hangingPunct="1"/>
            <a:endParaRPr lang="en-US" altLang="en-US" smtClean="0"/>
          </a:p>
        </p:txBody>
      </p:sp>
      <p:pic>
        <p:nvPicPr>
          <p:cNvPr id="20483" name="Content Placeholder 4" descr="Critical-Path-Analysis.png"/>
          <p:cNvPicPr>
            <a:picLocks noGrp="1" noChangeAspect="1" noChangeArrowheads="1"/>
          </p:cNvPicPr>
          <p:nvPr>
            <p:ph idx="1"/>
          </p:nvPr>
        </p:nvPicPr>
        <p:blipFill>
          <a:blip r:embed="rId3"/>
          <a:srcRect/>
          <a:stretch>
            <a:fillRect/>
          </a:stretch>
        </p:blipFill>
        <p:spPr>
          <a:xfrm>
            <a:off x="-46567" y="2298701"/>
            <a:ext cx="11906251" cy="3857625"/>
          </a:xfrm>
        </p:spPr>
      </p:pic>
      <p:sp>
        <p:nvSpPr>
          <p:cNvPr id="20484" name="Slide Number Placeholder 3"/>
          <p:cNvSpPr>
            <a:spLocks noGrp="1"/>
          </p:cNvSpPr>
          <p:nvPr>
            <p:ph type="sldNum" sz="quarter" idx="12"/>
          </p:nvPr>
        </p:nvSpPr>
        <p:spPr>
          <a:noFill/>
        </p:spPr>
        <p:txBody>
          <a:bodyPr/>
          <a:lstStyle/>
          <a:p>
            <a:fld id="{8CB16843-D3F8-4587-AB9C-D2D83B32F6C3}" type="slidenum">
              <a:rPr lang="en-AU" altLang="en-US"/>
              <a:pPr/>
              <a:t>19</a:t>
            </a:fld>
            <a:endParaRPr lang="en-AU" altLang="en-US"/>
          </a:p>
        </p:txBody>
      </p:sp>
      <p:pic>
        <p:nvPicPr>
          <p:cNvPr id="20485" name="Picture 2"/>
          <p:cNvPicPr>
            <a:picLocks noChangeAspect="1" noChangeArrowheads="1"/>
          </p:cNvPicPr>
          <p:nvPr/>
        </p:nvPicPr>
        <p:blipFill>
          <a:blip r:embed="rId4"/>
          <a:srcRect/>
          <a:stretch>
            <a:fillRect/>
          </a:stretch>
        </p:blipFill>
        <p:spPr bwMode="auto">
          <a:xfrm>
            <a:off x="8667751" y="253666"/>
            <a:ext cx="2552700"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71EA3-C20D-4B4A-B0BE-D6B5F62DD217}"/>
              </a:ext>
            </a:extLst>
          </p:cNvPr>
          <p:cNvSpPr>
            <a:spLocks noGrp="1"/>
          </p:cNvSpPr>
          <p:nvPr>
            <p:ph type="title"/>
          </p:nvPr>
        </p:nvSpPr>
        <p:spPr>
          <a:xfrm>
            <a:off x="1904565" y="964692"/>
            <a:ext cx="7729728" cy="994737"/>
          </a:xfrm>
        </p:spPr>
        <p:txBody>
          <a:bodyPr/>
          <a:lstStyle/>
          <a:p>
            <a:r>
              <a:rPr lang="en-GB" sz="3800" dirty="0" smtClean="0">
                <a:solidFill>
                  <a:schemeClr val="tx1"/>
                </a:solidFill>
              </a:rPr>
              <a:t>Scheduling</a:t>
            </a:r>
            <a:endParaRPr lang="en-GB" dirty="0">
              <a:solidFill>
                <a:schemeClr val="tx1"/>
              </a:solidFill>
            </a:endParaRPr>
          </a:p>
        </p:txBody>
      </p:sp>
      <p:sp>
        <p:nvSpPr>
          <p:cNvPr id="3" name="Content Placeholder 2">
            <a:extLst>
              <a:ext uri="{FF2B5EF4-FFF2-40B4-BE49-F238E27FC236}">
                <a16:creationId xmlns:a16="http://schemas.microsoft.com/office/drawing/2014/main" xmlns="" id="{41A3CD90-0FAF-4104-AA15-C9AEB2EF3DBB}"/>
              </a:ext>
            </a:extLst>
          </p:cNvPr>
          <p:cNvSpPr>
            <a:spLocks noGrp="1"/>
          </p:cNvSpPr>
          <p:nvPr>
            <p:ph idx="1"/>
          </p:nvPr>
        </p:nvSpPr>
        <p:spPr>
          <a:xfrm>
            <a:off x="1384661" y="2390503"/>
            <a:ext cx="10021275" cy="4114800"/>
          </a:xfrm>
        </p:spPr>
        <p:txBody>
          <a:bodyPr>
            <a:normAutofit lnSpcReduction="10000"/>
          </a:bodyPr>
          <a:lstStyle/>
          <a:p>
            <a:r>
              <a:rPr lang="en-US" sz="2400" dirty="0" smtClean="0">
                <a:solidFill>
                  <a:schemeClr val="bg1"/>
                </a:solidFill>
              </a:rPr>
              <a:t>Scheduling of a software project does not differ greatly from scheduling of any multitask engineering effort. Therefore, generalized project scheduling tools and techniques can be applied with little modification for software projects.</a:t>
            </a:r>
          </a:p>
          <a:p>
            <a:endParaRPr lang="en-US" sz="2400" dirty="0" smtClean="0">
              <a:solidFill>
                <a:schemeClr val="bg1"/>
              </a:solidFill>
            </a:endParaRPr>
          </a:p>
          <a:p>
            <a:r>
              <a:rPr lang="en-US" sz="2400" i="1" dirty="0" smtClean="0">
                <a:solidFill>
                  <a:schemeClr val="bg1"/>
                </a:solidFill>
              </a:rPr>
              <a:t>Program evaluation and review technique (PERT) and the critical path method (CPM)  </a:t>
            </a:r>
            <a:r>
              <a:rPr lang="en-US" sz="2400" dirty="0" smtClean="0">
                <a:solidFill>
                  <a:schemeClr val="bg1"/>
                </a:solidFill>
              </a:rPr>
              <a:t>are two project scheduling methods that can be applied to software development. Both techniques are driven by information already developed in earlier project planning activities: estimates of effort, a decomposition of the product function, the selection of the appropriate process model and task set, and decomposition of the tasks that are selected.</a:t>
            </a:r>
            <a:endParaRPr lang="en-GB" sz="2400" dirty="0" smtClean="0">
              <a:solidFill>
                <a:schemeClr val="bg1"/>
              </a:solidFill>
            </a:endParaRPr>
          </a:p>
          <a:p>
            <a:endParaRPr lang="en-US" dirty="0" smtClean="0">
              <a:solidFill>
                <a:schemeClr val="bg1"/>
              </a:solidFill>
            </a:endParaRPr>
          </a:p>
        </p:txBody>
      </p:sp>
    </p:spTree>
    <p:extLst>
      <p:ext uri="{BB962C8B-B14F-4D97-AF65-F5344CB8AC3E}">
        <p14:creationId xmlns:p14="http://schemas.microsoft.com/office/powerpoint/2010/main" xmlns="" val="2602373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endParaRPr lang="en-US" altLang="en-US" smtClean="0"/>
          </a:p>
        </p:txBody>
      </p:sp>
      <p:sp>
        <p:nvSpPr>
          <p:cNvPr id="21507" name="Content Placeholder 2"/>
          <p:cNvSpPr>
            <a:spLocks noGrp="1" noChangeArrowheads="1"/>
          </p:cNvSpPr>
          <p:nvPr>
            <p:ph idx="1"/>
          </p:nvPr>
        </p:nvSpPr>
        <p:spPr>
          <a:xfrm>
            <a:off x="818147" y="2638044"/>
            <a:ext cx="9142717" cy="4219956"/>
          </a:xfrm>
        </p:spPr>
        <p:txBody>
          <a:bodyPr>
            <a:normAutofit/>
          </a:bodyPr>
          <a:lstStyle/>
          <a:p>
            <a:r>
              <a:rPr lang="en-US" altLang="en-US" sz="2400" i="1" dirty="0" smtClean="0">
                <a:solidFill>
                  <a:schemeClr val="bg1"/>
                </a:solidFill>
              </a:rPr>
              <a:t>Early Start – The earliest time that an activity can </a:t>
            </a:r>
            <a:r>
              <a:rPr lang="en-US" altLang="en-US" sz="2400" i="1" dirty="0" smtClean="0">
                <a:solidFill>
                  <a:schemeClr val="bg1"/>
                </a:solidFill>
              </a:rPr>
              <a:t>start providing </a:t>
            </a:r>
            <a:r>
              <a:rPr lang="en-US" altLang="en-US" sz="2400" i="1" dirty="0" smtClean="0">
                <a:solidFill>
                  <a:schemeClr val="bg1"/>
                </a:solidFill>
              </a:rPr>
              <a:t>n</a:t>
            </a:r>
            <a:r>
              <a:rPr lang="en-US" altLang="en-US" sz="2400" i="1" dirty="0" smtClean="0">
                <a:solidFill>
                  <a:schemeClr val="bg1"/>
                </a:solidFill>
              </a:rPr>
              <a:t>o changes to the schedule </a:t>
            </a:r>
            <a:endParaRPr lang="en-US" altLang="en-US" sz="2400" i="1" dirty="0" smtClean="0">
              <a:solidFill>
                <a:schemeClr val="bg1"/>
              </a:solidFill>
            </a:endParaRPr>
          </a:p>
          <a:p>
            <a:r>
              <a:rPr lang="en-US" altLang="en-US" sz="2400" i="1" dirty="0" smtClean="0">
                <a:solidFill>
                  <a:schemeClr val="bg1"/>
                </a:solidFill>
              </a:rPr>
              <a:t>Early Finish – The earliest time that an activity can </a:t>
            </a:r>
            <a:r>
              <a:rPr lang="en-US" altLang="en-US" sz="2400" i="1" dirty="0" smtClean="0">
                <a:solidFill>
                  <a:schemeClr val="bg1"/>
                </a:solidFill>
              </a:rPr>
              <a:t>finish </a:t>
            </a:r>
            <a:r>
              <a:rPr lang="en-US" altLang="en-US" sz="2400" i="1" dirty="0" smtClean="0">
                <a:solidFill>
                  <a:schemeClr val="bg1"/>
                </a:solidFill>
              </a:rPr>
              <a:t>providing no changes to the schedule </a:t>
            </a:r>
          </a:p>
          <a:p>
            <a:r>
              <a:rPr lang="en-US" altLang="en-US" sz="2400" i="1" dirty="0" smtClean="0">
                <a:solidFill>
                  <a:schemeClr val="bg1"/>
                </a:solidFill>
              </a:rPr>
              <a:t>Late Start – The latest time that an activity can </a:t>
            </a:r>
            <a:r>
              <a:rPr lang="en-US" altLang="en-US" sz="2400" i="1" dirty="0" smtClean="0">
                <a:solidFill>
                  <a:schemeClr val="bg1"/>
                </a:solidFill>
              </a:rPr>
              <a:t>start without increasing the duration of the project</a:t>
            </a:r>
            <a:endParaRPr lang="en-US" altLang="en-US" sz="2400" i="1" dirty="0" smtClean="0">
              <a:solidFill>
                <a:schemeClr val="bg1"/>
              </a:solidFill>
            </a:endParaRPr>
          </a:p>
          <a:p>
            <a:r>
              <a:rPr lang="en-US" altLang="en-US" sz="2400" i="1" dirty="0" smtClean="0">
                <a:solidFill>
                  <a:schemeClr val="bg1"/>
                </a:solidFill>
              </a:rPr>
              <a:t>Late Finish – The latest time that an activity can </a:t>
            </a:r>
            <a:r>
              <a:rPr lang="en-US" altLang="en-US" sz="2400" i="1" dirty="0" smtClean="0">
                <a:solidFill>
                  <a:schemeClr val="bg1"/>
                </a:solidFill>
              </a:rPr>
              <a:t>finish without delaying the end date of the project</a:t>
            </a:r>
            <a:endParaRPr lang="en-US" altLang="en-US" sz="2400" i="1" dirty="0" smtClean="0">
              <a:solidFill>
                <a:schemeClr val="bg1"/>
              </a:solidFill>
            </a:endParaRPr>
          </a:p>
          <a:p>
            <a:endParaRPr lang="en-US" altLang="en-US" dirty="0" smtClean="0">
              <a:solidFill>
                <a:schemeClr val="bg1"/>
              </a:solidFill>
            </a:endParaRPr>
          </a:p>
        </p:txBody>
      </p:sp>
      <p:sp>
        <p:nvSpPr>
          <p:cNvPr id="21508" name="Slide Number Placeholder 3"/>
          <p:cNvSpPr>
            <a:spLocks noGrp="1" noChangeArrowheads="1"/>
          </p:cNvSpPr>
          <p:nvPr>
            <p:ph type="sldNum" sz="quarter" idx="12"/>
          </p:nvPr>
        </p:nvSpPr>
        <p:spPr>
          <a:noFill/>
        </p:spPr>
        <p:txBody>
          <a:bodyPr/>
          <a:lstStyle/>
          <a:p>
            <a:fld id="{0A19E407-77B6-432C-8885-477C549AD6A5}" type="slidenum">
              <a:rPr lang="en-AU" altLang="en-US"/>
              <a:pPr/>
              <a:t>20</a:t>
            </a:fld>
            <a:endParaRPr lang="en-AU"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p:cNvPicPr>
            <a:picLocks noChangeAspect="1" noChangeArrowheads="1"/>
          </p:cNvPicPr>
          <p:nvPr/>
        </p:nvPicPr>
        <p:blipFill>
          <a:blip r:embed="rId3"/>
          <a:srcRect/>
          <a:stretch>
            <a:fillRect/>
          </a:stretch>
        </p:blipFill>
        <p:spPr bwMode="auto">
          <a:xfrm>
            <a:off x="812800" y="914400"/>
            <a:ext cx="7518400" cy="3048000"/>
          </a:xfrm>
          <a:prstGeom prst="rect">
            <a:avLst/>
          </a:prstGeom>
          <a:noFill/>
          <a:ln w="9525">
            <a:noFill/>
            <a:miter lim="800000"/>
            <a:headEnd/>
            <a:tailEnd/>
          </a:ln>
        </p:spPr>
      </p:pic>
      <p:pic>
        <p:nvPicPr>
          <p:cNvPr id="3" name="Picture 2"/>
          <p:cNvPicPr>
            <a:picLocks noChangeAspect="1" noChangeArrowheads="1"/>
          </p:cNvPicPr>
          <p:nvPr/>
        </p:nvPicPr>
        <p:blipFill>
          <a:blip r:embed="rId4"/>
          <a:srcRect/>
          <a:stretch>
            <a:fillRect/>
          </a:stretch>
        </p:blipFill>
        <p:spPr bwMode="auto">
          <a:xfrm>
            <a:off x="1684422" y="4921417"/>
            <a:ext cx="5283200" cy="1647825"/>
          </a:xfrm>
          <a:prstGeom prst="rect">
            <a:avLst/>
          </a:prstGeom>
          <a:noFill/>
          <a:ln w="9525">
            <a:noFill/>
            <a:miter lim="800000"/>
            <a:headEnd/>
            <a:tailEnd/>
          </a:ln>
        </p:spPr>
      </p:pic>
      <p:pic>
        <p:nvPicPr>
          <p:cNvPr id="4" name="Picture 3"/>
          <p:cNvPicPr>
            <a:picLocks noChangeAspect="1" noChangeArrowheads="1"/>
          </p:cNvPicPr>
          <p:nvPr/>
        </p:nvPicPr>
        <p:blipFill>
          <a:blip r:embed="rId5"/>
          <a:srcRect/>
          <a:stretch>
            <a:fillRect/>
          </a:stretch>
        </p:blipFill>
        <p:spPr bwMode="auto">
          <a:xfrm>
            <a:off x="812800" y="3995738"/>
            <a:ext cx="1828800" cy="881062"/>
          </a:xfrm>
          <a:prstGeom prst="rect">
            <a:avLst/>
          </a:prstGeom>
          <a:noFill/>
          <a:ln w="9525">
            <a:noFill/>
            <a:miter lim="800000"/>
            <a:headEnd/>
            <a:tailEnd/>
          </a:ln>
        </p:spPr>
      </p:pic>
      <p:sp>
        <p:nvSpPr>
          <p:cNvPr id="7" name="TextBox 6"/>
          <p:cNvSpPr txBox="1"/>
          <p:nvPr/>
        </p:nvSpPr>
        <p:spPr>
          <a:xfrm>
            <a:off x="609600" y="152400"/>
            <a:ext cx="11074400" cy="769938"/>
          </a:xfrm>
          <a:prstGeom prst="rect">
            <a:avLst/>
          </a:prstGeom>
          <a:noFill/>
        </p:spPr>
        <p:txBody>
          <a:bodyPr>
            <a:spAutoFit/>
          </a:bodyPr>
          <a:lstStyle/>
          <a:p>
            <a:pPr eaLnBrk="1" hangingPunct="1">
              <a:defRPr/>
            </a:pPr>
            <a:r>
              <a:rPr lang="en-US" sz="4400" dirty="0">
                <a:latin typeface="Arial" panose="020B0604020202020204" pitchFamily="34" charset="0"/>
              </a:rPr>
              <a:t>Example: Activity Network</a:t>
            </a:r>
          </a:p>
        </p:txBody>
      </p:sp>
      <p:sp>
        <p:nvSpPr>
          <p:cNvPr id="22534" name="Footer Placeholder 7"/>
          <p:cNvSpPr>
            <a:spLocks noGrp="1" noChangeArrowheads="1"/>
          </p:cNvSpPr>
          <p:nvPr>
            <p:ph type="ftr" sz="quarter" idx="11"/>
          </p:nvPr>
        </p:nvSpPr>
        <p:spPr>
          <a:noFill/>
        </p:spPr>
        <p:txBody>
          <a:bodyPr/>
          <a:lstStyle/>
          <a:p>
            <a:r>
              <a:rPr lang="en-US" altLang="en-US" smtClean="0">
                <a:latin typeface="Arial" charset="0"/>
              </a:rPr>
              <a:t>Software Engineering</a:t>
            </a:r>
          </a:p>
        </p:txBody>
      </p:sp>
      <p:sp>
        <p:nvSpPr>
          <p:cNvPr id="22535" name="Slide Number Placeholder 8"/>
          <p:cNvSpPr>
            <a:spLocks noGrp="1" noChangeArrowheads="1"/>
          </p:cNvSpPr>
          <p:nvPr>
            <p:ph type="sldNum" sz="quarter" idx="12"/>
          </p:nvPr>
        </p:nvSpPr>
        <p:spPr>
          <a:noFill/>
        </p:spPr>
        <p:txBody>
          <a:bodyPr/>
          <a:lstStyle/>
          <a:p>
            <a:fld id="{D8C97A77-FDD2-4EF7-AC95-B5D7A4E74EBF}" type="slidenum">
              <a:rPr lang="en-US" altLang="en-US"/>
              <a:pPr/>
              <a:t>21</a:t>
            </a:fld>
            <a:endParaRPr lang="en-US" altLang="en-US"/>
          </a:p>
        </p:txBody>
      </p:sp>
      <p:sp>
        <p:nvSpPr>
          <p:cNvPr id="8" name="Rectangle 7"/>
          <p:cNvSpPr/>
          <p:nvPr/>
        </p:nvSpPr>
        <p:spPr>
          <a:xfrm>
            <a:off x="7363326" y="4160331"/>
            <a:ext cx="4588043" cy="2308324"/>
          </a:xfrm>
          <a:prstGeom prst="rect">
            <a:avLst/>
          </a:prstGeom>
        </p:spPr>
        <p:txBody>
          <a:bodyPr wrap="square">
            <a:spAutoFit/>
          </a:bodyPr>
          <a:lstStyle/>
          <a:p>
            <a:r>
              <a:rPr lang="en-US" sz="2400" b="1" dirty="0" smtClean="0">
                <a:solidFill>
                  <a:schemeClr val="bg1"/>
                </a:solidFill>
              </a:rPr>
              <a:t>Critical </a:t>
            </a:r>
            <a:r>
              <a:rPr lang="en-US" sz="2400" b="1" dirty="0" smtClean="0">
                <a:solidFill>
                  <a:schemeClr val="bg1"/>
                </a:solidFill>
              </a:rPr>
              <a:t>Path</a:t>
            </a:r>
            <a:endParaRPr lang="en-US" sz="2400" b="1" dirty="0" smtClean="0">
              <a:solidFill>
                <a:schemeClr val="bg1"/>
              </a:solidFill>
            </a:endParaRPr>
          </a:p>
          <a:p>
            <a:r>
              <a:rPr lang="en-US" sz="2400" i="1" dirty="0" smtClean="0">
                <a:solidFill>
                  <a:schemeClr val="bg1"/>
                </a:solidFill>
              </a:rPr>
              <a:t>The critical path is the sequence of activities with the longest</a:t>
            </a:r>
          </a:p>
          <a:p>
            <a:r>
              <a:rPr lang="en-US" sz="2400" i="1" dirty="0" smtClean="0">
                <a:solidFill>
                  <a:schemeClr val="bg1"/>
                </a:solidFill>
              </a:rPr>
              <a:t>duration. A delay in any of these activities will result in a delay for</a:t>
            </a:r>
          </a:p>
          <a:p>
            <a:r>
              <a:rPr lang="en-US" sz="2400" dirty="0" smtClean="0">
                <a:solidFill>
                  <a:schemeClr val="bg1"/>
                </a:solidFill>
              </a:rPr>
              <a:t>the whole project</a:t>
            </a:r>
            <a:endParaRPr lang="en-US" sz="2400"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2"/>
          <a:srcRect/>
          <a:stretch>
            <a:fillRect/>
          </a:stretch>
        </p:blipFill>
        <p:spPr bwMode="auto">
          <a:xfrm>
            <a:off x="1219200" y="1524000"/>
            <a:ext cx="9652000" cy="4038600"/>
          </a:xfrm>
          <a:prstGeom prst="rect">
            <a:avLst/>
          </a:prstGeom>
          <a:noFill/>
          <a:ln w="9525">
            <a:noFill/>
            <a:miter lim="800000"/>
            <a:headEnd/>
            <a:tailEnd/>
          </a:ln>
        </p:spPr>
      </p:pic>
      <p:sp>
        <p:nvSpPr>
          <p:cNvPr id="5" name="TextBox 4"/>
          <p:cNvSpPr txBox="1"/>
          <p:nvPr/>
        </p:nvSpPr>
        <p:spPr>
          <a:xfrm>
            <a:off x="609600" y="152400"/>
            <a:ext cx="11074400" cy="769938"/>
          </a:xfrm>
          <a:prstGeom prst="rect">
            <a:avLst/>
          </a:prstGeom>
          <a:noFill/>
        </p:spPr>
        <p:txBody>
          <a:bodyPr>
            <a:spAutoFit/>
          </a:bodyPr>
          <a:lstStyle/>
          <a:p>
            <a:pPr eaLnBrk="1" hangingPunct="1">
              <a:defRPr/>
            </a:pPr>
            <a:r>
              <a:rPr lang="en-US" sz="4400" dirty="0">
                <a:latin typeface="Arial" panose="020B0604020202020204" pitchFamily="34" charset="0"/>
              </a:rPr>
              <a:t>Example: Activity Network</a:t>
            </a:r>
          </a:p>
        </p:txBody>
      </p:sp>
      <p:sp>
        <p:nvSpPr>
          <p:cNvPr id="23556" name="Footer Placeholder 5"/>
          <p:cNvSpPr>
            <a:spLocks noGrp="1" noChangeArrowheads="1"/>
          </p:cNvSpPr>
          <p:nvPr>
            <p:ph type="ftr" sz="quarter" idx="11"/>
          </p:nvPr>
        </p:nvSpPr>
        <p:spPr>
          <a:noFill/>
        </p:spPr>
        <p:txBody>
          <a:bodyPr/>
          <a:lstStyle/>
          <a:p>
            <a:r>
              <a:rPr lang="en-US" altLang="en-US" smtClean="0">
                <a:latin typeface="Arial" charset="0"/>
              </a:rPr>
              <a:t>Software Engineering</a:t>
            </a:r>
          </a:p>
        </p:txBody>
      </p:sp>
      <p:sp>
        <p:nvSpPr>
          <p:cNvPr id="23557" name="Slide Number Placeholder 6"/>
          <p:cNvSpPr>
            <a:spLocks noGrp="1" noChangeArrowheads="1"/>
          </p:cNvSpPr>
          <p:nvPr>
            <p:ph type="sldNum" sz="quarter" idx="12"/>
          </p:nvPr>
        </p:nvSpPr>
        <p:spPr>
          <a:noFill/>
        </p:spPr>
        <p:txBody>
          <a:bodyPr/>
          <a:lstStyle/>
          <a:p>
            <a:fld id="{5C7F1AE7-C48E-44F0-B215-B4B484D0BA85}" type="slidenum">
              <a:rPr lang="en-US" altLang="en-US"/>
              <a:pPr/>
              <a:t>22</a:t>
            </a:fld>
            <a:endParaRPr lang="en-US" altLang="en-US"/>
          </a:p>
        </p:txBody>
      </p:sp>
      <p:pic>
        <p:nvPicPr>
          <p:cNvPr id="23558" name="Picture 7"/>
          <p:cNvPicPr>
            <a:picLocks noChangeAspect="1" noChangeArrowheads="1"/>
          </p:cNvPicPr>
          <p:nvPr/>
        </p:nvPicPr>
        <p:blipFill>
          <a:blip r:embed="rId3"/>
          <a:srcRect/>
          <a:stretch>
            <a:fillRect/>
          </a:stretch>
        </p:blipFill>
        <p:spPr bwMode="auto">
          <a:xfrm>
            <a:off x="9264651" y="957264"/>
            <a:ext cx="2190749" cy="1133475"/>
          </a:xfrm>
          <a:prstGeom prst="rect">
            <a:avLst/>
          </a:prstGeom>
          <a:noFill/>
          <a:ln w="9525">
            <a:noFill/>
            <a:miter lim="800000"/>
            <a:headEnd/>
            <a:tailEnd/>
          </a:ln>
        </p:spPr>
      </p:pic>
      <p:pic>
        <p:nvPicPr>
          <p:cNvPr id="23559" name="Picture 8"/>
          <p:cNvPicPr>
            <a:picLocks noChangeAspect="1" noChangeArrowheads="1"/>
          </p:cNvPicPr>
          <p:nvPr/>
        </p:nvPicPr>
        <p:blipFill>
          <a:blip r:embed="rId4"/>
          <a:srcRect/>
          <a:stretch>
            <a:fillRect/>
          </a:stretch>
        </p:blipFill>
        <p:spPr bwMode="auto">
          <a:xfrm>
            <a:off x="0" y="969963"/>
            <a:ext cx="3894667" cy="1579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a:srcRect/>
          <a:stretch>
            <a:fillRect/>
          </a:stretch>
        </p:blipFill>
        <p:spPr bwMode="auto">
          <a:xfrm>
            <a:off x="8985251" y="1600201"/>
            <a:ext cx="2190749" cy="1133475"/>
          </a:xfrm>
          <a:prstGeom prst="rect">
            <a:avLst/>
          </a:prstGeom>
          <a:noFill/>
          <a:ln w="9525">
            <a:noFill/>
            <a:miter lim="800000"/>
            <a:headEnd/>
            <a:tailEnd/>
          </a:ln>
        </p:spPr>
      </p:pic>
      <p:pic>
        <p:nvPicPr>
          <p:cNvPr id="24579" name="Picture 2"/>
          <p:cNvPicPr>
            <a:picLocks noChangeAspect="1" noChangeArrowheads="1"/>
          </p:cNvPicPr>
          <p:nvPr/>
        </p:nvPicPr>
        <p:blipFill>
          <a:blip r:embed="rId4"/>
          <a:srcRect/>
          <a:stretch>
            <a:fillRect/>
          </a:stretch>
        </p:blipFill>
        <p:spPr bwMode="auto">
          <a:xfrm>
            <a:off x="4165600" y="3271839"/>
            <a:ext cx="7620000" cy="2676525"/>
          </a:xfrm>
          <a:prstGeom prst="rect">
            <a:avLst/>
          </a:prstGeom>
          <a:noFill/>
          <a:ln w="9525">
            <a:noFill/>
            <a:miter lim="800000"/>
            <a:headEnd/>
            <a:tailEnd/>
          </a:ln>
        </p:spPr>
      </p:pic>
      <p:sp>
        <p:nvSpPr>
          <p:cNvPr id="6" name="TextBox 5"/>
          <p:cNvSpPr txBox="1"/>
          <p:nvPr/>
        </p:nvSpPr>
        <p:spPr>
          <a:xfrm>
            <a:off x="609600" y="1"/>
            <a:ext cx="11074400" cy="1446213"/>
          </a:xfrm>
          <a:prstGeom prst="rect">
            <a:avLst/>
          </a:prstGeom>
          <a:noFill/>
        </p:spPr>
        <p:txBody>
          <a:bodyPr>
            <a:spAutoFit/>
          </a:bodyPr>
          <a:lstStyle/>
          <a:p>
            <a:pPr eaLnBrk="1" hangingPunct="1">
              <a:defRPr/>
            </a:pPr>
            <a:r>
              <a:rPr lang="en-US" sz="4400" dirty="0">
                <a:latin typeface="Arial" panose="020B0604020202020204" pitchFamily="34" charset="0"/>
              </a:rPr>
              <a:t>Example: Activity Network- Early Start and Early </a:t>
            </a:r>
            <a:r>
              <a:rPr lang="en-US" sz="4400" dirty="0" smtClean="0">
                <a:latin typeface="Arial" panose="020B0604020202020204" pitchFamily="34" charset="0"/>
              </a:rPr>
              <a:t>finish (Forward Pass)</a:t>
            </a:r>
            <a:endParaRPr lang="en-US" sz="4400" dirty="0">
              <a:latin typeface="Arial" panose="020B0604020202020204" pitchFamily="34" charset="0"/>
            </a:endParaRPr>
          </a:p>
        </p:txBody>
      </p:sp>
      <p:pic>
        <p:nvPicPr>
          <p:cNvPr id="24581" name="Picture 6"/>
          <p:cNvPicPr>
            <a:picLocks noChangeAspect="1" noChangeArrowheads="1"/>
          </p:cNvPicPr>
          <p:nvPr/>
        </p:nvPicPr>
        <p:blipFill>
          <a:blip r:embed="rId5"/>
          <a:srcRect/>
          <a:stretch>
            <a:fillRect/>
          </a:stretch>
        </p:blipFill>
        <p:spPr bwMode="auto">
          <a:xfrm>
            <a:off x="203200" y="1371600"/>
            <a:ext cx="4267200" cy="3048000"/>
          </a:xfrm>
          <a:prstGeom prst="rect">
            <a:avLst/>
          </a:prstGeom>
          <a:noFill/>
          <a:ln w="9525">
            <a:noFill/>
            <a:miter lim="800000"/>
            <a:headEnd/>
            <a:tailEnd/>
          </a:ln>
        </p:spPr>
      </p:pic>
      <p:sp>
        <p:nvSpPr>
          <p:cNvPr id="24583" name="Slide Number Placeholder 8"/>
          <p:cNvSpPr>
            <a:spLocks noGrp="1" noChangeArrowheads="1"/>
          </p:cNvSpPr>
          <p:nvPr>
            <p:ph type="sldNum" sz="quarter" idx="12"/>
          </p:nvPr>
        </p:nvSpPr>
        <p:spPr>
          <a:noFill/>
        </p:spPr>
        <p:txBody>
          <a:bodyPr/>
          <a:lstStyle/>
          <a:p>
            <a:fld id="{947331B5-CDAF-4974-8C6E-2FE91560DCC7}" type="slidenum">
              <a:rPr lang="en-US" altLang="en-US"/>
              <a:pPr/>
              <a:t>23</a:t>
            </a:fld>
            <a:endParaRPr lang="en-US" altLang="en-US"/>
          </a:p>
        </p:txBody>
      </p:sp>
      <p:sp>
        <p:nvSpPr>
          <p:cNvPr id="24584" name="TextBox 3"/>
          <p:cNvSpPr txBox="1">
            <a:spLocks noChangeArrowheads="1"/>
          </p:cNvSpPr>
          <p:nvPr/>
        </p:nvSpPr>
        <p:spPr bwMode="auto">
          <a:xfrm>
            <a:off x="406401" y="4797425"/>
            <a:ext cx="3384551" cy="1077218"/>
          </a:xfrm>
          <a:prstGeom prst="rect">
            <a:avLst/>
          </a:prstGeom>
          <a:noFill/>
          <a:ln w="9525">
            <a:noFill/>
            <a:miter lim="800000"/>
            <a:headEnd/>
            <a:tailEnd/>
          </a:ln>
        </p:spPr>
        <p:txBody>
          <a:bodyPr>
            <a:spAutoFit/>
          </a:bodyPr>
          <a:lstStyle/>
          <a:p>
            <a:pPr eaLnBrk="1" hangingPunct="1"/>
            <a:r>
              <a:rPr lang="en-US" altLang="en-US" sz="1600" dirty="0">
                <a:solidFill>
                  <a:schemeClr val="bg1"/>
                </a:solidFill>
              </a:rPr>
              <a:t>A,B,D,F = 5+4+6+4=19</a:t>
            </a:r>
          </a:p>
          <a:p>
            <a:pPr eaLnBrk="1" hangingPunct="1"/>
            <a:r>
              <a:rPr lang="en-US" altLang="en-US" sz="1600" dirty="0">
                <a:solidFill>
                  <a:schemeClr val="bg1"/>
                </a:solidFill>
              </a:rPr>
              <a:t>A,C,E,F= 5+5+3+4= </a:t>
            </a:r>
            <a:r>
              <a:rPr lang="en-US" altLang="en-US" sz="1600" dirty="0" smtClean="0">
                <a:solidFill>
                  <a:schemeClr val="bg1"/>
                </a:solidFill>
              </a:rPr>
              <a:t>17</a:t>
            </a:r>
          </a:p>
          <a:p>
            <a:pPr eaLnBrk="1" hangingPunct="1"/>
            <a:endParaRPr lang="en-US" altLang="en-US" sz="1600" dirty="0" smtClean="0">
              <a:solidFill>
                <a:schemeClr val="bg1"/>
              </a:solidFill>
            </a:endParaRPr>
          </a:p>
          <a:p>
            <a:pPr eaLnBrk="1" hangingPunct="1"/>
            <a:r>
              <a:rPr lang="en-US" altLang="en-US" sz="1600" dirty="0" smtClean="0">
                <a:solidFill>
                  <a:schemeClr val="bg1"/>
                </a:solidFill>
              </a:rPr>
              <a:t>Therefore, ABDF is critical path</a:t>
            </a:r>
            <a:endParaRPr lang="en-US" altLang="en-US" sz="16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noChangeArrowheads="1"/>
          </p:cNvPicPr>
          <p:nvPr/>
        </p:nvPicPr>
        <p:blipFill>
          <a:blip r:embed="rId3"/>
          <a:srcRect/>
          <a:stretch>
            <a:fillRect/>
          </a:stretch>
        </p:blipFill>
        <p:spPr bwMode="auto">
          <a:xfrm>
            <a:off x="609600" y="1920876"/>
            <a:ext cx="1422400" cy="1050925"/>
          </a:xfrm>
          <a:prstGeom prst="rect">
            <a:avLst/>
          </a:prstGeom>
          <a:noFill/>
          <a:ln w="9525">
            <a:noFill/>
            <a:miter lim="800000"/>
            <a:headEnd/>
            <a:tailEnd/>
          </a:ln>
        </p:spPr>
      </p:pic>
      <p:sp>
        <p:nvSpPr>
          <p:cNvPr id="6" name="TextBox 5"/>
          <p:cNvSpPr txBox="1"/>
          <p:nvPr/>
        </p:nvSpPr>
        <p:spPr>
          <a:xfrm>
            <a:off x="609600" y="152401"/>
            <a:ext cx="11074400" cy="1446213"/>
          </a:xfrm>
          <a:prstGeom prst="rect">
            <a:avLst/>
          </a:prstGeom>
          <a:noFill/>
        </p:spPr>
        <p:txBody>
          <a:bodyPr>
            <a:spAutoFit/>
          </a:bodyPr>
          <a:lstStyle/>
          <a:p>
            <a:pPr eaLnBrk="1" hangingPunct="1">
              <a:defRPr/>
            </a:pPr>
            <a:r>
              <a:rPr lang="en-US" sz="4400" dirty="0">
                <a:latin typeface="Arial" panose="020B0604020202020204" pitchFamily="34" charset="0"/>
              </a:rPr>
              <a:t>Example: Activity Network- Late Start and Late finish</a:t>
            </a:r>
          </a:p>
        </p:txBody>
      </p:sp>
      <p:sp>
        <p:nvSpPr>
          <p:cNvPr id="25604" name="Footer Placeholder 6"/>
          <p:cNvSpPr>
            <a:spLocks noGrp="1" noChangeArrowheads="1"/>
          </p:cNvSpPr>
          <p:nvPr>
            <p:ph type="ftr" sz="quarter" idx="11"/>
          </p:nvPr>
        </p:nvSpPr>
        <p:spPr>
          <a:noFill/>
        </p:spPr>
        <p:txBody>
          <a:bodyPr/>
          <a:lstStyle/>
          <a:p>
            <a:r>
              <a:rPr lang="en-US" altLang="en-US" smtClean="0">
                <a:latin typeface="Arial" charset="0"/>
              </a:rPr>
              <a:t>Software Engineering</a:t>
            </a:r>
          </a:p>
        </p:txBody>
      </p:sp>
      <p:sp>
        <p:nvSpPr>
          <p:cNvPr id="25605" name="Slide Number Placeholder 7"/>
          <p:cNvSpPr>
            <a:spLocks noGrp="1" noChangeArrowheads="1"/>
          </p:cNvSpPr>
          <p:nvPr>
            <p:ph type="sldNum" sz="quarter" idx="12"/>
          </p:nvPr>
        </p:nvSpPr>
        <p:spPr>
          <a:noFill/>
        </p:spPr>
        <p:txBody>
          <a:bodyPr/>
          <a:lstStyle/>
          <a:p>
            <a:fld id="{37A23B2E-088B-4F38-8703-F2A72B907D30}" type="slidenum">
              <a:rPr lang="en-US" altLang="en-US"/>
              <a:pPr/>
              <a:t>24</a:t>
            </a:fld>
            <a:endParaRPr lang="en-US" altLang="en-US"/>
          </a:p>
        </p:txBody>
      </p:sp>
      <p:pic>
        <p:nvPicPr>
          <p:cNvPr id="25606" name="Picture 3"/>
          <p:cNvPicPr>
            <a:picLocks noChangeAspect="1" noChangeArrowheads="1"/>
          </p:cNvPicPr>
          <p:nvPr/>
        </p:nvPicPr>
        <p:blipFill>
          <a:blip r:embed="rId4"/>
          <a:srcRect/>
          <a:stretch>
            <a:fillRect/>
          </a:stretch>
        </p:blipFill>
        <p:spPr bwMode="auto">
          <a:xfrm>
            <a:off x="2641601" y="2387600"/>
            <a:ext cx="8369300" cy="3221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4"/>
          <p:cNvPicPr>
            <a:picLocks noChangeAspect="1" noChangeArrowheads="1"/>
          </p:cNvPicPr>
          <p:nvPr/>
        </p:nvPicPr>
        <p:blipFill>
          <a:blip r:embed="rId3"/>
          <a:srcRect/>
          <a:stretch>
            <a:fillRect/>
          </a:stretch>
        </p:blipFill>
        <p:spPr bwMode="auto">
          <a:xfrm>
            <a:off x="1682206" y="3286125"/>
            <a:ext cx="9245600" cy="3571875"/>
          </a:xfrm>
          <a:prstGeom prst="rect">
            <a:avLst/>
          </a:prstGeom>
          <a:noFill/>
          <a:ln w="9525">
            <a:noFill/>
            <a:miter lim="800000"/>
            <a:headEnd/>
            <a:tailEnd/>
          </a:ln>
        </p:spPr>
      </p:pic>
      <p:sp>
        <p:nvSpPr>
          <p:cNvPr id="7" name="TextBox 6"/>
          <p:cNvSpPr txBox="1"/>
          <p:nvPr/>
        </p:nvSpPr>
        <p:spPr>
          <a:xfrm>
            <a:off x="609600" y="152401"/>
            <a:ext cx="11074400" cy="2062163"/>
          </a:xfrm>
          <a:prstGeom prst="rect">
            <a:avLst/>
          </a:prstGeom>
          <a:noFill/>
        </p:spPr>
        <p:txBody>
          <a:bodyPr>
            <a:spAutoFit/>
          </a:bodyPr>
          <a:lstStyle/>
          <a:p>
            <a:pPr eaLnBrk="1" hangingPunct="1">
              <a:defRPr/>
            </a:pPr>
            <a:r>
              <a:rPr lang="en-US" sz="4400" dirty="0">
                <a:latin typeface="Arial" panose="020B0604020202020204" pitchFamily="34" charset="0"/>
              </a:rPr>
              <a:t>Example: Activity Network- Total Float(Slack)</a:t>
            </a:r>
          </a:p>
          <a:p>
            <a:pPr eaLnBrk="1" hangingPunct="1">
              <a:defRPr/>
            </a:pPr>
            <a:r>
              <a:rPr lang="en-US" sz="2000" b="1" dirty="0">
                <a:solidFill>
                  <a:schemeClr val="bg1"/>
                </a:solidFill>
                <a:latin typeface="Arial" panose="020B0604020202020204" pitchFamily="34" charset="0"/>
              </a:rPr>
              <a:t>Total float </a:t>
            </a:r>
            <a:r>
              <a:rPr lang="en-US" sz="2000" dirty="0">
                <a:solidFill>
                  <a:schemeClr val="bg1"/>
                </a:solidFill>
                <a:latin typeface="Arial" panose="020B0604020202020204" pitchFamily="34" charset="0"/>
              </a:rPr>
              <a:t>is how long an activity can be delayed, without delaying the project completion date. On a critical path, the total float is zero.</a:t>
            </a:r>
          </a:p>
        </p:txBody>
      </p:sp>
      <p:sp>
        <p:nvSpPr>
          <p:cNvPr id="27653" name="TextBox 8"/>
          <p:cNvSpPr txBox="1">
            <a:spLocks noChangeArrowheads="1"/>
          </p:cNvSpPr>
          <p:nvPr/>
        </p:nvSpPr>
        <p:spPr bwMode="auto">
          <a:xfrm>
            <a:off x="418737" y="2352132"/>
            <a:ext cx="5181600" cy="646113"/>
          </a:xfrm>
          <a:prstGeom prst="rect">
            <a:avLst/>
          </a:prstGeom>
          <a:noFill/>
          <a:ln w="9525">
            <a:noFill/>
            <a:miter lim="800000"/>
            <a:headEnd/>
            <a:tailEnd/>
          </a:ln>
        </p:spPr>
        <p:txBody>
          <a:bodyPr>
            <a:spAutoFit/>
          </a:bodyPr>
          <a:lstStyle/>
          <a:p>
            <a:pPr eaLnBrk="1" hangingPunct="1"/>
            <a:r>
              <a:rPr lang="en-US" altLang="en-US" sz="1800" dirty="0">
                <a:solidFill>
                  <a:schemeClr val="bg1"/>
                </a:solidFill>
              </a:rPr>
              <a:t>Total Float=TF</a:t>
            </a:r>
          </a:p>
          <a:p>
            <a:pPr eaLnBrk="1" hangingPunct="1"/>
            <a:r>
              <a:rPr lang="en-US" altLang="en-US" sz="1800" dirty="0">
                <a:solidFill>
                  <a:schemeClr val="bg1"/>
                </a:solidFill>
              </a:rPr>
              <a:t>TF=LS-ES OR TF=LF-EF	</a:t>
            </a:r>
          </a:p>
        </p:txBody>
      </p:sp>
      <p:pic>
        <p:nvPicPr>
          <p:cNvPr id="27654" name="Picture 10"/>
          <p:cNvPicPr>
            <a:picLocks noChangeAspect="1" noChangeArrowheads="1"/>
          </p:cNvPicPr>
          <p:nvPr/>
        </p:nvPicPr>
        <p:blipFill>
          <a:blip r:embed="rId4"/>
          <a:srcRect/>
          <a:stretch>
            <a:fillRect/>
          </a:stretch>
        </p:blipFill>
        <p:spPr bwMode="auto">
          <a:xfrm>
            <a:off x="10033000" y="2211388"/>
            <a:ext cx="1727200" cy="995362"/>
          </a:xfrm>
          <a:prstGeom prst="rect">
            <a:avLst/>
          </a:prstGeom>
          <a:noFill/>
          <a:ln w="9525">
            <a:noFill/>
            <a:miter lim="800000"/>
            <a:headEnd/>
            <a:tailEnd/>
          </a:ln>
        </p:spPr>
      </p:pic>
      <p:sp>
        <p:nvSpPr>
          <p:cNvPr id="27655" name="Footer Placeholder 11"/>
          <p:cNvSpPr>
            <a:spLocks noGrp="1" noChangeArrowheads="1"/>
          </p:cNvSpPr>
          <p:nvPr>
            <p:ph type="ftr" sz="quarter" idx="11"/>
          </p:nvPr>
        </p:nvSpPr>
        <p:spPr>
          <a:noFill/>
        </p:spPr>
        <p:txBody>
          <a:bodyPr/>
          <a:lstStyle/>
          <a:p>
            <a:r>
              <a:rPr lang="en-US" altLang="en-US" smtClean="0">
                <a:latin typeface="Arial" charset="0"/>
              </a:rPr>
              <a:t>Software Engineering</a:t>
            </a:r>
          </a:p>
        </p:txBody>
      </p:sp>
      <p:sp>
        <p:nvSpPr>
          <p:cNvPr id="27656" name="Slide Number Placeholder 12"/>
          <p:cNvSpPr>
            <a:spLocks noGrp="1" noChangeArrowheads="1"/>
          </p:cNvSpPr>
          <p:nvPr>
            <p:ph type="sldNum" sz="quarter" idx="12"/>
          </p:nvPr>
        </p:nvSpPr>
        <p:spPr>
          <a:noFill/>
        </p:spPr>
        <p:txBody>
          <a:bodyPr/>
          <a:lstStyle/>
          <a:p>
            <a:fld id="{A77F8961-056D-40D1-920D-7D9EA9338923}" type="slidenum">
              <a:rPr lang="en-US" altLang="en-US"/>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p:cNvPicPr>
            <a:picLocks noChangeAspect="1" noChangeArrowheads="1"/>
          </p:cNvPicPr>
          <p:nvPr/>
        </p:nvPicPr>
        <p:blipFill>
          <a:blip r:embed="rId3"/>
          <a:srcRect/>
          <a:stretch>
            <a:fillRect/>
          </a:stretch>
        </p:blipFill>
        <p:spPr bwMode="auto">
          <a:xfrm>
            <a:off x="540084" y="2265612"/>
            <a:ext cx="8331199" cy="1039061"/>
          </a:xfrm>
          <a:prstGeom prst="rect">
            <a:avLst/>
          </a:prstGeom>
          <a:noFill/>
          <a:ln w="9525">
            <a:noFill/>
            <a:miter lim="800000"/>
            <a:headEnd/>
            <a:tailEnd/>
          </a:ln>
        </p:spPr>
      </p:pic>
      <p:sp>
        <p:nvSpPr>
          <p:cNvPr id="3" name="TextBox 2"/>
          <p:cNvSpPr txBox="1"/>
          <p:nvPr/>
        </p:nvSpPr>
        <p:spPr>
          <a:xfrm>
            <a:off x="609600" y="152401"/>
            <a:ext cx="11074400" cy="2800767"/>
          </a:xfrm>
          <a:prstGeom prst="rect">
            <a:avLst/>
          </a:prstGeom>
          <a:noFill/>
        </p:spPr>
        <p:txBody>
          <a:bodyPr>
            <a:spAutoFit/>
          </a:bodyPr>
          <a:lstStyle/>
          <a:p>
            <a:pPr eaLnBrk="1" hangingPunct="1">
              <a:defRPr/>
            </a:pPr>
            <a:r>
              <a:rPr lang="en-US" sz="4400" dirty="0">
                <a:latin typeface="Arial" panose="020B0604020202020204" pitchFamily="34" charset="0"/>
              </a:rPr>
              <a:t>Example: Activity Network- Free Float(Slack)</a:t>
            </a:r>
          </a:p>
          <a:p>
            <a:pPr eaLnBrk="1" hangingPunct="1">
              <a:defRPr/>
            </a:pPr>
            <a:r>
              <a:rPr lang="en-US" sz="2000" b="1" dirty="0">
                <a:solidFill>
                  <a:schemeClr val="bg1"/>
                </a:solidFill>
                <a:latin typeface="Arial" panose="020B0604020202020204" pitchFamily="34" charset="0"/>
              </a:rPr>
              <a:t>Free float </a:t>
            </a:r>
            <a:r>
              <a:rPr lang="en-US" sz="2000" dirty="0">
                <a:solidFill>
                  <a:schemeClr val="bg1"/>
                </a:solidFill>
                <a:latin typeface="Arial" panose="020B0604020202020204" pitchFamily="34" charset="0"/>
              </a:rPr>
              <a:t>is how long an activity can be delayed, without delaying the Early Start of its successor activity.</a:t>
            </a:r>
          </a:p>
          <a:p>
            <a:pPr eaLnBrk="1" hangingPunct="1">
              <a:defRPr/>
            </a:pPr>
            <a:endParaRPr lang="en-US" sz="4800" dirty="0">
              <a:solidFill>
                <a:schemeClr val="tx2">
                  <a:lumMod val="75000"/>
                </a:schemeClr>
              </a:solidFill>
              <a:latin typeface="Arial" panose="020B0604020202020204" pitchFamily="34" charset="0"/>
            </a:endParaRPr>
          </a:p>
        </p:txBody>
      </p:sp>
      <p:pic>
        <p:nvPicPr>
          <p:cNvPr id="29700" name="Picture 3"/>
          <p:cNvPicPr>
            <a:picLocks noChangeAspect="1" noChangeArrowheads="1"/>
          </p:cNvPicPr>
          <p:nvPr/>
        </p:nvPicPr>
        <p:blipFill>
          <a:blip r:embed="rId4"/>
          <a:srcRect/>
          <a:stretch>
            <a:fillRect/>
          </a:stretch>
        </p:blipFill>
        <p:spPr bwMode="auto">
          <a:xfrm>
            <a:off x="1007533" y="3379788"/>
            <a:ext cx="8451851" cy="2724150"/>
          </a:xfrm>
          <a:prstGeom prst="rect">
            <a:avLst/>
          </a:prstGeom>
          <a:noFill/>
          <a:ln w="9525">
            <a:noFill/>
            <a:miter lim="800000"/>
            <a:headEnd/>
            <a:tailEnd/>
          </a:ln>
        </p:spPr>
      </p:pic>
      <p:pic>
        <p:nvPicPr>
          <p:cNvPr id="29701" name="Picture 4"/>
          <p:cNvPicPr>
            <a:picLocks noChangeAspect="1" noChangeArrowheads="1"/>
          </p:cNvPicPr>
          <p:nvPr/>
        </p:nvPicPr>
        <p:blipFill>
          <a:blip r:embed="rId5"/>
          <a:srcRect/>
          <a:stretch>
            <a:fillRect/>
          </a:stretch>
        </p:blipFill>
        <p:spPr bwMode="auto">
          <a:xfrm>
            <a:off x="9956800" y="2905125"/>
            <a:ext cx="1727200" cy="1104900"/>
          </a:xfrm>
          <a:prstGeom prst="rect">
            <a:avLst/>
          </a:prstGeom>
          <a:noFill/>
          <a:ln w="9525">
            <a:noFill/>
            <a:miter lim="800000"/>
            <a:headEnd/>
            <a:tailEnd/>
          </a:ln>
        </p:spPr>
      </p:pic>
      <p:sp>
        <p:nvSpPr>
          <p:cNvPr id="29702" name="Footer Placeholder 5"/>
          <p:cNvSpPr>
            <a:spLocks noGrp="1" noChangeArrowheads="1"/>
          </p:cNvSpPr>
          <p:nvPr>
            <p:ph type="ftr" sz="quarter" idx="11"/>
          </p:nvPr>
        </p:nvSpPr>
        <p:spPr>
          <a:noFill/>
        </p:spPr>
        <p:txBody>
          <a:bodyPr/>
          <a:lstStyle/>
          <a:p>
            <a:r>
              <a:rPr lang="en-US" altLang="en-US" smtClean="0">
                <a:latin typeface="Arial" charset="0"/>
              </a:rPr>
              <a:t>Software Engineering</a:t>
            </a:r>
          </a:p>
        </p:txBody>
      </p:sp>
      <p:sp>
        <p:nvSpPr>
          <p:cNvPr id="29703" name="Slide Number Placeholder 6"/>
          <p:cNvSpPr>
            <a:spLocks noGrp="1" noChangeArrowheads="1"/>
          </p:cNvSpPr>
          <p:nvPr>
            <p:ph type="sldNum" sz="quarter" idx="12"/>
          </p:nvPr>
        </p:nvSpPr>
        <p:spPr>
          <a:noFill/>
        </p:spPr>
        <p:txBody>
          <a:bodyPr/>
          <a:lstStyle/>
          <a:p>
            <a:fld id="{472B2206-2EAC-4C7E-B6E1-F6FFD53872D8}" type="slidenum">
              <a:rPr lang="en-US" altLang="en-US"/>
              <a:pPr/>
              <a:t>26</a:t>
            </a:fld>
            <a:endParaRPr lang="en-US" altLang="en-US"/>
          </a:p>
        </p:txBody>
      </p:sp>
      <p:sp>
        <p:nvSpPr>
          <p:cNvPr id="29704" name="TextBox 1"/>
          <p:cNvSpPr txBox="1">
            <a:spLocks noChangeArrowheads="1"/>
          </p:cNvSpPr>
          <p:nvPr/>
        </p:nvSpPr>
        <p:spPr bwMode="auto">
          <a:xfrm>
            <a:off x="8638117" y="2359779"/>
            <a:ext cx="3553883" cy="369332"/>
          </a:xfrm>
          <a:prstGeom prst="rect">
            <a:avLst/>
          </a:prstGeom>
          <a:noFill/>
          <a:ln w="9525">
            <a:noFill/>
            <a:miter lim="800000"/>
            <a:headEnd/>
            <a:tailEnd/>
          </a:ln>
        </p:spPr>
        <p:txBody>
          <a:bodyPr wrap="square">
            <a:spAutoFit/>
          </a:bodyPr>
          <a:lstStyle/>
          <a:p>
            <a:r>
              <a:rPr lang="en-US" dirty="0">
                <a:solidFill>
                  <a:schemeClr val="bg1"/>
                </a:solidFill>
              </a:rPr>
              <a:t>Or FF= ES(successor) – EF (activity)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noChangeArrowheads="1"/>
          </p:cNvSpPr>
          <p:nvPr>
            <p:ph type="title"/>
          </p:nvPr>
        </p:nvSpPr>
        <p:spPr>
          <a:xfrm>
            <a:off x="2139696" y="233172"/>
            <a:ext cx="7729728" cy="1188720"/>
          </a:xfrm>
        </p:spPr>
        <p:txBody>
          <a:bodyPr/>
          <a:lstStyle/>
          <a:p>
            <a:r>
              <a:rPr lang="en-US" altLang="en-US" smtClean="0"/>
              <a:t>Some terminologies</a:t>
            </a:r>
          </a:p>
        </p:txBody>
      </p:sp>
      <p:sp>
        <p:nvSpPr>
          <p:cNvPr id="31747" name="Content Placeholder 3"/>
          <p:cNvSpPr>
            <a:spLocks noGrp="1" noChangeArrowheads="1"/>
          </p:cNvSpPr>
          <p:nvPr>
            <p:ph idx="1"/>
          </p:nvPr>
        </p:nvSpPr>
        <p:spPr>
          <a:xfrm>
            <a:off x="334433" y="1417638"/>
            <a:ext cx="10972800" cy="4525962"/>
          </a:xfrm>
        </p:spPr>
        <p:txBody>
          <a:bodyPr/>
          <a:lstStyle/>
          <a:p>
            <a:r>
              <a:rPr lang="en-US" altLang="en-US" sz="2400" dirty="0" smtClean="0">
                <a:solidFill>
                  <a:schemeClr val="bg1"/>
                </a:solidFill>
              </a:rPr>
              <a:t>Buffer also referred to as Schedule Margin, Schedule Buffer, Contingency, Reserve, etc... is an activity or period of time that is strategically placed on the Critical Path, typically prior to the agreed upon completion or delivery date.</a:t>
            </a:r>
          </a:p>
          <a:p>
            <a:r>
              <a:rPr lang="en-US" altLang="en-US" sz="2400" dirty="0" smtClean="0">
                <a:solidFill>
                  <a:schemeClr val="bg1"/>
                </a:solidFill>
              </a:rPr>
              <a:t>Lead</a:t>
            </a:r>
          </a:p>
          <a:p>
            <a:r>
              <a:rPr lang="en-US" altLang="en-US" sz="2400" dirty="0" smtClean="0">
                <a:solidFill>
                  <a:schemeClr val="bg1"/>
                </a:solidFill>
              </a:rPr>
              <a:t>The amount of time whereby a successor activity can be advanced with respect to a predecessor activity.</a:t>
            </a:r>
          </a:p>
          <a:p>
            <a:r>
              <a:rPr lang="en-US" altLang="en-US" sz="2400" dirty="0" smtClean="0">
                <a:solidFill>
                  <a:schemeClr val="bg1"/>
                </a:solidFill>
              </a:rPr>
              <a:t>Lag</a:t>
            </a:r>
          </a:p>
          <a:p>
            <a:r>
              <a:rPr lang="en-US" altLang="en-US" sz="2400" dirty="0" smtClean="0">
                <a:solidFill>
                  <a:schemeClr val="bg1"/>
                </a:solidFill>
              </a:rPr>
              <a:t>The amount of time whereby a successor activity is required to be delayed with respect to a predecessor activity.</a:t>
            </a:r>
          </a:p>
        </p:txBody>
      </p:sp>
      <p:sp>
        <p:nvSpPr>
          <p:cNvPr id="31748" name="Slide Number Placeholder 1"/>
          <p:cNvSpPr>
            <a:spLocks noGrp="1" noChangeArrowheads="1"/>
          </p:cNvSpPr>
          <p:nvPr>
            <p:ph type="sldNum" sz="quarter" idx="12"/>
          </p:nvPr>
        </p:nvSpPr>
        <p:spPr>
          <a:noFill/>
        </p:spPr>
        <p:txBody>
          <a:bodyPr/>
          <a:lstStyle/>
          <a:p>
            <a:fld id="{D3F8A48A-710B-424C-8140-DF7E3577ECFA}" type="slidenum">
              <a:rPr lang="en-AU" altLang="en-US"/>
              <a:pPr/>
              <a:t>27</a:t>
            </a:fld>
            <a:endParaRPr lang="en-AU"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71EA3-C20D-4B4A-B0BE-D6B5F62DD217}"/>
              </a:ext>
            </a:extLst>
          </p:cNvPr>
          <p:cNvSpPr>
            <a:spLocks noGrp="1"/>
          </p:cNvSpPr>
          <p:nvPr>
            <p:ph type="title"/>
          </p:nvPr>
        </p:nvSpPr>
        <p:spPr>
          <a:xfrm>
            <a:off x="1904565" y="964692"/>
            <a:ext cx="7729728" cy="994737"/>
          </a:xfrm>
        </p:spPr>
        <p:txBody>
          <a:bodyPr/>
          <a:lstStyle/>
          <a:p>
            <a:r>
              <a:rPr lang="en-GB" sz="3800" dirty="0" smtClean="0">
                <a:solidFill>
                  <a:schemeClr val="tx1"/>
                </a:solidFill>
              </a:rPr>
              <a:t>Scheduling</a:t>
            </a:r>
            <a:endParaRPr lang="en-GB" dirty="0">
              <a:solidFill>
                <a:schemeClr val="tx1"/>
              </a:solidFill>
            </a:endParaRPr>
          </a:p>
        </p:txBody>
      </p:sp>
      <p:sp>
        <p:nvSpPr>
          <p:cNvPr id="3" name="Content Placeholder 2">
            <a:extLst>
              <a:ext uri="{FF2B5EF4-FFF2-40B4-BE49-F238E27FC236}">
                <a16:creationId xmlns:a16="http://schemas.microsoft.com/office/drawing/2014/main" xmlns="" id="{41A3CD90-0FAF-4104-AA15-C9AEB2EF3DBB}"/>
              </a:ext>
            </a:extLst>
          </p:cNvPr>
          <p:cNvSpPr>
            <a:spLocks noGrp="1"/>
          </p:cNvSpPr>
          <p:nvPr>
            <p:ph idx="1"/>
          </p:nvPr>
        </p:nvSpPr>
        <p:spPr>
          <a:xfrm>
            <a:off x="1371600" y="2129246"/>
            <a:ext cx="9841832" cy="4114800"/>
          </a:xfrm>
        </p:spPr>
        <p:txBody>
          <a:bodyPr>
            <a:noAutofit/>
          </a:bodyPr>
          <a:lstStyle/>
          <a:p>
            <a:r>
              <a:rPr lang="en-US" sz="2400" dirty="0" smtClean="0">
                <a:solidFill>
                  <a:schemeClr val="bg1"/>
                </a:solidFill>
              </a:rPr>
              <a:t>Interdependencies among tasks may be defined using a task network. Tasks sometimes called the project </a:t>
            </a:r>
            <a:r>
              <a:rPr lang="en-US" sz="2400" i="1" dirty="0" smtClean="0">
                <a:solidFill>
                  <a:schemeClr val="bg1"/>
                </a:solidFill>
              </a:rPr>
              <a:t>work breakdown structure (WBS), are defined for the </a:t>
            </a:r>
            <a:r>
              <a:rPr lang="en-US" sz="2400" dirty="0" smtClean="0">
                <a:solidFill>
                  <a:schemeClr val="bg1"/>
                </a:solidFill>
              </a:rPr>
              <a:t>product as a whole or for individual functions.</a:t>
            </a:r>
          </a:p>
          <a:p>
            <a:r>
              <a:rPr lang="en-US" sz="2400" dirty="0" smtClean="0">
                <a:solidFill>
                  <a:schemeClr val="bg1"/>
                </a:solidFill>
              </a:rPr>
              <a:t>Both PERT and CPM provide quantitative tools that allow you to (1) determine the</a:t>
            </a:r>
          </a:p>
          <a:p>
            <a:r>
              <a:rPr lang="en-US" sz="2400" dirty="0" smtClean="0">
                <a:solidFill>
                  <a:schemeClr val="bg1"/>
                </a:solidFill>
              </a:rPr>
              <a:t>critical path—the chain of tasks that determines the duration of the project, (2) establish</a:t>
            </a:r>
          </a:p>
          <a:p>
            <a:r>
              <a:rPr lang="en-US" sz="2400" dirty="0" smtClean="0">
                <a:solidFill>
                  <a:schemeClr val="bg1"/>
                </a:solidFill>
              </a:rPr>
              <a:t>“most likely” time estimates for individual tasks by applying statistical models, and</a:t>
            </a:r>
          </a:p>
          <a:p>
            <a:r>
              <a:rPr lang="en-US" sz="2400" dirty="0" smtClean="0">
                <a:solidFill>
                  <a:schemeClr val="bg1"/>
                </a:solidFill>
              </a:rPr>
              <a:t>(3) calculate “boundary times” that define a time “window” for a particular task.</a:t>
            </a:r>
            <a:endParaRPr lang="en-GB" sz="2400" dirty="0">
              <a:solidFill>
                <a:schemeClr val="bg1"/>
              </a:solidFill>
            </a:endParaRPr>
          </a:p>
        </p:txBody>
      </p:sp>
    </p:spTree>
    <p:extLst>
      <p:ext uri="{BB962C8B-B14F-4D97-AF65-F5344CB8AC3E}">
        <p14:creationId xmlns:p14="http://schemas.microsoft.com/office/powerpoint/2010/main" xmlns="" val="2602373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71EA3-C20D-4B4A-B0BE-D6B5F62DD217}"/>
              </a:ext>
            </a:extLst>
          </p:cNvPr>
          <p:cNvSpPr>
            <a:spLocks noGrp="1"/>
          </p:cNvSpPr>
          <p:nvPr>
            <p:ph type="title"/>
          </p:nvPr>
        </p:nvSpPr>
        <p:spPr>
          <a:xfrm>
            <a:off x="1904565" y="964692"/>
            <a:ext cx="7729728" cy="994737"/>
          </a:xfrm>
        </p:spPr>
        <p:txBody>
          <a:bodyPr/>
          <a:lstStyle/>
          <a:p>
            <a:r>
              <a:rPr lang="en-US" dirty="0" smtClean="0"/>
              <a:t>Time-Line Charts</a:t>
            </a:r>
            <a:endParaRPr lang="en-GB" dirty="0">
              <a:solidFill>
                <a:schemeClr val="tx1"/>
              </a:solidFill>
            </a:endParaRPr>
          </a:p>
        </p:txBody>
      </p:sp>
      <p:sp>
        <p:nvSpPr>
          <p:cNvPr id="3" name="Content Placeholder 2">
            <a:extLst>
              <a:ext uri="{FF2B5EF4-FFF2-40B4-BE49-F238E27FC236}">
                <a16:creationId xmlns:a16="http://schemas.microsoft.com/office/drawing/2014/main" xmlns="" id="{41A3CD90-0FAF-4104-AA15-C9AEB2EF3DBB}"/>
              </a:ext>
            </a:extLst>
          </p:cNvPr>
          <p:cNvSpPr>
            <a:spLocks noGrp="1"/>
          </p:cNvSpPr>
          <p:nvPr>
            <p:ph idx="1"/>
          </p:nvPr>
        </p:nvSpPr>
        <p:spPr>
          <a:xfrm>
            <a:off x="1371600" y="2129246"/>
            <a:ext cx="8589264" cy="4114800"/>
          </a:xfrm>
        </p:spPr>
        <p:txBody>
          <a:bodyPr>
            <a:noAutofit/>
          </a:bodyPr>
          <a:lstStyle/>
          <a:p>
            <a:r>
              <a:rPr lang="en-US" sz="2400" dirty="0" smtClean="0">
                <a:solidFill>
                  <a:schemeClr val="bg1"/>
                </a:solidFill>
              </a:rPr>
              <a:t>When creating a software project schedule, you begin with a set of tasks (the work breakdown structure). If automated tools are used, the work breakdown is input as task network or task outline. Effort, duration, and start date are then input for each task. In addition, tasks may be assigned to specific individuals.</a:t>
            </a:r>
          </a:p>
          <a:p>
            <a:endParaRPr lang="en-US" sz="2400" dirty="0" smtClean="0">
              <a:solidFill>
                <a:schemeClr val="bg1"/>
              </a:solidFill>
            </a:endParaRPr>
          </a:p>
          <a:p>
            <a:r>
              <a:rPr lang="en-US" sz="2400" dirty="0" smtClean="0">
                <a:solidFill>
                  <a:schemeClr val="bg1"/>
                </a:solidFill>
              </a:rPr>
              <a:t>As a consequence of this input, a </a:t>
            </a:r>
            <a:r>
              <a:rPr lang="en-US" sz="2400" i="1" dirty="0" smtClean="0">
                <a:solidFill>
                  <a:schemeClr val="bg1"/>
                </a:solidFill>
              </a:rPr>
              <a:t>time-line chart, also called a Gantt chart, is </a:t>
            </a:r>
            <a:r>
              <a:rPr lang="en-US" sz="2400" dirty="0" smtClean="0">
                <a:solidFill>
                  <a:schemeClr val="bg1"/>
                </a:solidFill>
              </a:rPr>
              <a:t>generated. A time-line chart can be developed for the entire project. Alternatively, separate charts can be developed for each project function or for each individual working on the project</a:t>
            </a:r>
            <a:endParaRPr lang="en-GB" sz="2400" dirty="0">
              <a:solidFill>
                <a:schemeClr val="bg1"/>
              </a:solidFill>
            </a:endParaRPr>
          </a:p>
        </p:txBody>
      </p:sp>
    </p:spTree>
    <p:extLst>
      <p:ext uri="{BB962C8B-B14F-4D97-AF65-F5344CB8AC3E}">
        <p14:creationId xmlns:p14="http://schemas.microsoft.com/office/powerpoint/2010/main" xmlns="" val="2602373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31126A4C-F40B-4566-81F0-B381E3B24608}" type="slidenum">
              <a:rPr lang="en-AU" altLang="en-US"/>
              <a:pPr/>
              <a:t>5</a:t>
            </a:fld>
            <a:endParaRPr lang="en-AU" altLang="en-US"/>
          </a:p>
        </p:txBody>
      </p:sp>
      <p:sp>
        <p:nvSpPr>
          <p:cNvPr id="6147" name="Rectangle 2"/>
          <p:cNvSpPr>
            <a:spLocks noGrp="1" noChangeArrowheads="1"/>
          </p:cNvSpPr>
          <p:nvPr>
            <p:ph type="title"/>
          </p:nvPr>
        </p:nvSpPr>
        <p:spPr/>
        <p:txBody>
          <a:bodyPr/>
          <a:lstStyle/>
          <a:p>
            <a:pPr eaLnBrk="1" hangingPunct="1"/>
            <a:r>
              <a:rPr lang="en-AU" altLang="en-US" smtClean="0"/>
              <a:t>Gantt Basics</a:t>
            </a:r>
          </a:p>
        </p:txBody>
      </p:sp>
      <p:sp>
        <p:nvSpPr>
          <p:cNvPr id="6148" name="Rectangle 3"/>
          <p:cNvSpPr>
            <a:spLocks noGrp="1" noChangeArrowheads="1"/>
          </p:cNvSpPr>
          <p:nvPr>
            <p:ph type="body" idx="1"/>
          </p:nvPr>
        </p:nvSpPr>
        <p:spPr>
          <a:xfrm>
            <a:off x="1201003" y="2638044"/>
            <a:ext cx="8759861" cy="3101983"/>
          </a:xfrm>
        </p:spPr>
        <p:txBody>
          <a:bodyPr/>
          <a:lstStyle/>
          <a:p>
            <a:pPr eaLnBrk="1" hangingPunct="1"/>
            <a:r>
              <a:rPr lang="en-AU" altLang="en-US" sz="2400" dirty="0" smtClean="0">
                <a:solidFill>
                  <a:schemeClr val="bg1"/>
                </a:solidFill>
              </a:rPr>
              <a:t>Basically, a timeline with tasks that can be connected to each other</a:t>
            </a:r>
          </a:p>
          <a:p>
            <a:pPr eaLnBrk="1" hangingPunct="1"/>
            <a:r>
              <a:rPr lang="en-AU" altLang="en-US" sz="2400" dirty="0" smtClean="0">
                <a:solidFill>
                  <a:schemeClr val="bg1"/>
                </a:solidFill>
              </a:rPr>
              <a:t>Can </a:t>
            </a:r>
            <a:r>
              <a:rPr lang="en-AU" altLang="en-US" sz="2400" dirty="0" smtClean="0">
                <a:solidFill>
                  <a:schemeClr val="bg1"/>
                </a:solidFill>
              </a:rPr>
              <a:t>be created with simple tools like Excel, but specialised tools like Microsoft Project make life easier</a:t>
            </a:r>
          </a:p>
          <a:p>
            <a:pPr eaLnBrk="1" hangingPunct="1">
              <a:buFontTx/>
              <a:buNone/>
            </a:pPr>
            <a:endParaRPr lang="en-AU" altLang="en-US" dirty="0" smtClean="0">
              <a:solidFill>
                <a:schemeClr val="bg1"/>
              </a:solidFill>
            </a:endParaRPr>
          </a:p>
          <a:p>
            <a:pPr eaLnBrk="1" hangingPunct="1"/>
            <a:endParaRPr lang="en-AU" altLang="en-US"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F225E11E-F9F5-46B0-8D22-8AE09E1D07C7}" type="slidenum">
              <a:rPr lang="en-AU" altLang="en-US"/>
              <a:pPr/>
              <a:t>6</a:t>
            </a:fld>
            <a:endParaRPr lang="en-AU" altLang="en-US"/>
          </a:p>
        </p:txBody>
      </p:sp>
      <p:sp>
        <p:nvSpPr>
          <p:cNvPr id="7171" name="Rectangle 2"/>
          <p:cNvSpPr>
            <a:spLocks noGrp="1" noChangeArrowheads="1"/>
          </p:cNvSpPr>
          <p:nvPr>
            <p:ph type="title"/>
          </p:nvPr>
        </p:nvSpPr>
        <p:spPr>
          <a:xfrm>
            <a:off x="2165822" y="494429"/>
            <a:ext cx="7729728" cy="1188720"/>
          </a:xfrm>
        </p:spPr>
        <p:txBody>
          <a:bodyPr/>
          <a:lstStyle/>
          <a:p>
            <a:pPr eaLnBrk="1" hangingPunct="1"/>
            <a:r>
              <a:rPr lang="en-AU" altLang="en-US" smtClean="0"/>
              <a:t>Making a Gantt chart</a:t>
            </a:r>
          </a:p>
        </p:txBody>
      </p:sp>
      <p:sp>
        <p:nvSpPr>
          <p:cNvPr id="7172" name="Rectangle 3"/>
          <p:cNvSpPr>
            <a:spLocks noGrp="1" noChangeArrowheads="1"/>
          </p:cNvSpPr>
          <p:nvPr>
            <p:ph type="body" idx="1"/>
          </p:nvPr>
        </p:nvSpPr>
        <p:spPr>
          <a:xfrm>
            <a:off x="596537" y="1900645"/>
            <a:ext cx="10972800" cy="604838"/>
          </a:xfrm>
        </p:spPr>
        <p:txBody>
          <a:bodyPr>
            <a:normAutofit/>
          </a:bodyPr>
          <a:lstStyle/>
          <a:p>
            <a:pPr eaLnBrk="1" hangingPunct="1"/>
            <a:r>
              <a:rPr lang="en-AU" altLang="en-US" sz="2000" dirty="0" smtClean="0">
                <a:solidFill>
                  <a:schemeClr val="bg1"/>
                </a:solidFill>
              </a:rPr>
              <a:t>Step 1 – list the tasks in the project</a:t>
            </a:r>
          </a:p>
        </p:txBody>
      </p:sp>
      <p:pic>
        <p:nvPicPr>
          <p:cNvPr id="7173" name="Picture 4" descr="Snap000"/>
          <p:cNvPicPr>
            <a:picLocks noChangeAspect="1" noChangeArrowheads="1"/>
          </p:cNvPicPr>
          <p:nvPr/>
        </p:nvPicPr>
        <p:blipFill>
          <a:blip r:embed="rId2"/>
          <a:srcRect/>
          <a:stretch>
            <a:fillRect/>
          </a:stretch>
        </p:blipFill>
        <p:spPr bwMode="auto">
          <a:xfrm>
            <a:off x="1187088" y="2717302"/>
            <a:ext cx="9144000" cy="39227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149B0864-F4D1-4F68-A64C-8FD963B909E8}" type="slidenum">
              <a:rPr lang="en-AU" altLang="en-US"/>
              <a:pPr/>
              <a:t>7</a:t>
            </a:fld>
            <a:endParaRPr lang="en-AU" altLang="en-US"/>
          </a:p>
        </p:txBody>
      </p:sp>
      <p:sp>
        <p:nvSpPr>
          <p:cNvPr id="8195" name="Rectangle 2"/>
          <p:cNvSpPr>
            <a:spLocks noGrp="1" noChangeArrowheads="1"/>
          </p:cNvSpPr>
          <p:nvPr>
            <p:ph type="title"/>
          </p:nvPr>
        </p:nvSpPr>
        <p:spPr>
          <a:xfrm>
            <a:off x="2205010" y="363800"/>
            <a:ext cx="7729728" cy="1188720"/>
          </a:xfrm>
        </p:spPr>
        <p:txBody>
          <a:bodyPr/>
          <a:lstStyle/>
          <a:p>
            <a:pPr eaLnBrk="1" hangingPunct="1"/>
            <a:r>
              <a:rPr lang="en-AU" altLang="en-US" smtClean="0"/>
              <a:t>Making a Gantt chart</a:t>
            </a:r>
          </a:p>
        </p:txBody>
      </p:sp>
      <p:sp>
        <p:nvSpPr>
          <p:cNvPr id="8196" name="Rectangle 3"/>
          <p:cNvSpPr>
            <a:spLocks noGrp="1" noChangeArrowheads="1"/>
          </p:cNvSpPr>
          <p:nvPr>
            <p:ph type="body" idx="1"/>
          </p:nvPr>
        </p:nvSpPr>
        <p:spPr>
          <a:xfrm>
            <a:off x="609600" y="1600200"/>
            <a:ext cx="10972800" cy="604838"/>
          </a:xfrm>
        </p:spPr>
        <p:txBody>
          <a:bodyPr/>
          <a:lstStyle/>
          <a:p>
            <a:pPr eaLnBrk="1" hangingPunct="1"/>
            <a:r>
              <a:rPr lang="en-AU" altLang="en-US" dirty="0" smtClean="0">
                <a:solidFill>
                  <a:schemeClr val="bg1"/>
                </a:solidFill>
              </a:rPr>
              <a:t>Step 2 – add task durations</a:t>
            </a:r>
          </a:p>
        </p:txBody>
      </p:sp>
      <p:pic>
        <p:nvPicPr>
          <p:cNvPr id="8197" name="Picture 4" descr="Snap001"/>
          <p:cNvPicPr>
            <a:picLocks noChangeAspect="1" noChangeArrowheads="1"/>
          </p:cNvPicPr>
          <p:nvPr/>
        </p:nvPicPr>
        <p:blipFill>
          <a:blip r:embed="rId2"/>
          <a:srcRect/>
          <a:stretch>
            <a:fillRect/>
          </a:stretch>
        </p:blipFill>
        <p:spPr bwMode="auto">
          <a:xfrm>
            <a:off x="1047716" y="2489200"/>
            <a:ext cx="9810817" cy="34401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A2FEDE76-CB57-4DC9-9B98-C9B8C56729EC}" type="slidenum">
              <a:rPr lang="en-AU" altLang="en-US"/>
              <a:pPr/>
              <a:t>8</a:t>
            </a:fld>
            <a:endParaRPr lang="en-AU" altLang="en-US"/>
          </a:p>
        </p:txBody>
      </p:sp>
      <p:sp>
        <p:nvSpPr>
          <p:cNvPr id="9219" name="Rectangle 2"/>
          <p:cNvSpPr>
            <a:spLocks noGrp="1" noChangeArrowheads="1"/>
          </p:cNvSpPr>
          <p:nvPr>
            <p:ph type="title"/>
          </p:nvPr>
        </p:nvSpPr>
        <p:spPr>
          <a:xfrm>
            <a:off x="2231136" y="235132"/>
            <a:ext cx="7729728" cy="1188720"/>
          </a:xfrm>
        </p:spPr>
        <p:txBody>
          <a:bodyPr/>
          <a:lstStyle/>
          <a:p>
            <a:pPr eaLnBrk="1" hangingPunct="1"/>
            <a:r>
              <a:rPr lang="en-AU" altLang="en-US" dirty="0" smtClean="0"/>
              <a:t>Making a Gantt chart</a:t>
            </a:r>
          </a:p>
        </p:txBody>
      </p:sp>
      <p:sp>
        <p:nvSpPr>
          <p:cNvPr id="9220" name="Rectangle 3"/>
          <p:cNvSpPr>
            <a:spLocks noGrp="1" noChangeArrowheads="1"/>
          </p:cNvSpPr>
          <p:nvPr>
            <p:ph type="body" idx="1"/>
          </p:nvPr>
        </p:nvSpPr>
        <p:spPr>
          <a:xfrm>
            <a:off x="674914" y="1824764"/>
            <a:ext cx="10972800" cy="1008062"/>
          </a:xfrm>
        </p:spPr>
        <p:txBody>
          <a:bodyPr/>
          <a:lstStyle/>
          <a:p>
            <a:pPr eaLnBrk="1" hangingPunct="1">
              <a:lnSpc>
                <a:spcPct val="80000"/>
              </a:lnSpc>
            </a:pPr>
            <a:r>
              <a:rPr lang="en-AU" altLang="en-US" dirty="0" smtClean="0">
                <a:solidFill>
                  <a:schemeClr val="bg1"/>
                </a:solidFill>
              </a:rPr>
              <a:t>Step 3 – add </a:t>
            </a:r>
            <a:r>
              <a:rPr lang="en-AU" altLang="en-US" i="1" dirty="0" smtClean="0">
                <a:solidFill>
                  <a:schemeClr val="bg1"/>
                </a:solidFill>
              </a:rPr>
              <a:t>dependencies </a:t>
            </a:r>
            <a:r>
              <a:rPr lang="en-AU" altLang="en-US" dirty="0" smtClean="0">
                <a:solidFill>
                  <a:schemeClr val="bg1"/>
                </a:solidFill>
              </a:rPr>
              <a:t>(which tasks cannot start before another task finishes)</a:t>
            </a:r>
          </a:p>
        </p:txBody>
      </p:sp>
      <p:pic>
        <p:nvPicPr>
          <p:cNvPr id="9221" name="Picture 4" descr="Snap004"/>
          <p:cNvPicPr>
            <a:picLocks noChangeAspect="1" noChangeArrowheads="1"/>
          </p:cNvPicPr>
          <p:nvPr/>
        </p:nvPicPr>
        <p:blipFill>
          <a:blip r:embed="rId2"/>
          <a:srcRect/>
          <a:stretch>
            <a:fillRect/>
          </a:stretch>
        </p:blipFill>
        <p:spPr bwMode="auto">
          <a:xfrm>
            <a:off x="571462" y="2571745"/>
            <a:ext cx="10869084" cy="33147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F2C45700-1809-4192-A1DD-3556774E7CF7}" type="slidenum">
              <a:rPr lang="en-AU" altLang="en-US"/>
              <a:pPr/>
              <a:t>9</a:t>
            </a:fld>
            <a:endParaRPr lang="en-AU" altLang="en-US"/>
          </a:p>
        </p:txBody>
      </p:sp>
      <p:sp>
        <p:nvSpPr>
          <p:cNvPr id="10243" name="Rectangle 2"/>
          <p:cNvSpPr>
            <a:spLocks noGrp="1" noChangeArrowheads="1"/>
          </p:cNvSpPr>
          <p:nvPr>
            <p:ph type="title"/>
          </p:nvPr>
        </p:nvSpPr>
        <p:spPr/>
        <p:txBody>
          <a:bodyPr/>
          <a:lstStyle/>
          <a:p>
            <a:pPr eaLnBrk="1" hangingPunct="1"/>
            <a:r>
              <a:rPr lang="en-AU" altLang="en-US" smtClean="0"/>
              <a:t>Notes</a:t>
            </a:r>
          </a:p>
        </p:txBody>
      </p:sp>
      <p:sp>
        <p:nvSpPr>
          <p:cNvPr id="10244" name="Text Box 3"/>
          <p:cNvSpPr txBox="1">
            <a:spLocks noChangeArrowheads="1"/>
          </p:cNvSpPr>
          <p:nvPr/>
        </p:nvSpPr>
        <p:spPr bwMode="auto">
          <a:xfrm>
            <a:off x="719667" y="3624263"/>
            <a:ext cx="11040533" cy="3139321"/>
          </a:xfrm>
          <a:prstGeom prst="rect">
            <a:avLst/>
          </a:prstGeom>
          <a:noFill/>
          <a:ln w="9525">
            <a:noFill/>
            <a:miter lim="800000"/>
            <a:headEnd/>
            <a:tailEnd/>
          </a:ln>
        </p:spPr>
        <p:txBody>
          <a:bodyPr>
            <a:spAutoFit/>
          </a:bodyPr>
          <a:lstStyle/>
          <a:p>
            <a:pPr eaLnBrk="1" hangingPunct="1">
              <a:spcBef>
                <a:spcPct val="50000"/>
              </a:spcBef>
              <a:buFontTx/>
              <a:buChar char="•"/>
            </a:pPr>
            <a:r>
              <a:rPr lang="en-AU" altLang="en-US" sz="1800" dirty="0">
                <a:solidFill>
                  <a:schemeClr val="bg1"/>
                </a:solidFill>
              </a:rPr>
              <a:t>The arrows indicate </a:t>
            </a:r>
            <a:r>
              <a:rPr lang="en-AU" altLang="en-US" sz="1800" b="1" dirty="0">
                <a:solidFill>
                  <a:schemeClr val="bg1"/>
                </a:solidFill>
              </a:rPr>
              <a:t>dependencies</a:t>
            </a:r>
            <a:r>
              <a:rPr lang="en-AU" altLang="en-US" sz="1800" dirty="0">
                <a:solidFill>
                  <a:schemeClr val="bg1"/>
                </a:solidFill>
              </a:rPr>
              <a:t>.</a:t>
            </a:r>
          </a:p>
          <a:p>
            <a:pPr eaLnBrk="1" hangingPunct="1">
              <a:spcBef>
                <a:spcPct val="50000"/>
              </a:spcBef>
              <a:buFontTx/>
              <a:buChar char="•"/>
            </a:pPr>
            <a:r>
              <a:rPr lang="en-AU" altLang="en-US" sz="1800" dirty="0">
                <a:solidFill>
                  <a:schemeClr val="bg1"/>
                </a:solidFill>
              </a:rPr>
              <a:t>Task 1 is a </a:t>
            </a:r>
            <a:r>
              <a:rPr lang="en-AU" altLang="en-US" sz="1800" b="1" dirty="0">
                <a:solidFill>
                  <a:schemeClr val="bg1"/>
                </a:solidFill>
              </a:rPr>
              <a:t>predecessor</a:t>
            </a:r>
            <a:r>
              <a:rPr lang="en-AU" altLang="en-US" sz="1800" dirty="0">
                <a:solidFill>
                  <a:schemeClr val="bg1"/>
                </a:solidFill>
              </a:rPr>
              <a:t> of task 2 – i.e. task 2 cannot start before task 1 ends.</a:t>
            </a:r>
          </a:p>
          <a:p>
            <a:pPr eaLnBrk="1" hangingPunct="1">
              <a:spcBef>
                <a:spcPct val="50000"/>
              </a:spcBef>
              <a:buFontTx/>
              <a:buChar char="•"/>
            </a:pPr>
            <a:r>
              <a:rPr lang="en-AU" altLang="en-US" sz="1800" dirty="0">
                <a:solidFill>
                  <a:schemeClr val="bg1"/>
                </a:solidFill>
              </a:rPr>
              <a:t>Task 3 is </a:t>
            </a:r>
            <a:r>
              <a:rPr lang="en-AU" altLang="en-US" sz="1800" b="1" dirty="0">
                <a:solidFill>
                  <a:schemeClr val="bg1"/>
                </a:solidFill>
              </a:rPr>
              <a:t>dependent </a:t>
            </a:r>
            <a:r>
              <a:rPr lang="en-AU" altLang="en-US" sz="1800" dirty="0">
                <a:solidFill>
                  <a:schemeClr val="bg1"/>
                </a:solidFill>
              </a:rPr>
              <a:t>on task 2.  Task 7 is dependent on two other tasks</a:t>
            </a:r>
          </a:p>
          <a:p>
            <a:pPr eaLnBrk="1" hangingPunct="1">
              <a:spcBef>
                <a:spcPct val="50000"/>
              </a:spcBef>
              <a:buFontTx/>
              <a:buChar char="•"/>
            </a:pPr>
            <a:r>
              <a:rPr lang="en-AU" altLang="en-US" sz="1800" dirty="0">
                <a:solidFill>
                  <a:schemeClr val="bg1"/>
                </a:solidFill>
              </a:rPr>
              <a:t>Electrics, plumbing and landscaping </a:t>
            </a:r>
            <a:r>
              <a:rPr lang="en-AU" altLang="en-US" sz="1800" dirty="0" smtClean="0">
                <a:solidFill>
                  <a:schemeClr val="bg1"/>
                </a:solidFill>
              </a:rPr>
              <a:t>(5,6,8) are </a:t>
            </a:r>
            <a:r>
              <a:rPr lang="en-AU" altLang="en-US" sz="1800" b="1" dirty="0">
                <a:solidFill>
                  <a:schemeClr val="bg1"/>
                </a:solidFill>
              </a:rPr>
              <a:t>concurrent </a:t>
            </a:r>
            <a:r>
              <a:rPr lang="en-AU" altLang="en-US" sz="1800" dirty="0">
                <a:solidFill>
                  <a:schemeClr val="bg1"/>
                </a:solidFill>
              </a:rPr>
              <a:t>tasks and can happen at the same time, so they overlap on the chart.  All 3 can start after task 4 ends.</a:t>
            </a:r>
          </a:p>
          <a:p>
            <a:pPr eaLnBrk="1" hangingPunct="1">
              <a:spcBef>
                <a:spcPct val="50000"/>
              </a:spcBef>
              <a:buFontTx/>
              <a:buChar char="•"/>
            </a:pPr>
            <a:r>
              <a:rPr lang="en-AU" altLang="en-US" sz="1800" dirty="0">
                <a:solidFill>
                  <a:schemeClr val="bg1"/>
                </a:solidFill>
              </a:rPr>
              <a:t>Painting must wait for both electrics and plumbing to be finished.</a:t>
            </a:r>
          </a:p>
          <a:p>
            <a:pPr eaLnBrk="1" hangingPunct="1">
              <a:spcBef>
                <a:spcPct val="50000"/>
              </a:spcBef>
              <a:buFontTx/>
              <a:buChar char="•"/>
            </a:pPr>
            <a:r>
              <a:rPr lang="en-AU" altLang="en-US" sz="1800" dirty="0">
                <a:solidFill>
                  <a:schemeClr val="bg1"/>
                </a:solidFill>
              </a:rPr>
              <a:t>Task 9 has zero duration, and is a </a:t>
            </a:r>
            <a:r>
              <a:rPr lang="en-AU" altLang="en-US" sz="1800" b="1" dirty="0">
                <a:solidFill>
                  <a:schemeClr val="bg1"/>
                </a:solidFill>
              </a:rPr>
              <a:t>milestone</a:t>
            </a:r>
            <a:endParaRPr lang="en-AU" altLang="en-US" sz="1800" dirty="0">
              <a:solidFill>
                <a:schemeClr val="bg1"/>
              </a:solidFill>
            </a:endParaRPr>
          </a:p>
          <a:p>
            <a:pPr eaLnBrk="1" hangingPunct="1">
              <a:spcBef>
                <a:spcPct val="50000"/>
              </a:spcBef>
            </a:pPr>
            <a:endParaRPr lang="en-AU" altLang="en-US" sz="1800" dirty="0">
              <a:solidFill>
                <a:schemeClr val="bg1"/>
              </a:solidFill>
            </a:endParaRPr>
          </a:p>
        </p:txBody>
      </p:sp>
      <p:pic>
        <p:nvPicPr>
          <p:cNvPr id="10245" name="Picture 4" descr="Snap004"/>
          <p:cNvPicPr>
            <a:picLocks noChangeAspect="1" noChangeArrowheads="1"/>
          </p:cNvPicPr>
          <p:nvPr/>
        </p:nvPicPr>
        <p:blipFill>
          <a:blip r:embed="rId2"/>
          <a:srcRect/>
          <a:stretch>
            <a:fillRect/>
          </a:stretch>
        </p:blipFill>
        <p:spPr bwMode="auto">
          <a:xfrm>
            <a:off x="1163745" y="737508"/>
            <a:ext cx="9546167" cy="210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3758</TotalTime>
  <Words>1338</Words>
  <Application>Microsoft Office PowerPoint</Application>
  <PresentationFormat>Custom</PresentationFormat>
  <Paragraphs>136</Paragraphs>
  <Slides>27</Slides>
  <Notes>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Parcel</vt:lpstr>
      <vt:lpstr>Software engineering</vt:lpstr>
      <vt:lpstr>Scheduling</vt:lpstr>
      <vt:lpstr>Scheduling</vt:lpstr>
      <vt:lpstr>Time-Line Charts</vt:lpstr>
      <vt:lpstr>Gantt Basics</vt:lpstr>
      <vt:lpstr>Making a Gantt chart</vt:lpstr>
      <vt:lpstr>Making a Gantt chart</vt:lpstr>
      <vt:lpstr>Making a Gantt chart</vt:lpstr>
      <vt:lpstr>Notes</vt:lpstr>
      <vt:lpstr>Making a Gantt chart</vt:lpstr>
      <vt:lpstr>Slide 11</vt:lpstr>
      <vt:lpstr>Slide 12</vt:lpstr>
      <vt:lpstr>Slide 13</vt:lpstr>
      <vt:lpstr>PERT basics</vt:lpstr>
      <vt:lpstr>PERT charts</vt:lpstr>
      <vt:lpstr>‘Activity on Node’ style PERT</vt:lpstr>
      <vt:lpstr> </vt:lpstr>
      <vt:lpstr>Sidebar…</vt:lpstr>
      <vt:lpstr>Slide 19</vt:lpstr>
      <vt:lpstr>Slide 20</vt:lpstr>
      <vt:lpstr>Slide 21</vt:lpstr>
      <vt:lpstr>Slide 22</vt:lpstr>
      <vt:lpstr>Slide 23</vt:lpstr>
      <vt:lpstr>Slide 24</vt:lpstr>
      <vt:lpstr>Slide 25</vt:lpstr>
      <vt:lpstr>Slide 26</vt:lpstr>
      <vt:lpstr>Some terminologies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Sandia Chanchal</dc:creator>
  <cp:lastModifiedBy>HP</cp:lastModifiedBy>
  <cp:revision>143</cp:revision>
  <dcterms:created xsi:type="dcterms:W3CDTF">2021-05-23T16:03:41Z</dcterms:created>
  <dcterms:modified xsi:type="dcterms:W3CDTF">2021-05-31T07:10:45Z</dcterms:modified>
</cp:coreProperties>
</file>