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9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D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D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7333" y="5264658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399"/>
                </a:moveTo>
                <a:lnTo>
                  <a:pt x="0" y="0"/>
                </a:lnTo>
              </a:path>
            </a:pathLst>
          </a:custGeom>
          <a:ln w="19812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D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762" y="82676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812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2867" y="839165"/>
            <a:ext cx="1543685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D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2762" y="1238022"/>
            <a:ext cx="11070590" cy="212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tallibrary.edu.pk/" TargetMode="External"/><Relationship Id="rId2" Type="http://schemas.openxmlformats.org/officeDocument/2006/relationships/hyperlink" Target="http://www.phrasebank.manchester.ac.u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igitallibrary.edu.pk/natunicomp_emrgsc.html" TargetMode="External"/><Relationship Id="rId4" Type="http://schemas.openxmlformats.org/officeDocument/2006/relationships/hyperlink" Target="https://sites.google.com/a/nu.edu.pk/national-university-of-computer-emerging-sciences-fast-librar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4953000"/>
            <a:ext cx="6629400" cy="1538883"/>
          </a:xfrm>
        </p:spPr>
        <p:txBody>
          <a:bodyPr/>
          <a:lstStyle/>
          <a:p>
            <a:r>
              <a:rPr lang="en-US" dirty="0" smtClean="0"/>
              <a:t>RESEARCH PROPOSAL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092940" cy="6857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5823"/>
            <a:ext cx="12092940" cy="6742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866" y="839165"/>
            <a:ext cx="6517133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T U D Y    P R O B L E M</a:t>
            </a:r>
            <a:endParaRPr spc="-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588" y="2276982"/>
            <a:ext cx="6132830" cy="1319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Health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issue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5" dirty="0">
                <a:latin typeface="Times New Roman"/>
                <a:cs typeface="Times New Roman"/>
              </a:rPr>
              <a:t> is 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concern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problem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2200" spc="-5" dirty="0">
                <a:latin typeface="Times New Roman"/>
                <a:cs typeface="Times New Roman"/>
              </a:rPr>
              <a:t>Implementation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5" dirty="0">
                <a:latin typeface="Times New Roman"/>
                <a:cs typeface="Times New Roman"/>
              </a:rPr>
              <a:t> computer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technology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institute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867" y="839165"/>
            <a:ext cx="10479533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8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6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6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6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86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8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8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7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5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5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5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pc="-2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6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7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5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7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6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7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9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pc="-8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7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7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5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8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8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8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6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-6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588" y="2130424"/>
            <a:ext cx="9563100" cy="271335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b="1" spc="-10" dirty="0">
                <a:latin typeface="Times New Roman"/>
                <a:cs typeface="Times New Roman"/>
              </a:rPr>
              <a:t>Research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1450"/>
              </a:spcBef>
              <a:tabLst>
                <a:tab pos="375285" algn="l"/>
                <a:tab pos="1548765" algn="l"/>
                <a:tab pos="2740660" algn="l"/>
                <a:tab pos="3101975" algn="l"/>
                <a:tab pos="3634104" algn="l"/>
                <a:tab pos="4822825" algn="l"/>
                <a:tab pos="5438775" algn="l"/>
                <a:tab pos="5970270" algn="l"/>
                <a:tab pos="7143750" algn="l"/>
                <a:tab pos="8147050" algn="l"/>
                <a:tab pos="8764270" algn="l"/>
                <a:tab pos="9311640" algn="l"/>
              </a:tabLst>
            </a:pPr>
            <a:r>
              <a:rPr sz="2400" spc="-5" dirty="0">
                <a:latin typeface="Times New Roman"/>
                <a:cs typeface="Times New Roman"/>
              </a:rPr>
              <a:t>A	re</a:t>
            </a:r>
            <a:r>
              <a:rPr sz="2400" dirty="0">
                <a:latin typeface="Times New Roman"/>
                <a:cs typeface="Times New Roman"/>
              </a:rPr>
              <a:t>se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rch	question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the	que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ti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	that	the	rese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rch	proj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5" dirty="0">
                <a:latin typeface="Times New Roman"/>
                <a:cs typeface="Times New Roman"/>
              </a:rPr>
              <a:t>se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o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5" dirty="0">
                <a:latin typeface="Times New Roman"/>
                <a:cs typeface="Times New Roman"/>
              </a:rPr>
              <a:t>to  </a:t>
            </a:r>
            <a:r>
              <a:rPr sz="2400" spc="-20" dirty="0">
                <a:latin typeface="Times New Roman"/>
                <a:cs typeface="Times New Roman"/>
              </a:rPr>
              <a:t>answer.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actual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answer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several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questions.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1450"/>
              </a:spcBef>
              <a:tabLst>
                <a:tab pos="638810" algn="l"/>
                <a:tab pos="2399030" algn="l"/>
                <a:tab pos="3111500" algn="l"/>
                <a:tab pos="3618865" algn="l"/>
                <a:tab pos="4229735" algn="l"/>
                <a:tab pos="5097145" algn="l"/>
                <a:tab pos="5690235" algn="l"/>
                <a:tab pos="6214110" algn="l"/>
                <a:tab pos="6960870" algn="l"/>
                <a:tab pos="7671434" algn="l"/>
                <a:tab pos="8061959" algn="l"/>
                <a:tab pos="9177655" algn="l"/>
              </a:tabLst>
            </a:pP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ethodo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ogy	used	for	that	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16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	and	the	too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used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condu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	the  research,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upon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asked.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011" y="668223"/>
            <a:ext cx="10716895" cy="51904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07645" marR="506095" algn="just">
              <a:lnSpc>
                <a:spcPts val="2590"/>
              </a:lnSpc>
              <a:spcBef>
                <a:spcPts val="430"/>
              </a:spcBef>
            </a:pP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example,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example 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qualitative research </a:t>
            </a:r>
            <a:r>
              <a:rPr sz="2400" spc="-30" dirty="0">
                <a:latin typeface="Times New Roman"/>
                <a:cs typeface="Times New Roman"/>
              </a:rPr>
              <a:t>study,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following </a:t>
            </a:r>
            <a:r>
              <a:rPr sz="2400" dirty="0">
                <a:latin typeface="Times New Roman"/>
                <a:cs typeface="Times New Roman"/>
              </a:rPr>
              <a:t>two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 </a:t>
            </a:r>
            <a:r>
              <a:rPr sz="2400" spc="-5" dirty="0">
                <a:latin typeface="Times New Roman"/>
                <a:cs typeface="Times New Roman"/>
              </a:rPr>
              <a:t>questions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underpin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25" dirty="0">
                <a:latin typeface="Times New Roman"/>
                <a:cs typeface="Times New Roman"/>
              </a:rPr>
              <a:t>study,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also </a:t>
            </a:r>
            <a:r>
              <a:rPr sz="2400" dirty="0">
                <a:latin typeface="Times New Roman"/>
                <a:cs typeface="Times New Roman"/>
              </a:rPr>
              <a:t>needed to be answered by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study,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shown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box </a:t>
            </a:r>
            <a:r>
              <a:rPr sz="2400" spc="-30" dirty="0">
                <a:latin typeface="Times New Roman"/>
                <a:cs typeface="Times New Roman"/>
              </a:rPr>
              <a:t>below.</a:t>
            </a:r>
            <a:endParaRPr sz="2400">
              <a:latin typeface="Times New Roman"/>
              <a:cs typeface="Times New Roman"/>
            </a:endParaRPr>
          </a:p>
          <a:p>
            <a:pPr marL="12700" marR="6096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research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answered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phase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These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12700" marR="285115">
              <a:lnSpc>
                <a:spcPct val="100000"/>
              </a:lnSpc>
              <a:buSzPct val="95833"/>
              <a:buFont typeface="Times New Roman"/>
              <a:buChar char="•"/>
              <a:tabLst>
                <a:tab pos="120650" algn="l"/>
                <a:tab pos="7444105" algn="l"/>
              </a:tabLst>
            </a:pP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'Are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perceived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needs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of the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patients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users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South	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Bedfordshire's</a:t>
            </a:r>
            <a:r>
              <a:rPr sz="24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palliative </a:t>
            </a:r>
            <a:r>
              <a:rPr sz="2400" i="1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care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services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being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met?'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Font typeface="Times New Roman"/>
              <a:buChar char="•"/>
              <a:tabLst>
                <a:tab pos="120650" algn="l"/>
              </a:tabLst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'If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not,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needs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done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these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needs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met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in the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future?</a:t>
            </a:r>
            <a:r>
              <a:rPr sz="1600" i="1" spc="-10" dirty="0">
                <a:solidFill>
                  <a:srgbClr val="FF0000"/>
                </a:solidFill>
                <a:latin typeface="Arial"/>
                <a:cs typeface="Arial"/>
              </a:rPr>
              <a:t>‘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dirty="0">
                <a:latin typeface="Times New Roman"/>
                <a:cs typeface="Times New Roman"/>
              </a:rPr>
              <a:t> question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answered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a quantitative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study,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require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qualitative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answer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  <a:p>
            <a:pPr marL="12700" marR="890269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Research questions </a:t>
            </a: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therefore </a:t>
            </a:r>
            <a:r>
              <a:rPr sz="2400" spc="-5" dirty="0">
                <a:latin typeface="Times New Roman"/>
                <a:cs typeface="Times New Roman"/>
              </a:rPr>
              <a:t>be used in quantitative and qualitative </a:t>
            </a:r>
            <a:r>
              <a:rPr sz="2400" dirty="0">
                <a:latin typeface="Times New Roman"/>
                <a:cs typeface="Times New Roman"/>
              </a:rPr>
              <a:t>research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studies.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86282"/>
            <a:ext cx="1120140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8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-6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6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6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86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8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8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7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5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6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1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pc="-6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6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-8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9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6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2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8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pc="-6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6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6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86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8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8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7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5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7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6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236" y="1531746"/>
            <a:ext cx="11149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hypothesis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question,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but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rather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relationship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between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236" y="1718944"/>
            <a:ext cx="11151235" cy="423481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1450"/>
              </a:spcBef>
            </a:pPr>
            <a:r>
              <a:rPr sz="2400" spc="-5" dirty="0">
                <a:latin typeface="Times New Roman"/>
                <a:cs typeface="Times New Roman"/>
              </a:rPr>
              <a:t>So,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example,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could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become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hypothesis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making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rather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question,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namely: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40"/>
              </a:lnSpc>
              <a:spcBef>
                <a:spcPts val="1065"/>
              </a:spcBef>
              <a:tabLst>
                <a:tab pos="626745" algn="l"/>
                <a:tab pos="1955800" algn="l"/>
                <a:tab pos="2807970" algn="l"/>
                <a:tab pos="3199130" algn="l"/>
                <a:tab pos="3729990" algn="l"/>
                <a:tab pos="4729480" algn="l"/>
                <a:tab pos="5344160" algn="l"/>
                <a:tab pos="6145530" algn="l"/>
                <a:tab pos="6540500" algn="l"/>
                <a:tab pos="7390765" algn="l"/>
                <a:tab pos="9300845" algn="l"/>
                <a:tab pos="10605135" algn="l"/>
              </a:tabLst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The	pe</a:t>
            </a:r>
            <a:r>
              <a:rPr sz="24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eiv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ed	needs	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f	the	p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tient	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d	users	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f	South	Bedf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dsh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e's	pa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ti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e	ca</a:t>
            </a:r>
            <a:r>
              <a:rPr sz="24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40"/>
              </a:lnSpc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services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being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met.</a:t>
            </a:r>
            <a:endParaRPr sz="2400">
              <a:latin typeface="Times New Roman"/>
              <a:cs typeface="Times New Roman"/>
            </a:endParaRPr>
          </a:p>
          <a:p>
            <a:pPr marL="12700" marR="6044565">
              <a:lnSpc>
                <a:spcPts val="4000"/>
              </a:lnSpc>
              <a:spcBef>
                <a:spcPts val="315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hypothesis </a:t>
            </a:r>
            <a:r>
              <a:rPr sz="2400" spc="-10" dirty="0">
                <a:latin typeface="Times New Roman"/>
                <a:cs typeface="Times New Roman"/>
              </a:rPr>
              <a:t>must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components: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population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867" y="839165"/>
            <a:ext cx="9565133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6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96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6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96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7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11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pc="-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1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1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pc="-3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8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8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pc="-10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-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8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pc="-8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9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pc="-9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pc="-10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803" y="1801748"/>
            <a:ext cx="11132185" cy="39141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4139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Purpose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sentence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write,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states,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some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detail,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want to learn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your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guides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you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 you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read and take notes only on </a:t>
            </a:r>
            <a:r>
              <a:rPr sz="2400" spc="-5" dirty="0">
                <a:latin typeface="Times New Roman"/>
                <a:cs typeface="Times New Roman"/>
              </a:rPr>
              <a:t>what's </a:t>
            </a:r>
            <a:r>
              <a:rPr sz="2400" dirty="0">
                <a:latin typeface="Times New Roman"/>
                <a:cs typeface="Times New Roman"/>
              </a:rPr>
              <a:t>needed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your </a:t>
            </a:r>
            <a:r>
              <a:rPr sz="2400" spc="5" dirty="0">
                <a:latin typeface="Times New Roman"/>
                <a:cs typeface="Times New Roman"/>
              </a:rPr>
              <a:t>project. </a:t>
            </a:r>
            <a:r>
              <a:rPr sz="2400" dirty="0">
                <a:latin typeface="Times New Roman"/>
                <a:cs typeface="Times New Roman"/>
              </a:rPr>
              <a:t>Broad </a:t>
            </a:r>
            <a:r>
              <a:rPr sz="2400" spc="-5" dirty="0">
                <a:latin typeface="Times New Roman"/>
                <a:cs typeface="Times New Roman"/>
              </a:rPr>
              <a:t>statement </a:t>
            </a:r>
            <a:r>
              <a:rPr sz="2400" dirty="0">
                <a:latin typeface="Times New Roman"/>
                <a:cs typeface="Times New Roman"/>
              </a:rPr>
              <a:t> indicating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goals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project.</a:t>
            </a:r>
            <a:endParaRPr sz="2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090"/>
              </a:spcBef>
            </a:pP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purposes may </a:t>
            </a:r>
            <a:r>
              <a:rPr sz="2400" dirty="0">
                <a:latin typeface="Times New Roman"/>
                <a:cs typeface="Times New Roman"/>
              </a:rPr>
              <a:t>include: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Exploration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Description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Explanation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Prediction/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588" y="2276982"/>
            <a:ext cx="9159875" cy="217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write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sentence,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first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answer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these</a:t>
            </a:r>
            <a:r>
              <a:rPr sz="2200" dirty="0">
                <a:latin typeface="Times New Roman"/>
                <a:cs typeface="Times New Roman"/>
              </a:rPr>
              <a:t> questions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yourself</a:t>
            </a:r>
            <a:r>
              <a:rPr sz="2200" spc="-5" dirty="0">
                <a:latin typeface="Times New Roman"/>
                <a:cs typeface="Times New Roman"/>
              </a:rPr>
              <a:t> 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best as</a:t>
            </a:r>
            <a:r>
              <a:rPr sz="2200" dirty="0">
                <a:latin typeface="Times New Roman"/>
                <a:cs typeface="Times New Roman"/>
              </a:rPr>
              <a:t> you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can: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3047365">
              <a:lnSpc>
                <a:spcPts val="2380"/>
              </a:lnSpc>
              <a:buAutoNum type="arabicPeriod"/>
              <a:tabLst>
                <a:tab pos="287655" algn="l"/>
              </a:tabLst>
            </a:pPr>
            <a:r>
              <a:rPr sz="2200" dirty="0">
                <a:latin typeface="Times New Roman"/>
                <a:cs typeface="Times New Roman"/>
              </a:rPr>
              <a:t>What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spc="-15" dirty="0">
                <a:latin typeface="Times New Roman"/>
                <a:cs typeface="Times New Roman"/>
              </a:rPr>
              <a:t>my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real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personal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interest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topic?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(There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will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always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something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interest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you)</a:t>
            </a:r>
            <a:endParaRPr sz="2200">
              <a:latin typeface="Times New Roman"/>
              <a:cs typeface="Times New Roman"/>
            </a:endParaRPr>
          </a:p>
          <a:p>
            <a:pPr marL="286385" indent="-274320">
              <a:lnSpc>
                <a:spcPts val="2510"/>
              </a:lnSpc>
              <a:spcBef>
                <a:spcPts val="2075"/>
              </a:spcBef>
              <a:buAutoNum type="arabicPeriod"/>
              <a:tabLst>
                <a:tab pos="287020" algn="l"/>
              </a:tabLst>
            </a:pPr>
            <a:r>
              <a:rPr sz="2200" dirty="0">
                <a:latin typeface="Times New Roman"/>
                <a:cs typeface="Times New Roman"/>
              </a:rPr>
              <a:t>What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 </a:t>
            </a:r>
            <a:r>
              <a:rPr sz="2200" spc="-5" dirty="0">
                <a:latin typeface="Times New Roman"/>
                <a:cs typeface="Times New Roman"/>
              </a:rPr>
              <a:t>I specifically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want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learn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about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my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topic?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latin typeface="Times New Roman"/>
                <a:cs typeface="Times New Roman"/>
              </a:rPr>
              <a:t>(Don't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overwhelm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yourself</a:t>
            </a:r>
            <a:r>
              <a:rPr sz="2200" spc="-5" dirty="0">
                <a:latin typeface="Times New Roman"/>
                <a:cs typeface="Times New Roman"/>
              </a:rPr>
              <a:t> with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too </a:t>
            </a:r>
            <a:r>
              <a:rPr sz="2200" spc="-5" dirty="0">
                <a:latin typeface="Times New Roman"/>
                <a:cs typeface="Times New Roman"/>
              </a:rPr>
              <a:t>many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things.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Two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three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plenty.)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588" y="575817"/>
            <a:ext cx="10724515" cy="48710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8890">
              <a:lnSpc>
                <a:spcPts val="2380"/>
              </a:lnSpc>
              <a:spcBef>
                <a:spcPts val="390"/>
              </a:spcBef>
            </a:pP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example: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One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person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was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very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concerned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about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air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pollution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wanted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know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if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government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doing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anything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stop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  <a:spcBef>
                <a:spcPts val="1100"/>
              </a:spcBef>
              <a:tabLst>
                <a:tab pos="565785" algn="l"/>
                <a:tab pos="1819910" algn="l"/>
                <a:tab pos="2188845" algn="l"/>
                <a:tab pos="3222625" algn="l"/>
                <a:tab pos="3790950" algn="l"/>
                <a:tab pos="4408170" algn="l"/>
                <a:tab pos="4650740" algn="l"/>
                <a:tab pos="5375910" algn="l"/>
                <a:tab pos="5744845" algn="l"/>
                <a:tab pos="6499225" algn="l"/>
                <a:tab pos="7317740" algn="l"/>
                <a:tab pos="8043545" algn="l"/>
                <a:tab pos="8364855" algn="l"/>
                <a:tab pos="9152890" algn="l"/>
                <a:tab pos="9863455" algn="l"/>
                <a:tab pos="10292715" algn="l"/>
              </a:tabLst>
            </a:pPr>
            <a:r>
              <a:rPr sz="2200" spc="-10" dirty="0">
                <a:latin typeface="Times New Roman"/>
                <a:cs typeface="Times New Roman"/>
              </a:rPr>
              <a:t>He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Statement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Purpo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wa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this: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b="1" spc="-5" dirty="0">
                <a:latin typeface="Times New Roman"/>
                <a:cs typeface="Times New Roman"/>
              </a:rPr>
              <a:t>I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5" dirty="0">
                <a:latin typeface="Times New Roman"/>
                <a:cs typeface="Times New Roman"/>
              </a:rPr>
              <a:t>want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10" dirty="0">
                <a:latin typeface="Times New Roman"/>
                <a:cs typeface="Times New Roman"/>
              </a:rPr>
              <a:t>t</a:t>
            </a:r>
            <a:r>
              <a:rPr sz="2200" b="1" spc="-5" dirty="0">
                <a:latin typeface="Times New Roman"/>
                <a:cs typeface="Times New Roman"/>
              </a:rPr>
              <a:t>o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5" dirty="0">
                <a:latin typeface="Times New Roman"/>
                <a:cs typeface="Times New Roman"/>
              </a:rPr>
              <a:t>l</a:t>
            </a:r>
            <a:r>
              <a:rPr sz="2200" b="1" spc="-25" dirty="0">
                <a:latin typeface="Times New Roman"/>
                <a:cs typeface="Times New Roman"/>
              </a:rPr>
              <a:t>e</a:t>
            </a:r>
            <a:r>
              <a:rPr sz="2200" b="1" spc="-5" dirty="0">
                <a:latin typeface="Times New Roman"/>
                <a:cs typeface="Times New Roman"/>
              </a:rPr>
              <a:t>arn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5" dirty="0">
                <a:latin typeface="Times New Roman"/>
                <a:cs typeface="Times New Roman"/>
              </a:rPr>
              <a:t>ab</a:t>
            </a:r>
            <a:r>
              <a:rPr sz="2200" b="1" dirty="0">
                <a:latin typeface="Times New Roman"/>
                <a:cs typeface="Times New Roman"/>
              </a:rPr>
              <a:t>o</a:t>
            </a:r>
            <a:r>
              <a:rPr sz="2200" b="1" spc="-5" dirty="0">
                <a:latin typeface="Times New Roman"/>
                <a:cs typeface="Times New Roman"/>
              </a:rPr>
              <a:t>ut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5" dirty="0">
                <a:latin typeface="Times New Roman"/>
                <a:cs typeface="Times New Roman"/>
              </a:rPr>
              <a:t>what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5" dirty="0">
                <a:latin typeface="Times New Roman"/>
                <a:cs typeface="Times New Roman"/>
              </a:rPr>
              <a:t>is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5" dirty="0">
                <a:latin typeface="Times New Roman"/>
                <a:cs typeface="Times New Roman"/>
              </a:rPr>
              <a:t>being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5" dirty="0">
                <a:latin typeface="Times New Roman"/>
                <a:cs typeface="Times New Roman"/>
              </a:rPr>
              <a:t>do</a:t>
            </a:r>
            <a:r>
              <a:rPr sz="2200" b="1" dirty="0">
                <a:latin typeface="Times New Roman"/>
                <a:cs typeface="Times New Roman"/>
              </a:rPr>
              <a:t>n</a:t>
            </a:r>
            <a:r>
              <a:rPr sz="2200" b="1" spc="-5" dirty="0">
                <a:latin typeface="Times New Roman"/>
                <a:cs typeface="Times New Roman"/>
              </a:rPr>
              <a:t>e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5" dirty="0">
                <a:latin typeface="Times New Roman"/>
                <a:cs typeface="Times New Roman"/>
              </a:rPr>
              <a:t>by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15" dirty="0">
                <a:latin typeface="Times New Roman"/>
                <a:cs typeface="Times New Roman"/>
              </a:rPr>
              <a:t>o</a:t>
            </a:r>
            <a:r>
              <a:rPr sz="2200" b="1" spc="-5" dirty="0">
                <a:latin typeface="Times New Roman"/>
                <a:cs typeface="Times New Roman"/>
              </a:rPr>
              <a:t>ur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200" b="1" spc="-5" dirty="0">
                <a:latin typeface="Times New Roman"/>
                <a:cs typeface="Times New Roman"/>
              </a:rPr>
              <a:t>government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to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stop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air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pollution.</a:t>
            </a:r>
            <a:endParaRPr sz="2200">
              <a:latin typeface="Times New Roman"/>
              <a:cs typeface="Times New Roman"/>
            </a:endParaRPr>
          </a:p>
          <a:p>
            <a:pPr marL="12700" marR="8890" algn="just">
              <a:lnSpc>
                <a:spcPts val="2380"/>
              </a:lnSpc>
              <a:spcBef>
                <a:spcPts val="1425"/>
              </a:spcBef>
            </a:pP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Purpose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will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lead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her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eventually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write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Thesis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she </a:t>
            </a:r>
            <a:r>
              <a:rPr sz="2200" spc="-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will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able </a:t>
            </a:r>
            <a:r>
              <a:rPr sz="2200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make an assertion (a statement she can defend) and support it with the evidence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gathered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research.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00"/>
              </a:spcBef>
            </a:pPr>
            <a:r>
              <a:rPr sz="2200" spc="-5" dirty="0">
                <a:latin typeface="Times New Roman"/>
                <a:cs typeface="Times New Roman"/>
              </a:rPr>
              <a:t>Her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Thesis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sound something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like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this:</a:t>
            </a:r>
            <a:endParaRPr sz="2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90100"/>
              </a:lnSpc>
              <a:spcBef>
                <a:spcPts val="1400"/>
              </a:spcBef>
            </a:pPr>
            <a:r>
              <a:rPr sz="2200" spc="-5" dirty="0">
                <a:latin typeface="Times New Roman"/>
                <a:cs typeface="Times New Roman"/>
              </a:rPr>
              <a:t>"In the United States, government </a:t>
            </a:r>
            <a:r>
              <a:rPr sz="2200" dirty="0">
                <a:latin typeface="Times New Roman"/>
                <a:cs typeface="Times New Roman"/>
              </a:rPr>
              <a:t>regulation </a:t>
            </a:r>
            <a:r>
              <a:rPr sz="2200" spc="-5" dirty="0">
                <a:latin typeface="Times New Roman"/>
                <a:cs typeface="Times New Roman"/>
              </a:rPr>
              <a:t>plays an important role in the </a:t>
            </a:r>
            <a:r>
              <a:rPr sz="2200" dirty="0">
                <a:latin typeface="Times New Roman"/>
                <a:cs typeface="Times New Roman"/>
              </a:rPr>
              <a:t>fight </a:t>
            </a:r>
            <a:r>
              <a:rPr sz="2200" spc="-5" dirty="0">
                <a:latin typeface="Times New Roman"/>
                <a:cs typeface="Times New Roman"/>
              </a:rPr>
              <a:t>against air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pollution." </a:t>
            </a:r>
            <a:r>
              <a:rPr sz="2200" spc="-40" dirty="0">
                <a:latin typeface="Times New Roman"/>
                <a:cs typeface="Times New Roman"/>
              </a:rPr>
              <a:t>Or, </a:t>
            </a:r>
            <a:r>
              <a:rPr sz="2200" spc="-15" dirty="0">
                <a:latin typeface="Times New Roman"/>
                <a:cs typeface="Times New Roman"/>
              </a:rPr>
              <a:t>conversely, </a:t>
            </a:r>
            <a:r>
              <a:rPr sz="2200" spc="-5" dirty="0">
                <a:latin typeface="Times New Roman"/>
                <a:cs typeface="Times New Roman"/>
              </a:rPr>
              <a:t>"United States government regulation has little </a:t>
            </a:r>
            <a:r>
              <a:rPr sz="2200" spc="-15" dirty="0">
                <a:latin typeface="Times New Roman"/>
                <a:cs typeface="Times New Roman"/>
              </a:rPr>
              <a:t>effect </a:t>
            </a:r>
            <a:r>
              <a:rPr sz="2200" spc="-5" dirty="0">
                <a:latin typeface="Times New Roman"/>
                <a:cs typeface="Times New Roman"/>
              </a:rPr>
              <a:t>in the fight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against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air</a:t>
            </a:r>
            <a:r>
              <a:rPr sz="2200" dirty="0">
                <a:latin typeface="Times New Roman"/>
                <a:cs typeface="Times New Roman"/>
              </a:rPr>
              <a:t> pollution."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ts val="2510"/>
              </a:lnSpc>
              <a:spcBef>
                <a:spcPts val="1125"/>
              </a:spcBef>
            </a:pPr>
            <a:r>
              <a:rPr sz="2200" dirty="0">
                <a:latin typeface="Times New Roman"/>
                <a:cs typeface="Times New Roman"/>
              </a:rPr>
              <a:t>Whichever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case,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she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will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evidence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she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has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gathered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her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research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prove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her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ts val="2510"/>
              </a:lnSpc>
            </a:pPr>
            <a:r>
              <a:rPr sz="2200" dirty="0">
                <a:latin typeface="Times New Roman"/>
                <a:cs typeface="Times New Roman"/>
              </a:rPr>
              <a:t>Thesis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2762" y="1238022"/>
          <a:ext cx="11070590" cy="2123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/>
                <a:gridCol w="3779520"/>
                <a:gridCol w="7056755"/>
              </a:tblGrid>
              <a:tr h="4697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85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b="1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sz="2000" b="1" spc="-60" dirty="0">
                          <a:latin typeface="Times New Roman"/>
                          <a:cs typeface="Times New Roman"/>
                        </a:rPr>
                        <a:t> Too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General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0375">
                        <a:lnSpc>
                          <a:spcPts val="2185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Much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Better,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Specific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43908">
                <a:tc gridSpan="3"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"I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want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learn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Dalai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Lama."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C9C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09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marL="1730375" marR="1682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"I want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know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what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role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Dalai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Lama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plays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spiritual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leader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Tibetan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people."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solidFill>
                      <a:srgbClr val="C9C9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6045" y="375665"/>
            <a:ext cx="6812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70" dirty="0">
                <a:solidFill>
                  <a:srgbClr val="000000"/>
                </a:solidFill>
                <a:latin typeface="Times New Roman"/>
                <a:cs typeface="Times New Roman"/>
              </a:rPr>
              <a:t>Make</a:t>
            </a:r>
            <a:r>
              <a:rPr sz="2000" b="1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spc="60" dirty="0">
                <a:solidFill>
                  <a:srgbClr val="000000"/>
                </a:solidFill>
                <a:latin typeface="Times New Roman"/>
                <a:cs typeface="Times New Roman"/>
              </a:rPr>
              <a:t>sure</a:t>
            </a:r>
            <a:r>
              <a:rPr sz="2000" b="1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spc="75" dirty="0">
                <a:solidFill>
                  <a:srgbClr val="000000"/>
                </a:solidFill>
                <a:latin typeface="Times New Roman"/>
                <a:cs typeface="Times New Roman"/>
              </a:rPr>
              <a:t>your</a:t>
            </a:r>
            <a:r>
              <a:rPr sz="2000" b="1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spc="85" dirty="0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r>
              <a:rPr sz="2000" b="1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spc="5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b="1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spc="80" dirty="0">
                <a:solidFill>
                  <a:srgbClr val="000000"/>
                </a:solidFill>
                <a:latin typeface="Times New Roman"/>
                <a:cs typeface="Times New Roman"/>
              </a:rPr>
              <a:t>Purpose</a:t>
            </a:r>
            <a:r>
              <a:rPr sz="2000" b="1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spc="4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000" b="1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spc="80" dirty="0">
                <a:solidFill>
                  <a:srgbClr val="000000"/>
                </a:solidFill>
                <a:latin typeface="Times New Roman"/>
                <a:cs typeface="Times New Roman"/>
              </a:rPr>
              <a:t>specific</a:t>
            </a:r>
            <a:r>
              <a:rPr sz="2000" b="1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spc="80" dirty="0">
                <a:solidFill>
                  <a:srgbClr val="000000"/>
                </a:solidFill>
                <a:latin typeface="Times New Roman"/>
                <a:cs typeface="Times New Roman"/>
              </a:rPr>
              <a:t>enough.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7229" y="3442461"/>
          <a:ext cx="10836275" cy="2803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4120"/>
                <a:gridCol w="5812155"/>
              </a:tblGrid>
              <a:tr h="7009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"I want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arn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ab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ut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DS."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FAFFE6"/>
                    </a:solidFill>
                  </a:tcPr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"I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want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know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how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close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 cure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857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AIDS."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FAFFE6"/>
                    </a:solidFill>
                  </a:tcPr>
                </a:tc>
              </a:tr>
              <a:tr h="10511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"I want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know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pro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basketball."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"I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want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know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what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takes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professional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857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basketball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player."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3360" marB="0">
                    <a:solidFill>
                      <a:srgbClr val="C9C9FF"/>
                    </a:solidFill>
                  </a:tcPr>
                </a:tc>
              </a:tr>
              <a:tr h="10511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"I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want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find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out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Marshall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Plan"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FAFFE6"/>
                    </a:solidFill>
                  </a:tcPr>
                </a:tc>
                <a:tc>
                  <a:txBody>
                    <a:bodyPr/>
                    <a:lstStyle/>
                    <a:p>
                      <a:pPr marL="485775" marR="34290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"I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want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know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Marshall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Plan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still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has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any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effect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world's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economy."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3360" marB="0">
                    <a:solidFill>
                      <a:srgbClr val="FAFF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8588" y="2272410"/>
            <a:ext cx="9563735" cy="23933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research proposal is </a:t>
            </a:r>
            <a:r>
              <a:rPr sz="2400" spc="-5" dirty="0">
                <a:latin typeface="Times New Roman"/>
                <a:cs typeface="Times New Roman"/>
              </a:rPr>
              <a:t>similar </a:t>
            </a: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spc="5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ways </a:t>
            </a:r>
            <a:r>
              <a:rPr sz="2400" dirty="0">
                <a:latin typeface="Times New Roman"/>
                <a:cs typeface="Times New Roman"/>
              </a:rPr>
              <a:t>to a </a:t>
            </a:r>
            <a:r>
              <a:rPr sz="2400" spc="-5" dirty="0">
                <a:latin typeface="Times New Roman"/>
                <a:cs typeface="Times New Roman"/>
              </a:rPr>
              <a:t>project proposal;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however, </a:t>
            </a:r>
            <a:r>
              <a:rPr sz="2400" dirty="0">
                <a:latin typeface="Times New Roman"/>
                <a:cs typeface="Times New Roman"/>
              </a:rPr>
              <a:t>a research proposal </a:t>
            </a:r>
            <a:r>
              <a:rPr sz="2400" spc="-5" dirty="0">
                <a:latin typeface="Times New Roman"/>
                <a:cs typeface="Times New Roman"/>
              </a:rPr>
              <a:t>addresses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particular project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academic or </a:t>
            </a:r>
            <a:r>
              <a:rPr sz="2400" dirty="0">
                <a:latin typeface="Times New Roman"/>
                <a:cs typeface="Times New Roman"/>
              </a:rPr>
              <a:t> scientific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2700" algn="just">
              <a:lnSpc>
                <a:spcPts val="2735"/>
              </a:lnSpc>
              <a:spcBef>
                <a:spcPts val="2080"/>
              </a:spcBef>
            </a:pPr>
            <a:r>
              <a:rPr sz="2400" dirty="0">
                <a:latin typeface="Times New Roman"/>
                <a:cs typeface="Times New Roman"/>
              </a:rPr>
              <a:t>Research</a:t>
            </a:r>
            <a:r>
              <a:rPr sz="2400" spc="9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proposals</a:t>
            </a:r>
            <a:r>
              <a:rPr sz="2400" spc="9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contain</a:t>
            </a:r>
            <a:r>
              <a:rPr sz="2400" spc="9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extensive</a:t>
            </a:r>
            <a:r>
              <a:rPr sz="2400" spc="91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literature</a:t>
            </a:r>
            <a:r>
              <a:rPr sz="2400" spc="9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reviews</a:t>
            </a:r>
            <a:r>
              <a:rPr sz="2400" spc="9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9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must</a:t>
            </a:r>
            <a:r>
              <a:rPr sz="2400" spc="919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offer</a:t>
            </a:r>
            <a:endParaRPr sz="2400" dirty="0">
              <a:latin typeface="Times New Roman"/>
              <a:cs typeface="Times New Roman"/>
            </a:endParaRPr>
          </a:p>
          <a:p>
            <a:pPr marL="12700" algn="just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convincing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 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proposed.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2867" y="839165"/>
            <a:ext cx="9184133" cy="1433245"/>
          </a:xfrm>
        </p:spPr>
        <p:txBody>
          <a:bodyPr/>
          <a:lstStyle/>
          <a:p>
            <a:r>
              <a:rPr lang="en-US" dirty="0" smtClean="0"/>
              <a:t>WRITING A RESEARCH PROPOSAL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866" y="839165"/>
            <a:ext cx="7964933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1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spc="-10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pc="-10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pc="-96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96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7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pc="-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3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13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spc="-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9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pc="-1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spc="-96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96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9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-9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96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96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10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10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pc="-12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pc="-12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386" y="1665223"/>
            <a:ext cx="11715750" cy="44684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04139" marR="5080" algn="just">
              <a:lnSpc>
                <a:spcPts val="2110"/>
              </a:lnSpc>
              <a:spcBef>
                <a:spcPts val="605"/>
              </a:spcBef>
            </a:pP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thesis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statement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strong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can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prove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evidence.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simple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fact. A thesis statement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should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the product </a:t>
            </a:r>
            <a:r>
              <a:rPr sz="2200" spc="-10" dirty="0">
                <a:latin typeface="Times New Roman"/>
                <a:cs typeface="Times New Roman"/>
              </a:rPr>
              <a:t>of</a:t>
            </a:r>
            <a:r>
              <a:rPr sz="2200" spc="5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your </a:t>
            </a:r>
            <a:r>
              <a:rPr sz="2200" spc="-5" dirty="0">
                <a:latin typeface="Times New Roman"/>
                <a:cs typeface="Times New Roman"/>
              </a:rPr>
              <a:t>own critical thinking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after </a:t>
            </a:r>
            <a:r>
              <a:rPr sz="2200" dirty="0">
                <a:latin typeface="Times New Roman"/>
                <a:cs typeface="Times New Roman"/>
              </a:rPr>
              <a:t>you </a:t>
            </a:r>
            <a:r>
              <a:rPr sz="2200" spc="-5" dirty="0">
                <a:latin typeface="Times New Roman"/>
                <a:cs typeface="Times New Roman"/>
              </a:rPr>
              <a:t>have </a:t>
            </a:r>
            <a:r>
              <a:rPr sz="2200" dirty="0">
                <a:latin typeface="Times New Roman"/>
                <a:cs typeface="Times New Roman"/>
              </a:rPr>
              <a:t>done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some </a:t>
            </a:r>
            <a:r>
              <a:rPr sz="2200" spc="-5" dirty="0">
                <a:latin typeface="Times New Roman"/>
                <a:cs typeface="Times New Roman"/>
              </a:rPr>
              <a:t>research. </a:t>
            </a:r>
            <a:r>
              <a:rPr sz="2200" spc="-60" dirty="0">
                <a:latin typeface="Times New Roman"/>
                <a:cs typeface="Times New Roman"/>
              </a:rPr>
              <a:t>Your </a:t>
            </a:r>
            <a:r>
              <a:rPr sz="2200" spc="-5" dirty="0">
                <a:latin typeface="Times New Roman"/>
                <a:cs typeface="Times New Roman"/>
              </a:rPr>
              <a:t>thesis statement will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main </a:t>
            </a:r>
            <a:r>
              <a:rPr sz="2200" spc="-5" dirty="0">
                <a:latin typeface="Times New Roman"/>
                <a:cs typeface="Times New Roman"/>
              </a:rPr>
              <a:t>idea </a:t>
            </a:r>
            <a:r>
              <a:rPr sz="2200" dirty="0">
                <a:latin typeface="Times New Roman"/>
                <a:cs typeface="Times New Roman"/>
              </a:rPr>
              <a:t>of your </a:t>
            </a:r>
            <a:r>
              <a:rPr sz="2200" spc="-5" dirty="0">
                <a:latin typeface="Times New Roman"/>
                <a:cs typeface="Times New Roman"/>
              </a:rPr>
              <a:t>entire project. It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spc="-5" dirty="0">
                <a:latin typeface="Times New Roman"/>
                <a:cs typeface="Times New Roman"/>
              </a:rPr>
              <a:t>also </a:t>
            </a:r>
            <a:r>
              <a:rPr sz="2200" spc="-1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thought </a:t>
            </a:r>
            <a:r>
              <a:rPr sz="2200" dirty="0">
                <a:latin typeface="Times New Roman"/>
                <a:cs typeface="Times New Roman"/>
              </a:rPr>
              <a:t> of </a:t>
            </a:r>
            <a:r>
              <a:rPr sz="2200" spc="-5" dirty="0">
                <a:latin typeface="Times New Roman"/>
                <a:cs typeface="Times New Roman"/>
              </a:rPr>
              <a:t>as 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angle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i="1" spc="-5" dirty="0">
                <a:latin typeface="Times New Roman"/>
                <a:cs typeface="Times New Roman"/>
              </a:rPr>
              <a:t>point </a:t>
            </a:r>
            <a:r>
              <a:rPr sz="2200" i="1" dirty="0">
                <a:latin typeface="Times New Roman"/>
                <a:cs typeface="Times New Roman"/>
              </a:rPr>
              <a:t>of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view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from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</a:t>
            </a:r>
            <a:r>
              <a:rPr sz="2200" dirty="0">
                <a:latin typeface="Times New Roman"/>
                <a:cs typeface="Times New Roman"/>
              </a:rPr>
              <a:t> you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present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material.</a:t>
            </a:r>
            <a:endParaRPr sz="2200">
              <a:latin typeface="Times New Roman"/>
              <a:cs typeface="Times New Roman"/>
            </a:endParaRPr>
          </a:p>
          <a:p>
            <a:pPr marL="104139" algn="just">
              <a:lnSpc>
                <a:spcPct val="100000"/>
              </a:lnSpc>
              <a:spcBef>
                <a:spcPts val="905"/>
              </a:spcBef>
            </a:pPr>
            <a:r>
              <a:rPr sz="2200" spc="-5" dirty="0">
                <a:latin typeface="Times New Roman"/>
                <a:cs typeface="Times New Roman"/>
              </a:rPr>
              <a:t>How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write it?</a:t>
            </a:r>
            <a:endParaRPr sz="2200">
              <a:latin typeface="Times New Roman"/>
              <a:cs typeface="Times New Roman"/>
            </a:endParaRPr>
          </a:p>
          <a:p>
            <a:pPr marL="111760" indent="-99060" algn="just">
              <a:lnSpc>
                <a:spcPct val="100000"/>
              </a:lnSpc>
              <a:spcBef>
                <a:spcPts val="865"/>
              </a:spcBef>
              <a:buClr>
                <a:srgbClr val="1CACE3"/>
              </a:buClr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spc="-5" dirty="0">
                <a:latin typeface="Times New Roman"/>
                <a:cs typeface="Times New Roman"/>
              </a:rPr>
              <a:t>Look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again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 </a:t>
            </a:r>
            <a:r>
              <a:rPr sz="2200" dirty="0">
                <a:latin typeface="Times New Roman"/>
                <a:cs typeface="Times New Roman"/>
              </a:rPr>
              <a:t>your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Purpose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CACE3"/>
              </a:buClr>
              <a:buFont typeface="Arial MT"/>
              <a:buChar char="•"/>
            </a:pPr>
            <a:endParaRPr sz="2550">
              <a:latin typeface="Times New Roman"/>
              <a:cs typeface="Times New Roman"/>
            </a:endParaRPr>
          </a:p>
          <a:p>
            <a:pPr marL="111760" indent="-99060" algn="just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dirty="0">
                <a:latin typeface="Times New Roman"/>
                <a:cs typeface="Times New Roman"/>
              </a:rPr>
              <a:t>Look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kinds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information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have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been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finding</a:t>
            </a:r>
            <a:r>
              <a:rPr sz="2200" spc="-5" dirty="0">
                <a:latin typeface="Times New Roman"/>
                <a:cs typeface="Times New Roman"/>
              </a:rPr>
              <a:t> while</a:t>
            </a:r>
            <a:r>
              <a:rPr sz="2200" dirty="0">
                <a:latin typeface="Times New Roman"/>
                <a:cs typeface="Times New Roman"/>
              </a:rPr>
              <a:t> taking </a:t>
            </a:r>
            <a:r>
              <a:rPr sz="2200" spc="-5" dirty="0">
                <a:latin typeface="Times New Roman"/>
                <a:cs typeface="Times New Roman"/>
              </a:rPr>
              <a:t>notes.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111760" indent="-99060" algn="just">
              <a:lnSpc>
                <a:spcPts val="2375"/>
              </a:lnSpc>
              <a:buClr>
                <a:srgbClr val="1CACE3"/>
              </a:buClr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spc="-5" dirty="0">
                <a:latin typeface="Times New Roman"/>
                <a:cs typeface="Times New Roman"/>
              </a:rPr>
              <a:t>Decide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what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kind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</a:t>
            </a:r>
            <a:r>
              <a:rPr sz="2200" spc="-5" dirty="0">
                <a:latin typeface="Times New Roman"/>
                <a:cs typeface="Times New Roman"/>
              </a:rPr>
              <a:t> have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enough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evidence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prove.</a:t>
            </a:r>
            <a:endParaRPr sz="2200">
              <a:latin typeface="Times New Roman"/>
              <a:cs typeface="Times New Roman"/>
            </a:endParaRPr>
          </a:p>
          <a:p>
            <a:pPr marL="104139" algn="just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(Be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sure</a:t>
            </a:r>
            <a:r>
              <a:rPr sz="2200" dirty="0">
                <a:latin typeface="Times New Roman"/>
                <a:cs typeface="Times New Roman"/>
              </a:rPr>
              <a:t> that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have</a:t>
            </a:r>
            <a:r>
              <a:rPr sz="2200" dirty="0">
                <a:latin typeface="Times New Roman"/>
                <a:cs typeface="Times New Roman"/>
              </a:rPr>
              <a:t> done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enough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research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make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strong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argument.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You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challenged.)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Times New Roman"/>
              <a:cs typeface="Times New Roman"/>
            </a:endParaRPr>
          </a:p>
          <a:p>
            <a:pPr marL="111760" indent="-99060" algn="just">
              <a:lnSpc>
                <a:spcPct val="100000"/>
              </a:lnSpc>
              <a:buClr>
                <a:srgbClr val="1CACE3"/>
              </a:buClr>
              <a:buSzPct val="95454"/>
              <a:buFont typeface="Arial MT"/>
              <a:buChar char="•"/>
              <a:tabLst>
                <a:tab pos="111760" algn="l"/>
              </a:tabLst>
            </a:pPr>
            <a:r>
              <a:rPr sz="2200" spc="-20" dirty="0">
                <a:latin typeface="Times New Roman"/>
                <a:cs typeface="Times New Roman"/>
              </a:rPr>
              <a:t>Write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thesis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762" y="1256538"/>
            <a:ext cx="0" cy="74930"/>
          </a:xfrm>
          <a:custGeom>
            <a:avLst/>
            <a:gdLst/>
            <a:ahLst/>
            <a:cxnLst/>
            <a:rect l="l" t="t" r="r" b="b"/>
            <a:pathLst>
              <a:path h="74930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9812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762" y="826769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0"/>
                </a:moveTo>
                <a:lnTo>
                  <a:pt x="0" y="33527"/>
                </a:lnTo>
              </a:path>
            </a:pathLst>
          </a:custGeom>
          <a:ln w="19812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5116" y="860297"/>
          <a:ext cx="835596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9070"/>
                <a:gridCol w="4366895"/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Statement</a:t>
                      </a:r>
                      <a:r>
                        <a:rPr sz="20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Purpose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marL="15684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Possible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thesis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statement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solidFill>
                      <a:srgbClr val="C9C9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071361" y="860297"/>
            <a:ext cx="5466715" cy="396240"/>
          </a:xfrm>
          <a:custGeom>
            <a:avLst/>
            <a:gdLst/>
            <a:ahLst/>
            <a:cxnLst/>
            <a:rect l="l" t="t" r="r" b="b"/>
            <a:pathLst>
              <a:path w="5466715" h="396240">
                <a:moveTo>
                  <a:pt x="5466207" y="0"/>
                </a:moveTo>
                <a:lnTo>
                  <a:pt x="0" y="0"/>
                </a:lnTo>
                <a:lnTo>
                  <a:pt x="0" y="396239"/>
                </a:lnTo>
                <a:lnTo>
                  <a:pt x="5466207" y="396239"/>
                </a:lnTo>
                <a:lnTo>
                  <a:pt x="5466207" y="0"/>
                </a:lnTo>
                <a:close/>
              </a:path>
            </a:pathLst>
          </a:custGeom>
          <a:solidFill>
            <a:srgbClr val="C9C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3415" y="1396010"/>
          <a:ext cx="11389360" cy="5246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5465"/>
                <a:gridCol w="5763895"/>
              </a:tblGrid>
              <a:tr h="2591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want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know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how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close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we are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 cure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AIDS."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21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Although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much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research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has gone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finding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 cure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1290" marR="32829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for the AIDS virus, we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no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closer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 a real cure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were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disease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became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known.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1290" marR="2006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After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years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research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scientists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verge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disco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cu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DS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vir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55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1440" marR="190500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"I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want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know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why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Christians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Muslims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fought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hard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middle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ages."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9C9FF"/>
                    </a:solidFill>
                  </a:tcPr>
                </a:tc>
                <a:tc>
                  <a:txBody>
                    <a:bodyPr/>
                    <a:lstStyle/>
                    <a:p>
                      <a:pPr marL="161290" marR="225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Even though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Christians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Muslims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were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supposedly fighting for religious dominance in the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medieval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world,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motives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were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strongly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affected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desire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land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economic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power.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1290" marR="7416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Medieval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Christians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Muslims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were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fighting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exclusively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deeply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held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religious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beliefs.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C9C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588" y="221172"/>
            <a:ext cx="10774045" cy="352171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10"/>
              </a:spcBef>
            </a:pPr>
            <a:r>
              <a:rPr sz="2400" spc="-5" dirty="0">
                <a:latin typeface="Times New Roman"/>
                <a:cs typeface="Times New Roman"/>
              </a:rPr>
              <a:t>Sample purpose and</a:t>
            </a:r>
            <a:r>
              <a:rPr sz="2400" dirty="0">
                <a:latin typeface="Times New Roman"/>
                <a:cs typeface="Times New Roman"/>
              </a:rPr>
              <a:t> thesis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statements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15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combines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purpose </a:t>
            </a:r>
            <a:r>
              <a:rPr sz="2400" spc="-5" dirty="0">
                <a:latin typeface="Times New Roman"/>
                <a:cs typeface="Times New Roman"/>
              </a:rPr>
              <a:t>statement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(bold).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1395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goal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this paper </a:t>
            </a:r>
            <a:r>
              <a:rPr sz="2400" dirty="0">
                <a:latin typeface="Times New Roman"/>
                <a:cs typeface="Times New Roman"/>
              </a:rPr>
              <a:t>is to </a:t>
            </a:r>
            <a:r>
              <a:rPr sz="2400" spc="-5" dirty="0">
                <a:latin typeface="Times New Roman"/>
                <a:cs typeface="Times New Roman"/>
              </a:rPr>
              <a:t>examine the </a:t>
            </a:r>
            <a:r>
              <a:rPr sz="2400" spc="-10" dirty="0">
                <a:latin typeface="Times New Roman"/>
                <a:cs typeface="Times New Roman"/>
              </a:rPr>
              <a:t>effects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Chile's agrarian reform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 lives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rural </a:t>
            </a:r>
            <a:r>
              <a:rPr sz="2400" spc="-5" dirty="0">
                <a:latin typeface="Times New Roman"/>
                <a:cs typeface="Times New Roman"/>
              </a:rPr>
              <a:t>peasants.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nature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topic dictates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of both a </a:t>
            </a:r>
            <a:r>
              <a:rPr sz="2400" spc="-5" dirty="0">
                <a:latin typeface="Times New Roman"/>
                <a:cs typeface="Times New Roman"/>
              </a:rPr>
              <a:t>chronological </a:t>
            </a:r>
            <a:r>
              <a:rPr sz="2400" dirty="0">
                <a:latin typeface="Times New Roman"/>
                <a:cs typeface="Times New Roman"/>
              </a:rPr>
              <a:t>and 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comparative analysis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peasant lives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various points during </a:t>
            </a:r>
            <a:r>
              <a:rPr sz="2400" dirty="0">
                <a:latin typeface="Times New Roman"/>
                <a:cs typeface="Times New Roman"/>
              </a:rPr>
              <a:t>the reform period. . . </a:t>
            </a:r>
            <a:r>
              <a:rPr sz="2400" b="1" spc="-10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Chilean </a:t>
            </a:r>
            <a:r>
              <a:rPr sz="2400" b="1" spc="-15" dirty="0">
                <a:latin typeface="Times New Roman"/>
                <a:cs typeface="Times New Roman"/>
              </a:rPr>
              <a:t>reform </a:t>
            </a:r>
            <a:r>
              <a:rPr sz="2400" b="1" spc="-5" dirty="0">
                <a:latin typeface="Times New Roman"/>
                <a:cs typeface="Times New Roman"/>
              </a:rPr>
              <a:t>example </a:t>
            </a:r>
            <a:r>
              <a:rPr sz="2400" b="1" spc="-10" dirty="0">
                <a:latin typeface="Times New Roman"/>
                <a:cs typeface="Times New Roman"/>
              </a:rPr>
              <a:t>provides </a:t>
            </a:r>
            <a:r>
              <a:rPr sz="2400" b="1" spc="-5" dirty="0">
                <a:latin typeface="Times New Roman"/>
                <a:cs typeface="Times New Roman"/>
              </a:rPr>
              <a:t>evidence that </a:t>
            </a:r>
            <a:r>
              <a:rPr sz="2400" b="1" dirty="0">
                <a:latin typeface="Times New Roman"/>
                <a:cs typeface="Times New Roman"/>
              </a:rPr>
              <a:t>land </a:t>
            </a:r>
            <a:r>
              <a:rPr sz="2400" b="1" spc="-5" dirty="0">
                <a:latin typeface="Times New Roman"/>
                <a:cs typeface="Times New Roman"/>
              </a:rPr>
              <a:t>distribution is an essential </a:t>
            </a:r>
            <a:r>
              <a:rPr sz="2400" b="1" dirty="0">
                <a:latin typeface="Times New Roman"/>
                <a:cs typeface="Times New Roman"/>
              </a:rPr>
              <a:t> component of </a:t>
            </a:r>
            <a:r>
              <a:rPr sz="2400" b="1" spc="-5" dirty="0">
                <a:latin typeface="Times New Roman"/>
                <a:cs typeface="Times New Roman"/>
              </a:rPr>
              <a:t>both the </a:t>
            </a:r>
            <a:r>
              <a:rPr sz="2400" b="1" spc="-10" dirty="0">
                <a:latin typeface="Times New Roman"/>
                <a:cs typeface="Times New Roman"/>
              </a:rPr>
              <a:t>improvement </a:t>
            </a:r>
            <a:r>
              <a:rPr sz="2400" b="1" dirty="0">
                <a:latin typeface="Times New Roman"/>
                <a:cs typeface="Times New Roman"/>
              </a:rPr>
              <a:t>of peasant </a:t>
            </a:r>
            <a:r>
              <a:rPr sz="2400" b="1" spc="-5" dirty="0">
                <a:latin typeface="Times New Roman"/>
                <a:cs typeface="Times New Roman"/>
              </a:rPr>
              <a:t>conditions </a:t>
            </a:r>
            <a:r>
              <a:rPr sz="2400" b="1" dirty="0">
                <a:latin typeface="Times New Roman"/>
                <a:cs typeface="Times New Roman"/>
              </a:rPr>
              <a:t>and </a:t>
            </a: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development of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democratic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society.</a:t>
            </a:r>
            <a:r>
              <a:rPr sz="2400" b="1" spc="-15" dirty="0">
                <a:latin typeface="Times New Roman"/>
                <a:cs typeface="Times New Roman"/>
              </a:rPr>
              <a:t> More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extensive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enduring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reforms</a:t>
            </a:r>
            <a:r>
              <a:rPr sz="2400" b="1" spc="-5" dirty="0">
                <a:latin typeface="Times New Roman"/>
                <a:cs typeface="Times New Roman"/>
              </a:rPr>
              <a:t> would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likely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have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allowed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Chile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 opportunity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further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expand these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horizons.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504" y="102768"/>
            <a:ext cx="11680190" cy="618680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75"/>
              </a:spcBef>
            </a:pPr>
            <a:r>
              <a:rPr sz="2200" b="1" spc="-5" dirty="0">
                <a:latin typeface="Times New Roman"/>
                <a:cs typeface="Times New Roman"/>
              </a:rPr>
              <a:t>Examples</a:t>
            </a:r>
            <a:r>
              <a:rPr sz="2200" b="1" dirty="0">
                <a:latin typeface="Times New Roman"/>
                <a:cs typeface="Times New Roman"/>
              </a:rPr>
              <a:t> of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Ineffective</a:t>
            </a:r>
            <a:r>
              <a:rPr sz="2200" b="1" spc="2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Purpose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Statements:</a:t>
            </a:r>
            <a:endParaRPr sz="2200">
              <a:latin typeface="Times New Roman"/>
              <a:cs typeface="Times New Roman"/>
            </a:endParaRPr>
          </a:p>
          <a:p>
            <a:pPr marL="408940" indent="-396240">
              <a:lnSpc>
                <a:spcPct val="100000"/>
              </a:lnSpc>
              <a:spcBef>
                <a:spcPts val="875"/>
              </a:spcBef>
              <a:buAutoNum type="arabicParenBoth"/>
              <a:tabLst>
                <a:tab pos="408940" algn="l"/>
              </a:tabLst>
            </a:pPr>
            <a:r>
              <a:rPr sz="2200" dirty="0">
                <a:latin typeface="Times New Roman"/>
                <a:cs typeface="Times New Roman"/>
              </a:rPr>
              <a:t>"The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purpose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paper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describe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changes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occurring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corporate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America."</a:t>
            </a:r>
            <a:endParaRPr sz="2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0100"/>
              </a:lnSpc>
              <a:spcBef>
                <a:spcPts val="1390"/>
              </a:spcBef>
            </a:pPr>
            <a:r>
              <a:rPr sz="2200" i="1" spc="-5" dirty="0">
                <a:latin typeface="Times New Roman"/>
                <a:cs typeface="Times New Roman"/>
              </a:rPr>
              <a:t>Critique: </a:t>
            </a:r>
            <a:r>
              <a:rPr sz="2200" spc="-5" dirty="0">
                <a:latin typeface="Times New Roman"/>
                <a:cs typeface="Times New Roman"/>
              </a:rPr>
              <a:t>too vague and broad. </a:t>
            </a:r>
            <a:r>
              <a:rPr sz="2200" spc="-10" dirty="0">
                <a:latin typeface="Times New Roman"/>
                <a:cs typeface="Times New Roman"/>
              </a:rPr>
              <a:t>No </a:t>
            </a:r>
            <a:r>
              <a:rPr sz="2200" spc="-5" dirty="0">
                <a:latin typeface="Times New Roman"/>
                <a:cs typeface="Times New Roman"/>
              </a:rPr>
              <a:t>clear expectation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what the reader will learn. </a:t>
            </a:r>
            <a:r>
              <a:rPr sz="2200" i="1" spc="-5" dirty="0">
                <a:latin typeface="Times New Roman"/>
                <a:cs typeface="Times New Roman"/>
              </a:rPr>
              <a:t>Questions: </a:t>
            </a:r>
            <a:r>
              <a:rPr sz="2200" spc="-5" dirty="0">
                <a:latin typeface="Times New Roman"/>
                <a:cs typeface="Times New Roman"/>
              </a:rPr>
              <a:t>What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specific </a:t>
            </a:r>
            <a:r>
              <a:rPr sz="2200" dirty="0">
                <a:latin typeface="Times New Roman"/>
                <a:cs typeface="Times New Roman"/>
              </a:rPr>
              <a:t>changes </a:t>
            </a:r>
            <a:r>
              <a:rPr sz="2200" spc="-5" dirty="0">
                <a:latin typeface="Times New Roman"/>
                <a:cs typeface="Times New Roman"/>
              </a:rPr>
              <a:t>in corporate America will be described? What </a:t>
            </a:r>
            <a:r>
              <a:rPr sz="2200" dirty="0">
                <a:latin typeface="Times New Roman"/>
                <a:cs typeface="Times New Roman"/>
              </a:rPr>
              <a:t>types </a:t>
            </a:r>
            <a:r>
              <a:rPr sz="2200" spc="-5" dirty="0">
                <a:latin typeface="Times New Roman"/>
                <a:cs typeface="Times New Roman"/>
              </a:rPr>
              <a:t>of changes? What aspects of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corporate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America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will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discussed?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Will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 paper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also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discuss 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effects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these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changes?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08940" indent="-396240">
              <a:lnSpc>
                <a:spcPct val="100000"/>
              </a:lnSpc>
              <a:spcBef>
                <a:spcPts val="1635"/>
              </a:spcBef>
              <a:buAutoNum type="arabicParenBoth" startAt="2"/>
              <a:tabLst>
                <a:tab pos="408940" algn="l"/>
              </a:tabLst>
            </a:pPr>
            <a:r>
              <a:rPr sz="2200" dirty="0">
                <a:latin typeface="Times New Roman"/>
                <a:cs typeface="Times New Roman"/>
              </a:rPr>
              <a:t>"The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purpose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report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discuss 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eating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disorders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Anorexia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Bulimia."</a:t>
            </a:r>
            <a:endParaRPr sz="2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110"/>
              </a:lnSpc>
              <a:spcBef>
                <a:spcPts val="1375"/>
              </a:spcBef>
            </a:pPr>
            <a:r>
              <a:rPr sz="2200" i="1" spc="-5" dirty="0">
                <a:latin typeface="Times New Roman"/>
                <a:cs typeface="Times New Roman"/>
              </a:rPr>
              <a:t>Critique:</a:t>
            </a:r>
            <a:r>
              <a:rPr sz="2200" i="1" spc="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too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vague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broad.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clear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what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aspect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these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disorders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will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discussed,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what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 reader will learn. </a:t>
            </a:r>
            <a:r>
              <a:rPr sz="2200" i="1" spc="-5" dirty="0">
                <a:latin typeface="Times New Roman"/>
                <a:cs typeface="Times New Roman"/>
              </a:rPr>
              <a:t>Questions: </a:t>
            </a:r>
            <a:r>
              <a:rPr sz="2200" spc="-5" dirty="0">
                <a:latin typeface="Times New Roman"/>
                <a:cs typeface="Times New Roman"/>
              </a:rPr>
              <a:t>What specific aspects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these eating disorders will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discussed?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causes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these disorders? The signs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10" dirty="0">
                <a:latin typeface="Times New Roman"/>
                <a:cs typeface="Times New Roman"/>
              </a:rPr>
              <a:t>symptoms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these disorders? The </a:t>
            </a:r>
            <a:r>
              <a:rPr sz="2200" spc="-10" dirty="0">
                <a:latin typeface="Times New Roman"/>
                <a:cs typeface="Times New Roman"/>
              </a:rPr>
              <a:t>effects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these disorders? If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what</a:t>
            </a:r>
            <a:r>
              <a:rPr sz="2200" dirty="0">
                <a:latin typeface="Times New Roman"/>
                <a:cs typeface="Times New Roman"/>
              </a:rPr>
              <a:t> types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effects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-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physical,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emotional,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psychological?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08940" indent="-396240">
              <a:lnSpc>
                <a:spcPct val="100000"/>
              </a:lnSpc>
              <a:spcBef>
                <a:spcPts val="1660"/>
              </a:spcBef>
              <a:buAutoNum type="arabicParenBoth" startAt="3"/>
              <a:tabLst>
                <a:tab pos="408940" algn="l"/>
              </a:tabLst>
            </a:pPr>
            <a:r>
              <a:rPr sz="2200" dirty="0">
                <a:latin typeface="Times New Roman"/>
                <a:cs typeface="Times New Roman"/>
              </a:rPr>
              <a:t>"This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article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will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cover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different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ways</a:t>
            </a:r>
            <a:r>
              <a:rPr sz="2200" spc="-5" dirty="0">
                <a:latin typeface="Times New Roman"/>
                <a:cs typeface="Times New Roman"/>
              </a:rPr>
              <a:t> a company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become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organized."</a:t>
            </a:r>
            <a:endParaRPr sz="2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80000"/>
              </a:lnSpc>
              <a:spcBef>
                <a:spcPts val="1390"/>
              </a:spcBef>
            </a:pPr>
            <a:r>
              <a:rPr sz="2200" i="1" spc="-5" dirty="0">
                <a:latin typeface="Times New Roman"/>
                <a:cs typeface="Times New Roman"/>
              </a:rPr>
              <a:t>Critique: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obscure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misleading.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not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clear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what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meant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by</a:t>
            </a:r>
            <a:r>
              <a:rPr sz="2200" spc="-5" dirty="0">
                <a:latin typeface="Times New Roman"/>
                <a:cs typeface="Times New Roman"/>
              </a:rPr>
              <a:t> "different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ways"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"become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organized." These terms are </a:t>
            </a:r>
            <a:r>
              <a:rPr sz="2200" dirty="0">
                <a:latin typeface="Times New Roman"/>
                <a:cs typeface="Times New Roman"/>
              </a:rPr>
              <a:t>vaguely </a:t>
            </a:r>
            <a:r>
              <a:rPr sz="2200" spc="-5" dirty="0">
                <a:latin typeface="Times New Roman"/>
                <a:cs typeface="Times New Roman"/>
              </a:rPr>
              <a:t>stated and ambiguous. </a:t>
            </a:r>
            <a:r>
              <a:rPr sz="2200" i="1" spc="-5" dirty="0">
                <a:latin typeface="Times New Roman"/>
                <a:cs typeface="Times New Roman"/>
              </a:rPr>
              <a:t>Questions: </a:t>
            </a:r>
            <a:r>
              <a:rPr sz="2200" spc="-5" dirty="0">
                <a:latin typeface="Times New Roman"/>
                <a:cs typeface="Times New Roman"/>
              </a:rPr>
              <a:t>What is meant </a:t>
            </a:r>
            <a:r>
              <a:rPr sz="2200" spc="5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"different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ways" </a:t>
            </a:r>
            <a:r>
              <a:rPr sz="2200" spc="-10" dirty="0">
                <a:latin typeface="Times New Roman"/>
                <a:cs typeface="Times New Roman"/>
              </a:rPr>
              <a:t>and "become </a:t>
            </a:r>
            <a:r>
              <a:rPr sz="2200" spc="-5" dirty="0">
                <a:latin typeface="Times New Roman"/>
                <a:cs typeface="Times New Roman"/>
              </a:rPr>
              <a:t>organized"? What, </a:t>
            </a:r>
            <a:r>
              <a:rPr sz="2200" spc="-15" dirty="0">
                <a:latin typeface="Times New Roman"/>
                <a:cs typeface="Times New Roman"/>
              </a:rPr>
              <a:t>specifically, </a:t>
            </a:r>
            <a:r>
              <a:rPr sz="2200" spc="-5" dirty="0">
                <a:latin typeface="Times New Roman"/>
                <a:cs typeface="Times New Roman"/>
              </a:rPr>
              <a:t>will the reader learn about </a:t>
            </a:r>
            <a:r>
              <a:rPr sz="2200" spc="-10" dirty="0">
                <a:latin typeface="Times New Roman"/>
                <a:cs typeface="Times New Roman"/>
              </a:rPr>
              <a:t>companies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how </a:t>
            </a:r>
            <a:r>
              <a:rPr sz="2200" spc="-5" dirty="0">
                <a:latin typeface="Times New Roman"/>
                <a:cs typeface="Times New Roman"/>
              </a:rPr>
              <a:t>they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become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organized?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specific</a:t>
            </a:r>
            <a:r>
              <a:rPr sz="2200" dirty="0">
                <a:latin typeface="Times New Roman"/>
                <a:cs typeface="Times New Roman"/>
              </a:rPr>
              <a:t> types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organization?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specific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types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companies?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946" y="430428"/>
            <a:ext cx="11255375" cy="538226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200" b="1" spc="-5" dirty="0">
                <a:latin typeface="Times New Roman"/>
                <a:cs typeface="Times New Roman"/>
              </a:rPr>
              <a:t>Examples </a:t>
            </a:r>
            <a:r>
              <a:rPr sz="2200" b="1" dirty="0">
                <a:latin typeface="Times New Roman"/>
                <a:cs typeface="Times New Roman"/>
              </a:rPr>
              <a:t>of </a:t>
            </a:r>
            <a:r>
              <a:rPr sz="2200" b="1" spc="-5" dirty="0">
                <a:latin typeface="Times New Roman"/>
                <a:cs typeface="Times New Roman"/>
              </a:rPr>
              <a:t>effective</a:t>
            </a:r>
            <a:r>
              <a:rPr sz="2200" b="1" spc="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purpose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statements:</a:t>
            </a:r>
            <a:endParaRPr sz="2200">
              <a:latin typeface="Times New Roman"/>
              <a:cs typeface="Times New Roman"/>
            </a:endParaRPr>
          </a:p>
          <a:p>
            <a:pPr marL="475615" indent="-463550">
              <a:lnSpc>
                <a:spcPts val="2375"/>
              </a:lnSpc>
              <a:spcBef>
                <a:spcPts val="875"/>
              </a:spcBef>
              <a:buAutoNum type="arabicParenBoth"/>
              <a:tabLst>
                <a:tab pos="475615" algn="l"/>
                <a:tab pos="476250" algn="l"/>
                <a:tab pos="1223645" algn="l"/>
                <a:tab pos="1981835" algn="l"/>
                <a:tab pos="2553335" algn="l"/>
                <a:tab pos="3620135" algn="l"/>
                <a:tab pos="4223385" algn="l"/>
                <a:tab pos="5337810" algn="l"/>
                <a:tab pos="6202045" algn="l"/>
                <a:tab pos="6572250" algn="l"/>
                <a:tab pos="7857490" algn="l"/>
                <a:tab pos="8848090" algn="l"/>
                <a:tab pos="9203055" algn="l"/>
                <a:tab pos="10840085" algn="l"/>
              </a:tabLst>
            </a:pPr>
            <a:r>
              <a:rPr sz="2200" spc="-5" dirty="0">
                <a:latin typeface="Times New Roman"/>
                <a:cs typeface="Times New Roman"/>
              </a:rPr>
              <a:t>"T</a:t>
            </a:r>
            <a:r>
              <a:rPr sz="2200" spc="5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pa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er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will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describe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four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mmon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causes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-w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k</a:t>
            </a:r>
            <a:r>
              <a:rPr sz="2200" spc="-5" dirty="0">
                <a:latin typeface="Times New Roman"/>
                <a:cs typeface="Times New Roman"/>
              </a:rPr>
              <a:t>er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co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flict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o</a:t>
            </a:r>
            <a:r>
              <a:rPr sz="2200" spc="-35" dirty="0">
                <a:latin typeface="Times New Roman"/>
                <a:cs typeface="Times New Roman"/>
              </a:rPr>
              <a:t>r</a:t>
            </a:r>
            <a:r>
              <a:rPr sz="2200" spc="-5" dirty="0">
                <a:latin typeface="Times New Roman"/>
                <a:cs typeface="Times New Roman"/>
              </a:rPr>
              <a:t>ga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izat</a:t>
            </a:r>
            <a:r>
              <a:rPr sz="2200" spc="-20" dirty="0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explain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how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five-step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procedure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constructively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manage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conflict."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80000"/>
              </a:lnSpc>
              <a:spcBef>
                <a:spcPts val="1395"/>
              </a:spcBef>
            </a:pPr>
            <a:r>
              <a:rPr sz="2200" i="1" spc="-5" dirty="0">
                <a:latin typeface="Times New Roman"/>
                <a:cs typeface="Times New Roman"/>
              </a:rPr>
              <a:t>Critique:</a:t>
            </a:r>
            <a:r>
              <a:rPr sz="2200" i="1" spc="29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Very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specific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about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what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aspects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conflict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will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discussed.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Very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precise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about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how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much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information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will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 given.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Very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clear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about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what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reader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will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learn.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715">
              <a:lnSpc>
                <a:spcPct val="80000"/>
              </a:lnSpc>
              <a:buAutoNum type="arabicParenBoth" startAt="2"/>
              <a:tabLst>
                <a:tab pos="419734" algn="l"/>
              </a:tabLst>
            </a:pPr>
            <a:r>
              <a:rPr sz="2200" dirty="0">
                <a:latin typeface="Times New Roman"/>
                <a:cs typeface="Times New Roman"/>
              </a:rPr>
              <a:t>"This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report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will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explain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how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supervisors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can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use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four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planning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strategies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improve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employee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productivity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workplace."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  <a:spcBef>
                <a:spcPts val="865"/>
              </a:spcBef>
            </a:pPr>
            <a:r>
              <a:rPr sz="2200" i="1" spc="-5" dirty="0">
                <a:latin typeface="Times New Roman"/>
                <a:cs typeface="Times New Roman"/>
              </a:rPr>
              <a:t>Critique:</a:t>
            </a:r>
            <a:r>
              <a:rPr sz="2200" i="1" spc="27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Very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specific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about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what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will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discussed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(planning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strategies),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what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outcome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will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reader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(how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improve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employee</a:t>
            </a:r>
            <a:r>
              <a:rPr sz="2200" dirty="0">
                <a:latin typeface="Times New Roman"/>
                <a:cs typeface="Times New Roman"/>
              </a:rPr>
              <a:t> productivity).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08940" indent="-396240">
              <a:lnSpc>
                <a:spcPct val="100000"/>
              </a:lnSpc>
              <a:spcBef>
                <a:spcPts val="1635"/>
              </a:spcBef>
              <a:buAutoNum type="arabicParenBoth" startAt="3"/>
              <a:tabLst>
                <a:tab pos="408940" algn="l"/>
              </a:tabLst>
            </a:pPr>
            <a:r>
              <a:rPr sz="2200" spc="-5" dirty="0">
                <a:latin typeface="Times New Roman"/>
                <a:cs typeface="Times New Roman"/>
              </a:rPr>
              <a:t>"The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purpose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report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describe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main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causes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traffic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congestion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Seattle."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  <a:spcBef>
                <a:spcPts val="865"/>
              </a:spcBef>
            </a:pPr>
            <a:r>
              <a:rPr sz="2200" i="1" spc="-5" dirty="0">
                <a:latin typeface="Times New Roman"/>
                <a:cs typeface="Times New Roman"/>
              </a:rPr>
              <a:t>Critique:</a:t>
            </a:r>
            <a:r>
              <a:rPr sz="2200" i="1" spc="2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Leaves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doubt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about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report's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main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purpose.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Specific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about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focus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traffic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congestion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(Seattle).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49" y="542290"/>
            <a:ext cx="9377680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20"/>
              </a:spcBef>
            </a:pPr>
            <a:r>
              <a:rPr sz="2200" b="1" spc="-10" dirty="0">
                <a:latin typeface="Times New Roman"/>
                <a:cs typeface="Times New Roman"/>
              </a:rPr>
              <a:t>Exercise: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For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the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following</a:t>
            </a:r>
            <a:r>
              <a:rPr sz="2200" b="1" spc="20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research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problems,</a:t>
            </a:r>
            <a:r>
              <a:rPr sz="2200" b="1" spc="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try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to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generate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specific</a:t>
            </a:r>
            <a:r>
              <a:rPr sz="2200" b="1" spc="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purpose </a:t>
            </a:r>
            <a:r>
              <a:rPr sz="2200" b="1" spc="-5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statements.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549" y="1694815"/>
            <a:ext cx="7698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0000"/>
                </a:solidFill>
                <a:latin typeface="Times New Roman"/>
                <a:cs typeface="Times New Roman"/>
              </a:rPr>
              <a:t>1.</a:t>
            </a:r>
            <a:r>
              <a:rPr sz="22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How</a:t>
            </a:r>
            <a:r>
              <a:rPr sz="24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sz="24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heat</a:t>
            </a:r>
            <a:r>
              <a:rPr sz="24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loss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be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prevented</a:t>
            </a:r>
            <a:r>
              <a:rPr sz="240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4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 two-storey</a:t>
            </a:r>
            <a:r>
              <a:rPr sz="24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brick</a:t>
            </a:r>
            <a:r>
              <a:rPr sz="24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house?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49" y="2636341"/>
            <a:ext cx="9881870" cy="321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17500" algn="l"/>
              </a:tabLst>
            </a:pP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skills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taught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secondary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government </a:t>
            </a:r>
            <a:r>
              <a:rPr sz="2400" dirty="0">
                <a:latin typeface="Times New Roman"/>
                <a:cs typeface="Times New Roman"/>
              </a:rPr>
              <a:t>schools?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2"/>
            </a:pPr>
            <a:endParaRPr sz="26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535"/>
              </a:spcBef>
              <a:buAutoNum type="arabicPeriod" startAt="2"/>
              <a:tabLst>
                <a:tab pos="317500" algn="l"/>
              </a:tabLst>
            </a:pPr>
            <a:r>
              <a:rPr sz="2400" dirty="0">
                <a:latin typeface="Times New Roman"/>
                <a:cs typeface="Times New Roman"/>
              </a:rPr>
              <a:t>why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coliseum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collapse?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2"/>
            </a:pPr>
            <a:endParaRPr sz="26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540"/>
              </a:spcBef>
              <a:buAutoNum type="arabicPeriod" startAt="2"/>
              <a:tabLst>
                <a:tab pos="317500" algn="l"/>
              </a:tabLst>
            </a:pPr>
            <a:r>
              <a:rPr sz="2400" spc="-5" dirty="0">
                <a:latin typeface="Times New Roman"/>
                <a:cs typeface="Times New Roman"/>
              </a:rPr>
              <a:t>How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overeating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vegetarian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food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affect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person’s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spirituality?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2"/>
            </a:pPr>
            <a:endParaRPr sz="2600">
              <a:latin typeface="Times New Roman"/>
              <a:cs typeface="Times New Roman"/>
            </a:endParaRPr>
          </a:p>
          <a:p>
            <a:pPr marL="311150" indent="-299085">
              <a:lnSpc>
                <a:spcPct val="100000"/>
              </a:lnSpc>
              <a:spcBef>
                <a:spcPts val="1550"/>
              </a:spcBef>
              <a:buAutoNum type="arabicPeriod" startAt="2"/>
              <a:tabLst>
                <a:tab pos="311785" algn="l"/>
              </a:tabLst>
            </a:pPr>
            <a:r>
              <a:rPr sz="2400" spc="-5" dirty="0">
                <a:latin typeface="Times New Roman"/>
                <a:cs typeface="Times New Roman"/>
              </a:rPr>
              <a:t>What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factors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behind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criminal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activities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Karachi?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866" y="534670"/>
            <a:ext cx="7355333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0" dirty="0" smtClean="0"/>
              <a:t>S</a:t>
            </a:r>
            <a:r>
              <a:rPr lang="en-US" spc="-700" dirty="0" smtClean="0"/>
              <a:t> </a:t>
            </a:r>
            <a:r>
              <a:rPr spc="-1200" dirty="0" smtClean="0"/>
              <a:t>T</a:t>
            </a:r>
            <a:r>
              <a:rPr lang="en-US" spc="-1200" dirty="0" smtClean="0"/>
              <a:t>   </a:t>
            </a:r>
            <a:r>
              <a:rPr spc="-1065" dirty="0" smtClean="0"/>
              <a:t>U</a:t>
            </a:r>
            <a:r>
              <a:rPr lang="en-US" spc="-1065" dirty="0" smtClean="0"/>
              <a:t>  </a:t>
            </a:r>
            <a:r>
              <a:rPr spc="-1085" dirty="0" smtClean="0"/>
              <a:t>D</a:t>
            </a:r>
            <a:r>
              <a:rPr lang="en-US" spc="-1085" dirty="0" smtClean="0"/>
              <a:t>  </a:t>
            </a:r>
            <a:r>
              <a:rPr spc="-1025" dirty="0" smtClean="0"/>
              <a:t>Y</a:t>
            </a:r>
            <a:r>
              <a:rPr spc="-415" dirty="0" smtClean="0"/>
              <a:t> </a:t>
            </a:r>
            <a:r>
              <a:rPr lang="en-US" spc="-415" dirty="0" smtClean="0"/>
              <a:t> </a:t>
            </a:r>
            <a:r>
              <a:rPr spc="-1000" dirty="0" smtClean="0"/>
              <a:t>R</a:t>
            </a:r>
            <a:r>
              <a:rPr lang="en-US" spc="-1000" dirty="0" smtClean="0"/>
              <a:t>  </a:t>
            </a:r>
            <a:r>
              <a:rPr spc="-969" dirty="0" smtClean="0"/>
              <a:t>A</a:t>
            </a:r>
            <a:r>
              <a:rPr lang="en-US" spc="-969" dirty="0" smtClean="0"/>
              <a:t> </a:t>
            </a:r>
            <a:r>
              <a:rPr spc="-1200" dirty="0" smtClean="0"/>
              <a:t>T</a:t>
            </a:r>
            <a:r>
              <a:rPr lang="en-US" spc="-1200" dirty="0" smtClean="0"/>
              <a:t>    </a:t>
            </a:r>
            <a:r>
              <a:rPr spc="-165" dirty="0" smtClean="0"/>
              <a:t>I</a:t>
            </a:r>
            <a:r>
              <a:rPr spc="-985" dirty="0" smtClean="0"/>
              <a:t>O</a:t>
            </a:r>
            <a:r>
              <a:rPr lang="en-US" spc="-985" dirty="0" smtClean="0"/>
              <a:t>  </a:t>
            </a:r>
            <a:r>
              <a:rPr spc="-1060" dirty="0" smtClean="0"/>
              <a:t>N</a:t>
            </a:r>
            <a:r>
              <a:rPr lang="en-US" spc="-1060" dirty="0" smtClean="0"/>
              <a:t>  </a:t>
            </a:r>
            <a:r>
              <a:rPr spc="-770" dirty="0" smtClean="0"/>
              <a:t>A</a:t>
            </a:r>
            <a:r>
              <a:rPr lang="en-US" spc="-770" dirty="0" smtClean="0"/>
              <a:t> </a:t>
            </a:r>
            <a:r>
              <a:rPr spc="-825" dirty="0" smtClean="0"/>
              <a:t>L</a:t>
            </a:r>
            <a:r>
              <a:rPr lang="en-US" spc="-825" dirty="0" smtClean="0"/>
              <a:t> </a:t>
            </a:r>
            <a:r>
              <a:rPr spc="-1065" dirty="0" smtClean="0"/>
              <a:t>E</a:t>
            </a:r>
            <a:endParaRPr spc="-1065" dirty="0"/>
          </a:p>
        </p:txBody>
      </p:sp>
      <p:sp>
        <p:nvSpPr>
          <p:cNvPr id="3" name="object 3"/>
          <p:cNvSpPr txBox="1"/>
          <p:nvPr/>
        </p:nvSpPr>
        <p:spPr>
          <a:xfrm>
            <a:off x="858723" y="1428750"/>
            <a:ext cx="10804525" cy="49295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this section, </a:t>
            </a:r>
            <a:r>
              <a:rPr sz="2400" dirty="0">
                <a:latin typeface="Times New Roman"/>
                <a:cs typeface="Times New Roman"/>
              </a:rPr>
              <a:t>you are </a:t>
            </a:r>
            <a:r>
              <a:rPr sz="2400" spc="-10" dirty="0">
                <a:latin typeface="Times New Roman"/>
                <a:cs typeface="Times New Roman"/>
              </a:rPr>
              <a:t>arguing </a:t>
            </a:r>
            <a:r>
              <a:rPr sz="2400" dirty="0">
                <a:latin typeface="Times New Roman"/>
                <a:cs typeface="Times New Roman"/>
              </a:rPr>
              <a:t>why your study should be done. </a:t>
            </a:r>
            <a:r>
              <a:rPr sz="2400" spc="-5" dirty="0">
                <a:latin typeface="Times New Roman"/>
                <a:cs typeface="Times New Roman"/>
              </a:rPr>
              <a:t>Be sure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explain </a:t>
            </a:r>
            <a:r>
              <a:rPr sz="2400" dirty="0">
                <a:latin typeface="Times New Roman"/>
                <a:cs typeface="Times New Roman"/>
              </a:rPr>
              <a:t>how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study</a:t>
            </a:r>
            <a:r>
              <a:rPr sz="2400" spc="-5" dirty="0">
                <a:latin typeface="Times New Roman"/>
                <a:cs typeface="Times New Roman"/>
              </a:rPr>
              <a:t> fits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those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2400" spc="-5" dirty="0">
                <a:latin typeface="Times New Roman"/>
                <a:cs typeface="Times New Roman"/>
              </a:rPr>
              <a:t>Ask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yourself:</a:t>
            </a:r>
            <a:endParaRPr sz="2400">
              <a:latin typeface="Times New Roman"/>
              <a:cs typeface="Times New Roman"/>
            </a:endParaRPr>
          </a:p>
          <a:p>
            <a:pPr marL="311150" indent="-299085">
              <a:lnSpc>
                <a:spcPct val="100000"/>
              </a:lnSpc>
              <a:spcBef>
                <a:spcPts val="1115"/>
              </a:spcBef>
              <a:buAutoNum type="arabicPeriod"/>
              <a:tabLst>
                <a:tab pos="311785" algn="l"/>
              </a:tabLst>
            </a:pPr>
            <a:r>
              <a:rPr sz="2400" spc="-30" dirty="0">
                <a:latin typeface="Times New Roman"/>
                <a:cs typeface="Times New Roman"/>
              </a:rPr>
              <a:t>Will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knowledge?</a:t>
            </a:r>
            <a:endParaRPr sz="2400">
              <a:latin typeface="Times New Roman"/>
              <a:cs typeface="Times New Roman"/>
            </a:endParaRPr>
          </a:p>
          <a:p>
            <a:pPr marL="311150" indent="-299085">
              <a:lnSpc>
                <a:spcPct val="100000"/>
              </a:lnSpc>
              <a:spcBef>
                <a:spcPts val="1115"/>
              </a:spcBef>
              <a:buAutoNum type="arabicPeriod"/>
              <a:tabLst>
                <a:tab pos="311785" algn="l"/>
              </a:tabLst>
            </a:pPr>
            <a:r>
              <a:rPr sz="2400" spc="-30" dirty="0">
                <a:latin typeface="Times New Roman"/>
                <a:cs typeface="Times New Roman"/>
              </a:rPr>
              <a:t>Will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benefit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society,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advance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understanding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influence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policy?</a:t>
            </a:r>
            <a:endParaRPr sz="2400">
              <a:latin typeface="Times New Roman"/>
              <a:cs typeface="Times New Roman"/>
            </a:endParaRPr>
          </a:p>
          <a:p>
            <a:pPr marL="311150" indent="-299085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11785" algn="l"/>
              </a:tabLst>
            </a:pPr>
            <a:r>
              <a:rPr sz="2400" spc="-30" dirty="0">
                <a:latin typeface="Times New Roman"/>
                <a:cs typeface="Times New Roman"/>
              </a:rPr>
              <a:t>Will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study fill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gaps 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knowledge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resolve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controversies?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590"/>
              </a:lnSpc>
            </a:pPr>
            <a:r>
              <a:rPr sz="2400" spc="-5" dirty="0">
                <a:latin typeface="Times New Roman"/>
                <a:cs typeface="Times New Roman"/>
              </a:rPr>
              <a:t>Generally a study should do </a:t>
            </a:r>
            <a:r>
              <a:rPr sz="2400" spc="-10" dirty="0">
                <a:latin typeface="Times New Roman"/>
                <a:cs typeface="Times New Roman"/>
              </a:rPr>
              <a:t>more </a:t>
            </a:r>
            <a:r>
              <a:rPr sz="2400" spc="-5" dirty="0">
                <a:latin typeface="Times New Roman"/>
                <a:cs typeface="Times New Roman"/>
              </a:rPr>
              <a:t>than just generate new knowledge.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knowledge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should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some </a:t>
            </a:r>
            <a:r>
              <a:rPr sz="2400" spc="-5" dirty="0">
                <a:latin typeface="Times New Roman"/>
                <a:cs typeface="Times New Roman"/>
              </a:rPr>
              <a:t>way </a:t>
            </a:r>
            <a:r>
              <a:rPr sz="2400" dirty="0">
                <a:latin typeface="Times New Roman"/>
                <a:cs typeface="Times New Roman"/>
              </a:rPr>
              <a:t>be useful, </a:t>
            </a:r>
            <a:r>
              <a:rPr sz="2400" spc="-5" dirty="0">
                <a:latin typeface="Times New Roman"/>
                <a:cs typeface="Times New Roman"/>
              </a:rPr>
              <a:t>either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leading </a:t>
            </a:r>
            <a:r>
              <a:rPr sz="2400" dirty="0">
                <a:latin typeface="Times New Roman"/>
                <a:cs typeface="Times New Roman"/>
              </a:rPr>
              <a:t>to a </a:t>
            </a:r>
            <a:r>
              <a:rPr sz="2400" spc="-5" dirty="0">
                <a:latin typeface="Times New Roman"/>
                <a:cs typeface="Times New Roman"/>
              </a:rPr>
              <a:t>tangible benefit such as </a:t>
            </a:r>
            <a:r>
              <a:rPr sz="2400" dirty="0">
                <a:latin typeface="Times New Roman"/>
                <a:cs typeface="Times New Roman"/>
              </a:rPr>
              <a:t>improved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patient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tangible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 as addressing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controversy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867" y="537718"/>
            <a:ext cx="7423784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>
                <a:latin typeface="Times New Roman"/>
                <a:cs typeface="Times New Roman"/>
              </a:rPr>
              <a:t>7.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80" dirty="0">
                <a:latin typeface="Times New Roman"/>
                <a:cs typeface="Times New Roman"/>
              </a:rPr>
              <a:t>RESEARCH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80" dirty="0">
                <a:latin typeface="Times New Roman"/>
                <a:cs typeface="Times New Roman"/>
              </a:rPr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7441" y="2272410"/>
            <a:ext cx="3312795" cy="3434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00"/>
              </a:spcBef>
              <a:buAutoNum type="romanLcPeriod"/>
              <a:tabLst>
                <a:tab pos="248920" algn="l"/>
              </a:tabLst>
            </a:pPr>
            <a:r>
              <a:rPr sz="2400" dirty="0">
                <a:latin typeface="Times New Roman"/>
                <a:cs typeface="Times New Roman"/>
              </a:rPr>
              <a:t>study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LcPeriod"/>
            </a:pP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110"/>
              </a:spcBef>
              <a:buAutoNum type="romanLcPeriod"/>
              <a:tabLst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Sample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LcPeriod"/>
            </a:pPr>
            <a:endParaRPr sz="2600">
              <a:latin typeface="Times New Roman"/>
              <a:cs typeface="Times New Roman"/>
            </a:endParaRPr>
          </a:p>
          <a:p>
            <a:pPr marL="417195" indent="-405130">
              <a:lnSpc>
                <a:spcPct val="100000"/>
              </a:lnSpc>
              <a:spcBef>
                <a:spcPts val="2125"/>
              </a:spcBef>
              <a:buAutoNum type="romanLcPeriod"/>
              <a:tabLst>
                <a:tab pos="41783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collection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LcPeriod"/>
            </a:pPr>
            <a:endParaRPr sz="2600">
              <a:latin typeface="Times New Roman"/>
              <a:cs typeface="Times New Roman"/>
            </a:endParaRPr>
          </a:p>
          <a:p>
            <a:pPr marL="381000" indent="-368935">
              <a:lnSpc>
                <a:spcPct val="100000"/>
              </a:lnSpc>
              <a:spcBef>
                <a:spcPts val="2115"/>
              </a:spcBef>
              <a:buAutoNum type="romanLcPeriod"/>
              <a:tabLst>
                <a:tab pos="381635" algn="l"/>
              </a:tabLst>
            </a:pPr>
            <a:r>
              <a:rPr sz="2400" spc="-5" dirty="0">
                <a:latin typeface="Times New Roman"/>
                <a:cs typeface="Times New Roman"/>
              </a:rPr>
              <a:t>Statistical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867" y="537718"/>
            <a:ext cx="887031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>
                <a:latin typeface="Times New Roman"/>
                <a:cs typeface="Times New Roman"/>
              </a:rPr>
              <a:t>8.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80" dirty="0">
                <a:latin typeface="Times New Roman"/>
                <a:cs typeface="Times New Roman"/>
              </a:rPr>
              <a:t>ETHICAL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40" dirty="0">
                <a:latin typeface="Times New Roman"/>
                <a:cs typeface="Times New Roman"/>
              </a:rPr>
              <a:t>CONSIDERATION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5541" y="2264791"/>
            <a:ext cx="3636645" cy="157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95"/>
              </a:spcBef>
              <a:buAutoNum type="romanLcPeriod"/>
              <a:tabLst>
                <a:tab pos="28956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consent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romanLcPeriod"/>
            </a:pPr>
            <a:endParaRPr sz="3100">
              <a:latin typeface="Times New Roman"/>
              <a:cs typeface="Times New Roman"/>
            </a:endParaRPr>
          </a:p>
          <a:p>
            <a:pPr marL="387350" indent="-375285">
              <a:lnSpc>
                <a:spcPct val="100000"/>
              </a:lnSpc>
              <a:spcBef>
                <a:spcPts val="1935"/>
              </a:spcBef>
              <a:buAutoNum type="romanLcPeriod"/>
              <a:tabLst>
                <a:tab pos="387985" algn="l"/>
              </a:tabLst>
            </a:pPr>
            <a:r>
              <a:rPr sz="2800" spc="-5" dirty="0">
                <a:latin typeface="Times New Roman"/>
                <a:cs typeface="Times New Roman"/>
              </a:rPr>
              <a:t>Privacy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867" y="451231"/>
            <a:ext cx="971296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SITES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263" y="1661921"/>
            <a:ext cx="10889615" cy="440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15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Times New Roman"/>
                <a:cs typeface="Times New Roman"/>
                <a:hlinkClick r:id="rId2"/>
              </a:rPr>
              <a:t>http://www.phrasebank.manchester.ac.uk/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65"/>
              </a:spcBef>
            </a:pPr>
            <a:r>
              <a:rPr sz="3600" u="heavy" spc="-20" dirty="0">
                <a:solidFill>
                  <a:srgbClr val="335B74"/>
                </a:solidFill>
                <a:uFill>
                  <a:solidFill>
                    <a:srgbClr val="335B74"/>
                  </a:solidFill>
                </a:uFill>
                <a:latin typeface="Times New Roman"/>
                <a:cs typeface="Times New Roman"/>
                <a:hlinkClick r:id="rId3"/>
              </a:rPr>
              <a:t>http://www.digitallibrary.edu.pk/</a:t>
            </a: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1390"/>
              </a:spcBef>
            </a:pPr>
            <a:r>
              <a:rPr sz="3600" u="heavy" spc="-5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Times New Roman"/>
                <a:cs typeface="Times New Roman"/>
                <a:hlinkClick r:id="rId4"/>
              </a:rPr>
              <a:t>https://sites.google.com/a/nu.edu.pk/national-university-of- </a:t>
            </a:r>
            <a:r>
              <a:rPr sz="3600" spc="-885" dirty="0">
                <a:solidFill>
                  <a:srgbClr val="6B9F24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3600" u="heavy" spc="-5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Times New Roman"/>
                <a:cs typeface="Times New Roman"/>
                <a:hlinkClick r:id="rId4"/>
              </a:rPr>
              <a:t>computer-emerging-sciences-fast-library/</a:t>
            </a:r>
            <a:endParaRPr sz="36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3569"/>
              </a:spcBef>
            </a:pPr>
            <a:r>
              <a:rPr sz="3600" spc="-10" dirty="0">
                <a:solidFill>
                  <a:srgbClr val="124262"/>
                </a:solidFill>
                <a:latin typeface="Times New Roman"/>
                <a:cs typeface="Times New Roman"/>
                <a:hlinkClick r:id="rId5"/>
              </a:rPr>
              <a:t>http://digitallibrary.edu.pk/natunicomp_emrgsc.html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8588" y="728727"/>
            <a:ext cx="3694429" cy="550354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267970" algn="l"/>
              </a:tabLst>
            </a:pPr>
            <a:r>
              <a:rPr sz="2000" spc="-5" dirty="0">
                <a:latin typeface="Times New Roman"/>
                <a:cs typeface="Times New Roman"/>
              </a:rPr>
              <a:t>title</a:t>
            </a:r>
            <a:endParaRPr sz="2000" dirty="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abstract</a:t>
            </a:r>
          </a:p>
          <a:p>
            <a:pPr marL="267970" indent="-2552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267970" algn="l"/>
              </a:tabLst>
            </a:pPr>
            <a:r>
              <a:rPr sz="2000" dirty="0">
                <a:latin typeface="Times New Roman"/>
                <a:cs typeface="Times New Roman"/>
              </a:rPr>
              <a:t>study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problem</a:t>
            </a:r>
          </a:p>
          <a:p>
            <a:pPr marL="267970" indent="-255270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267970" algn="l"/>
              </a:tabLst>
            </a:pPr>
            <a:r>
              <a:rPr sz="2000" dirty="0">
                <a:latin typeface="Times New Roman"/>
                <a:cs typeface="Times New Roman"/>
              </a:rPr>
              <a:t>research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question</a:t>
            </a:r>
          </a:p>
          <a:p>
            <a:pPr marL="266700" indent="-25463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267335" algn="l"/>
              </a:tabLst>
            </a:pPr>
            <a:r>
              <a:rPr sz="2000" dirty="0">
                <a:latin typeface="Times New Roman"/>
                <a:cs typeface="Times New Roman"/>
              </a:rPr>
              <a:t>rationale/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relevance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</a:p>
          <a:p>
            <a:pPr marL="267970" indent="-2552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267970" algn="l"/>
              </a:tabLst>
            </a:pPr>
            <a:r>
              <a:rPr sz="2000" dirty="0">
                <a:latin typeface="Times New Roman"/>
                <a:cs typeface="Times New Roman"/>
              </a:rPr>
              <a:t>specific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objectives</a:t>
            </a:r>
          </a:p>
          <a:p>
            <a:pPr marL="267970" indent="-25527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67970" algn="l"/>
              </a:tabLst>
            </a:pPr>
            <a:r>
              <a:rPr sz="2000" dirty="0">
                <a:latin typeface="Times New Roman"/>
                <a:cs typeface="Times New Roman"/>
              </a:rPr>
              <a:t>research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methods</a:t>
            </a:r>
          </a:p>
          <a:p>
            <a:pPr marL="399415" lvl="1" indent="-196850">
              <a:lnSpc>
                <a:spcPct val="100000"/>
              </a:lnSpc>
              <a:spcBef>
                <a:spcPts val="685"/>
              </a:spcBef>
              <a:buAutoNum type="romanLcPeriod"/>
              <a:tabLst>
                <a:tab pos="400050" algn="l"/>
              </a:tabLst>
            </a:pPr>
            <a:r>
              <a:rPr sz="2000" dirty="0">
                <a:latin typeface="Times New Roman"/>
                <a:cs typeface="Times New Roman"/>
              </a:rPr>
              <a:t>study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</a:t>
            </a:r>
          </a:p>
          <a:p>
            <a:pPr marL="470534" lvl="1" indent="-267970">
              <a:lnSpc>
                <a:spcPct val="100000"/>
              </a:lnSpc>
              <a:spcBef>
                <a:spcPts val="675"/>
              </a:spcBef>
              <a:buAutoNum type="romanLcPeriod"/>
              <a:tabLst>
                <a:tab pos="471170" algn="l"/>
              </a:tabLst>
            </a:pPr>
            <a:r>
              <a:rPr sz="2000" spc="-5" dirty="0">
                <a:latin typeface="Times New Roman"/>
                <a:cs typeface="Times New Roman"/>
              </a:rPr>
              <a:t>Sample</a:t>
            </a:r>
            <a:endParaRPr sz="2000" dirty="0">
              <a:latin typeface="Times New Roman"/>
              <a:cs typeface="Times New Roman"/>
            </a:endParaRPr>
          </a:p>
          <a:p>
            <a:pPr marL="539750" lvl="1" indent="-337185">
              <a:lnSpc>
                <a:spcPct val="100000"/>
              </a:lnSpc>
              <a:spcBef>
                <a:spcPts val="685"/>
              </a:spcBef>
              <a:buAutoNum type="romanLcPeriod"/>
              <a:tabLst>
                <a:tab pos="540385" algn="l"/>
              </a:tabLst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collection</a:t>
            </a:r>
            <a:endParaRPr sz="2000" dirty="0">
              <a:latin typeface="Times New Roman"/>
              <a:cs typeface="Times New Roman"/>
            </a:endParaRPr>
          </a:p>
          <a:p>
            <a:pPr marL="511809" lvl="1" indent="-309245">
              <a:lnSpc>
                <a:spcPct val="100000"/>
              </a:lnSpc>
              <a:spcBef>
                <a:spcPts val="685"/>
              </a:spcBef>
              <a:buAutoNum type="romanLcPeriod"/>
              <a:tabLst>
                <a:tab pos="512445" algn="l"/>
              </a:tabLst>
            </a:pPr>
            <a:r>
              <a:rPr sz="2000" spc="-5" dirty="0">
                <a:latin typeface="Times New Roman"/>
                <a:cs typeface="Times New Roman"/>
              </a:rPr>
              <a:t>Statistical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consideration</a:t>
            </a:r>
          </a:p>
          <a:p>
            <a:pPr marL="267970" indent="-2552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267970" algn="l"/>
              </a:tabLst>
            </a:pPr>
            <a:r>
              <a:rPr sz="2000" dirty="0">
                <a:latin typeface="Times New Roman"/>
                <a:cs typeface="Times New Roman"/>
              </a:rPr>
              <a:t>ethical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consideration</a:t>
            </a:r>
          </a:p>
          <a:p>
            <a:pPr marL="400685" lvl="1" indent="-198120">
              <a:lnSpc>
                <a:spcPct val="100000"/>
              </a:lnSpc>
              <a:spcBef>
                <a:spcPts val="685"/>
              </a:spcBef>
              <a:buAutoNum type="romanLcPeriod"/>
              <a:tabLst>
                <a:tab pos="401320" algn="l"/>
              </a:tabLst>
            </a:pPr>
            <a:r>
              <a:rPr sz="2000" dirty="0">
                <a:latin typeface="Times New Roman"/>
                <a:cs typeface="Times New Roman"/>
              </a:rPr>
              <a:t>consent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</a:p>
          <a:p>
            <a:pPr marL="470534" lvl="1" indent="-267970">
              <a:lnSpc>
                <a:spcPct val="100000"/>
              </a:lnSpc>
              <a:spcBef>
                <a:spcPts val="680"/>
              </a:spcBef>
              <a:buAutoNum type="romanLcPeriod"/>
              <a:tabLst>
                <a:tab pos="471170" algn="l"/>
              </a:tabLst>
            </a:pPr>
            <a:r>
              <a:rPr sz="2000" dirty="0">
                <a:latin typeface="Times New Roman"/>
                <a:cs typeface="Times New Roman"/>
              </a:rPr>
              <a:t>Privacy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76200"/>
            <a:ext cx="10555733" cy="837235"/>
          </a:xfrm>
        </p:spPr>
        <p:txBody>
          <a:bodyPr/>
          <a:lstStyle/>
          <a:p>
            <a:r>
              <a:rPr lang="en-US" dirty="0" smtClean="0"/>
              <a:t>ELEMENTS OF RESEARCH PROPOSAL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867" y="199466"/>
            <a:ext cx="10860533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 PROJECT PROPOSAL FORM</a:t>
            </a:r>
          </a:p>
        </p:txBody>
      </p:sp>
      <p:sp>
        <p:nvSpPr>
          <p:cNvPr id="3" name="object 3"/>
          <p:cNvSpPr/>
          <p:nvPr/>
        </p:nvSpPr>
        <p:spPr>
          <a:xfrm>
            <a:off x="497738" y="4727500"/>
            <a:ext cx="11322685" cy="0"/>
          </a:xfrm>
          <a:custGeom>
            <a:avLst/>
            <a:gdLst/>
            <a:ahLst/>
            <a:cxnLst/>
            <a:rect l="l" t="t" r="r" b="b"/>
            <a:pathLst>
              <a:path w="11322685">
                <a:moveTo>
                  <a:pt x="0" y="0"/>
                </a:moveTo>
                <a:lnTo>
                  <a:pt x="11322619" y="0"/>
                </a:lnTo>
              </a:path>
            </a:pathLst>
          </a:custGeom>
          <a:ln w="111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738" y="5029252"/>
            <a:ext cx="7691120" cy="0"/>
          </a:xfrm>
          <a:custGeom>
            <a:avLst/>
            <a:gdLst/>
            <a:ahLst/>
            <a:cxnLst/>
            <a:rect l="l" t="t" r="r" b="b"/>
            <a:pathLst>
              <a:path w="7691120">
                <a:moveTo>
                  <a:pt x="0" y="0"/>
                </a:moveTo>
                <a:lnTo>
                  <a:pt x="7690523" y="0"/>
                </a:lnTo>
              </a:path>
            </a:pathLst>
          </a:custGeom>
          <a:ln w="111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5038" y="1056366"/>
            <a:ext cx="11285855" cy="446722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6743700" algn="l"/>
              </a:tabLst>
            </a:pPr>
            <a:r>
              <a:rPr sz="2200" spc="-5" dirty="0">
                <a:latin typeface="Times New Roman"/>
                <a:cs typeface="Times New Roman"/>
              </a:rPr>
              <a:t>Group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Members: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6790690" algn="l"/>
              </a:tabLst>
            </a:pPr>
            <a:r>
              <a:rPr sz="2200" spc="-45" dirty="0">
                <a:latin typeface="Times New Roman"/>
                <a:cs typeface="Times New Roman"/>
              </a:rPr>
              <a:t>Venue: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spc="-5" dirty="0">
                <a:latin typeface="Times New Roman"/>
                <a:cs typeface="Times New Roman"/>
              </a:rPr>
              <a:t>Research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Problem: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Derive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problem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from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paper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from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Journal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of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Computer</a:t>
            </a:r>
            <a:r>
              <a:rPr sz="2200" i="1" spc="-4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Assisted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Learning</a:t>
            </a:r>
            <a:endParaRPr sz="2200">
              <a:latin typeface="Times New Roman"/>
              <a:cs typeface="Times New Roman"/>
            </a:endParaRPr>
          </a:p>
          <a:p>
            <a:pPr marL="12700" marR="1960880">
              <a:lnSpc>
                <a:spcPts val="3779"/>
              </a:lnSpc>
              <a:spcBef>
                <a:spcPts val="320"/>
              </a:spcBef>
              <a:tabLst>
                <a:tab pos="7971155" algn="l"/>
                <a:tab pos="9316085" algn="l"/>
              </a:tabLst>
            </a:pPr>
            <a:r>
              <a:rPr sz="2200" spc="-5" dirty="0">
                <a:latin typeface="Times New Roman"/>
                <a:cs typeface="Times New Roman"/>
              </a:rPr>
              <a:t>Research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Question/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Hypothesis: 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                                                                     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Purpose: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8021955" algn="l"/>
              </a:tabLst>
            </a:pPr>
            <a:r>
              <a:rPr sz="2200" spc="-5" dirty="0">
                <a:latin typeface="Times New Roman"/>
                <a:cs typeface="Times New Roman"/>
              </a:rPr>
              <a:t>Relevance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Benefits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study: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latin typeface="Times New Roman"/>
                <a:cs typeface="Times New Roman"/>
              </a:rPr>
              <a:t>Literature Review: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272520" algn="l"/>
              </a:tabLst>
            </a:pPr>
            <a:r>
              <a:rPr sz="2200" spc="-5" dirty="0">
                <a:latin typeface="Times New Roman"/>
                <a:cs typeface="Times New Roman"/>
              </a:rPr>
              <a:t>Research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Methodology: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867" y="164338"/>
            <a:ext cx="700341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latin typeface="Times New Roman"/>
                <a:cs typeface="Times New Roman"/>
              </a:rPr>
              <a:t>PROJECT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75" dirty="0">
                <a:latin typeface="Times New Roman"/>
                <a:cs typeface="Times New Roman"/>
              </a:rPr>
              <a:t>MILESTONES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3188" y="1043076"/>
            <a:ext cx="9866630" cy="450596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17500" indent="-280035">
              <a:lnSpc>
                <a:spcPct val="100000"/>
              </a:lnSpc>
              <a:spcBef>
                <a:spcPts val="1240"/>
              </a:spcBef>
              <a:buAutoNum type="arabicPeriod"/>
              <a:tabLst>
                <a:tab pos="318135" algn="l"/>
              </a:tabLst>
            </a:pPr>
            <a:r>
              <a:rPr sz="2200" dirty="0">
                <a:latin typeface="Times New Roman"/>
                <a:cs typeface="Times New Roman"/>
              </a:rPr>
              <a:t>Proposal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Submission</a:t>
            </a:r>
            <a:r>
              <a:rPr sz="2200" spc="-5" dirty="0">
                <a:solidFill>
                  <a:srgbClr val="1382AC"/>
                </a:solidFill>
                <a:latin typeface="Times New Roman"/>
                <a:cs typeface="Times New Roman"/>
              </a:rPr>
              <a:t>:</a:t>
            </a:r>
            <a:r>
              <a:rPr sz="2200" spc="-20" dirty="0">
                <a:solidFill>
                  <a:srgbClr val="1382AC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1382AC"/>
                </a:solidFill>
                <a:latin typeface="Times New Roman"/>
                <a:cs typeface="Times New Roman"/>
              </a:rPr>
              <a:t>5</a:t>
            </a:r>
            <a:r>
              <a:rPr sz="2175" spc="7" baseline="24904" dirty="0">
                <a:solidFill>
                  <a:srgbClr val="1382AC"/>
                </a:solidFill>
                <a:latin typeface="Times New Roman"/>
                <a:cs typeface="Times New Roman"/>
              </a:rPr>
              <a:t>th</a:t>
            </a:r>
            <a:r>
              <a:rPr sz="2175" spc="82" baseline="24904" dirty="0">
                <a:solidFill>
                  <a:srgbClr val="1382A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382AC"/>
                </a:solidFill>
                <a:latin typeface="Times New Roman"/>
                <a:cs typeface="Times New Roman"/>
              </a:rPr>
              <a:t>April</a:t>
            </a:r>
            <a:endParaRPr sz="2200">
              <a:latin typeface="Times New Roman"/>
              <a:cs typeface="Times New Roman"/>
            </a:endParaRPr>
          </a:p>
          <a:p>
            <a:pPr marL="317500" indent="-28003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318135" algn="l"/>
              </a:tabLst>
            </a:pPr>
            <a:r>
              <a:rPr sz="2200" spc="-5" dirty="0">
                <a:latin typeface="Times New Roman"/>
                <a:cs typeface="Times New Roman"/>
              </a:rPr>
              <a:t>Literature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Review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Submission: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82AC"/>
                </a:solidFill>
                <a:latin typeface="Times New Roman"/>
                <a:cs typeface="Times New Roman"/>
              </a:rPr>
              <a:t>12</a:t>
            </a:r>
            <a:r>
              <a:rPr sz="2175" baseline="24904" dirty="0">
                <a:solidFill>
                  <a:srgbClr val="1382AC"/>
                </a:solidFill>
                <a:latin typeface="Times New Roman"/>
                <a:cs typeface="Times New Roman"/>
              </a:rPr>
              <a:t>th</a:t>
            </a:r>
            <a:r>
              <a:rPr sz="2175" spc="104" baseline="24904" dirty="0">
                <a:solidFill>
                  <a:srgbClr val="1382A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382AC"/>
                </a:solidFill>
                <a:latin typeface="Times New Roman"/>
                <a:cs typeface="Times New Roman"/>
              </a:rPr>
              <a:t>April</a:t>
            </a:r>
            <a:endParaRPr sz="2200">
              <a:latin typeface="Times New Roman"/>
              <a:cs typeface="Times New Roman"/>
            </a:endParaRPr>
          </a:p>
          <a:p>
            <a:pPr marL="317500" indent="-280035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318135" algn="l"/>
              </a:tabLst>
            </a:pPr>
            <a:r>
              <a:rPr sz="2200" dirty="0">
                <a:latin typeface="Times New Roman"/>
                <a:cs typeface="Times New Roman"/>
              </a:rPr>
              <a:t>Introduction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dirty="0">
                <a:latin typeface="Times New Roman"/>
                <a:cs typeface="Times New Roman"/>
              </a:rPr>
              <a:t>Questionnaire: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82AC"/>
                </a:solidFill>
                <a:latin typeface="Times New Roman"/>
                <a:cs typeface="Times New Roman"/>
              </a:rPr>
              <a:t>29</a:t>
            </a:r>
            <a:r>
              <a:rPr sz="2175" baseline="24904" dirty="0">
                <a:solidFill>
                  <a:srgbClr val="1382AC"/>
                </a:solidFill>
                <a:latin typeface="Times New Roman"/>
                <a:cs typeface="Times New Roman"/>
              </a:rPr>
              <a:t>th</a:t>
            </a:r>
            <a:r>
              <a:rPr sz="2175" spc="89" baseline="24904" dirty="0">
                <a:solidFill>
                  <a:srgbClr val="1382A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382AC"/>
                </a:solidFill>
                <a:latin typeface="Times New Roman"/>
                <a:cs typeface="Times New Roman"/>
              </a:rPr>
              <a:t>April</a:t>
            </a:r>
            <a:endParaRPr sz="2200">
              <a:latin typeface="Times New Roman"/>
              <a:cs typeface="Times New Roman"/>
            </a:endParaRPr>
          </a:p>
          <a:p>
            <a:pPr marL="317500" indent="-28003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318135" algn="l"/>
              </a:tabLst>
            </a:pPr>
            <a:r>
              <a:rPr sz="2200" spc="-5" dirty="0">
                <a:latin typeface="Times New Roman"/>
                <a:cs typeface="Times New Roman"/>
              </a:rPr>
              <a:t>Result: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82AC"/>
                </a:solidFill>
                <a:latin typeface="Times New Roman"/>
                <a:cs typeface="Times New Roman"/>
              </a:rPr>
              <a:t>3</a:t>
            </a:r>
            <a:r>
              <a:rPr sz="2175" baseline="24904" dirty="0">
                <a:solidFill>
                  <a:srgbClr val="1382AC"/>
                </a:solidFill>
                <a:latin typeface="Times New Roman"/>
                <a:cs typeface="Times New Roman"/>
              </a:rPr>
              <a:t>rd</a:t>
            </a:r>
            <a:r>
              <a:rPr sz="2175" spc="240" baseline="24904" dirty="0">
                <a:solidFill>
                  <a:srgbClr val="1382A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382AC"/>
                </a:solidFill>
                <a:latin typeface="Times New Roman"/>
                <a:cs typeface="Times New Roman"/>
              </a:rPr>
              <a:t>May</a:t>
            </a:r>
            <a:endParaRPr sz="2200">
              <a:latin typeface="Times New Roman"/>
              <a:cs typeface="Times New Roman"/>
            </a:endParaRPr>
          </a:p>
          <a:p>
            <a:pPr marL="316865" indent="-27940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317500" algn="l"/>
              </a:tabLst>
            </a:pPr>
            <a:r>
              <a:rPr sz="2200" dirty="0">
                <a:latin typeface="Times New Roman"/>
                <a:cs typeface="Times New Roman"/>
              </a:rPr>
              <a:t>Conclusion: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382AC"/>
                </a:solidFill>
                <a:latin typeface="Times New Roman"/>
                <a:cs typeface="Times New Roman"/>
              </a:rPr>
              <a:t>10</a:t>
            </a:r>
            <a:r>
              <a:rPr sz="2175" baseline="24904" dirty="0">
                <a:solidFill>
                  <a:srgbClr val="1382AC"/>
                </a:solidFill>
                <a:latin typeface="Times New Roman"/>
                <a:cs typeface="Times New Roman"/>
              </a:rPr>
              <a:t>th</a:t>
            </a:r>
            <a:r>
              <a:rPr sz="2175" spc="247" baseline="24904" dirty="0">
                <a:solidFill>
                  <a:srgbClr val="1382A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382AC"/>
                </a:solidFill>
                <a:latin typeface="Times New Roman"/>
                <a:cs typeface="Times New Roman"/>
              </a:rPr>
              <a:t>May</a:t>
            </a:r>
            <a:endParaRPr sz="2200">
              <a:latin typeface="Times New Roman"/>
              <a:cs typeface="Times New Roman"/>
            </a:endParaRPr>
          </a:p>
          <a:p>
            <a:pPr marL="317500" indent="-280035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318135" algn="l"/>
              </a:tabLst>
            </a:pPr>
            <a:r>
              <a:rPr sz="2200" spc="-5" dirty="0">
                <a:latin typeface="Times New Roman"/>
                <a:cs typeface="Times New Roman"/>
              </a:rPr>
              <a:t>Project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Submission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Presentation: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24</a:t>
            </a:r>
            <a:r>
              <a:rPr sz="2175" baseline="24904" dirty="0">
                <a:solidFill>
                  <a:srgbClr val="C00000"/>
                </a:solidFill>
                <a:latin typeface="Times New Roman"/>
                <a:cs typeface="Times New Roman"/>
              </a:rPr>
              <a:t>th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-28</a:t>
            </a:r>
            <a:r>
              <a:rPr sz="2175" baseline="24904" dirty="0">
                <a:solidFill>
                  <a:srgbClr val="C00000"/>
                </a:solidFill>
                <a:latin typeface="Times New Roman"/>
                <a:cs typeface="Times New Roman"/>
              </a:rPr>
              <a:t>th</a:t>
            </a:r>
            <a:r>
              <a:rPr sz="2175" spc="300" baseline="2490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May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611505" algn="ctr">
              <a:lnSpc>
                <a:spcPct val="100000"/>
              </a:lnSpc>
              <a:spcBef>
                <a:spcPts val="2070"/>
              </a:spcBef>
            </a:pPr>
            <a:r>
              <a:rPr sz="2800" dirty="0">
                <a:latin typeface="Times New Roman"/>
                <a:cs typeface="Times New Roman"/>
              </a:rPr>
              <a:t>Find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problem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journal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Computer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Assisted Learning:</a:t>
            </a:r>
            <a:endParaRPr sz="2800">
              <a:latin typeface="Times New Roman"/>
              <a:cs typeface="Times New Roman"/>
            </a:endParaRPr>
          </a:p>
          <a:p>
            <a:pPr marL="611505" algn="ctr">
              <a:lnSpc>
                <a:spcPct val="100000"/>
              </a:lnSpc>
              <a:spcBef>
                <a:spcPts val="1065"/>
              </a:spcBef>
            </a:pPr>
            <a:r>
              <a:rPr sz="2800" b="1" spc="-10" dirty="0">
                <a:latin typeface="Times New Roman"/>
                <a:cs typeface="Times New Roman"/>
              </a:rPr>
              <a:t>https://onlinelibrary.wiley.com/journal/13652729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27252" y="1342518"/>
            <a:ext cx="3651885" cy="49491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14325" indent="-295275">
              <a:lnSpc>
                <a:spcPct val="100000"/>
              </a:lnSpc>
              <a:spcBef>
                <a:spcPts val="470"/>
              </a:spcBef>
              <a:buFont typeface="Segoe UI Symbol"/>
              <a:buAutoNum type="arabicPeriod"/>
              <a:tabLst>
                <a:tab pos="314960" algn="l"/>
              </a:tabLst>
            </a:pPr>
            <a:r>
              <a:rPr sz="2200" spc="-5" dirty="0">
                <a:latin typeface="Times New Roman"/>
                <a:cs typeface="Times New Roman"/>
              </a:rPr>
              <a:t>Introduction</a:t>
            </a:r>
            <a:endParaRPr sz="2200">
              <a:latin typeface="Times New Roman"/>
              <a:cs typeface="Times New Roman"/>
            </a:endParaRPr>
          </a:p>
          <a:p>
            <a:pPr marL="640080" lvl="1" indent="-487045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640080" algn="l"/>
              </a:tabLst>
            </a:pPr>
            <a:r>
              <a:rPr sz="2200" spc="-5" dirty="0">
                <a:latin typeface="Times New Roman"/>
                <a:cs typeface="Times New Roman"/>
              </a:rPr>
              <a:t>Problem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</a:t>
            </a:r>
            <a:endParaRPr sz="2200">
              <a:latin typeface="Times New Roman"/>
              <a:cs typeface="Times New Roman"/>
            </a:endParaRPr>
          </a:p>
          <a:p>
            <a:pPr marL="572135" lvl="1" indent="-419734">
              <a:lnSpc>
                <a:spcPct val="100000"/>
              </a:lnSpc>
              <a:spcBef>
                <a:spcPts val="340"/>
              </a:spcBef>
              <a:buAutoNum type="arabicPeriod" startAt="2"/>
              <a:tabLst>
                <a:tab pos="572770" algn="l"/>
              </a:tabLst>
            </a:pPr>
            <a:r>
              <a:rPr sz="2200" spc="-5" dirty="0">
                <a:latin typeface="Times New Roman"/>
                <a:cs typeface="Times New Roman"/>
              </a:rPr>
              <a:t>Background</a:t>
            </a:r>
            <a:endParaRPr sz="2200">
              <a:latin typeface="Times New Roman"/>
              <a:cs typeface="Times New Roman"/>
            </a:endParaRPr>
          </a:p>
          <a:p>
            <a:pPr marL="572135" lvl="1" indent="-419734">
              <a:lnSpc>
                <a:spcPct val="100000"/>
              </a:lnSpc>
              <a:spcBef>
                <a:spcPts val="335"/>
              </a:spcBef>
              <a:buAutoNum type="arabicPeriod" startAt="2"/>
              <a:tabLst>
                <a:tab pos="572770" algn="l"/>
              </a:tabLst>
            </a:pPr>
            <a:r>
              <a:rPr sz="2200" spc="-5" dirty="0">
                <a:latin typeface="Times New Roman"/>
                <a:cs typeface="Times New Roman"/>
              </a:rPr>
              <a:t>Needs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</a:t>
            </a:r>
            <a:endParaRPr sz="2200">
              <a:latin typeface="Times New Roman"/>
              <a:cs typeface="Times New Roman"/>
            </a:endParaRPr>
          </a:p>
          <a:p>
            <a:pPr marL="572135" lvl="1" indent="-419734">
              <a:lnSpc>
                <a:spcPct val="100000"/>
              </a:lnSpc>
              <a:spcBef>
                <a:spcPts val="335"/>
              </a:spcBef>
              <a:buAutoNum type="arabicPeriod" startAt="2"/>
              <a:tabLst>
                <a:tab pos="572770" algn="l"/>
              </a:tabLst>
            </a:pPr>
            <a:r>
              <a:rPr sz="2200" spc="-5" dirty="0">
                <a:latin typeface="Times New Roman"/>
                <a:cs typeface="Times New Roman"/>
              </a:rPr>
              <a:t>Objective</a:t>
            </a:r>
            <a:endParaRPr sz="2200">
              <a:latin typeface="Times New Roman"/>
              <a:cs typeface="Times New Roman"/>
            </a:endParaRPr>
          </a:p>
          <a:p>
            <a:pPr marL="292100" indent="-280035">
              <a:lnSpc>
                <a:spcPct val="100000"/>
              </a:lnSpc>
              <a:spcBef>
                <a:spcPts val="340"/>
              </a:spcBef>
              <a:buAutoNum type="arabicPeriod" startAt="2"/>
              <a:tabLst>
                <a:tab pos="292735" algn="l"/>
              </a:tabLst>
            </a:pPr>
            <a:r>
              <a:rPr sz="2200" spc="-5" dirty="0">
                <a:latin typeface="Times New Roman"/>
                <a:cs typeface="Times New Roman"/>
              </a:rPr>
              <a:t>Proposed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Technical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Approach</a:t>
            </a:r>
            <a:endParaRPr sz="2200">
              <a:latin typeface="Times New Roman"/>
              <a:cs typeface="Times New Roman"/>
            </a:endParaRPr>
          </a:p>
          <a:p>
            <a:pPr marL="572135" lvl="1" indent="-419734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72770" algn="l"/>
              </a:tabLst>
            </a:pPr>
            <a:r>
              <a:rPr sz="2200" spc="-5" dirty="0">
                <a:latin typeface="Times New Roman"/>
                <a:cs typeface="Times New Roman"/>
              </a:rPr>
              <a:t>Requirements</a:t>
            </a:r>
            <a:endParaRPr sz="2200">
              <a:latin typeface="Times New Roman"/>
              <a:cs typeface="Times New Roman"/>
            </a:endParaRPr>
          </a:p>
          <a:p>
            <a:pPr marL="556260" lvl="1" indent="-40386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56895" algn="l"/>
              </a:tabLst>
            </a:pPr>
            <a:r>
              <a:rPr sz="2200" spc="-5" dirty="0">
                <a:latin typeface="Times New Roman"/>
                <a:cs typeface="Times New Roman"/>
              </a:rPr>
              <a:t>Architecture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Design</a:t>
            </a:r>
            <a:endParaRPr sz="2200">
              <a:latin typeface="Times New Roman"/>
              <a:cs typeface="Times New Roman"/>
            </a:endParaRPr>
          </a:p>
          <a:p>
            <a:pPr marL="572135" lvl="1" indent="-419734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72770" algn="l"/>
              </a:tabLst>
            </a:pPr>
            <a:r>
              <a:rPr sz="2200" spc="-5" dirty="0">
                <a:latin typeface="Times New Roman"/>
                <a:cs typeface="Times New Roman"/>
              </a:rPr>
              <a:t>Implementation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Design</a:t>
            </a:r>
            <a:endParaRPr sz="2200">
              <a:latin typeface="Times New Roman"/>
              <a:cs typeface="Times New Roman"/>
            </a:endParaRPr>
          </a:p>
          <a:p>
            <a:pPr marL="572135" lvl="1" indent="-419734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572770" algn="l"/>
              </a:tabLst>
            </a:pPr>
            <a:r>
              <a:rPr sz="2200" spc="-5" dirty="0">
                <a:latin typeface="Times New Roman"/>
                <a:cs typeface="Times New Roman"/>
              </a:rPr>
              <a:t>Quality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Assurance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Plan</a:t>
            </a:r>
            <a:endParaRPr sz="2200">
              <a:latin typeface="Times New Roman"/>
              <a:cs typeface="Times New Roman"/>
            </a:endParaRPr>
          </a:p>
          <a:p>
            <a:pPr marL="292100" indent="-280035">
              <a:lnSpc>
                <a:spcPct val="100000"/>
              </a:lnSpc>
              <a:spcBef>
                <a:spcPts val="335"/>
              </a:spcBef>
              <a:buAutoNum type="arabicPeriod" startAt="2"/>
              <a:tabLst>
                <a:tab pos="292735" algn="l"/>
              </a:tabLst>
            </a:pPr>
            <a:r>
              <a:rPr sz="2200" spc="-5" dirty="0">
                <a:latin typeface="Times New Roman"/>
                <a:cs typeface="Times New Roman"/>
              </a:rPr>
              <a:t>Expected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Project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Results</a:t>
            </a:r>
            <a:endParaRPr sz="2200">
              <a:latin typeface="Times New Roman"/>
              <a:cs typeface="Times New Roman"/>
            </a:endParaRPr>
          </a:p>
          <a:p>
            <a:pPr marL="572135" lvl="1" indent="-419734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72770" algn="l"/>
              </a:tabLst>
            </a:pPr>
            <a:r>
              <a:rPr sz="2200" spc="-5" dirty="0">
                <a:latin typeface="Times New Roman"/>
                <a:cs typeface="Times New Roman"/>
              </a:rPr>
              <a:t>Measures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Success</a:t>
            </a:r>
            <a:endParaRPr sz="2200">
              <a:latin typeface="Times New Roman"/>
              <a:cs typeface="Times New Roman"/>
            </a:endParaRPr>
          </a:p>
          <a:p>
            <a:pPr marL="292100" indent="-280035">
              <a:lnSpc>
                <a:spcPct val="100000"/>
              </a:lnSpc>
              <a:spcBef>
                <a:spcPts val="340"/>
              </a:spcBef>
              <a:buAutoNum type="arabicPeriod" startAt="2"/>
              <a:tabLst>
                <a:tab pos="292735" algn="l"/>
              </a:tabLst>
            </a:pPr>
            <a:r>
              <a:rPr sz="2200" spc="-5" dirty="0">
                <a:latin typeface="Times New Roman"/>
                <a:cs typeface="Times New Roman"/>
              </a:rPr>
              <a:t>Schedule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62000" y="76200"/>
            <a:ext cx="10555733" cy="837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D0D0D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kern="0" smtClean="0"/>
              <a:t>ELEMENTS OF RESEARCH PROPOSAL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7147" y="1505199"/>
            <a:ext cx="9549130" cy="507174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Precise</a:t>
            </a:r>
          </a:p>
          <a:p>
            <a:pPr marL="255270" indent="-243204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Informative</a:t>
            </a:r>
            <a:endParaRPr sz="2400" dirty="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spcBef>
                <a:spcPts val="110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Succinct</a:t>
            </a:r>
          </a:p>
          <a:p>
            <a:pPr marL="255270" indent="-243204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Times New Roman"/>
                <a:cs typeface="Times New Roman"/>
              </a:rPr>
              <a:t>Interesting</a:t>
            </a:r>
          </a:p>
          <a:p>
            <a:pPr>
              <a:lnSpc>
                <a:spcPct val="100000"/>
              </a:lnSpc>
              <a:buClr>
                <a:srgbClr val="1CACE3"/>
              </a:buClr>
              <a:buFont typeface="Wingdings"/>
              <a:buChar char=""/>
            </a:pPr>
            <a:endParaRPr sz="2700" dirty="0">
              <a:latin typeface="Times New Roman"/>
              <a:cs typeface="Times New Roman"/>
            </a:endParaRPr>
          </a:p>
          <a:p>
            <a:pPr marL="255270" indent="-243204">
              <a:lnSpc>
                <a:spcPts val="2735"/>
              </a:lnSpc>
              <a:spcBef>
                <a:spcPts val="1995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Improving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Semantic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Concept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Dictionary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Visually-</a:t>
            </a:r>
            <a:endParaRPr sz="2400" dirty="0">
              <a:latin typeface="Times New Roman"/>
              <a:cs typeface="Times New Roman"/>
            </a:endParaRPr>
          </a:p>
          <a:p>
            <a:pPr marL="104139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distinct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endParaRPr sz="2400" dirty="0">
              <a:latin typeface="Times New Roman"/>
              <a:cs typeface="Times New Roman"/>
            </a:endParaRPr>
          </a:p>
          <a:p>
            <a:pPr marL="104139" marR="889635" indent="-91440">
              <a:lnSpc>
                <a:spcPts val="2590"/>
              </a:lnSpc>
              <a:spcBef>
                <a:spcPts val="1445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5" dirty="0">
                <a:latin typeface="Times New Roman"/>
                <a:cs typeface="Times New Roman"/>
              </a:rPr>
              <a:t>Human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Recognition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across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Foreground-weighted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Histogram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Decomposition</a:t>
            </a:r>
            <a:endParaRPr sz="2400" dirty="0">
              <a:latin typeface="Times New Roman"/>
              <a:cs typeface="Times New Roman"/>
            </a:endParaRPr>
          </a:p>
          <a:p>
            <a:pPr marL="104139" marR="5080" indent="-91440">
              <a:lnSpc>
                <a:spcPts val="2590"/>
              </a:lnSpc>
              <a:spcBef>
                <a:spcPts val="1410"/>
              </a:spcBef>
              <a:buClr>
                <a:srgbClr val="1CACE3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20" dirty="0">
                <a:latin typeface="Times New Roman"/>
                <a:cs typeface="Times New Roman"/>
              </a:rPr>
              <a:t>ICT-supported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pedagogical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policies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practices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South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Africa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Chile: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emerging</a:t>
            </a:r>
            <a:r>
              <a:rPr sz="2400" spc="-5" dirty="0">
                <a:latin typeface="Times New Roman"/>
                <a:cs typeface="Times New Roman"/>
              </a:rPr>
              <a:t> economies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2867" y="839165"/>
            <a:ext cx="3697733" cy="761035"/>
          </a:xfrm>
        </p:spPr>
        <p:txBody>
          <a:bodyPr/>
          <a:lstStyle/>
          <a:p>
            <a:r>
              <a:rPr lang="en-US" dirty="0" smtClean="0"/>
              <a:t>1.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8588" y="2132056"/>
            <a:ext cx="6974840" cy="3383279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200" spc="-30" dirty="0">
                <a:latin typeface="Times New Roman"/>
                <a:cs typeface="Times New Roman"/>
              </a:rPr>
              <a:t>It’s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brief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summarizing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statement,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usually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75-150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words</a:t>
            </a:r>
            <a:r>
              <a:rPr sz="2200" dirty="0">
                <a:latin typeface="Times New Roman"/>
                <a:cs typeface="Times New Roman"/>
              </a:rPr>
              <a:t> long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abstract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includes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these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elements: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292100" algn="l"/>
              </a:tabLst>
            </a:pPr>
            <a:r>
              <a:rPr sz="2200" spc="-5" dirty="0">
                <a:latin typeface="Times New Roman"/>
                <a:cs typeface="Times New Roman"/>
              </a:rPr>
              <a:t>problem</a:t>
            </a:r>
            <a:endParaRPr sz="2200">
              <a:latin typeface="Times New Roman"/>
              <a:cs typeface="Times New Roman"/>
            </a:endParaRPr>
          </a:p>
          <a:p>
            <a:pPr marL="292100" indent="-280035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292735" algn="l"/>
              </a:tabLst>
            </a:pPr>
            <a:r>
              <a:rPr sz="2200" spc="-5" dirty="0">
                <a:latin typeface="Times New Roman"/>
                <a:cs typeface="Times New Roman"/>
              </a:rPr>
              <a:t>method</a:t>
            </a:r>
            <a:endParaRPr sz="2200">
              <a:latin typeface="Times New Roman"/>
              <a:cs typeface="Times New Roman"/>
            </a:endParaRPr>
          </a:p>
          <a:p>
            <a:pPr marL="292100" indent="-280035">
              <a:lnSpc>
                <a:spcPct val="100000"/>
              </a:lnSpc>
              <a:spcBef>
                <a:spcPts val="1125"/>
              </a:spcBef>
              <a:buAutoNum type="arabicPeriod"/>
              <a:tabLst>
                <a:tab pos="292735" algn="l"/>
              </a:tabLst>
            </a:pPr>
            <a:r>
              <a:rPr sz="2200" spc="-5" dirty="0">
                <a:latin typeface="Times New Roman"/>
                <a:cs typeface="Times New Roman"/>
              </a:rPr>
              <a:t>result</a:t>
            </a:r>
            <a:endParaRPr sz="220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292100" algn="l"/>
              </a:tabLst>
            </a:pPr>
            <a:r>
              <a:rPr sz="2200" dirty="0">
                <a:latin typeface="Times New Roman"/>
                <a:cs typeface="Times New Roman"/>
              </a:rPr>
              <a:t>conclusion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2867" y="839165"/>
            <a:ext cx="4002533" cy="761035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8588" y="2130424"/>
            <a:ext cx="5445125" cy="408368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kinds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abstracts: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Descriptive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4000"/>
              </a:lnSpc>
              <a:spcBef>
                <a:spcPts val="305"/>
              </a:spcBef>
            </a:pPr>
            <a:r>
              <a:rPr sz="2400" dirty="0">
                <a:latin typeface="Times New Roman"/>
                <a:cs typeface="Times New Roman"/>
              </a:rPr>
              <a:t>Its written before the project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completed.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Emphasis</a:t>
            </a:r>
            <a:r>
              <a:rPr sz="2400" dirty="0">
                <a:latin typeface="Times New Roman"/>
                <a:cs typeface="Times New Roman"/>
              </a:rPr>
              <a:t> 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9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Informative</a:t>
            </a:r>
            <a:endParaRPr sz="2400">
              <a:latin typeface="Times New Roman"/>
              <a:cs typeface="Times New Roman"/>
            </a:endParaRPr>
          </a:p>
          <a:p>
            <a:pPr marL="12700" marR="19050">
              <a:lnSpc>
                <a:spcPct val="138800"/>
              </a:lnSpc>
            </a:pPr>
            <a:r>
              <a:rPr sz="2400" spc="-15" dirty="0">
                <a:latin typeface="Times New Roman"/>
                <a:cs typeface="Times New Roman"/>
              </a:rPr>
              <a:t>Written </a:t>
            </a:r>
            <a:r>
              <a:rPr sz="2400" dirty="0">
                <a:latin typeface="Times New Roman"/>
                <a:cs typeface="Times New Roman"/>
              </a:rPr>
              <a:t>after the project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been </a:t>
            </a:r>
            <a:r>
              <a:rPr sz="2400" spc="-5" dirty="0">
                <a:latin typeface="Times New Roman"/>
                <a:cs typeface="Times New Roman"/>
              </a:rPr>
              <a:t>completed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conclusions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7923" y="2264791"/>
            <a:ext cx="11203940" cy="31407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latin typeface="Times New Roman"/>
                <a:cs typeface="Times New Roman"/>
              </a:rPr>
              <a:t>The pressure distribution in the model vacuum system consisting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several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volumes, pumps and gas sources </a:t>
            </a:r>
            <a:r>
              <a:rPr sz="2800" spc="-10" dirty="0">
                <a:latin typeface="Times New Roman"/>
                <a:cs typeface="Times New Roman"/>
              </a:rPr>
              <a:t>was </a:t>
            </a:r>
            <a:r>
              <a:rPr sz="2800" spc="-5" dirty="0">
                <a:latin typeface="Times New Roman"/>
                <a:cs typeface="Times New Roman"/>
              </a:rPr>
              <a:t>calculated using the analytical solutions </a:t>
            </a:r>
            <a:r>
              <a:rPr sz="2800" dirty="0">
                <a:latin typeface="Times New Roman"/>
                <a:cs typeface="Times New Roman"/>
              </a:rPr>
              <a:t> of </a:t>
            </a:r>
            <a:r>
              <a:rPr sz="2800" spc="-5" dirty="0">
                <a:latin typeface="Times New Roman"/>
                <a:cs typeface="Times New Roman"/>
              </a:rPr>
              <a:t>corresponding </a:t>
            </a:r>
            <a:r>
              <a:rPr sz="2800" spc="-10" dirty="0">
                <a:latin typeface="Times New Roman"/>
                <a:cs typeface="Times New Roman"/>
              </a:rPr>
              <a:t>differential </a:t>
            </a:r>
            <a:r>
              <a:rPr sz="2800" spc="-5" dirty="0">
                <a:latin typeface="Times New Roman"/>
                <a:cs typeface="Times New Roman"/>
              </a:rPr>
              <a:t>equations. The results were incorporated into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recently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developed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algorithm</a:t>
            </a:r>
            <a:r>
              <a:rPr sz="2800" dirty="0">
                <a:latin typeface="Times New Roman"/>
                <a:cs typeface="Times New Roman"/>
              </a:rPr>
              <a:t> 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similar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calculations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developed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FLNR~JINR Dubna, to enhance its precision. A modified code </a:t>
            </a:r>
            <a:r>
              <a:rPr sz="2800" spc="-10" dirty="0">
                <a:latin typeface="Times New Roman"/>
                <a:cs typeface="Times New Roman"/>
              </a:rPr>
              <a:t>was </a:t>
            </a:r>
            <a:r>
              <a:rPr sz="2800" spc="-5" dirty="0">
                <a:latin typeface="Times New Roman"/>
                <a:cs typeface="Times New Roman"/>
              </a:rPr>
              <a:t>then used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calculate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pressure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distribution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over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linear</a:t>
            </a:r>
            <a:r>
              <a:rPr sz="2800" dirty="0">
                <a:latin typeface="Times New Roman"/>
                <a:cs typeface="Times New Roman"/>
              </a:rPr>
              <a:t> ion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accelerator</a:t>
            </a:r>
            <a:r>
              <a:rPr sz="2800" dirty="0">
                <a:latin typeface="Times New Roman"/>
                <a:cs typeface="Times New Roman"/>
              </a:rPr>
              <a:t> of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FEI~STU. </a:t>
            </a:r>
            <a:r>
              <a:rPr sz="2800" spc="-5" dirty="0">
                <a:latin typeface="Times New Roman"/>
                <a:cs typeface="Times New Roman"/>
              </a:rPr>
              <a:t>Several possibilities </a:t>
            </a:r>
            <a:r>
              <a:rPr sz="2800" dirty="0">
                <a:latin typeface="Times New Roman"/>
                <a:cs typeface="Times New Roman"/>
              </a:rPr>
              <a:t>how </a:t>
            </a:r>
            <a:r>
              <a:rPr sz="2800" spc="-5" dirty="0">
                <a:latin typeface="Times New Roman"/>
                <a:cs typeface="Times New Roman"/>
              </a:rPr>
              <a:t>to improve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vacuum conditions 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accelerator system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proposed.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2867" y="839165"/>
            <a:ext cx="7583933" cy="4616648"/>
          </a:xfrm>
        </p:spPr>
        <p:txBody>
          <a:bodyPr/>
          <a:lstStyle/>
          <a:p>
            <a:r>
              <a:rPr lang="en-US" dirty="0" smtClean="0"/>
              <a:t>A SAMPLE: DESCRIPTIVE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549" y="2264791"/>
            <a:ext cx="11152505" cy="35248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latin typeface="Times New Roman"/>
                <a:cs typeface="Times New Roman"/>
              </a:rPr>
              <a:t>Subjects’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car</a:t>
            </a:r>
            <a:r>
              <a:rPr sz="2800" spc="-5" dirty="0">
                <a:latin typeface="Times New Roman"/>
                <a:cs typeface="Times New Roman"/>
              </a:rPr>
              <a:t> clocks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minutes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fast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determine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deliberately setting a clock ahead will </a:t>
            </a:r>
            <a:r>
              <a:rPr sz="2800" dirty="0">
                <a:latin typeface="Times New Roman"/>
                <a:cs typeface="Times New Roman"/>
              </a:rPr>
              <a:t>reduce </a:t>
            </a:r>
            <a:r>
              <a:rPr sz="2800" spc="-5" dirty="0">
                <a:latin typeface="Times New Roman"/>
                <a:cs typeface="Times New Roman"/>
              </a:rPr>
              <a:t>lateness. One </a:t>
            </a:r>
            <a:r>
              <a:rPr sz="2800" dirty="0">
                <a:latin typeface="Times New Roman"/>
                <a:cs typeface="Times New Roman"/>
              </a:rPr>
              <a:t>group </a:t>
            </a:r>
            <a:r>
              <a:rPr sz="2800" spc="-5" dirty="0">
                <a:latin typeface="Times New Roman"/>
                <a:cs typeface="Times New Roman"/>
              </a:rPr>
              <a:t>of subjects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knew their clocks </a:t>
            </a:r>
            <a:r>
              <a:rPr sz="2800" spc="-10" dirty="0">
                <a:latin typeface="Times New Roman"/>
                <a:cs typeface="Times New Roman"/>
              </a:rPr>
              <a:t>had </a:t>
            </a:r>
            <a:r>
              <a:rPr sz="2800" spc="-5" dirty="0">
                <a:latin typeface="Times New Roman"/>
                <a:cs typeface="Times New Roman"/>
              </a:rPr>
              <a:t>been set ahead, </a:t>
            </a:r>
            <a:r>
              <a:rPr sz="2800" dirty="0">
                <a:latin typeface="Times New Roman"/>
                <a:cs typeface="Times New Roman"/>
              </a:rPr>
              <a:t>while </a:t>
            </a:r>
            <a:r>
              <a:rPr sz="2800" spc="-5" dirty="0">
                <a:latin typeface="Times New Roman"/>
                <a:cs typeface="Times New Roman"/>
              </a:rPr>
              <a:t>a second group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subjects was </a:t>
            </a:r>
            <a:r>
              <a:rPr sz="2800" dirty="0">
                <a:latin typeface="Times New Roman"/>
                <a:cs typeface="Times New Roman"/>
              </a:rPr>
              <a:t> not </a:t>
            </a:r>
            <a:r>
              <a:rPr sz="2800" spc="-5" dirty="0">
                <a:latin typeface="Times New Roman"/>
                <a:cs typeface="Times New Roman"/>
              </a:rPr>
              <a:t>informed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change. Over a </a:t>
            </a:r>
            <a:r>
              <a:rPr sz="2800" spc="-10" dirty="0">
                <a:latin typeface="Times New Roman"/>
                <a:cs typeface="Times New Roman"/>
              </a:rPr>
              <a:t>four-week </a:t>
            </a:r>
            <a:r>
              <a:rPr sz="2800" dirty="0">
                <a:latin typeface="Times New Roman"/>
                <a:cs typeface="Times New Roman"/>
              </a:rPr>
              <a:t>period, the </a:t>
            </a:r>
            <a:r>
              <a:rPr sz="2800" spc="-5" dirty="0">
                <a:latin typeface="Times New Roman"/>
                <a:cs typeface="Times New Roman"/>
              </a:rPr>
              <a:t>subjects who were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aware of the clock </a:t>
            </a:r>
            <a:r>
              <a:rPr sz="2800" dirty="0">
                <a:latin typeface="Times New Roman"/>
                <a:cs typeface="Times New Roman"/>
              </a:rPr>
              <a:t>change </a:t>
            </a:r>
            <a:r>
              <a:rPr sz="2800" spc="-5" dirty="0">
                <a:latin typeface="Times New Roman"/>
                <a:cs typeface="Times New Roman"/>
              </a:rPr>
              <a:t>regularly arrived on time or late for their scheduled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appointments. Over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dirty="0">
                <a:latin typeface="Times New Roman"/>
                <a:cs typeface="Times New Roman"/>
              </a:rPr>
              <a:t>period of </a:t>
            </a:r>
            <a:r>
              <a:rPr sz="2800" spc="-10" dirty="0">
                <a:latin typeface="Times New Roman"/>
                <a:cs typeface="Times New Roman"/>
              </a:rPr>
              <a:t>time,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subjects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who were unaware </a:t>
            </a:r>
            <a:r>
              <a:rPr sz="2800" dirty="0">
                <a:latin typeface="Times New Roman"/>
                <a:cs typeface="Times New Roman"/>
              </a:rPr>
              <a:t> of the </a:t>
            </a:r>
            <a:r>
              <a:rPr sz="2800" spc="-5" dirty="0">
                <a:latin typeface="Times New Roman"/>
                <a:cs typeface="Times New Roman"/>
              </a:rPr>
              <a:t>clock change tended to arrive early </a:t>
            </a:r>
            <a:r>
              <a:rPr sz="2800" dirty="0">
                <a:latin typeface="Times New Roman"/>
                <a:cs typeface="Times New Roman"/>
              </a:rPr>
              <a:t>or on </a:t>
            </a:r>
            <a:r>
              <a:rPr sz="2800" spc="-10" dirty="0">
                <a:latin typeface="Times New Roman"/>
                <a:cs typeface="Times New Roman"/>
              </a:rPr>
              <a:t>time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their appointments.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 </a:t>
            </a:r>
            <a:r>
              <a:rPr sz="2800" dirty="0">
                <a:latin typeface="Times New Roman"/>
                <a:cs typeface="Times New Roman"/>
              </a:rPr>
              <a:t>suggest </a:t>
            </a:r>
            <a:r>
              <a:rPr sz="2800" spc="-5" dirty="0">
                <a:latin typeface="Times New Roman"/>
                <a:cs typeface="Times New Roman"/>
              </a:rPr>
              <a:t>that intentionally setting a clock to run fast </a:t>
            </a:r>
            <a:r>
              <a:rPr sz="2800" dirty="0">
                <a:latin typeface="Times New Roman"/>
                <a:cs typeface="Times New Roman"/>
              </a:rPr>
              <a:t>does </a:t>
            </a:r>
            <a:r>
              <a:rPr sz="2800" spc="-5" dirty="0">
                <a:latin typeface="Times New Roman"/>
                <a:cs typeface="Times New Roman"/>
              </a:rPr>
              <a:t>not reduce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lateness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because</a:t>
            </a:r>
            <a:r>
              <a:rPr sz="2800" dirty="0">
                <a:latin typeface="Times New Roman"/>
                <a:cs typeface="Times New Roman"/>
              </a:rPr>
              <a:t> one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accounts</a:t>
            </a:r>
            <a:r>
              <a:rPr sz="2800" dirty="0">
                <a:latin typeface="Times New Roman"/>
                <a:cs typeface="Times New Roman"/>
              </a:rPr>
              <a:t> for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extra</a:t>
            </a:r>
            <a:r>
              <a:rPr sz="2800" spc="-10" dirty="0">
                <a:latin typeface="Times New Roman"/>
                <a:cs typeface="Times New Roman"/>
              </a:rPr>
              <a:t> time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her </a:t>
            </a:r>
            <a:r>
              <a:rPr sz="2800" spc="-5" dirty="0">
                <a:latin typeface="Times New Roman"/>
                <a:cs typeface="Times New Roman"/>
              </a:rPr>
              <a:t>schedule.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2867" y="839165"/>
            <a:ext cx="8193533" cy="4616648"/>
          </a:xfrm>
        </p:spPr>
        <p:txBody>
          <a:bodyPr/>
          <a:lstStyle/>
          <a:p>
            <a:r>
              <a:rPr lang="en-US" dirty="0" smtClean="0"/>
              <a:t>A SAMPLE: INFORMATIVE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4363</TotalTime>
  <Words>1905</Words>
  <Application>Microsoft Office PowerPoint</Application>
  <PresentationFormat>Widescreen</PresentationFormat>
  <Paragraphs>230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MT</vt:lpstr>
      <vt:lpstr>Calibri</vt:lpstr>
      <vt:lpstr>Segoe UI Symbol</vt:lpstr>
      <vt:lpstr>Times New Roman</vt:lpstr>
      <vt:lpstr>Trebuchet MS</vt:lpstr>
      <vt:lpstr>Wingdings</vt:lpstr>
      <vt:lpstr>Office Theme</vt:lpstr>
      <vt:lpstr>RESEARCH PROPOSAL</vt:lpstr>
      <vt:lpstr>WRITING A RESEARCH PROPOSAL</vt:lpstr>
      <vt:lpstr>ELEMENTS OF RESEARCH PROPOSAL</vt:lpstr>
      <vt:lpstr>PowerPoint Presentation</vt:lpstr>
      <vt:lpstr>1. TITLE</vt:lpstr>
      <vt:lpstr>ABSTRACT</vt:lpstr>
      <vt:lpstr>PowerPoint Presentation</vt:lpstr>
      <vt:lpstr>A SAMPLE: DESCRIPTIVE</vt:lpstr>
      <vt:lpstr>A SAMPLE: INFORMATIVE</vt:lpstr>
      <vt:lpstr>PowerPoint Presentation</vt:lpstr>
      <vt:lpstr>PowerPoint Presentation</vt:lpstr>
      <vt:lpstr>S T U D Y    P R O B L E M</vt:lpstr>
      <vt:lpstr>H YP O T H E S IS / R E S E A R C H  Q U E S T IO N </vt:lpstr>
      <vt:lpstr>PowerPoint Presentation</vt:lpstr>
      <vt:lpstr>H Y P O T H E S IS (P L U R A L = H Y P O T H E S E S)</vt:lpstr>
      <vt:lpstr>R E S E A R  C  H               P U  R  P  O  S E</vt:lpstr>
      <vt:lpstr>PowerPoint Presentation</vt:lpstr>
      <vt:lpstr>PowerPoint Presentation</vt:lpstr>
      <vt:lpstr>Make sure your Statement of Purpose is specific enough.</vt:lpstr>
      <vt:lpstr>T             H       E  S IS  S T                  A T                 E   M   E  N   T</vt:lpstr>
      <vt:lpstr>PowerPoint Presentation</vt:lpstr>
      <vt:lpstr>PowerPoint Presentation</vt:lpstr>
      <vt:lpstr>PowerPoint Presentation</vt:lpstr>
      <vt:lpstr>PowerPoint Presentation</vt:lpstr>
      <vt:lpstr>1. How can heat loss be prevented in a two-storey brick house?</vt:lpstr>
      <vt:lpstr>S T   U  D  Y  R  A T    IO  N  A L E</vt:lpstr>
      <vt:lpstr>7. RESEARCH METHODS</vt:lpstr>
      <vt:lpstr>8. ETHICAL CONSIDERATION</vt:lpstr>
      <vt:lpstr>IMPORTANT SITES</vt:lpstr>
      <vt:lpstr>RESEARCH PROJECT PROPOSAL FORM</vt:lpstr>
      <vt:lpstr>PROJECT MILESTONES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</dc:title>
  <dc:creator>Nazia Imam</dc:creator>
  <cp:lastModifiedBy>Faiza Mumtaz</cp:lastModifiedBy>
  <cp:revision>3</cp:revision>
  <dcterms:created xsi:type="dcterms:W3CDTF">2021-04-05T04:53:23Z</dcterms:created>
  <dcterms:modified xsi:type="dcterms:W3CDTF">2021-04-08T05:36:58Z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2021-04-05T00:00:00Z</vt:filetime>
  </property>
</Properties>
</file>