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8" r:id="rId12"/>
    <p:sldId id="277" r:id="rId13"/>
    <p:sldId id="266" r:id="rId14"/>
    <p:sldId id="267" r:id="rId15"/>
    <p:sldId id="279" r:id="rId16"/>
    <p:sldId id="280" r:id="rId17"/>
    <p:sldId id="268" r:id="rId18"/>
    <p:sldId id="269" r:id="rId19"/>
    <p:sldId id="270" r:id="rId20"/>
    <p:sldId id="271" r:id="rId21"/>
    <p:sldId id="272" r:id="rId22"/>
    <p:sldId id="273" r:id="rId23"/>
    <p:sldId id="274" r:id="rId24"/>
    <p:sldId id="281" r:id="rId25"/>
    <p:sldId id="282" r:id="rId26"/>
    <p:sldId id="283" r:id="rId27"/>
    <p:sldId id="284" r:id="rId28"/>
    <p:sldId id="285" r:id="rId29"/>
    <p:sldId id="286" r:id="rId30"/>
    <p:sldId id="287" r:id="rId31"/>
    <p:sldId id="288" r:id="rId32"/>
    <p:sldId id="275"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B16A150-9CBA-469F-B3F9-E971A94BAF60}"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49359-3706-45C4-B858-56715C69F9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48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16A150-9CBA-469F-B3F9-E971A94BAF60}"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49359-3706-45C4-B858-56715C69F938}" type="slidenum">
              <a:rPr lang="en-US" smtClean="0"/>
              <a:t>‹#›</a:t>
            </a:fld>
            <a:endParaRPr lang="en-US"/>
          </a:p>
        </p:txBody>
      </p:sp>
    </p:spTree>
    <p:extLst>
      <p:ext uri="{BB962C8B-B14F-4D97-AF65-F5344CB8AC3E}">
        <p14:creationId xmlns:p14="http://schemas.microsoft.com/office/powerpoint/2010/main" val="258977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16A150-9CBA-469F-B3F9-E971A94BAF60}"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49359-3706-45C4-B858-56715C69F93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33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16A150-9CBA-469F-B3F9-E971A94BAF60}"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49359-3706-45C4-B858-56715C69F938}" type="slidenum">
              <a:rPr lang="en-US" smtClean="0"/>
              <a:t>‹#›</a:t>
            </a:fld>
            <a:endParaRPr lang="en-US"/>
          </a:p>
        </p:txBody>
      </p:sp>
    </p:spTree>
    <p:extLst>
      <p:ext uri="{BB962C8B-B14F-4D97-AF65-F5344CB8AC3E}">
        <p14:creationId xmlns:p14="http://schemas.microsoft.com/office/powerpoint/2010/main" val="172386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16A150-9CBA-469F-B3F9-E971A94BAF60}"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49359-3706-45C4-B858-56715C69F9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86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16A150-9CBA-469F-B3F9-E971A94BAF60}"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49359-3706-45C4-B858-56715C69F938}" type="slidenum">
              <a:rPr lang="en-US" smtClean="0"/>
              <a:t>‹#›</a:t>
            </a:fld>
            <a:endParaRPr lang="en-US"/>
          </a:p>
        </p:txBody>
      </p:sp>
    </p:spTree>
    <p:extLst>
      <p:ext uri="{BB962C8B-B14F-4D97-AF65-F5344CB8AC3E}">
        <p14:creationId xmlns:p14="http://schemas.microsoft.com/office/powerpoint/2010/main" val="144840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16A150-9CBA-469F-B3F9-E971A94BAF60}"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49359-3706-45C4-B858-56715C69F938}" type="slidenum">
              <a:rPr lang="en-US" smtClean="0"/>
              <a:t>‹#›</a:t>
            </a:fld>
            <a:endParaRPr lang="en-US"/>
          </a:p>
        </p:txBody>
      </p:sp>
    </p:spTree>
    <p:extLst>
      <p:ext uri="{BB962C8B-B14F-4D97-AF65-F5344CB8AC3E}">
        <p14:creationId xmlns:p14="http://schemas.microsoft.com/office/powerpoint/2010/main" val="44112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16A150-9CBA-469F-B3F9-E971A94BAF60}"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049359-3706-45C4-B858-56715C69F938}" type="slidenum">
              <a:rPr lang="en-US" smtClean="0"/>
              <a:t>‹#›</a:t>
            </a:fld>
            <a:endParaRPr lang="en-US"/>
          </a:p>
        </p:txBody>
      </p:sp>
    </p:spTree>
    <p:extLst>
      <p:ext uri="{BB962C8B-B14F-4D97-AF65-F5344CB8AC3E}">
        <p14:creationId xmlns:p14="http://schemas.microsoft.com/office/powerpoint/2010/main" val="410201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6A150-9CBA-469F-B3F9-E971A94BAF60}"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049359-3706-45C4-B858-56715C69F938}" type="slidenum">
              <a:rPr lang="en-US" smtClean="0"/>
              <a:t>‹#›</a:t>
            </a:fld>
            <a:endParaRPr lang="en-US"/>
          </a:p>
        </p:txBody>
      </p:sp>
    </p:spTree>
    <p:extLst>
      <p:ext uri="{BB962C8B-B14F-4D97-AF65-F5344CB8AC3E}">
        <p14:creationId xmlns:p14="http://schemas.microsoft.com/office/powerpoint/2010/main" val="116346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16A150-9CBA-469F-B3F9-E971A94BAF60}"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49359-3706-45C4-B858-56715C69F938}" type="slidenum">
              <a:rPr lang="en-US" smtClean="0"/>
              <a:t>‹#›</a:t>
            </a:fld>
            <a:endParaRPr lang="en-US"/>
          </a:p>
        </p:txBody>
      </p:sp>
    </p:spTree>
    <p:extLst>
      <p:ext uri="{BB962C8B-B14F-4D97-AF65-F5344CB8AC3E}">
        <p14:creationId xmlns:p14="http://schemas.microsoft.com/office/powerpoint/2010/main" val="423936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16A150-9CBA-469F-B3F9-E971A94BAF60}"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49359-3706-45C4-B858-56715C69F9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6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16A150-9CBA-469F-B3F9-E971A94BAF60}" type="datetimeFigureOut">
              <a:rPr lang="en-US" smtClean="0"/>
              <a:t>4/8/2021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049359-3706-45C4-B858-56715C69F93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51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Steps in conducting a systematic scientific research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2696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Step 2: Summarize </a:t>
            </a:r>
            <a:r>
              <a:rPr lang="en-US" dirty="0">
                <a:latin typeface="Times New Roman" panose="02020603050405020304" pitchFamily="18" charset="0"/>
                <a:cs typeface="Times New Roman" panose="02020603050405020304" pitchFamily="18" charset="0"/>
              </a:rPr>
              <a:t>the literature in table or concept map </a:t>
            </a:r>
            <a:r>
              <a:rPr lang="en-US" dirty="0" smtClean="0">
                <a:latin typeface="Times New Roman" panose="02020603050405020304" pitchFamily="18" charset="0"/>
                <a:cs typeface="Times New Roman" panose="02020603050405020304" pitchFamily="18" charset="0"/>
              </a:rPr>
              <a:t>format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a:t>
            </a:r>
            <a:r>
              <a:rPr lang="en-US"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Synthesize the literature prior to writing your review</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327638"/>
            <a:ext cx="10966103" cy="882976"/>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Format for Literature Review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1429555"/>
            <a:ext cx="10966103" cy="5280338"/>
          </a:xfrm>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1. Establishes research territory</a:t>
            </a:r>
          </a:p>
          <a:p>
            <a:pPr>
              <a:lnSpc>
                <a:spcPct val="150000"/>
              </a:lnSpc>
            </a:pPr>
            <a:r>
              <a:rPr lang="en-US" sz="2400" dirty="0" smtClean="0">
                <a:latin typeface="Times New Roman" panose="02020603050405020304" pitchFamily="18" charset="0"/>
                <a:cs typeface="Times New Roman" panose="02020603050405020304" pitchFamily="18" charset="0"/>
              </a:rPr>
              <a:t>2. establishes significance of the territory</a:t>
            </a:r>
          </a:p>
          <a:p>
            <a:pPr>
              <a:lnSpc>
                <a:spcPct val="150000"/>
              </a:lnSpc>
            </a:pPr>
            <a:r>
              <a:rPr lang="en-US" sz="2400" dirty="0" smtClean="0">
                <a:latin typeface="Times New Roman" panose="02020603050405020304" pitchFamily="18" charset="0"/>
                <a:cs typeface="Times New Roman" panose="02020603050405020304" pitchFamily="18" charset="0"/>
              </a:rPr>
              <a:t>3. establishes the research niche. (briefly reviews the major achievements in the field.)</a:t>
            </a:r>
          </a:p>
          <a:p>
            <a:pPr>
              <a:lnSpc>
                <a:spcPct val="150000"/>
              </a:lnSpc>
            </a:pPr>
            <a:r>
              <a:rPr lang="en-US" sz="2400" dirty="0" smtClean="0">
                <a:latin typeface="Times New Roman" panose="02020603050405020304" pitchFamily="18" charset="0"/>
                <a:cs typeface="Times New Roman" panose="02020603050405020304" pitchFamily="18" charset="0"/>
              </a:rPr>
              <a:t>4. Reviews the chronological development of research in this area ( an approach that is useful at times, but not always the best).</a:t>
            </a:r>
          </a:p>
          <a:p>
            <a:pPr>
              <a:lnSpc>
                <a:spcPct val="150000"/>
              </a:lnSpc>
            </a:pPr>
            <a:r>
              <a:rPr lang="en-US" sz="2400" dirty="0" smtClean="0">
                <a:latin typeface="Times New Roman" panose="02020603050405020304" pitchFamily="18" charset="0"/>
                <a:cs typeface="Times New Roman" panose="02020603050405020304" pitchFamily="18" charset="0"/>
              </a:rPr>
              <a:t>5. uses the found weaknesses to justify the project topic and aim.</a:t>
            </a:r>
          </a:p>
          <a:p>
            <a:pPr>
              <a:lnSpc>
                <a:spcPct val="150000"/>
              </a:lnSpc>
            </a:pPr>
            <a:r>
              <a:rPr lang="en-US" sz="2400" dirty="0" smtClean="0">
                <a:latin typeface="Times New Roman" panose="02020603050405020304" pitchFamily="18" charset="0"/>
                <a:cs typeface="Times New Roman" panose="02020603050405020304" pitchFamily="18" charset="0"/>
              </a:rPr>
              <a:t>6. end with a summary and states the research problem with force and conviction.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8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4" y="708338"/>
            <a:ext cx="11307650" cy="5601022"/>
          </a:xfrm>
        </p:spPr>
        <p:txBody>
          <a:bodyPr>
            <a:normAutofit/>
          </a:bodyPr>
          <a:lstStyle/>
          <a:p>
            <a:pPr algn="just"/>
            <a:r>
              <a:rPr lang="en-US" sz="2800" dirty="0">
                <a:latin typeface="Times New Roman" panose="02020603050405020304" pitchFamily="18" charset="0"/>
                <a:cs typeface="Times New Roman" panose="02020603050405020304" pitchFamily="18" charset="0"/>
              </a:rPr>
              <a:t>The need to mitigate this disconnect has given rise to the application of domain adaptation [1, 5], in recognition of objects [19] and events [6, 30]. </a:t>
            </a:r>
            <a:r>
              <a:rPr lang="en-US" sz="2800" dirty="0" err="1">
                <a:latin typeface="Times New Roman" panose="02020603050405020304" pitchFamily="18" charset="0"/>
                <a:cs typeface="Times New Roman" panose="02020603050405020304" pitchFamily="18" charset="0"/>
              </a:rPr>
              <a:t>Lixin</a:t>
            </a:r>
            <a:r>
              <a:rPr lang="en-US" sz="2800" dirty="0">
                <a:latin typeface="Times New Roman" panose="02020603050405020304" pitchFamily="18" charset="0"/>
                <a:cs typeface="Times New Roman" panose="02020603050405020304" pitchFamily="18" charset="0"/>
              </a:rPr>
              <a:t> et al.[ 6] employed an adaptive multiple kernel learning approach to minimize the mismatch between distributions from YouTube and consumer videos. Several variations of traditional SVM has been introduced for domain adaptation such as adaptive SVM [30], domain adaptation SVM [1], and domain adaptation machine [5]. However, the major limitation of all these approaches is that they require availability of video labels (or features [2]) from both domains during training. </a:t>
            </a:r>
          </a:p>
        </p:txBody>
      </p:sp>
    </p:spTree>
    <p:extLst>
      <p:ext uri="{BB962C8B-B14F-4D97-AF65-F5344CB8AC3E}">
        <p14:creationId xmlns:p14="http://schemas.microsoft.com/office/powerpoint/2010/main" val="121726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585216"/>
            <a:ext cx="9720073" cy="5724144"/>
          </a:xfrm>
        </p:spPr>
        <p:txBody>
          <a:bodyPr>
            <a:normAutofit fontScale="92500" lnSpcReduction="20000"/>
          </a:bodyPr>
          <a:lstStyle/>
          <a:p>
            <a:r>
              <a:rPr lang="en-US" sz="2400" b="1" dirty="0">
                <a:latin typeface="Times New Roman" panose="02020603050405020304" pitchFamily="18" charset="0"/>
                <a:cs typeface="Times New Roman" panose="02020603050405020304" pitchFamily="18" charset="0"/>
              </a:rPr>
              <a:t>Final </a:t>
            </a:r>
            <a:r>
              <a:rPr lang="en-US" sz="2400" b="1" dirty="0" smtClean="0">
                <a:latin typeface="Times New Roman" panose="02020603050405020304" pitchFamily="18" charset="0"/>
                <a:cs typeface="Times New Roman" panose="02020603050405020304" pitchFamily="18" charset="0"/>
              </a:rPr>
              <a:t>checklist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Selection of </a:t>
            </a:r>
            <a:r>
              <a:rPr lang="en-US" sz="2400" b="1" dirty="0" smtClean="0">
                <a:latin typeface="Times New Roman" panose="02020603050405020304" pitchFamily="18" charset="0"/>
                <a:cs typeface="Times New Roman" panose="02020603050405020304" pitchFamily="18" charset="0"/>
              </a:rPr>
              <a:t>Sources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Have you indicated the purpose of the review?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Are the parameters of the review reasonable?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Why did you include some of the literature and exclude others?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Which years did you exclude?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Have you </a:t>
            </a:r>
            <a:r>
              <a:rPr lang="en-US" sz="2400" dirty="0" err="1">
                <a:latin typeface="Times New Roman" panose="02020603050405020304" pitchFamily="18" charset="0"/>
                <a:cs typeface="Times New Roman" panose="02020603050405020304" pitchFamily="18" charset="0"/>
              </a:rPr>
              <a:t>emphasised</a:t>
            </a:r>
            <a:r>
              <a:rPr lang="en-US" sz="2400" dirty="0">
                <a:latin typeface="Times New Roman" panose="02020603050405020304" pitchFamily="18" charset="0"/>
                <a:cs typeface="Times New Roman" panose="02020603050405020304" pitchFamily="18" charset="0"/>
              </a:rPr>
              <a:t> recent developments?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Have you </a:t>
            </a:r>
            <a:r>
              <a:rPr lang="en-US" sz="2400" dirty="0" err="1">
                <a:latin typeface="Times New Roman" panose="02020603050405020304" pitchFamily="18" charset="0"/>
                <a:cs typeface="Times New Roman" panose="02020603050405020304" pitchFamily="18" charset="0"/>
              </a:rPr>
              <a:t>focussed</a:t>
            </a:r>
            <a:r>
              <a:rPr lang="en-US" sz="2400" dirty="0">
                <a:latin typeface="Times New Roman" panose="02020603050405020304" pitchFamily="18" charset="0"/>
                <a:cs typeface="Times New Roman" panose="02020603050405020304" pitchFamily="18" charset="0"/>
              </a:rPr>
              <a:t> on primary sources with only selective use of secondary sources?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 the literature you have selected relevant?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 your bibliographic data complete?</a:t>
            </a:r>
          </a:p>
          <a:p>
            <a:pPr>
              <a:buFont typeface="Wingdings" panose="05000000000000000000" pitchFamily="2" charset="2"/>
              <a:buChar char="Ø"/>
            </a:pPr>
            <a:r>
              <a:rPr lang="en-US" dirty="0"/>
              <a:t/>
            </a:r>
            <a:br>
              <a:rPr lang="en-US" dirty="0"/>
            </a:br>
            <a:endParaRPr lang="en-US" dirty="0"/>
          </a:p>
        </p:txBody>
      </p:sp>
    </p:spTree>
    <p:extLst>
      <p:ext uri="{BB962C8B-B14F-4D97-AF65-F5344CB8AC3E}">
        <p14:creationId xmlns:p14="http://schemas.microsoft.com/office/powerpoint/2010/main" val="1041555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40" y="585216"/>
            <a:ext cx="11500834" cy="5995888"/>
          </a:xfrm>
        </p:spPr>
        <p:txBody>
          <a:bodyPr>
            <a:normAutofit fontScale="85000" lnSpcReduction="10000"/>
          </a:bodyPr>
          <a:lstStyle/>
          <a:p>
            <a:r>
              <a:rPr lang="en-US" sz="2600" b="1" dirty="0">
                <a:latin typeface="Times New Roman" panose="02020603050405020304" pitchFamily="18" charset="0"/>
                <a:cs typeface="Times New Roman" panose="02020603050405020304" pitchFamily="18" charset="0"/>
              </a:rPr>
              <a:t>Critical Evaluation of the Literature</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Have you </a:t>
            </a:r>
            <a:r>
              <a:rPr lang="en-US" sz="2600" dirty="0" err="1">
                <a:latin typeface="Times New Roman" panose="02020603050405020304" pitchFamily="18" charset="0"/>
                <a:cs typeface="Times New Roman" panose="02020603050405020304" pitchFamily="18" charset="0"/>
              </a:rPr>
              <a:t>organised</a:t>
            </a:r>
            <a:r>
              <a:rPr lang="en-US" sz="2600" dirty="0">
                <a:latin typeface="Times New Roman" panose="02020603050405020304" pitchFamily="18" charset="0"/>
                <a:cs typeface="Times New Roman" panose="02020603050405020304" pitchFamily="18" charset="0"/>
              </a:rPr>
              <a:t> your material according to issues? </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Is there a logic to the way you </a:t>
            </a:r>
            <a:r>
              <a:rPr lang="en-US" sz="2600" dirty="0" err="1">
                <a:latin typeface="Times New Roman" panose="02020603050405020304" pitchFamily="18" charset="0"/>
                <a:cs typeface="Times New Roman" panose="02020603050405020304" pitchFamily="18" charset="0"/>
              </a:rPr>
              <a:t>organised</a:t>
            </a:r>
            <a:r>
              <a:rPr lang="en-US" sz="2600" dirty="0">
                <a:latin typeface="Times New Roman" panose="02020603050405020304" pitchFamily="18" charset="0"/>
                <a:cs typeface="Times New Roman" panose="02020603050405020304" pitchFamily="18" charset="0"/>
              </a:rPr>
              <a:t> the material? </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Does the amount of detail included on an issue relate to its importance</a:t>
            </a:r>
            <a:r>
              <a:rPr lang="en-US" sz="2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Have you been sufficiently critical of design and methodological issues? </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Have you indicated when results were conflicting or inconclusive and discussed possible reasons? </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Have you indicated the relevance of each reference to your research</a:t>
            </a:r>
            <a:r>
              <a:rPr lang="en-US" sz="2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smtClean="0">
                <a:latin typeface="Times New Roman" panose="02020603050405020304" pitchFamily="18" charset="0"/>
                <a:cs typeface="Times New Roman" panose="02020603050405020304" pitchFamily="18" charset="0"/>
              </a:rPr>
              <a:t>Interpretation</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Has your summary of the current literature contributed to the reader's understanding of the problems? </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Does the design of your research reflect the methodological implications of the literature review?</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35973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31820"/>
            <a:ext cx="9720072" cy="1853012"/>
          </a:xfrm>
        </p:spPr>
        <p:txBody>
          <a:bodyPr>
            <a:normAutofit fontScale="90000"/>
          </a:bodyPr>
          <a:lstStyle/>
          <a:p>
            <a:r>
              <a:rPr lang="en-US" dirty="0"/>
              <a:t>development of the literature review requires four stages:</a:t>
            </a:r>
            <a:br>
              <a:rPr lang="en-US" dirty="0"/>
            </a:br>
            <a:endParaRPr lang="en-US" dirty="0"/>
          </a:p>
        </p:txBody>
      </p:sp>
      <p:sp>
        <p:nvSpPr>
          <p:cNvPr id="3" name="Content Placeholder 2"/>
          <p:cNvSpPr>
            <a:spLocks noGrp="1"/>
          </p:cNvSpPr>
          <p:nvPr>
            <p:ph idx="1"/>
          </p:nvPr>
        </p:nvSpPr>
        <p:spPr>
          <a:xfrm>
            <a:off x="592428" y="2286000"/>
            <a:ext cx="11436440" cy="4023360"/>
          </a:xfrm>
        </p:spPr>
        <p:txBody>
          <a:bodyPr>
            <a:normAutofit/>
          </a:bodyPr>
          <a:lstStyle/>
          <a:p>
            <a:pPr algn="just"/>
            <a:r>
              <a:rPr lang="en-US" sz="2800" b="1" dirty="0" smtClean="0">
                <a:latin typeface="Times New Roman" panose="02020603050405020304" pitchFamily="18" charset="0"/>
                <a:cs typeface="Times New Roman" panose="02020603050405020304" pitchFamily="18" charset="0"/>
              </a:rPr>
              <a:t>Problem </a:t>
            </a:r>
            <a:r>
              <a:rPr lang="en-US" sz="2800" b="1" dirty="0">
                <a:latin typeface="Times New Roman" panose="02020603050405020304" pitchFamily="18" charset="0"/>
                <a:cs typeface="Times New Roman" panose="02020603050405020304" pitchFamily="18" charset="0"/>
              </a:rPr>
              <a:t>formulation</a:t>
            </a:r>
            <a:r>
              <a:rPr lang="en-US" sz="2800" dirty="0">
                <a:latin typeface="Times New Roman" panose="02020603050405020304" pitchFamily="18" charset="0"/>
                <a:cs typeface="Times New Roman" panose="02020603050405020304" pitchFamily="18" charset="0"/>
              </a:rPr>
              <a:t>—which topic or field is being examined and what are its component issues?</a:t>
            </a:r>
          </a:p>
          <a:p>
            <a:pPr algn="just"/>
            <a:r>
              <a:rPr lang="en-US" sz="2800" b="1" dirty="0">
                <a:latin typeface="Times New Roman" panose="02020603050405020304" pitchFamily="18" charset="0"/>
                <a:cs typeface="Times New Roman" panose="02020603050405020304" pitchFamily="18" charset="0"/>
              </a:rPr>
              <a:t>Literature search</a:t>
            </a:r>
            <a:r>
              <a:rPr lang="en-US" sz="2800" dirty="0">
                <a:latin typeface="Times New Roman" panose="02020603050405020304" pitchFamily="18" charset="0"/>
                <a:cs typeface="Times New Roman" panose="02020603050405020304" pitchFamily="18" charset="0"/>
              </a:rPr>
              <a:t>—finding materials relevant to the subject being explored</a:t>
            </a:r>
          </a:p>
          <a:p>
            <a:pPr algn="just"/>
            <a:r>
              <a:rPr lang="en-US" sz="2800" b="1" dirty="0">
                <a:latin typeface="Times New Roman" panose="02020603050405020304" pitchFamily="18" charset="0"/>
                <a:cs typeface="Times New Roman" panose="02020603050405020304" pitchFamily="18" charset="0"/>
              </a:rPr>
              <a:t>Data evaluation</a:t>
            </a:r>
            <a:r>
              <a:rPr lang="en-US" sz="2800" dirty="0">
                <a:latin typeface="Times New Roman" panose="02020603050405020304" pitchFamily="18" charset="0"/>
                <a:cs typeface="Times New Roman" panose="02020603050405020304" pitchFamily="18" charset="0"/>
              </a:rPr>
              <a:t>—determining which literature makes a significant contribution to the understanding of the topic</a:t>
            </a:r>
          </a:p>
          <a:p>
            <a:pPr algn="just"/>
            <a:r>
              <a:rPr lang="en-US" sz="2800" b="1" dirty="0">
                <a:latin typeface="Times New Roman" panose="02020603050405020304" pitchFamily="18" charset="0"/>
                <a:cs typeface="Times New Roman" panose="02020603050405020304" pitchFamily="18" charset="0"/>
              </a:rPr>
              <a:t>Analysis and interpretation</a:t>
            </a:r>
            <a:r>
              <a:rPr lang="en-US" sz="2800" dirty="0">
                <a:latin typeface="Times New Roman" panose="02020603050405020304" pitchFamily="18" charset="0"/>
                <a:cs typeface="Times New Roman" panose="02020603050405020304" pitchFamily="18" charset="0"/>
              </a:rPr>
              <a:t>—discussing the findings and conclusions of pertinent literature</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01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reviews should comprise the following elements:</a:t>
            </a:r>
          </a:p>
        </p:txBody>
      </p:sp>
      <p:sp>
        <p:nvSpPr>
          <p:cNvPr id="3" name="Content Placeholder 2"/>
          <p:cNvSpPr>
            <a:spLocks noGrp="1"/>
          </p:cNvSpPr>
          <p:nvPr>
            <p:ph idx="1"/>
          </p:nvPr>
        </p:nvSpPr>
        <p:spPr>
          <a:xfrm>
            <a:off x="193184" y="2285999"/>
            <a:ext cx="11822806" cy="4307983"/>
          </a:xfrm>
        </p:spPr>
        <p:txBody>
          <a:bodyPr>
            <a:normAutofit/>
          </a:bodyPr>
          <a:lstStyle/>
          <a:p>
            <a:pPr algn="just"/>
            <a:r>
              <a:rPr lang="en-US" sz="2400" b="1" dirty="0">
                <a:latin typeface="Times New Roman" panose="02020603050405020304" pitchFamily="18" charset="0"/>
                <a:cs typeface="Times New Roman" panose="02020603050405020304" pitchFamily="18" charset="0"/>
              </a:rPr>
              <a:t>An overview of the subject, </a:t>
            </a:r>
            <a:r>
              <a:rPr lang="en-US" sz="2400" dirty="0">
                <a:latin typeface="Times New Roman" panose="02020603050405020304" pitchFamily="18" charset="0"/>
                <a:cs typeface="Times New Roman" panose="02020603050405020304" pitchFamily="18" charset="0"/>
              </a:rPr>
              <a:t>issue or theory under consideration, along with the objectives of the literature review</a:t>
            </a:r>
          </a:p>
          <a:p>
            <a:pPr algn="just"/>
            <a:r>
              <a:rPr lang="en-US" sz="2400" b="1" dirty="0">
                <a:latin typeface="Times New Roman" panose="02020603050405020304" pitchFamily="18" charset="0"/>
                <a:cs typeface="Times New Roman" panose="02020603050405020304" pitchFamily="18" charset="0"/>
              </a:rPr>
              <a:t>Division of works under review into categories </a:t>
            </a:r>
            <a:r>
              <a:rPr lang="en-US" sz="2400" dirty="0">
                <a:latin typeface="Times New Roman" panose="02020603050405020304" pitchFamily="18" charset="0"/>
                <a:cs typeface="Times New Roman" panose="02020603050405020304" pitchFamily="18" charset="0"/>
              </a:rPr>
              <a:t>(e.g. those in support of a particular position, those against, and those offering alternative theses entirely)</a:t>
            </a:r>
          </a:p>
          <a:p>
            <a:pPr algn="just"/>
            <a:r>
              <a:rPr lang="en-US" sz="2400" dirty="0">
                <a:latin typeface="Times New Roman" panose="02020603050405020304" pitchFamily="18" charset="0"/>
                <a:cs typeface="Times New Roman" panose="02020603050405020304" pitchFamily="18" charset="0"/>
              </a:rPr>
              <a:t>Explanation of how each work is </a:t>
            </a:r>
            <a:r>
              <a:rPr lang="en-US" sz="2400" b="1" dirty="0">
                <a:latin typeface="Times New Roman" panose="02020603050405020304" pitchFamily="18" charset="0"/>
                <a:cs typeface="Times New Roman" panose="02020603050405020304" pitchFamily="18" charset="0"/>
              </a:rPr>
              <a:t>similar to and how it varies from the others</a:t>
            </a:r>
          </a:p>
          <a:p>
            <a:pPr algn="just"/>
            <a:r>
              <a:rPr lang="en-US" sz="2400" dirty="0">
                <a:latin typeface="Times New Roman" panose="02020603050405020304" pitchFamily="18" charset="0"/>
                <a:cs typeface="Times New Roman" panose="02020603050405020304" pitchFamily="18" charset="0"/>
              </a:rPr>
              <a:t>Conclusions as to which pieces are best considered in their argument, are most convincing of their opinions, and make the greatest contribution to the understanding and development of their area of research</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546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Preparing a research design</a:t>
            </a:r>
            <a:br>
              <a:rPr lang="en-US" dirty="0"/>
            </a:br>
            <a:endParaRPr lang="en-US"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Research plan is the military plan of attack you make to conduct your research. It includes the following:</a:t>
            </a:r>
          </a:p>
          <a:p>
            <a:r>
              <a:rPr lang="en-US" sz="2400" dirty="0">
                <a:latin typeface="Times New Roman" panose="02020603050405020304" pitchFamily="18" charset="0"/>
                <a:cs typeface="Times New Roman" panose="02020603050405020304" pitchFamily="18" charset="0"/>
              </a:rPr>
              <a:t>1. information and data collection methodology/tools</a:t>
            </a:r>
          </a:p>
          <a:p>
            <a:r>
              <a:rPr lang="en-US" sz="2400" dirty="0">
                <a:latin typeface="Times New Roman" panose="02020603050405020304" pitchFamily="18" charset="0"/>
                <a:cs typeface="Times New Roman" panose="02020603050405020304" pitchFamily="18" charset="0"/>
              </a:rPr>
              <a:t>2. a plan or procedure with tasks sequentially and logically arranged</a:t>
            </a:r>
          </a:p>
          <a:p>
            <a:r>
              <a:rPr lang="en-US" sz="2400" dirty="0">
                <a:latin typeface="Times New Roman" panose="02020603050405020304" pitchFamily="18" charset="0"/>
                <a:cs typeface="Times New Roman" panose="02020603050405020304" pitchFamily="18" charset="0"/>
              </a:rPr>
              <a:t>3. a schedule of tasks with deadline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968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Observation is a serious and careful examination of object or issue under study.</a:t>
            </a:r>
          </a:p>
          <a:p>
            <a:r>
              <a:rPr lang="en-US" sz="2400" dirty="0">
                <a:latin typeface="Times New Roman" panose="02020603050405020304" pitchFamily="18" charset="0"/>
                <a:cs typeface="Times New Roman" panose="02020603050405020304" pitchFamily="18" charset="0"/>
              </a:rPr>
              <a:t>1. select venue, and obtain permission from the owner</a:t>
            </a:r>
          </a:p>
          <a:p>
            <a:r>
              <a:rPr lang="en-US" sz="2400" dirty="0">
                <a:latin typeface="Times New Roman" panose="02020603050405020304" pitchFamily="18" charset="0"/>
                <a:cs typeface="Times New Roman" panose="02020603050405020304" pitchFamily="18" charset="0"/>
              </a:rPr>
              <a:t>2. arrange access for an appropriate length of time</a:t>
            </a:r>
          </a:p>
          <a:p>
            <a:r>
              <a:rPr lang="en-US" sz="2400" dirty="0">
                <a:latin typeface="Times New Roman" panose="02020603050405020304" pitchFamily="18" charset="0"/>
                <a:cs typeface="Times New Roman" panose="02020603050405020304" pitchFamily="18" charset="0"/>
              </a:rPr>
              <a:t>3. carry a notebook, camera, tape recorder with you.</a:t>
            </a:r>
          </a:p>
          <a:p>
            <a:r>
              <a:rPr lang="en-US" sz="2400" dirty="0">
                <a:latin typeface="Times New Roman" panose="02020603050405020304" pitchFamily="18" charset="0"/>
                <a:cs typeface="Times New Roman" panose="02020603050405020304" pitchFamily="18" charset="0"/>
              </a:rPr>
              <a:t>4. have a clear conception of the phenomena to be observed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898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5. try to ignore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preconceived notions or opinions you have in order to be objective and honest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6. record what you perceive. Also, describe in detail what you find.</a:t>
            </a:r>
          </a:p>
        </p:txBody>
      </p:sp>
    </p:spTree>
    <p:extLst>
      <p:ext uri="{BB962C8B-B14F-4D97-AF65-F5344CB8AC3E}">
        <p14:creationId xmlns:p14="http://schemas.microsoft.com/office/powerpoint/2010/main" val="3147848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searching for a problem to investigate</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The world problem means an issue, a question, a problem, a technique, a difficulty, </a:t>
            </a:r>
            <a:r>
              <a:rPr lang="en-US" sz="2400" dirty="0" err="1" smtClean="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 which a researcher aims to study and investigate thoroughly.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problem well put is half solved.”</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129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and critical analysis</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Systematic determination of merit, worth, and significance of something using authentic criteria (a set of standards).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806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Experimenting</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experiments, events are made to occur under known conditions.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437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Structured Interviews (standardized/ researcher administered survey):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quantitative research method commonly employed in survey report.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Semi Structured Interview: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generally </a:t>
            </a:r>
            <a:r>
              <a:rPr lang="en-US" sz="2400" dirty="0">
                <a:latin typeface="Times New Roman" panose="02020603050405020304" pitchFamily="18" charset="0"/>
                <a:cs typeface="Times New Roman" panose="02020603050405020304" pitchFamily="18" charset="0"/>
              </a:rPr>
              <a:t>has a framework of themes to be explored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463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Questionnaires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Closed </a:t>
            </a:r>
            <a:r>
              <a:rPr lang="en-US" sz="2800" b="1" dirty="0" smtClean="0">
                <a:latin typeface="Times New Roman" panose="02020603050405020304" pitchFamily="18" charset="0"/>
                <a:cs typeface="Times New Roman" panose="02020603050405020304" pitchFamily="18" charset="0"/>
              </a:rPr>
              <a:t>Questions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are questions that can only be answered by selecting from a limited number of options, usually multiple-choice, 'yes' or 'no', or a rating scale (e.g. from strongly agree to strongly disagree).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Open </a:t>
            </a:r>
            <a:r>
              <a:rPr lang="en-US" sz="2800" b="1" dirty="0">
                <a:latin typeface="Times New Roman" panose="02020603050405020304" pitchFamily="18" charset="0"/>
                <a:cs typeface="Times New Roman" panose="02020603050405020304" pitchFamily="18" charset="0"/>
              </a:rPr>
              <a:t>Questions: </a:t>
            </a:r>
            <a:r>
              <a:rPr lang="en-US" sz="2800" dirty="0">
                <a:latin typeface="Times New Roman" panose="02020603050405020304" pitchFamily="18" charset="0"/>
                <a:cs typeface="Times New Roman" panose="02020603050405020304" pitchFamily="18" charset="0"/>
              </a:rPr>
              <a:t>Open-ended questions are ones that require more than one word answers.</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Funnel </a:t>
            </a:r>
            <a:r>
              <a:rPr lang="en-US" sz="2800" b="1" dirty="0" smtClean="0">
                <a:latin typeface="Times New Roman" panose="02020603050405020304" pitchFamily="18" charset="0"/>
                <a:cs typeface="Times New Roman" panose="02020603050405020304" pitchFamily="18" charset="0"/>
              </a:rPr>
              <a:t>questions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This technique involves starting with general questions, and then drilling down to a more specific point in each.</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Leading </a:t>
            </a:r>
            <a:r>
              <a:rPr lang="en-US" sz="2800" b="1" dirty="0" smtClean="0">
                <a:latin typeface="Times New Roman" panose="02020603050405020304" pitchFamily="18" charset="0"/>
                <a:cs typeface="Times New Roman" panose="02020603050405020304" pitchFamily="18" charset="0"/>
              </a:rPr>
              <a:t>questions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a type of question that pushes respondents to answer in a specific manner, based on the way they are framed.</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121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Phrase questions </a:t>
            </a:r>
            <a:r>
              <a:rPr lang="en-US" b="1" dirty="0" smtClean="0">
                <a:latin typeface="Times New Roman" panose="02020603050405020304" pitchFamily="18" charset="0"/>
                <a:cs typeface="Times New Roman" panose="02020603050405020304" pitchFamily="18" charset="0"/>
              </a:rPr>
              <a:t>precisely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Vague </a:t>
            </a:r>
            <a:r>
              <a:rPr lang="en-US" dirty="0">
                <a:latin typeface="Times New Roman" panose="02020603050405020304" pitchFamily="18" charset="0"/>
                <a:cs typeface="Times New Roman" panose="02020603050405020304" pitchFamily="18" charset="0"/>
              </a:rPr>
              <a:t>questions only elicit answers that you </a:t>
            </a:r>
            <a:r>
              <a:rPr lang="en-US" dirty="0" smtClean="0">
                <a:latin typeface="Times New Roman" panose="02020603050405020304" pitchFamily="18" charset="0"/>
                <a:cs typeface="Times New Roman" panose="02020603050405020304" pitchFamily="18" charset="0"/>
              </a:rPr>
              <a:t>cannot use </a:t>
            </a:r>
            <a:r>
              <a:rPr lang="en-US" dirty="0">
                <a:latin typeface="Times New Roman" panose="02020603050405020304" pitchFamily="18" charset="0"/>
                <a:cs typeface="Times New Roman" panose="02020603050405020304" pitchFamily="18" charset="0"/>
              </a:rPr>
              <a:t>or will be unable to analyze. Use valid, quantifiable questions.</a:t>
            </a:r>
          </a:p>
          <a:p>
            <a:r>
              <a:rPr lang="en-US" b="1" dirty="0">
                <a:latin typeface="Times New Roman" panose="02020603050405020304" pitchFamily="18" charset="0"/>
                <a:cs typeface="Times New Roman" panose="02020603050405020304" pitchFamily="18" charset="0"/>
              </a:rPr>
              <a:t>Ineffective: </a:t>
            </a:r>
            <a:r>
              <a:rPr lang="en-US" dirty="0">
                <a:latin typeface="Times New Roman" panose="02020603050405020304" pitchFamily="18" charset="0"/>
                <a:cs typeface="Times New Roman" panose="02020603050405020304" pitchFamily="18" charset="0"/>
              </a:rPr>
              <a:t>Are we open enough hours on Saturdays?</a:t>
            </a:r>
          </a:p>
          <a:p>
            <a:r>
              <a:rPr lang="en-US" dirty="0">
                <a:latin typeface="Times New Roman" panose="02020603050405020304" pitchFamily="18" charset="0"/>
                <a:cs typeface="Times New Roman" panose="02020603050405020304" pitchFamily="18" charset="0"/>
              </a:rPr>
              <a:t>Yes____ No____</a:t>
            </a:r>
          </a:p>
          <a:p>
            <a:r>
              <a:rPr lang="en-US" b="1" dirty="0">
                <a:latin typeface="Times New Roman" panose="02020603050405020304" pitchFamily="18" charset="0"/>
                <a:cs typeface="Times New Roman" panose="02020603050405020304" pitchFamily="18" charset="0"/>
              </a:rPr>
              <a:t>Better: </a:t>
            </a:r>
            <a:r>
              <a:rPr lang="en-US" dirty="0">
                <a:latin typeface="Times New Roman" panose="02020603050405020304" pitchFamily="18" charset="0"/>
                <a:cs typeface="Times New Roman" panose="02020603050405020304" pitchFamily="18" charset="0"/>
              </a:rPr>
              <a:t>How many hours would you like us to be open on Saturdays?</a:t>
            </a:r>
          </a:p>
          <a:p>
            <a:r>
              <a:rPr lang="en-US" dirty="0">
                <a:latin typeface="Times New Roman" panose="02020603050405020304" pitchFamily="18" charset="0"/>
                <a:cs typeface="Times New Roman" panose="02020603050405020304" pitchFamily="18" charset="0"/>
              </a:rPr>
              <a:t>4____ 5____ 6____ 7____ 8____</a:t>
            </a:r>
          </a:p>
        </p:txBody>
      </p:sp>
    </p:spTree>
    <p:extLst>
      <p:ext uri="{BB962C8B-B14F-4D97-AF65-F5344CB8AC3E}">
        <p14:creationId xmlns:p14="http://schemas.microsoft.com/office/powerpoint/2010/main" val="261084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Ask only one question at a time.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Avoid </a:t>
            </a:r>
            <a:r>
              <a:rPr lang="en-US" dirty="0">
                <a:latin typeface="Times New Roman" panose="02020603050405020304" pitchFamily="18" charset="0"/>
                <a:cs typeface="Times New Roman" panose="02020603050405020304" pitchFamily="18" charset="0"/>
              </a:rPr>
              <a:t>multiple questions within the </a:t>
            </a:r>
            <a:r>
              <a:rPr lang="en-US" dirty="0" smtClean="0">
                <a:latin typeface="Times New Roman" panose="02020603050405020304" pitchFamily="18" charset="0"/>
                <a:cs typeface="Times New Roman" panose="02020603050405020304" pitchFamily="18" charset="0"/>
              </a:rPr>
              <a:t>same question</a:t>
            </a:r>
            <a:r>
              <a:rPr lang="en-US" dirty="0">
                <a:latin typeface="Times New Roman" panose="02020603050405020304" pitchFamily="18" charset="0"/>
                <a:cs typeface="Times New Roman" panose="02020603050405020304" pitchFamily="18" charset="0"/>
              </a:rPr>
              <a:t>, since you will not know the exact answer to each question.</a:t>
            </a:r>
          </a:p>
          <a:p>
            <a:r>
              <a:rPr lang="en-US" b="1" dirty="0">
                <a:latin typeface="Times New Roman" panose="02020603050405020304" pitchFamily="18" charset="0"/>
                <a:cs typeface="Times New Roman" panose="02020603050405020304" pitchFamily="18" charset="0"/>
              </a:rPr>
              <a:t>Ineffective: </a:t>
            </a:r>
            <a:r>
              <a:rPr lang="en-US" dirty="0">
                <a:latin typeface="Times New Roman" panose="02020603050405020304" pitchFamily="18" charset="0"/>
                <a:cs typeface="Times New Roman" panose="02020603050405020304" pitchFamily="18" charset="0"/>
              </a:rPr>
              <a:t>What is your overall impression of our customer support and delivery</a:t>
            </a:r>
          </a:p>
          <a:p>
            <a:r>
              <a:rPr lang="en-US" dirty="0">
                <a:latin typeface="Times New Roman" panose="02020603050405020304" pitchFamily="18" charset="0"/>
                <a:cs typeface="Times New Roman" panose="02020603050405020304" pitchFamily="18" charset="0"/>
              </a:rPr>
              <a:t>services?</a:t>
            </a:r>
          </a:p>
          <a:p>
            <a:r>
              <a:rPr lang="en-US" dirty="0">
                <a:latin typeface="Times New Roman" panose="02020603050405020304" pitchFamily="18" charset="0"/>
                <a:cs typeface="Times New Roman" panose="02020603050405020304" pitchFamily="18" charset="0"/>
              </a:rPr>
              <a:t>poor___ fair____ good____ very good____ excellent____</a:t>
            </a:r>
          </a:p>
          <a:p>
            <a:r>
              <a:rPr lang="en-US" b="1" dirty="0">
                <a:latin typeface="Times New Roman" panose="02020603050405020304" pitchFamily="18" charset="0"/>
                <a:cs typeface="Times New Roman" panose="02020603050405020304" pitchFamily="18" charset="0"/>
              </a:rPr>
              <a:t>Better: </a:t>
            </a:r>
            <a:r>
              <a:rPr lang="en-US" dirty="0">
                <a:latin typeface="Times New Roman" panose="02020603050405020304" pitchFamily="18" charset="0"/>
                <a:cs typeface="Times New Roman" panose="02020603050405020304" pitchFamily="18" charset="0"/>
              </a:rPr>
              <a:t>(turn the two questions above into two separate queries as follows)</a:t>
            </a:r>
          </a:p>
          <a:p>
            <a:r>
              <a:rPr lang="en-US" dirty="0">
                <a:latin typeface="Times New Roman" panose="02020603050405020304" pitchFamily="18" charset="0"/>
                <a:cs typeface="Times New Roman" panose="02020603050405020304" pitchFamily="18" charset="0"/>
              </a:rPr>
              <a:t>What is your overall impression of our customer support service?</a:t>
            </a:r>
          </a:p>
          <a:p>
            <a:r>
              <a:rPr lang="en-US" dirty="0">
                <a:latin typeface="Times New Roman" panose="02020603050405020304" pitchFamily="18" charset="0"/>
                <a:cs typeface="Times New Roman" panose="02020603050405020304" pitchFamily="18" charset="0"/>
              </a:rPr>
              <a:t>poor___ fair____ good____ very good____ excellent____</a:t>
            </a:r>
          </a:p>
          <a:p>
            <a:r>
              <a:rPr lang="en-US" dirty="0">
                <a:latin typeface="Times New Roman" panose="02020603050405020304" pitchFamily="18" charset="0"/>
                <a:cs typeface="Times New Roman" panose="02020603050405020304" pitchFamily="18" charset="0"/>
              </a:rPr>
              <a:t>How would you rate our delivery service?</a:t>
            </a:r>
          </a:p>
          <a:p>
            <a:r>
              <a:rPr lang="en-US" dirty="0">
                <a:latin typeface="Times New Roman" panose="02020603050405020304" pitchFamily="18" charset="0"/>
                <a:cs typeface="Times New Roman" panose="02020603050405020304" pitchFamily="18" charset="0"/>
              </a:rPr>
              <a:t>poor___ fair____ good____ very good____ excellent____</a:t>
            </a:r>
          </a:p>
        </p:txBody>
      </p:sp>
    </p:spTree>
    <p:extLst>
      <p:ext uri="{BB962C8B-B14F-4D97-AF65-F5344CB8AC3E}">
        <p14:creationId xmlns:p14="http://schemas.microsoft.com/office/powerpoint/2010/main" val="81012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3. Clearly differentiate each option in multiple choice </a:t>
            </a:r>
            <a:r>
              <a:rPr lang="en-US" b="1" dirty="0" smtClean="0">
                <a:latin typeface="Times New Roman" panose="02020603050405020304" pitchFamily="18" charset="0"/>
                <a:cs typeface="Times New Roman" panose="02020603050405020304" pitchFamily="18" charset="0"/>
              </a:rPr>
              <a:t>questions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If </a:t>
            </a:r>
            <a:r>
              <a:rPr lang="en-US" dirty="0" smtClean="0">
                <a:latin typeface="Times New Roman" panose="02020603050405020304" pitchFamily="18" charset="0"/>
                <a:cs typeface="Times New Roman" panose="02020603050405020304" pitchFamily="18" charset="0"/>
              </a:rPr>
              <a:t>respondents are </a:t>
            </a:r>
            <a:r>
              <a:rPr lang="en-US" dirty="0">
                <a:latin typeface="Times New Roman" panose="02020603050405020304" pitchFamily="18" charset="0"/>
                <a:cs typeface="Times New Roman" panose="02020603050405020304" pitchFamily="18" charset="0"/>
              </a:rPr>
              <a:t>not sure of the differences between/among options, they may answer </a:t>
            </a:r>
            <a:r>
              <a:rPr lang="en-US" dirty="0" smtClean="0">
                <a:latin typeface="Times New Roman" panose="02020603050405020304" pitchFamily="18" charset="0"/>
                <a:cs typeface="Times New Roman" panose="02020603050405020304" pitchFamily="18" charset="0"/>
              </a:rPr>
              <a:t>inappropriately because </a:t>
            </a:r>
            <a:r>
              <a:rPr lang="en-US" dirty="0">
                <a:latin typeface="Times New Roman" panose="02020603050405020304" pitchFamily="18" charset="0"/>
                <a:cs typeface="Times New Roman" panose="02020603050405020304" pitchFamily="18" charset="0"/>
              </a:rPr>
              <a:t>of question overlap or they may skip the question altogether.</a:t>
            </a:r>
          </a:p>
          <a:p>
            <a:r>
              <a:rPr lang="en-US" b="1" dirty="0">
                <a:latin typeface="Times New Roman" panose="02020603050405020304" pitchFamily="18" charset="0"/>
                <a:cs typeface="Times New Roman" panose="02020603050405020304" pitchFamily="18" charset="0"/>
              </a:rPr>
              <a:t>Ineffective: </a:t>
            </a:r>
            <a:r>
              <a:rPr lang="en-US" dirty="0">
                <a:latin typeface="Times New Roman" panose="02020603050405020304" pitchFamily="18" charset="0"/>
                <a:cs typeface="Times New Roman" panose="02020603050405020304" pitchFamily="18" charset="0"/>
              </a:rPr>
              <a:t>When is the best time to call you?</a:t>
            </a:r>
          </a:p>
          <a:p>
            <a:r>
              <a:rPr lang="en-US" dirty="0">
                <a:latin typeface="Times New Roman" panose="02020603050405020304" pitchFamily="18" charset="0"/>
                <a:cs typeface="Times New Roman" panose="02020603050405020304" pitchFamily="18" charset="0"/>
              </a:rPr>
              <a:t>Daytime___ Afternoon___ Weekday___ After work___ Evening___</a:t>
            </a:r>
          </a:p>
          <a:p>
            <a:r>
              <a:rPr lang="en-US" dirty="0">
                <a:latin typeface="Times New Roman" panose="02020603050405020304" pitchFamily="18" charset="0"/>
                <a:cs typeface="Times New Roman" panose="02020603050405020304" pitchFamily="18" charset="0"/>
              </a:rPr>
              <a:t>Night___</a:t>
            </a:r>
          </a:p>
          <a:p>
            <a:r>
              <a:rPr lang="en-US" b="1" dirty="0">
                <a:latin typeface="Times New Roman" panose="02020603050405020304" pitchFamily="18" charset="0"/>
                <a:cs typeface="Times New Roman" panose="02020603050405020304" pitchFamily="18" charset="0"/>
              </a:rPr>
              <a:t>Better: </a:t>
            </a:r>
            <a:r>
              <a:rPr lang="en-US" dirty="0">
                <a:latin typeface="Times New Roman" panose="02020603050405020304" pitchFamily="18" charset="0"/>
                <a:cs typeface="Times New Roman" panose="02020603050405020304" pitchFamily="18" charset="0"/>
              </a:rPr>
              <a:t>When is the best time to call you?</a:t>
            </a:r>
          </a:p>
          <a:p>
            <a:r>
              <a:rPr lang="en-US" dirty="0">
                <a:latin typeface="Times New Roman" panose="02020603050405020304" pitchFamily="18" charset="0"/>
                <a:cs typeface="Times New Roman" panose="02020603050405020304" pitchFamily="18" charset="0"/>
              </a:rPr>
              <a:t>Morning (8:00 a.m.–noon)___ Afternoon (noon–5:00 p.m.)___</a:t>
            </a:r>
          </a:p>
          <a:p>
            <a:r>
              <a:rPr lang="en-US" dirty="0">
                <a:latin typeface="Times New Roman" panose="02020603050405020304" pitchFamily="18" charset="0"/>
                <a:cs typeface="Times New Roman" panose="02020603050405020304" pitchFamily="18" charset="0"/>
              </a:rPr>
              <a:t>Evening (5:00 p.m.–10:00 p.m.)___</a:t>
            </a:r>
          </a:p>
        </p:txBody>
      </p:sp>
    </p:spTree>
    <p:extLst>
      <p:ext uri="{BB962C8B-B14F-4D97-AF65-F5344CB8AC3E}">
        <p14:creationId xmlns:p14="http://schemas.microsoft.com/office/powerpoint/2010/main" val="2332933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4. Supply all of the necessary options in multiple-choice </a:t>
            </a:r>
            <a:r>
              <a:rPr lang="en-US" b="1" dirty="0" smtClean="0">
                <a:latin typeface="Times New Roman" panose="02020603050405020304" pitchFamily="18" charset="0"/>
                <a:cs typeface="Times New Roman" panose="02020603050405020304" pitchFamily="18" charset="0"/>
              </a:rPr>
              <a:t>questions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 omit </a:t>
            </a:r>
            <a:r>
              <a:rPr lang="en-US" dirty="0" smtClean="0">
                <a:latin typeface="Times New Roman" panose="02020603050405020304" pitchFamily="18" charset="0"/>
                <a:cs typeface="Times New Roman" panose="02020603050405020304" pitchFamily="18" charset="0"/>
              </a:rPr>
              <a:t>an important </a:t>
            </a:r>
            <a:r>
              <a:rPr lang="en-US" dirty="0">
                <a:latin typeface="Times New Roman" panose="02020603050405020304" pitchFamily="18" charset="0"/>
                <a:cs typeface="Times New Roman" panose="02020603050405020304" pitchFamily="18" charset="0"/>
              </a:rPr>
              <a:t>option, respondents may choose a misleading answer or not answer at all.</a:t>
            </a:r>
          </a:p>
          <a:p>
            <a:r>
              <a:rPr lang="en-US" b="1" dirty="0">
                <a:latin typeface="Times New Roman" panose="02020603050405020304" pitchFamily="18" charset="0"/>
                <a:cs typeface="Times New Roman" panose="02020603050405020304" pitchFamily="18" charset="0"/>
              </a:rPr>
              <a:t>Ineffective: </a:t>
            </a:r>
            <a:r>
              <a:rPr lang="en-US" dirty="0">
                <a:latin typeface="Times New Roman" panose="02020603050405020304" pitchFamily="18" charset="0"/>
                <a:cs typeface="Times New Roman" panose="02020603050405020304" pitchFamily="18" charset="0"/>
              </a:rPr>
              <a:t>Which types of non-alcoholic beverages would you like us to offer?</a:t>
            </a:r>
          </a:p>
          <a:p>
            <a:r>
              <a:rPr lang="en-US" dirty="0">
                <a:latin typeface="Times New Roman" panose="02020603050405020304" pitchFamily="18" charset="0"/>
                <a:cs typeface="Times New Roman" panose="02020603050405020304" pitchFamily="18" charset="0"/>
              </a:rPr>
              <a:t>soda___ juice___ coffee/tea___ milk___</a:t>
            </a:r>
          </a:p>
          <a:p>
            <a:r>
              <a:rPr lang="en-US" b="1" dirty="0">
                <a:latin typeface="Times New Roman" panose="02020603050405020304" pitchFamily="18" charset="0"/>
                <a:cs typeface="Times New Roman" panose="02020603050405020304" pitchFamily="18" charset="0"/>
              </a:rPr>
              <a:t>Better: </a:t>
            </a:r>
            <a:r>
              <a:rPr lang="en-US" dirty="0">
                <a:latin typeface="Times New Roman" panose="02020603050405020304" pitchFamily="18" charset="0"/>
                <a:cs typeface="Times New Roman" panose="02020603050405020304" pitchFamily="18" charset="0"/>
              </a:rPr>
              <a:t>Which types of non-alcoholic beverages would you like us to offer?</a:t>
            </a:r>
          </a:p>
          <a:p>
            <a:r>
              <a:rPr lang="en-US" dirty="0">
                <a:latin typeface="Times New Roman" panose="02020603050405020304" pitchFamily="18" charset="0"/>
                <a:cs typeface="Times New Roman" panose="02020603050405020304" pitchFamily="18" charset="0"/>
              </a:rPr>
              <a:t>soda___ juice___ coffee/tea___ milk___ bottled water___ other (please</a:t>
            </a:r>
          </a:p>
          <a:p>
            <a:r>
              <a:rPr lang="en-US" dirty="0">
                <a:latin typeface="Times New Roman" panose="02020603050405020304" pitchFamily="18" charset="0"/>
                <a:cs typeface="Times New Roman" panose="02020603050405020304" pitchFamily="18" charset="0"/>
              </a:rPr>
              <a:t>specify)___</a:t>
            </a:r>
          </a:p>
          <a:p>
            <a:r>
              <a:rPr lang="en-US" dirty="0">
                <a:latin typeface="Times New Roman" panose="02020603050405020304" pitchFamily="18" charset="0"/>
                <a:cs typeface="Times New Roman" panose="02020603050405020304" pitchFamily="18" charset="0"/>
              </a:rPr>
              <a:t>(the “bottled water” and “other” options give respondents a fuller</a:t>
            </a:r>
          </a:p>
          <a:p>
            <a:r>
              <a:rPr lang="en-US" dirty="0">
                <a:latin typeface="Times New Roman" panose="02020603050405020304" pitchFamily="18" charset="0"/>
                <a:cs typeface="Times New Roman" panose="02020603050405020304" pitchFamily="18" charset="0"/>
              </a:rPr>
              <a:t>range of answers)</a:t>
            </a:r>
          </a:p>
        </p:txBody>
      </p:sp>
    </p:spTree>
    <p:extLst>
      <p:ext uri="{BB962C8B-B14F-4D97-AF65-F5344CB8AC3E}">
        <p14:creationId xmlns:p14="http://schemas.microsoft.com/office/powerpoint/2010/main" val="3491731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5. Do not use unfamiliar jargon and </a:t>
            </a:r>
            <a:r>
              <a:rPr lang="en-US" b="1" dirty="0" smtClean="0">
                <a:latin typeface="Times New Roman" panose="02020603050405020304" pitchFamily="18" charset="0"/>
                <a:cs typeface="Times New Roman" panose="02020603050405020304" pitchFamily="18" charset="0"/>
              </a:rPr>
              <a:t>abbreviations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Don’t </a:t>
            </a:r>
            <a:r>
              <a:rPr lang="en-US" dirty="0">
                <a:latin typeface="Times New Roman" panose="02020603050405020304" pitchFamily="18" charset="0"/>
                <a:cs typeface="Times New Roman" panose="02020603050405020304" pitchFamily="18" charset="0"/>
              </a:rPr>
              <a:t>assume that </a:t>
            </a:r>
            <a:r>
              <a:rPr lang="en-US" dirty="0" smtClean="0">
                <a:latin typeface="Times New Roman" panose="02020603050405020304" pitchFamily="18" charset="0"/>
                <a:cs typeface="Times New Roman" panose="02020603050405020304" pitchFamily="18" charset="0"/>
              </a:rPr>
              <a:t>respondents will </a:t>
            </a:r>
            <a:r>
              <a:rPr lang="en-US" dirty="0">
                <a:latin typeface="Times New Roman" panose="02020603050405020304" pitchFamily="18" charset="0"/>
                <a:cs typeface="Times New Roman" panose="02020603050405020304" pitchFamily="18" charset="0"/>
              </a:rPr>
              <a:t>understand the jargon your company or profession uses.</a:t>
            </a:r>
          </a:p>
          <a:p>
            <a:r>
              <a:rPr lang="en-US" b="1" dirty="0">
                <a:latin typeface="Times New Roman" panose="02020603050405020304" pitchFamily="18" charset="0"/>
                <a:cs typeface="Times New Roman" panose="02020603050405020304" pitchFamily="18" charset="0"/>
              </a:rPr>
              <a:t>Ineffective: </a:t>
            </a:r>
            <a:r>
              <a:rPr lang="en-US" dirty="0">
                <a:latin typeface="Times New Roman" panose="02020603050405020304" pitchFamily="18" charset="0"/>
                <a:cs typeface="Times New Roman" panose="02020603050405020304" pitchFamily="18" charset="0"/>
              </a:rPr>
              <a:t>What was your overall impression of the CGSE in this film?</a:t>
            </a:r>
          </a:p>
          <a:p>
            <a:r>
              <a:rPr lang="en-US" dirty="0">
                <a:latin typeface="Times New Roman" panose="02020603050405020304" pitchFamily="18" charset="0"/>
                <a:cs typeface="Times New Roman" panose="02020603050405020304" pitchFamily="18" charset="0"/>
              </a:rPr>
              <a:t>poor___ fair___ good___ very good___ excellent___</a:t>
            </a:r>
          </a:p>
          <a:p>
            <a:r>
              <a:rPr lang="en-US" b="1" dirty="0">
                <a:latin typeface="Times New Roman" panose="02020603050405020304" pitchFamily="18" charset="0"/>
                <a:cs typeface="Times New Roman" panose="02020603050405020304" pitchFamily="18" charset="0"/>
              </a:rPr>
              <a:t>Better: </a:t>
            </a:r>
            <a:r>
              <a:rPr lang="en-US" dirty="0">
                <a:latin typeface="Times New Roman" panose="02020603050405020304" pitchFamily="18" charset="0"/>
                <a:cs typeface="Times New Roman" panose="02020603050405020304" pitchFamily="18" charset="0"/>
              </a:rPr>
              <a:t>What was your overall impression of the computer-generated special</a:t>
            </a:r>
          </a:p>
          <a:p>
            <a:r>
              <a:rPr lang="en-US" dirty="0">
                <a:latin typeface="Times New Roman" panose="02020603050405020304" pitchFamily="18" charset="0"/>
                <a:cs typeface="Times New Roman" panose="02020603050405020304" pitchFamily="18" charset="0"/>
              </a:rPr>
              <a:t>effects used in this film to create the global village scene?</a:t>
            </a:r>
          </a:p>
          <a:p>
            <a:r>
              <a:rPr lang="en-US" dirty="0">
                <a:latin typeface="Times New Roman" panose="02020603050405020304" pitchFamily="18" charset="0"/>
                <a:cs typeface="Times New Roman" panose="02020603050405020304" pitchFamily="18" charset="0"/>
              </a:rPr>
              <a:t>poor___ fair___ good___ very good___ excellent___</a:t>
            </a:r>
          </a:p>
        </p:txBody>
      </p:sp>
    </p:spTree>
    <p:extLst>
      <p:ext uri="{BB962C8B-B14F-4D97-AF65-F5344CB8AC3E}">
        <p14:creationId xmlns:p14="http://schemas.microsoft.com/office/powerpoint/2010/main" val="531326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6. Do not ask inappropriate </a:t>
            </a:r>
            <a:r>
              <a:rPr lang="en-US" b="1" dirty="0" smtClean="0">
                <a:latin typeface="Times New Roman" panose="02020603050405020304" pitchFamily="18" charset="0"/>
                <a:cs typeface="Times New Roman" panose="02020603050405020304" pitchFamily="18" charset="0"/>
              </a:rPr>
              <a:t>questions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Refrain </a:t>
            </a:r>
            <a:r>
              <a:rPr lang="en-US" dirty="0">
                <a:latin typeface="Times New Roman" panose="02020603050405020304" pitchFamily="18" charset="0"/>
                <a:cs typeface="Times New Roman" panose="02020603050405020304" pitchFamily="18" charset="0"/>
              </a:rPr>
              <a:t>from asking questions about </a:t>
            </a:r>
            <a:r>
              <a:rPr lang="en-US" dirty="0" smtClean="0">
                <a:latin typeface="Times New Roman" panose="02020603050405020304" pitchFamily="18" charset="0"/>
                <a:cs typeface="Times New Roman" panose="02020603050405020304" pitchFamily="18" charset="0"/>
              </a:rPr>
              <a:t>income, education </a:t>
            </a:r>
            <a:r>
              <a:rPr lang="en-US" dirty="0">
                <a:latin typeface="Times New Roman" panose="02020603050405020304" pitchFamily="18" charset="0"/>
                <a:cs typeface="Times New Roman" panose="02020603050405020304" pitchFamily="18" charset="0"/>
              </a:rPr>
              <a:t>level, or other personal matters such as age, ethnicity/race, </a:t>
            </a:r>
            <a:r>
              <a:rPr lang="en-US" dirty="0" smtClean="0">
                <a:latin typeface="Times New Roman" panose="02020603050405020304" pitchFamily="18" charset="0"/>
                <a:cs typeface="Times New Roman" panose="02020603050405020304" pitchFamily="18" charset="0"/>
              </a:rPr>
              <a:t>gender, disability</a:t>
            </a:r>
            <a:r>
              <a:rPr lang="en-US" dirty="0">
                <a:latin typeface="Times New Roman" panose="02020603050405020304" pitchFamily="18" charset="0"/>
                <a:cs typeface="Times New Roman" panose="02020603050405020304" pitchFamily="18" charset="0"/>
              </a:rPr>
              <a:t>, religion, or sexual orientation unless these questions give you </a:t>
            </a:r>
            <a:r>
              <a:rPr lang="en-US" dirty="0" smtClean="0">
                <a:latin typeface="Times New Roman" panose="02020603050405020304" pitchFamily="18" charset="0"/>
                <a:cs typeface="Times New Roman" panose="02020603050405020304" pitchFamily="18" charset="0"/>
              </a:rPr>
              <a:t>essential demographic </a:t>
            </a:r>
            <a:r>
              <a:rPr lang="en-US" dirty="0">
                <a:latin typeface="Times New Roman" panose="02020603050405020304" pitchFamily="18" charset="0"/>
                <a:cs typeface="Times New Roman" panose="02020603050405020304" pitchFamily="18" charset="0"/>
              </a:rPr>
              <a:t>information directly relevant to the topic of your survey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to select and define problem</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Is the problem important or significant?</a:t>
            </a:r>
          </a:p>
          <a:p>
            <a:r>
              <a:rPr lang="en-US" sz="2400" dirty="0">
                <a:latin typeface="Times New Roman" panose="02020603050405020304" pitchFamily="18" charset="0"/>
                <a:cs typeface="Times New Roman" panose="02020603050405020304" pitchFamily="18" charset="0"/>
              </a:rPr>
              <a:t>What is societal relevance?</a:t>
            </a:r>
          </a:p>
          <a:p>
            <a:r>
              <a:rPr lang="en-US" sz="2400" dirty="0">
                <a:latin typeface="Times New Roman" panose="02020603050405020304" pitchFamily="18" charset="0"/>
                <a:cs typeface="Times New Roman" panose="02020603050405020304" pitchFamily="18" charset="0"/>
              </a:rPr>
              <a:t>Can the problem be stated in question form?</a:t>
            </a:r>
          </a:p>
          <a:p>
            <a:r>
              <a:rPr lang="en-US" sz="2400" dirty="0">
                <a:latin typeface="Times New Roman" panose="02020603050405020304" pitchFamily="18" charset="0"/>
                <a:cs typeface="Times New Roman" panose="02020603050405020304" pitchFamily="18" charset="0"/>
              </a:rPr>
              <a:t>Can boundaries be defined?</a:t>
            </a:r>
          </a:p>
          <a:p>
            <a:r>
              <a:rPr lang="en-US" sz="2400" dirty="0">
                <a:latin typeface="Times New Roman" panose="02020603050405020304" pitchFamily="18" charset="0"/>
                <a:cs typeface="Times New Roman" panose="02020603050405020304" pitchFamily="18" charset="0"/>
              </a:rPr>
              <a:t>Are sources of information available?</a:t>
            </a:r>
          </a:p>
          <a:p>
            <a:r>
              <a:rPr lang="en-US" sz="2400" dirty="0">
                <a:latin typeface="Times New Roman" panose="02020603050405020304" pitchFamily="18" charset="0"/>
                <a:cs typeface="Times New Roman" panose="02020603050405020304" pitchFamily="18" charset="0"/>
              </a:rPr>
              <a:t>Does it interest you?</a:t>
            </a:r>
          </a:p>
          <a:p>
            <a:r>
              <a:rPr lang="en-US" sz="2400" dirty="0">
                <a:latin typeface="Times New Roman" panose="02020603050405020304" pitchFamily="18" charset="0"/>
                <a:cs typeface="Times New Roman" panose="02020603050405020304" pitchFamily="18" charset="0"/>
              </a:rPr>
              <a:t>Do you have the required background to undertake the inquiry under question?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823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7. </a:t>
            </a:r>
            <a:r>
              <a:rPr lang="en-US" b="1" dirty="0">
                <a:latin typeface="Times New Roman" panose="02020603050405020304" pitchFamily="18" charset="0"/>
                <a:cs typeface="Times New Roman" panose="02020603050405020304" pitchFamily="18" charset="0"/>
              </a:rPr>
              <a:t>Avoid leading or biased </a:t>
            </a:r>
            <a:r>
              <a:rPr lang="en-US" b="1" dirty="0" smtClean="0">
                <a:latin typeface="Times New Roman" panose="02020603050405020304" pitchFamily="18" charset="0"/>
                <a:cs typeface="Times New Roman" panose="02020603050405020304" pitchFamily="18" charset="0"/>
              </a:rPr>
              <a:t>questions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Do </a:t>
            </a:r>
            <a:r>
              <a:rPr lang="en-US" dirty="0">
                <a:latin typeface="Times New Roman" panose="02020603050405020304" pitchFamily="18" charset="0"/>
                <a:cs typeface="Times New Roman" panose="02020603050405020304" pitchFamily="18" charset="0"/>
              </a:rPr>
              <a:t>not give your respondents </a:t>
            </a:r>
            <a:r>
              <a:rPr lang="en-US" dirty="0" smtClean="0">
                <a:latin typeface="Times New Roman" panose="02020603050405020304" pitchFamily="18" charset="0"/>
                <a:cs typeface="Times New Roman" panose="02020603050405020304" pitchFamily="18" charset="0"/>
              </a:rPr>
              <a:t>slanted questions </a:t>
            </a:r>
            <a:r>
              <a:rPr lang="en-US" dirty="0">
                <a:latin typeface="Times New Roman" panose="02020603050405020304" pitchFamily="18" charset="0"/>
                <a:cs typeface="Times New Roman" panose="02020603050405020304" pitchFamily="18" charset="0"/>
              </a:rPr>
              <a:t>that bias their answer and thus the results of your survey.</a:t>
            </a:r>
          </a:p>
          <a:p>
            <a:r>
              <a:rPr lang="en-US" b="1" dirty="0">
                <a:latin typeface="Times New Roman" panose="02020603050405020304" pitchFamily="18" charset="0"/>
                <a:cs typeface="Times New Roman" panose="02020603050405020304" pitchFamily="18" charset="0"/>
              </a:rPr>
              <a:t>Ineffective: </a:t>
            </a:r>
            <a:r>
              <a:rPr lang="en-US" dirty="0">
                <a:latin typeface="Times New Roman" panose="02020603050405020304" pitchFamily="18" charset="0"/>
                <a:cs typeface="Times New Roman" panose="02020603050405020304" pitchFamily="18" charset="0"/>
              </a:rPr>
              <a:t>Were you impressed by this award-winning product?</a:t>
            </a:r>
          </a:p>
          <a:p>
            <a:r>
              <a:rPr lang="en-US" dirty="0">
                <a:latin typeface="Times New Roman" panose="02020603050405020304" pitchFamily="18" charset="0"/>
                <a:cs typeface="Times New Roman" panose="02020603050405020304" pitchFamily="18" charset="0"/>
              </a:rPr>
              <a:t>Yes___ No___</a:t>
            </a:r>
          </a:p>
          <a:p>
            <a:r>
              <a:rPr lang="en-US" b="1" dirty="0">
                <a:latin typeface="Times New Roman" panose="02020603050405020304" pitchFamily="18" charset="0"/>
                <a:cs typeface="Times New Roman" panose="02020603050405020304" pitchFamily="18" charset="0"/>
              </a:rPr>
              <a:t>Better: </a:t>
            </a:r>
            <a:r>
              <a:rPr lang="en-US" dirty="0">
                <a:latin typeface="Times New Roman" panose="02020603050405020304" pitchFamily="18" charset="0"/>
                <a:cs typeface="Times New Roman" panose="02020603050405020304" pitchFamily="18" charset="0"/>
              </a:rPr>
              <a:t>Did you think this was an award-quality product?</a:t>
            </a:r>
          </a:p>
          <a:p>
            <a:r>
              <a:rPr lang="en-US" dirty="0">
                <a:latin typeface="Times New Roman" panose="02020603050405020304" pitchFamily="18" charset="0"/>
                <a:cs typeface="Times New Roman" panose="02020603050405020304" pitchFamily="18" charset="0"/>
              </a:rPr>
              <a:t>Yes___ No___</a:t>
            </a:r>
          </a:p>
        </p:txBody>
      </p:sp>
    </p:spTree>
    <p:extLst>
      <p:ext uri="{BB962C8B-B14F-4D97-AF65-F5344CB8AC3E}">
        <p14:creationId xmlns:p14="http://schemas.microsoft.com/office/powerpoint/2010/main" val="725781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8. </a:t>
            </a:r>
            <a:r>
              <a:rPr lang="en-US" b="1" dirty="0">
                <a:latin typeface="Times New Roman" panose="02020603050405020304" pitchFamily="18" charset="0"/>
                <a:cs typeface="Times New Roman" panose="02020603050405020304" pitchFamily="18" charset="0"/>
              </a:rPr>
              <a:t>Limit multiple choice and ranking items to five items. </a:t>
            </a:r>
            <a:r>
              <a:rPr lang="en-US" dirty="0">
                <a:latin typeface="Times New Roman" panose="02020603050405020304" pitchFamily="18" charset="0"/>
                <a:cs typeface="Times New Roman" panose="02020603050405020304" pitchFamily="18" charset="0"/>
              </a:rPr>
              <a:t>The more complicated</a:t>
            </a:r>
          </a:p>
          <a:p>
            <a:r>
              <a:rPr lang="en-US" dirty="0">
                <a:latin typeface="Times New Roman" panose="02020603050405020304" pitchFamily="18" charset="0"/>
                <a:cs typeface="Times New Roman" panose="02020603050405020304" pitchFamily="18" charset="0"/>
              </a:rPr>
              <a:t>your list of multiple-choice or ranked items, the more difficult it will be for your respondents</a:t>
            </a:r>
          </a:p>
          <a:p>
            <a:r>
              <a:rPr lang="en-US" dirty="0">
                <a:latin typeface="Times New Roman" panose="02020603050405020304" pitchFamily="18" charset="0"/>
                <a:cs typeface="Times New Roman" panose="02020603050405020304" pitchFamily="18" charset="0"/>
              </a:rPr>
              <a:t>to give a clear and helpful answer and for you to analyze the survey results.</a:t>
            </a:r>
          </a:p>
          <a:p>
            <a:r>
              <a:rPr lang="en-US" b="1" dirty="0">
                <a:latin typeface="Times New Roman" panose="02020603050405020304" pitchFamily="18" charset="0"/>
                <a:cs typeface="Times New Roman" panose="02020603050405020304" pitchFamily="18" charset="0"/>
              </a:rPr>
              <a:t>9</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Limit rating ranges to a scale of 1 to 5. </a:t>
            </a:r>
            <a:r>
              <a:rPr lang="en-US" dirty="0">
                <a:latin typeface="Times New Roman" panose="02020603050405020304" pitchFamily="18" charset="0"/>
                <a:cs typeface="Times New Roman" panose="02020603050405020304" pitchFamily="18" charset="0"/>
              </a:rPr>
              <a:t>As with item 7 above, do not complicate</a:t>
            </a:r>
          </a:p>
          <a:p>
            <a:r>
              <a:rPr lang="en-US" dirty="0">
                <a:latin typeface="Times New Roman" panose="02020603050405020304" pitchFamily="18" charset="0"/>
                <a:cs typeface="Times New Roman" panose="02020603050405020304" pitchFamily="18" charset="0"/>
              </a:rPr>
              <a:t>your survey by providing a scale with such a wide range of options that respondents</a:t>
            </a:r>
          </a:p>
          <a:p>
            <a:r>
              <a:rPr lang="en-US" dirty="0">
                <a:latin typeface="Times New Roman" panose="02020603050405020304" pitchFamily="18" charset="0"/>
                <a:cs typeface="Times New Roman" panose="02020603050405020304" pitchFamily="18" charset="0"/>
              </a:rPr>
              <a:t>are unclear about how they differ or overlap.</a:t>
            </a:r>
          </a:p>
        </p:txBody>
      </p:sp>
    </p:spTree>
    <p:extLst>
      <p:ext uri="{BB962C8B-B14F-4D97-AF65-F5344CB8AC3E}">
        <p14:creationId xmlns:p14="http://schemas.microsoft.com/office/powerpoint/2010/main" val="798082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43584"/>
          </a:xfrm>
        </p:spPr>
        <p:txBody>
          <a:bodyPr>
            <a:normAutofit fontScale="90000"/>
          </a:bodyPr>
          <a:lstStyle/>
          <a:p>
            <a:r>
              <a:rPr lang="en-US" dirty="0"/>
              <a:t>Step5: Systematizing, analyzing, and interpreting the data</a:t>
            </a:r>
          </a:p>
        </p:txBody>
      </p:sp>
      <p:sp>
        <p:nvSpPr>
          <p:cNvPr id="3" name="Content Placeholder 2"/>
          <p:cNvSpPr>
            <a:spLocks noGrp="1"/>
          </p:cNvSpPr>
          <p:nvPr>
            <p:ph idx="1"/>
          </p:nvPr>
        </p:nvSpPr>
        <p:spPr>
          <a:xfrm>
            <a:off x="309093" y="1931831"/>
            <a:ext cx="11694017" cy="4377529"/>
          </a:xfrm>
        </p:spPr>
        <p:txBody>
          <a:bodyPr>
            <a:noAutofit/>
          </a:bodyPr>
          <a:lstStyle/>
          <a:p>
            <a:r>
              <a:rPr lang="en-US" sz="2400" dirty="0">
                <a:latin typeface="Times New Roman" panose="02020603050405020304" pitchFamily="18" charset="0"/>
                <a:cs typeface="Times New Roman" panose="02020603050405020304" pitchFamily="18" charset="0"/>
              </a:rPr>
              <a:t>Systematize: Arrange and organize your data by grouping it into different parts.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Analyze and interpret: use critical thinking skills like,</a:t>
            </a:r>
          </a:p>
          <a:p>
            <a:r>
              <a:rPr lang="en-US" sz="2400" dirty="0">
                <a:latin typeface="Times New Roman" panose="02020603050405020304" pitchFamily="18" charset="0"/>
                <a:cs typeface="Times New Roman" panose="02020603050405020304" pitchFamily="18" charset="0"/>
              </a:rPr>
              <a:t>1. examination</a:t>
            </a:r>
          </a:p>
          <a:p>
            <a:r>
              <a:rPr lang="en-US" sz="2400" dirty="0">
                <a:latin typeface="Times New Roman" panose="02020603050405020304" pitchFamily="18" charset="0"/>
                <a:cs typeface="Times New Roman" panose="02020603050405020304" pitchFamily="18" charset="0"/>
              </a:rPr>
              <a:t>2. analyzing</a:t>
            </a:r>
          </a:p>
          <a:p>
            <a:r>
              <a:rPr lang="en-US" sz="2400" dirty="0">
                <a:latin typeface="Times New Roman" panose="02020603050405020304" pitchFamily="18" charset="0"/>
                <a:cs typeface="Times New Roman" panose="02020603050405020304" pitchFamily="18" charset="0"/>
              </a:rPr>
              <a:t>3. conceptualizing</a:t>
            </a:r>
          </a:p>
          <a:p>
            <a:r>
              <a:rPr lang="en-US" sz="2400" dirty="0">
                <a:latin typeface="Times New Roman" panose="02020603050405020304" pitchFamily="18" charset="0"/>
                <a:cs typeface="Times New Roman" panose="02020603050405020304" pitchFamily="18" charset="0"/>
              </a:rPr>
              <a:t>4. defining</a:t>
            </a:r>
          </a:p>
          <a:p>
            <a:r>
              <a:rPr lang="en-US" sz="2400" dirty="0">
                <a:latin typeface="Times New Roman" panose="02020603050405020304" pitchFamily="18" charset="0"/>
                <a:cs typeface="Times New Roman" panose="02020603050405020304" pitchFamily="18" charset="0"/>
              </a:rPr>
              <a:t>5. inferring</a:t>
            </a:r>
          </a:p>
          <a:p>
            <a:r>
              <a:rPr lang="en-US" sz="2400" dirty="0">
                <a:latin typeface="Times New Roman" panose="02020603050405020304" pitchFamily="18" charset="0"/>
                <a:cs typeface="Times New Roman" panose="02020603050405020304" pitchFamily="18" charset="0"/>
              </a:rPr>
              <a:t>6. understanding facts, opinions, assumptions,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7. evaluating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5054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Step6: Write a report to share the results with the world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42054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Step 2: Determining the purpose</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It seeks to answer the following questions:</a:t>
            </a:r>
          </a:p>
          <a:p>
            <a:r>
              <a:rPr lang="en-US" sz="2400" dirty="0">
                <a:latin typeface="Times New Roman" panose="02020603050405020304" pitchFamily="18" charset="0"/>
                <a:cs typeface="Times New Roman" panose="02020603050405020304" pitchFamily="18" charset="0"/>
              </a:rPr>
              <a:t>1. What is the purpose of this research?</a:t>
            </a:r>
          </a:p>
          <a:p>
            <a:r>
              <a:rPr lang="en-US" sz="2400" dirty="0">
                <a:latin typeface="Times New Roman" panose="02020603050405020304" pitchFamily="18" charset="0"/>
                <a:cs typeface="Times New Roman" panose="02020603050405020304" pitchFamily="18" charset="0"/>
              </a:rPr>
              <a:t>2. Who needs the answers?</a:t>
            </a:r>
          </a:p>
          <a:p>
            <a:r>
              <a:rPr lang="en-US" sz="2400" dirty="0">
                <a:latin typeface="Times New Roman" panose="02020603050405020304" pitchFamily="18" charset="0"/>
                <a:cs typeface="Times New Roman" panose="02020603050405020304" pitchFamily="18" charset="0"/>
              </a:rPr>
              <a:t>3. Who will use the answers?</a:t>
            </a:r>
          </a:p>
          <a:p>
            <a:r>
              <a:rPr lang="en-US" sz="2400" dirty="0" smtClean="0">
                <a:latin typeface="Times New Roman" panose="02020603050405020304" pitchFamily="18" charset="0"/>
                <a:cs typeface="Times New Roman" panose="02020603050405020304" pitchFamily="18" charset="0"/>
              </a:rPr>
              <a:t>4. What </a:t>
            </a:r>
            <a:r>
              <a:rPr lang="en-US" sz="2400" dirty="0">
                <a:latin typeface="Times New Roman" panose="02020603050405020304" pitchFamily="18" charset="0"/>
                <a:cs typeface="Times New Roman" panose="02020603050405020304" pitchFamily="18" charset="0"/>
              </a:rPr>
              <a:t>is the benefit of this research?</a:t>
            </a:r>
          </a:p>
          <a:p>
            <a:r>
              <a:rPr lang="en-US" sz="2400" dirty="0" smtClean="0">
                <a:latin typeface="Times New Roman" panose="02020603050405020304" pitchFamily="18" charset="0"/>
                <a:cs typeface="Times New Roman" panose="02020603050405020304" pitchFamily="18" charset="0"/>
              </a:rPr>
              <a:t>5. What </a:t>
            </a:r>
            <a:r>
              <a:rPr lang="en-US" sz="2400" dirty="0">
                <a:latin typeface="Times New Roman" panose="02020603050405020304" pitchFamily="18" charset="0"/>
                <a:cs typeface="Times New Roman" panose="02020603050405020304" pitchFamily="18" charset="0"/>
              </a:rPr>
              <a:t>is the limitation and scope of the research?</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151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Problem: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are the dietary needs of the elderly in the nursing homes?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Purpose: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determine the dietary needs of the elderly in nursing homes so as to better satisfy and treat them.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717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 Gathering background information on your topic</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Refer to established material</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You will report this information in the chapter titled “review of literature” or “background”</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791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 Gathering background information on your topic</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Literature review is done to achieve two goals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to find already available information about the problem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to acquire a good background in the area of the research</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840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literature review</a:t>
            </a:r>
            <a:endParaRPr lang="en-US" dirty="0"/>
          </a:p>
        </p:txBody>
      </p:sp>
      <p:sp>
        <p:nvSpPr>
          <p:cNvPr id="3" name="Content Placeholder 2"/>
          <p:cNvSpPr>
            <a:spLocks noGrp="1"/>
          </p:cNvSpPr>
          <p:nvPr>
            <p:ph idx="1"/>
          </p:nvPr>
        </p:nvSpPr>
        <p:spPr>
          <a:xfrm>
            <a:off x="373487" y="2286000"/>
            <a:ext cx="11578107" cy="4023360"/>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What is literature review?</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literature review is </a:t>
            </a:r>
            <a:r>
              <a:rPr lang="en-US" sz="2400" i="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an annotated bibliography in which you summarize briefly each article that you have reviewed. While a summary of the what you have read is contained within the literature review, it goes well beyond merely summarizing professional literature. It focuses on a </a:t>
            </a:r>
            <a:r>
              <a:rPr lang="en-US" sz="2400" i="1" dirty="0">
                <a:latin typeface="Times New Roman" panose="02020603050405020304" pitchFamily="18" charset="0"/>
                <a:cs typeface="Times New Roman" panose="02020603050405020304" pitchFamily="18" charset="0"/>
              </a:rPr>
              <a:t>specific</a:t>
            </a:r>
            <a:r>
              <a:rPr lang="en-US" sz="2400" dirty="0">
                <a:latin typeface="Times New Roman" panose="02020603050405020304" pitchFamily="18" charset="0"/>
                <a:cs typeface="Times New Roman" panose="02020603050405020304" pitchFamily="18" charset="0"/>
              </a:rPr>
              <a:t> topic of interest to you and includes a </a:t>
            </a:r>
            <a:r>
              <a:rPr lang="en-US" sz="2400" i="1" dirty="0">
                <a:latin typeface="Times New Roman" panose="02020603050405020304" pitchFamily="18" charset="0"/>
                <a:cs typeface="Times New Roman" panose="02020603050405020304" pitchFamily="18" charset="0"/>
              </a:rPr>
              <a:t>critical analysis</a:t>
            </a:r>
            <a:r>
              <a:rPr lang="en-US" sz="2400" dirty="0">
                <a:latin typeface="Times New Roman" panose="02020603050405020304" pitchFamily="18" charset="0"/>
                <a:cs typeface="Times New Roman" panose="02020603050405020304" pitchFamily="18" charset="0"/>
              </a:rPr>
              <a:t> of the relationship among different works, and relating this research to your work. It may be written as a stand-alone paper or to provide a </a:t>
            </a:r>
            <a:r>
              <a:rPr lang="en-US" sz="2400" b="1" dirty="0">
                <a:latin typeface="Times New Roman" panose="02020603050405020304" pitchFamily="18" charset="0"/>
                <a:cs typeface="Times New Roman" panose="02020603050405020304" pitchFamily="18" charset="0"/>
              </a:rPr>
              <a:t>theoretical framework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rationale for a research </a:t>
            </a:r>
            <a:r>
              <a:rPr lang="en-US" sz="2400" dirty="0">
                <a:latin typeface="Times New Roman" panose="02020603050405020304" pitchFamily="18" charset="0"/>
                <a:cs typeface="Times New Roman" panose="02020603050405020304" pitchFamily="18" charset="0"/>
              </a:rPr>
              <a:t>study (such as a thesis or dissertation).</a:t>
            </a:r>
          </a:p>
        </p:txBody>
      </p:sp>
    </p:spTree>
    <p:extLst>
      <p:ext uri="{BB962C8B-B14F-4D97-AF65-F5344CB8AC3E}">
        <p14:creationId xmlns:p14="http://schemas.microsoft.com/office/powerpoint/2010/main" val="343767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literature review</a:t>
            </a:r>
          </a:p>
        </p:txBody>
      </p:sp>
      <p:sp>
        <p:nvSpPr>
          <p:cNvPr id="3" name="Content Placeholder 2"/>
          <p:cNvSpPr>
            <a:spLocks noGrp="1"/>
          </p:cNvSpPr>
          <p:nvPr>
            <p:ph idx="1"/>
          </p:nvPr>
        </p:nvSpPr>
        <p:spPr>
          <a:xfrm>
            <a:off x="1024128" y="2286000"/>
            <a:ext cx="10798678" cy="4023360"/>
          </a:xfrm>
        </p:spPr>
        <p:txBody>
          <a:bodyPr/>
          <a:lstStyle/>
          <a:p>
            <a:pPr algn="just"/>
            <a:r>
              <a:rPr lang="en-US" dirty="0" smtClean="0">
                <a:latin typeface="Times New Roman" panose="02020603050405020304" pitchFamily="18" charset="0"/>
                <a:cs typeface="Times New Roman" panose="02020603050405020304" pitchFamily="18" charset="0"/>
              </a:rPr>
              <a:t>Step 1: </a:t>
            </a:r>
            <a:r>
              <a:rPr lang="en-US" b="1" dirty="0">
                <a:latin typeface="Times New Roman" panose="02020603050405020304" pitchFamily="18" charset="0"/>
                <a:cs typeface="Times New Roman" panose="02020603050405020304" pitchFamily="18" charset="0"/>
              </a:rPr>
              <a:t>Analyze the </a:t>
            </a:r>
            <a:r>
              <a:rPr lang="en-US" b="1" dirty="0" smtClean="0">
                <a:latin typeface="Times New Roman" panose="02020603050405020304" pitchFamily="18" charset="0"/>
                <a:cs typeface="Times New Roman" panose="02020603050405020304" pitchFamily="18" charset="0"/>
              </a:rPr>
              <a:t>literature</a:t>
            </a:r>
          </a:p>
          <a:p>
            <a:pPr algn="just"/>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Overview </a:t>
            </a:r>
            <a:r>
              <a:rPr lang="en-US" b="1" dirty="0">
                <a:latin typeface="Times New Roman" panose="02020603050405020304" pitchFamily="18" charset="0"/>
                <a:cs typeface="Times New Roman" panose="02020603050405020304" pitchFamily="18" charset="0"/>
              </a:rPr>
              <a:t>the articles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Annotated Bibliography. Skim </a:t>
            </a:r>
            <a:r>
              <a:rPr lang="en-US" dirty="0">
                <a:latin typeface="Times New Roman" panose="02020603050405020304" pitchFamily="18" charset="0"/>
                <a:cs typeface="Times New Roman" panose="02020603050405020304" pitchFamily="18" charset="0"/>
              </a:rPr>
              <a:t>the articles to get an idea of the general purpose and content of the article (focus your reading here on the abstract, introduction and first few paragraphs, the conclusion of each article</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i. Group </a:t>
            </a:r>
            <a:r>
              <a:rPr lang="en-US" b="1" dirty="0">
                <a:latin typeface="Times New Roman" panose="02020603050405020304" pitchFamily="18" charset="0"/>
                <a:cs typeface="Times New Roman" panose="02020603050405020304" pitchFamily="18" charset="0"/>
              </a:rPr>
              <a:t>the articles into categories</a:t>
            </a:r>
            <a:r>
              <a:rPr lang="en-US" dirty="0">
                <a:latin typeface="Times New Roman" panose="02020603050405020304" pitchFamily="18" charset="0"/>
                <a:cs typeface="Times New Roman" panose="02020603050405020304" pitchFamily="18" charset="0"/>
              </a:rPr>
              <a:t> (e.g. into topics and subtopics and chronologically within each subtopic</a:t>
            </a:r>
            <a:r>
              <a:rPr lang="en-US" dirty="0" smtClean="0">
                <a:latin typeface="Times New Roman" panose="02020603050405020304" pitchFamily="18" charset="0"/>
                <a:cs typeface="Times New Roman" panose="02020603050405020304" pitchFamily="18" charset="0"/>
              </a:rPr>
              <a:t>). Find common themes in the works and organize them into categories.</a:t>
            </a:r>
          </a:p>
          <a:p>
            <a:pPr algn="just"/>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ii. Take </a:t>
            </a:r>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5674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124</TotalTime>
  <Words>1826</Words>
  <Application>Microsoft Office PowerPoint</Application>
  <PresentationFormat>Widescreen</PresentationFormat>
  <Paragraphs>184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Times New Roman</vt:lpstr>
      <vt:lpstr>Tw Cen MT</vt:lpstr>
      <vt:lpstr>Tw Cen MT Condensed</vt:lpstr>
      <vt:lpstr>Wingdings</vt:lpstr>
      <vt:lpstr>Wingdings 3</vt:lpstr>
      <vt:lpstr>Integral</vt:lpstr>
      <vt:lpstr>Steps in conducting a systematic scientific research</vt:lpstr>
      <vt:lpstr>Step 1: searching for a problem to investigate</vt:lpstr>
      <vt:lpstr>Guidelines to select and define problem</vt:lpstr>
      <vt:lpstr>Step 2: Determining the purpose</vt:lpstr>
      <vt:lpstr>PowerPoint Presentation</vt:lpstr>
      <vt:lpstr>Step3: Gathering background information on your topic</vt:lpstr>
      <vt:lpstr>Step3: Gathering background information on your topic</vt:lpstr>
      <vt:lpstr>How to write literature review</vt:lpstr>
      <vt:lpstr>How to write literature review</vt:lpstr>
      <vt:lpstr>PowerPoint Presentation</vt:lpstr>
      <vt:lpstr>Format for Literature Review</vt:lpstr>
      <vt:lpstr>PowerPoint Presentation</vt:lpstr>
      <vt:lpstr>PowerPoint Presentation</vt:lpstr>
      <vt:lpstr>PowerPoint Presentation</vt:lpstr>
      <vt:lpstr>development of the literature review requires four stages: </vt:lpstr>
      <vt:lpstr>Literature reviews should comprise the following elements:</vt:lpstr>
      <vt:lpstr>Step 4: Preparing a research design </vt:lpstr>
      <vt:lpstr>Observation</vt:lpstr>
      <vt:lpstr>PowerPoint Presentation</vt:lpstr>
      <vt:lpstr>Evaluation and critical analysis</vt:lpstr>
      <vt:lpstr>Experimenting</vt:lpstr>
      <vt:lpstr>Interviews</vt:lpstr>
      <vt:lpstr>Questionnaires</vt:lpstr>
      <vt:lpstr>1. Phrase questions precisely</vt:lpstr>
      <vt:lpstr>2. Ask only one question at a time.</vt:lpstr>
      <vt:lpstr>3. Clearly differentiate each option in multiple choice questions</vt:lpstr>
      <vt:lpstr>4. Supply all of the necessary options in multiple-choice questions</vt:lpstr>
      <vt:lpstr>5. Do not use unfamiliar jargon and abbreviations</vt:lpstr>
      <vt:lpstr>6. Do not ask inappropriate questions</vt:lpstr>
      <vt:lpstr>7. Avoid leading or biased questions</vt:lpstr>
      <vt:lpstr>PowerPoint Presentation</vt:lpstr>
      <vt:lpstr>Step5: Systematizing, analyzing, and interpreting the data</vt:lpstr>
      <vt:lpstr>Step6: Write a report to share the results with the world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in conducting a systematic scientific research</dc:title>
  <dc:creator>Nazia Imam</dc:creator>
  <cp:lastModifiedBy>Faiza Mumtaz</cp:lastModifiedBy>
  <cp:revision>22</cp:revision>
  <dcterms:created xsi:type="dcterms:W3CDTF">2015-03-02T05:36:24Z</dcterms:created>
  <dcterms:modified xsi:type="dcterms:W3CDTF">2021-04-08T16:58:33Z</dcterms:modified>
</cp:coreProperties>
</file>