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82" r:id="rId6"/>
    <p:sldId id="281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85" r:id="rId23"/>
    <p:sldId id="276" r:id="rId24"/>
    <p:sldId id="277" r:id="rId25"/>
    <p:sldId id="278" r:id="rId26"/>
    <p:sldId id="279" r:id="rId27"/>
    <p:sldId id="280" r:id="rId28"/>
    <p:sldId id="283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A4A43-4198-44B1-9418-EAFE774FE94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90F07-7A8D-4BEE-BEE5-3335ABF4B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8D904-405A-4119-87B5-F7F39AFF1F12}" type="slidenum">
              <a:rPr lang="en-US"/>
              <a:pPr/>
              <a:t>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9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EF27D-FC62-4334-8F6A-4A63CAFDF65B}" type="slidenum">
              <a:rPr lang="en-US"/>
              <a:pPr/>
              <a:t>18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8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B604D-7319-4227-86BB-30DB8DCF33C6}" type="slidenum">
              <a:rPr lang="en-US"/>
              <a:pPr/>
              <a:t>19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C67A-72B2-4B33-AFC6-2E386DAC36F8}" type="slidenum">
              <a:rPr lang="en-US"/>
              <a:pPr/>
              <a:t>20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78C4D-52D1-462E-AA0A-4313C4BE76EC}" type="slidenum">
              <a:rPr lang="en-US"/>
              <a:pPr/>
              <a:t>23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4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279AA-A4F8-4FD7-87B6-05768D8BD935}" type="slidenum">
              <a:rPr lang="en-US"/>
              <a:pPr/>
              <a:t>24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76679-3E4A-41C8-B48D-ABDF982F34AB}" type="slidenum">
              <a:rPr lang="en-US"/>
              <a:pPr/>
              <a:t>25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5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C16A0-151E-4F3F-B891-3D307E909D2E}" type="slidenum">
              <a:rPr lang="en-US"/>
              <a:pPr/>
              <a:t>26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6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6114A-2AE1-459E-B3F4-FDBD8A3B1314}" type="slidenum">
              <a:rPr lang="en-US"/>
              <a:pPr/>
              <a:t>27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2B534-9936-405D-9FCB-374B79CDCBB3}" type="slidenum">
              <a:rPr lang="en-US"/>
              <a:pPr/>
              <a:t>10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26A4A-5807-4D0D-BAB3-D35A9F313F05}" type="slidenum">
              <a:rPr lang="en-US"/>
              <a:pPr/>
              <a:t>11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24BAF-D04A-4164-ACBE-18A7BDCA84B6}" type="slidenum">
              <a:rPr lang="en-US"/>
              <a:pPr/>
              <a:t>12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FEBC1-80B1-41DF-9279-3D696C2B9F46}" type="slidenum">
              <a:rPr lang="en-US"/>
              <a:pPr/>
              <a:t>13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1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81371-81A0-4553-8ED0-6920BFFCFD0C}" type="slidenum">
              <a:rPr lang="en-US"/>
              <a:pPr/>
              <a:t>14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2988D-CC1B-4582-B7BA-6ABCEAC0D594}" type="slidenum">
              <a:rPr lang="en-US"/>
              <a:pPr/>
              <a:t>15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DD0A7-350D-4E6F-BFE2-C77FDC467BD6}" type="slidenum">
              <a:rPr lang="en-US"/>
              <a:pPr/>
              <a:t>16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1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0D4EC-4113-49DD-9B58-B6E508D44702}" type="slidenum">
              <a:rPr lang="en-US"/>
              <a:pPr/>
              <a:t>17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4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8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7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5BEBC4-53D8-4F4D-8555-19BEF296AC5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428A2F-9780-4D68-B243-8965BB5F1B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6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024128" y="193184"/>
            <a:ext cx="9720072" cy="708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</p:txBody>
      </p:sp>
      <p:sp>
        <p:nvSpPr>
          <p:cNvPr id="132101" name="Rectangle 5"/>
          <p:cNvSpPr>
            <a:spLocks noGrp="1" noChangeArrowheads="1"/>
          </p:cNvSpPr>
          <p:nvPr>
            <p:ph idx="1"/>
          </p:nvPr>
        </p:nvSpPr>
        <p:spPr>
          <a:xfrm>
            <a:off x="837128" y="772732"/>
            <a:ext cx="11256134" cy="597579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 bottom line be quantified yet?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early in the project…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judgment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whether solving the problem is worthwhile.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specific requirements and solutions have been identified…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…the costs and benefits of each alternative can be calculated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- answer questions such as: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project justified (I.e. will benefits outweigh costs)? 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minimal cost to attain a certain system?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soon will the benefits accrue?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alternative offers the best return on investment?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things to consider: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selection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among alternative financing arrangements (rent/lease/purchase)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costs can both be intangible, hidden and/or hard to estimate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multi-criteria alternatives</a:t>
            </a:r>
          </a:p>
        </p:txBody>
      </p:sp>
    </p:spTree>
    <p:extLst>
      <p:ext uri="{BB962C8B-B14F-4D97-AF65-F5344CB8AC3E}">
        <p14:creationId xmlns:p14="http://schemas.microsoft.com/office/powerpoint/2010/main" val="410035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xfrm>
            <a:off x="1024128" y="115910"/>
            <a:ext cx="10296402" cy="837127"/>
          </a:xfrm>
        </p:spPr>
        <p:txBody>
          <a:bodyPr/>
          <a:lstStyle/>
          <a:p>
            <a:pPr>
              <a:tabLst>
                <a:tab pos="1373188" algn="ctr"/>
                <a:tab pos="5946775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Benefits 	Costs</a:t>
            </a:r>
          </a:p>
        </p:txBody>
      </p:sp>
      <p:sp>
        <p:nvSpPr>
          <p:cNvPr id="133129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901521" y="798491"/>
            <a:ext cx="5118279" cy="5911401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227013" indent="-227013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Tangible Benefits</a:t>
            </a:r>
          </a:p>
          <a:p>
            <a:pPr marL="509588" lvl="1" indent="-168275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Readily quantified as $ values</a:t>
            </a:r>
          </a:p>
          <a:p>
            <a:pPr marL="509588" lvl="1" indent="-168275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sales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cost/error reductions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throughput/efficiency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margin on sales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effective use of staff time</a:t>
            </a:r>
          </a:p>
          <a:p>
            <a:pPr marL="227013" indent="-227013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Intangible benefits</a:t>
            </a:r>
          </a:p>
          <a:p>
            <a:pPr marL="509588" lvl="1" indent="-168275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quantify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maybe more important!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 help estimate $ values </a:t>
            </a:r>
          </a:p>
          <a:p>
            <a:pPr marL="509588" lvl="1" indent="-168275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flexibility of operation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quality products/services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relations</a:t>
            </a:r>
          </a:p>
          <a:p>
            <a:pPr marL="795338" lvl="2" indent="-171450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staff morale</a:t>
            </a:r>
          </a:p>
          <a:p>
            <a:pPr marL="227013" indent="-227013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the benefits accrue?</a:t>
            </a:r>
          </a:p>
          <a:p>
            <a:pPr marL="509588" lvl="1" indent="-168275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- over what timescale?</a:t>
            </a:r>
          </a:p>
          <a:p>
            <a:pPr marL="509588" lvl="1" indent="-168275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in the organization?</a:t>
            </a:r>
          </a:p>
        </p:txBody>
      </p:sp>
      <p:sp>
        <p:nvSpPr>
          <p:cNvPr id="13313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6172200" y="798491"/>
            <a:ext cx="5393028" cy="5911401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227013" indent="-227013">
              <a:spcBef>
                <a:spcPct val="1500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costs (OTO)</a:t>
            </a:r>
          </a:p>
          <a:p>
            <a:pPr marL="511175" lvl="1" indent="-169863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purchasing costs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development team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Consultant fees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(buy or build)?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(what to buy, buy/lease)?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(site, communications, power,...)</a:t>
            </a:r>
          </a:p>
          <a:p>
            <a:pPr marL="511175" lvl="1" indent="-169863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conversion costs: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system,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personnel,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conversion,....</a:t>
            </a:r>
          </a:p>
          <a:p>
            <a:pPr marL="227013" indent="-227013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costs (on-going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1175" lvl="1" indent="-169863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Maintenance: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(repairs, lease, supplies,...),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(licenses and contracts),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</a:p>
          <a:p>
            <a:pPr marL="511175" lvl="1" indent="-169863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Personnel: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operation (data entry, backups,…)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support (user support, hardware and software maintenance, supplies,…)</a:t>
            </a:r>
          </a:p>
          <a:p>
            <a:pPr marL="800100" lvl="2" indent="-174625">
              <a:spcBef>
                <a:spcPct val="1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On-going training costs</a:t>
            </a:r>
          </a:p>
        </p:txBody>
      </p:sp>
    </p:spTree>
    <p:extLst>
      <p:ext uri="{BB962C8B-B14F-4D97-AF65-F5344CB8AC3E}">
        <p14:creationId xmlns:p14="http://schemas.microsoft.com/office/powerpoint/2010/main" val="154857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0"/>
            <a:ext cx="9720072" cy="7856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for small Client-Server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517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78030"/>
              </p:ext>
            </p:extLst>
          </p:nvPr>
        </p:nvGraphicFramePr>
        <p:xfrm>
          <a:off x="1300767" y="785611"/>
          <a:ext cx="9942490" cy="5902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5638800" imgH="5118100" progId="Word.Document.8">
                  <p:embed/>
                </p:oleObj>
              </mc:Choice>
              <mc:Fallback>
                <p:oleObj name="Document" r:id="rId4" imgW="5638800" imgH="5118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767" y="785611"/>
                        <a:ext cx="9942490" cy="5902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73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180304"/>
            <a:ext cx="9720072" cy="65682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Costs vs. Benefits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940157"/>
            <a:ext cx="10953224" cy="5718219"/>
          </a:xfrm>
        </p:spPr>
        <p:txBody>
          <a:bodyPr>
            <a:normAutofit/>
          </a:bodyPr>
          <a:lstStyle/>
          <a:p>
            <a:pPr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costs and benefits</a:t>
            </a:r>
          </a:p>
          <a:p>
            <a:pPr lvl="1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Tangible and intangible, one-time and recurring</a:t>
            </a:r>
          </a:p>
          <a:p>
            <a:pPr lvl="1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 to costs and benefits</a:t>
            </a:r>
          </a:p>
          <a:p>
            <a:pPr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Cash Flow</a:t>
            </a:r>
          </a:p>
          <a:p>
            <a:pPr lvl="1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the costs and benefits over time, e.g. 3-5 years</a:t>
            </a:r>
          </a:p>
          <a:p>
            <a:pPr lvl="1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Present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future costs/benefits</a:t>
            </a:r>
          </a:p>
          <a:p>
            <a:pPr lvl="2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future costs/benefits of the project in terms of today's dollar values</a:t>
            </a:r>
          </a:p>
          <a:p>
            <a:pPr lvl="2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dollar earned today is worth more than a potential dollar earned next year</a:t>
            </a:r>
          </a:p>
          <a:p>
            <a:pPr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cost/benefit analysis</a:t>
            </a:r>
          </a:p>
          <a:p>
            <a:pPr lvl="1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on Investment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comparison of lifetime profitability of alternative solutions.</a:t>
            </a:r>
          </a:p>
          <a:p>
            <a:pPr lvl="2">
              <a:buNone/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ROI   =	Total Profit	=	Lifetime benefits - Lifetime costs</a:t>
            </a:r>
          </a:p>
          <a:p>
            <a:pPr lvl="2">
              <a:buNone/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Total Cost		Lifetime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Break-Even 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will it take (in years) to pay back the accrued costs:</a:t>
            </a:r>
          </a:p>
          <a:p>
            <a:pPr lvl="1" algn="ctr">
              <a:buNone/>
              <a:tabLst>
                <a:tab pos="1828800" algn="r"/>
                <a:tab pos="2971800" algn="ctr"/>
                <a:tab pos="4114800" algn="ctr"/>
                <a:tab pos="6062663" algn="ctr"/>
              </a:tabLst>
            </a:pPr>
            <a:r>
              <a:rPr lang="en-US" sz="14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 (Accrued Benefit &gt; Accrued Cost)</a:t>
            </a:r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>
            <a:off x="6553200" y="5257800"/>
            <a:ext cx="2895600" cy="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4343400" y="5257800"/>
            <a:ext cx="1066800" cy="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115910"/>
            <a:ext cx="9720072" cy="7083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Present Value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004551"/>
            <a:ext cx="10399433" cy="5640947"/>
          </a:xfrm>
        </p:spPr>
        <p:txBody>
          <a:bodyPr>
            <a:normAutofit/>
          </a:bodyPr>
          <a:lstStyle/>
          <a:p>
            <a:pPr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dollar today is worth more than a dollar tomorrow…</a:t>
            </a:r>
          </a:p>
          <a:p>
            <a:pPr lvl="1"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analysis should be normalized to “current year” dollar values. </a:t>
            </a:r>
          </a:p>
          <a:p>
            <a:pPr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discount rate</a:t>
            </a:r>
          </a:p>
          <a:p>
            <a:pPr lvl="1"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opportunity cost: </a:t>
            </a:r>
          </a:p>
          <a:p>
            <a:pPr lvl="2">
              <a:spcBef>
                <a:spcPct val="0"/>
              </a:spcBef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invested in this project means money not available for other things</a:t>
            </a:r>
          </a:p>
          <a:p>
            <a:pPr lvl="2">
              <a:spcBef>
                <a:spcPct val="0"/>
              </a:spcBef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expected in future years are more prone to risk</a:t>
            </a:r>
          </a:p>
          <a:p>
            <a:pPr lvl="1"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number is company- and industry-specific.</a:t>
            </a:r>
          </a:p>
          <a:p>
            <a:pPr lvl="2">
              <a:spcBef>
                <a:spcPct val="0"/>
              </a:spcBef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“what is the average annual return for investments in this industry?”</a:t>
            </a:r>
          </a:p>
          <a:p>
            <a:pPr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Value:</a:t>
            </a:r>
          </a:p>
          <a:p>
            <a:pPr lvl="1"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“current year” dollar value for costs/benefits 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years into the future</a:t>
            </a:r>
          </a:p>
          <a:p>
            <a:pPr lvl="2">
              <a:spcBef>
                <a:spcPct val="0"/>
              </a:spcBef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for a given discount rate </a:t>
            </a:r>
            <a:r>
              <a:rPr lang="en-US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>
              <a:buNone/>
              <a:tabLst>
                <a:tab pos="1370013" algn="l"/>
                <a:tab pos="4572000" algn="ctr"/>
              </a:tabLst>
            </a:pP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Present_Value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 =	(1 + </a:t>
            </a:r>
            <a:r>
              <a:rPr lang="en-US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tabLst>
                <a:tab pos="1370013" algn="l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if the discount rate is 12%, then</a:t>
            </a:r>
          </a:p>
          <a:p>
            <a:pPr lvl="2">
              <a:spcBef>
                <a:spcPct val="0"/>
              </a:spcBef>
              <a:tabLst>
                <a:tab pos="1370013" algn="l"/>
                <a:tab pos="4572000" algn="ctr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1/(1 + 0.12)</a:t>
            </a:r>
            <a:r>
              <a:rPr lang="en-US" sz="1600" baseline="30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0.893</a:t>
            </a:r>
          </a:p>
          <a:p>
            <a:pPr lvl="2">
              <a:spcBef>
                <a:spcPct val="0"/>
              </a:spcBef>
              <a:tabLst>
                <a:tab pos="1370013" algn="l"/>
                <a:tab pos="4572000" algn="ctr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= 1/(1 + 0.12)</a:t>
            </a:r>
            <a:r>
              <a:rPr lang="en-US" sz="1600" baseline="30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0.797</a:t>
            </a: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6096000" y="5148263"/>
            <a:ext cx="762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6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84328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C0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246" name="Rectangle 6"/>
          <p:cNvSpPr>
            <a:spLocks noGrp="1" noChangeArrowheads="1"/>
          </p:cNvSpPr>
          <p:nvPr>
            <p:ph type="title"/>
          </p:nvPr>
        </p:nvSpPr>
        <p:spPr>
          <a:xfrm>
            <a:off x="1024128" y="141668"/>
            <a:ext cx="9720072" cy="7469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Present Value</a:t>
            </a:r>
          </a:p>
        </p:txBody>
      </p:sp>
      <p:sp>
        <p:nvSpPr>
          <p:cNvPr id="138247" name="Rectangle 7"/>
          <p:cNvSpPr>
            <a:spLocks noGrp="1" noChangeArrowheads="1"/>
          </p:cNvSpPr>
          <p:nvPr>
            <p:ph idx="1"/>
          </p:nvPr>
        </p:nvSpPr>
        <p:spPr>
          <a:xfrm>
            <a:off x="1024128" y="1081825"/>
            <a:ext cx="10463827" cy="55636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total value of the investment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…with all figures adjusted to present dollar values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NPV = Cumulative PV of all benefits - Cumulative PV of all costs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subsequent years are like year 4…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 present value of this investment in the project will be: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5 years, $13,652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6 years, $36,168</a:t>
            </a:r>
          </a:p>
        </p:txBody>
      </p:sp>
    </p:spTree>
    <p:extLst>
      <p:ext uri="{BB962C8B-B14F-4D97-AF65-F5344CB8AC3E}">
        <p14:creationId xmlns:p14="http://schemas.microsoft.com/office/powerpoint/2010/main" val="221139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/>
          </p:cNvGraphicFramePr>
          <p:nvPr/>
        </p:nvGraphicFramePr>
        <p:xfrm>
          <a:off x="2362201" y="152400"/>
          <a:ext cx="7586663" cy="638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itmap Image" r:id="rId4" imgW="6171429" imgH="5066667" progId="Paint.Picture">
                  <p:embed/>
                </p:oleObj>
              </mc:Choice>
              <mc:Fallback>
                <p:oleObj name="Bitmap Image" r:id="rId4" imgW="6171429" imgH="506666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52400"/>
                        <a:ext cx="7586663" cy="638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03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141669"/>
            <a:ext cx="10978982" cy="106894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payback period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210615"/>
            <a:ext cx="10824435" cy="50987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compute the break-even point: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does lifetime benefits overtake lifetime costs?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fraction of a year when payback actually occurs: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aseline="-10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beginningYear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amount </a:t>
            </a:r>
            <a:r>
              <a:rPr lang="en-US" sz="3600" baseline="-10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endYear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amount + </a:t>
            </a:r>
            <a:r>
              <a:rPr lang="en-US" sz="3600" baseline="-10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beginningYear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amount </a:t>
            </a:r>
            <a:r>
              <a:rPr lang="en-US" sz="3600" baseline="-100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dirty="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last example, 51,611 / (70,501 + 51,611) = 0.42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payback period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 years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4343400" y="2819400"/>
            <a:ext cx="43434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7" y="257578"/>
            <a:ext cx="10966103" cy="11075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Investment (ROI) analysis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481070"/>
            <a:ext cx="10966102" cy="5125792"/>
          </a:xfrm>
        </p:spPr>
        <p:txBody>
          <a:bodyPr>
            <a:normAutofit/>
          </a:bodyPr>
          <a:lstStyle/>
          <a:p>
            <a:pPr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comparing overall profitability</a:t>
            </a:r>
          </a:p>
          <a:p>
            <a:pPr lvl="1"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alternative is the best investment? </a:t>
            </a:r>
          </a:p>
          <a:p>
            <a:pPr lvl="1"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measures the ratio of the value of an investment to its cost.</a:t>
            </a:r>
          </a:p>
          <a:p>
            <a:pPr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is calculated as follows:</a:t>
            </a:r>
          </a:p>
          <a:p>
            <a:pPr lvl="1">
              <a:buNone/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ROI	=	Estimated lifetime benefits - Estimated lifetime costs</a:t>
            </a:r>
            <a:b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Estimated lifetime costs</a:t>
            </a:r>
          </a:p>
          <a:p>
            <a:pPr lvl="1">
              <a:buNone/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or:</a:t>
            </a:r>
          </a:p>
          <a:p>
            <a:pPr lvl="1">
              <a:buNone/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ROI	=	Net Present value / Estimated lifetime costs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example</a:t>
            </a:r>
          </a:p>
          <a:p>
            <a:pPr lvl="2"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 = (795,440 - 488,692) / 488,692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63%, </a:t>
            </a:r>
          </a:p>
          <a:p>
            <a:pPr lvl="2"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 ROI =   306,748 / 488,692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63%</a:t>
            </a:r>
          </a:p>
          <a:p>
            <a:pPr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with the highest ROI is the best alternative</a:t>
            </a:r>
          </a:p>
          <a:p>
            <a:pPr lvl="1"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need to know payback period too to get the full picture</a:t>
            </a:r>
          </a:p>
          <a:p>
            <a:pPr lvl="2">
              <a:tabLst>
                <a:tab pos="1260475" algn="ctr"/>
                <a:tab pos="1768475" algn="r"/>
                <a:tab pos="4572000" algn="ctr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A lower ROI with earlier payback may be preferable in some circumstances</a:t>
            </a:r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3886200" y="3133725"/>
            <a:ext cx="5257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270456"/>
            <a:ext cx="9720072" cy="8886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05307" y="1403797"/>
            <a:ext cx="11436439" cy="5280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will it take to get the technical expertise?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may have the technology, but that doesn't mean we have the skills required to properly apply that technology.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need to hire new people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re-train existing systems staff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hiring or training, it will impact the schedule.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schedule risk: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our technical expertise, are the project deadlines reasonable?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specific deadlines, are they mandatory or desirable?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deadlines are not mandatory, the analyst can propose several alternative schedules.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real constraints on project deadlines?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project overruns, what are the consequences?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a properly functioning information system two months late…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…or deliver an error-prone, useless information system on time?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Missed schedules are bad, but inadequate systems are worse!</a:t>
            </a:r>
          </a:p>
        </p:txBody>
      </p:sp>
    </p:spTree>
    <p:extLst>
      <p:ext uri="{BB962C8B-B14F-4D97-AF65-F5344CB8AC3E}">
        <p14:creationId xmlns:p14="http://schemas.microsoft.com/office/powerpoint/2010/main" val="220789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Feasibility Study?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966103" cy="4295104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feasibility study is an analysis of the viability of an idea through a disciplined and documented process of thinking through the idea from its logical beginning to its logical end.</a:t>
            </a:r>
          </a:p>
          <a:p>
            <a:pPr algn="just">
              <a:lnSpc>
                <a:spcPct val="8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feasibility study provides an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that helps answer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“Should we proceed with the proposed project idea? Is it a viable business venture?”</a:t>
            </a:r>
          </a:p>
          <a:p>
            <a:pPr algn="just">
              <a:lnSpc>
                <a:spcPct val="80000"/>
              </a:lnSpc>
            </a:pP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feasibility study should be conducted to determine   the viability of an idea BEFORE proceeding with the development of a business.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3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103031"/>
            <a:ext cx="9720072" cy="10174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120462"/>
            <a:ext cx="11056255" cy="518889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end-users and managers feel about…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…the problem you identified?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…the alternative solutions you are exploring?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evaluate: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whether a system </a:t>
            </a:r>
            <a:r>
              <a:rPr lang="en-US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but also whether a system </a:t>
            </a:r>
            <a:r>
              <a:rPr lang="en-US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solution might meet with resistance: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the project?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the </a:t>
            </a:r>
            <a:r>
              <a:rPr lang="en-U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feel about their role in the new system?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users or managers may resist (or not use) the system?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tend to resist change.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this problem be overcome? If so, how?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the working environment of the end users change?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or will end users and management adapt to the change?</a:t>
            </a:r>
          </a:p>
        </p:txBody>
      </p:sp>
    </p:spTree>
    <p:extLst>
      <p:ext uri="{BB962C8B-B14F-4D97-AF65-F5344CB8AC3E}">
        <p14:creationId xmlns:p14="http://schemas.microsoft.com/office/powerpoint/2010/main" val="75776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667"/>
            <a:ext cx="9720072" cy="1133341"/>
          </a:xfrm>
        </p:spPr>
        <p:txBody>
          <a:bodyPr/>
          <a:lstStyle/>
          <a:p>
            <a:r>
              <a:rPr lang="en-GB" dirty="0"/>
              <a:t>Writing Feasibility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6676"/>
            <a:ext cx="10850193" cy="48926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Include the statement of the problem. Subject and purpose of the study and its authorization.</a:t>
            </a:r>
          </a:p>
          <a:p>
            <a:pPr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Circumstances that created the necessity for this study.</a:t>
            </a:r>
          </a:p>
          <a:p>
            <a:pPr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technical and financial feasibility analysis. Individual analysis  of each alternative or proposed activities.</a:t>
            </a:r>
          </a:p>
          <a:p>
            <a:pPr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22615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1210614"/>
            <a:ext cx="11101588" cy="50987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facts, data, calculations, graphics to explain your analysis and conclusions.</a:t>
            </a:r>
          </a:p>
          <a:p>
            <a:pPr>
              <a:buNone/>
            </a:pPr>
            <a:endParaRPr lang="en-GB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  <a:p>
            <a:pPr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natural results from the information presented in the  discussion. This section is the link between the discussion and the recommendation.</a:t>
            </a:r>
          </a:p>
          <a:p>
            <a:pPr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Give recommendations about the most suitable option. Also, elaborate on its feasibility.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9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Rectangle 8"/>
          <p:cNvSpPr>
            <a:spLocks noGrp="1" noChangeArrowheads="1"/>
          </p:cNvSpPr>
          <p:nvPr>
            <p:ph type="title"/>
          </p:nvPr>
        </p:nvSpPr>
        <p:spPr>
          <a:xfrm>
            <a:off x="1024128" y="115910"/>
            <a:ext cx="11043376" cy="10947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Contents</a:t>
            </a:r>
          </a:p>
        </p:txBody>
      </p:sp>
      <p:sp>
        <p:nvSpPr>
          <p:cNvPr id="14746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734096" y="1210613"/>
            <a:ext cx="5044911" cy="5434885"/>
          </a:xfrm>
        </p:spPr>
        <p:txBody>
          <a:bodyPr>
            <a:noAutofit/>
          </a:bodyPr>
          <a:lstStyle/>
          <a:p>
            <a:pPr marL="381000" indent="-381000">
              <a:buFont typeface="Times" panose="02020603050405020304" pitchFamily="18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&amp; scope of </a:t>
            </a:r>
            <a:r>
              <a:rPr lang="en-US" sz="2000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(of the study)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commissioned it &amp; who did it,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information,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used for the study,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did it take,…</a:t>
            </a:r>
          </a:p>
          <a:p>
            <a:pPr marL="381000" indent="-381000">
              <a:buFont typeface="Times" panose="02020603050405020304" pitchFamily="18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present situation 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setting, current system(s).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factors and constraints.</a:t>
            </a:r>
          </a:p>
          <a:p>
            <a:pPr marL="381000" indent="-381000">
              <a:buFont typeface="Times" panose="02020603050405020304" pitchFamily="18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and requirements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wrong with the present situation?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changes are needed?</a:t>
            </a:r>
          </a:p>
          <a:p>
            <a:pPr marL="381000" indent="-381000">
              <a:buFont typeface="Times" panose="02020603050405020304" pitchFamily="18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new system.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relationships between them</a:t>
            </a:r>
          </a:p>
        </p:txBody>
      </p:sp>
      <p:sp>
        <p:nvSpPr>
          <p:cNvPr id="14746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989320" y="1094704"/>
            <a:ext cx="5666060" cy="5550794"/>
          </a:xfrm>
        </p:spPr>
        <p:txBody>
          <a:bodyPr>
            <a:noAutofit/>
          </a:bodyPr>
          <a:lstStyle/>
          <a:p>
            <a:pPr marL="381000" indent="-381000">
              <a:buFont typeface="Times" panose="02020603050405020304" pitchFamily="18" charset="0"/>
              <a:buAutoNum type="arabicPeriod" startAt="5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alternatives 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…including ‘do nothing’.</a:t>
            </a:r>
          </a:p>
          <a:p>
            <a:pPr marL="381000" indent="-381000">
              <a:buFont typeface="Times" panose="02020603050405020304" pitchFamily="18" charset="0"/>
              <a:buAutoNum type="arabicPeriod" startAt="5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comparison 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the criteria</a:t>
            </a:r>
          </a:p>
          <a:p>
            <a:pPr marL="381000" indent="-381000">
              <a:buFont typeface="Times" panose="02020603050405020304" pitchFamily="18" charset="0"/>
              <a:buAutoNum type="arabicPeriod" startAt="5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alternatives 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alternative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with respect to criteria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cost/benefit analysis and special implications.</a:t>
            </a:r>
          </a:p>
          <a:p>
            <a:pPr marL="381000" indent="-381000">
              <a:buFont typeface="Times" panose="02020603050405020304" pitchFamily="18" charset="0"/>
              <a:buAutoNum type="arabicPeriod" startAt="5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recommended and implications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 next;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may recommend an interim solution and a permanent solution</a:t>
            </a:r>
          </a:p>
          <a:p>
            <a:pPr marL="381000" indent="-381000">
              <a:buFont typeface="Times" panose="02020603050405020304" pitchFamily="18" charset="0"/>
              <a:buAutoNum type="arabicPeriod" startAt="5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Appendices</a:t>
            </a:r>
          </a:p>
          <a:p>
            <a:pPr marL="723900" lvl="1" indent="-2667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include any supporting material.</a:t>
            </a:r>
          </a:p>
        </p:txBody>
      </p:sp>
    </p:spTree>
    <p:extLst>
      <p:ext uri="{BB962C8B-B14F-4D97-AF65-F5344CB8AC3E}">
        <p14:creationId xmlns:p14="http://schemas.microsoft.com/office/powerpoint/2010/main" val="50490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128789"/>
            <a:ext cx="9720072" cy="8500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Alternatives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219200"/>
            <a:ext cx="10631252" cy="552933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compare alternatives?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 multiple selection criteria?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none of the alternatives is superior across the board?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Feasibility Analysis Matrix!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correspond to the candidate solutions;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rows correspond to the feasibility criteria;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cells contain the feasibility assessment notes for each candidate;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can be assigned a rank or score for each criterion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for operational feasibility, candidates can be ranked 1, 2, 3, etc.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final ranking or score is recorded in the last row.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evaluation criteria to include in the matrix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output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support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maintenance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on system</a:t>
            </a:r>
          </a:p>
        </p:txBody>
      </p:sp>
    </p:spTree>
    <p:extLst>
      <p:ext uri="{BB962C8B-B14F-4D97-AF65-F5344CB8AC3E}">
        <p14:creationId xmlns:p14="http://schemas.microsoft.com/office/powerpoint/2010/main" val="281645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180304"/>
            <a:ext cx="9720072" cy="914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matrix</a:t>
            </a:r>
          </a:p>
        </p:txBody>
      </p:sp>
      <p:graphicFrame>
        <p:nvGraphicFramePr>
          <p:cNvPr id="144387" name="Object 3"/>
          <p:cNvGraphicFramePr>
            <a:graphicFrameLocks/>
          </p:cNvGraphicFramePr>
          <p:nvPr/>
        </p:nvGraphicFramePr>
        <p:xfrm>
          <a:off x="1927225" y="1792289"/>
          <a:ext cx="8051800" cy="38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4" imgW="5190840" imgH="2209680" progId="Excel.Sheet.8">
                  <p:embed/>
                </p:oleObj>
              </mc:Choice>
              <mc:Fallback>
                <p:oleObj name="Worksheet" r:id="rId4" imgW="5190840" imgH="220968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792289"/>
                        <a:ext cx="8051800" cy="383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598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/>
          </p:cNvGraphicFramePr>
          <p:nvPr/>
        </p:nvGraphicFramePr>
        <p:xfrm>
          <a:off x="1930400" y="528638"/>
          <a:ext cx="8737600" cy="598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4" imgW="7683500" imgH="5803900" progId="Word.Document.8">
                  <p:embed/>
                </p:oleObj>
              </mc:Choice>
              <mc:Fallback>
                <p:oleObj name="Document" r:id="rId4" imgW="7683500" imgH="58039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28638"/>
                        <a:ext cx="8737600" cy="598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079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/>
          </p:cNvGraphicFramePr>
          <p:nvPr/>
        </p:nvGraphicFramePr>
        <p:xfrm>
          <a:off x="2286000" y="533400"/>
          <a:ext cx="81534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4" imgW="7366000" imgH="5537200" progId="Word.Document.8">
                  <p:embed/>
                </p:oleObj>
              </mc:Choice>
              <mc:Fallback>
                <p:oleObj name="Document" r:id="rId4" imgW="7366000" imgH="5537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"/>
                        <a:ext cx="81534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79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1668"/>
            <a:ext cx="9720072" cy="9916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yardstick 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3341"/>
            <a:ext cx="10895527" cy="517601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alternatives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comparison by topic OR by complete subject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70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Yardstick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when you have various alternatives or more than one possible solution.</a:t>
            </a:r>
          </a:p>
          <a:p>
            <a:r>
              <a:rPr lang="en-US" dirty="0" smtClean="0"/>
              <a:t>You will give your opinion about each alternative or solution after a thorough evaluation.</a:t>
            </a:r>
          </a:p>
          <a:p>
            <a:r>
              <a:rPr lang="en-US" dirty="0" smtClean="0"/>
              <a:t>Evaluation refers to a judgment of the merit, worth, or value of something based on sound criteria.</a:t>
            </a:r>
          </a:p>
          <a:p>
            <a:r>
              <a:rPr lang="en-US" dirty="0" smtClean="0"/>
              <a:t>The criteria become the yardstick by which you measure various alternatives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6" y="2011507"/>
            <a:ext cx="173112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5910"/>
            <a:ext cx="9720072" cy="69545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a feasibility study?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17431"/>
            <a:ext cx="10863072" cy="564094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 project can be done: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...is it possible?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...is it justified?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suggest possible alternative solutions.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management with enough information to know: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project can be done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final product will benefit its intended users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alternatives are (so that a selection can be made in subsequent phases)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there is a preferred alternative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management-oriented activity: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feasibility study, management makes a “go/no-go” decision.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examine the problem in the context of broader business strategy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07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Yardstick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you first need to prepare a list of criteria (factors by which you judge)</a:t>
            </a:r>
          </a:p>
          <a:p>
            <a:r>
              <a:rPr lang="en-US" dirty="0" smtClean="0"/>
              <a:t>This approach is more common in feasibility reports, evaluation reports, recommendation reports.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4156364"/>
            <a:ext cx="5389419" cy="18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the Yardstick/Criteria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criteria should be based on the FOUR types of feasibilities which are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Economic (costs-benefits analysis)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Technical (equipment and personnel expertise)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Schedule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Operational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28" y="3687907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for Feasibility Studies Based on the Yardstick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(who commissioned the report, purpose of the report, issues faced)</a:t>
            </a:r>
          </a:p>
          <a:p>
            <a:r>
              <a:rPr lang="en-US" dirty="0" smtClean="0"/>
              <a:t>Evaluation Criteria</a:t>
            </a:r>
          </a:p>
          <a:p>
            <a:r>
              <a:rPr lang="en-US" dirty="0" smtClean="0"/>
              <a:t>Analysis of Each Option</a:t>
            </a:r>
          </a:p>
          <a:p>
            <a:r>
              <a:rPr lang="en-US" dirty="0" smtClean="0"/>
              <a:t>Conclusion and Recommendation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58" y="344011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5795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a feasibility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98490"/>
            <a:ext cx="10855817" cy="59114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be studied in the feasibility study: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 organizational system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Stakeholders, users, policies, functions, objectives,...</a:t>
            </a:r>
          </a:p>
          <a:p>
            <a:pPr marL="310896" lvl="2" indent="0">
              <a:lnSpc>
                <a:spcPct val="11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the present system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inconsistencies, inadequacies in functionality, performance,…</a:t>
            </a:r>
          </a:p>
          <a:p>
            <a:pPr marL="310896" lvl="2" indent="0">
              <a:lnSpc>
                <a:spcPct val="10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other requirements for the new system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problem(s) need to be solved?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the stakeholders like to achieve?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9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17431"/>
            <a:ext cx="10785799" cy="567958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nonfunctional requirements on the system (preliminary pass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10896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alternatives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“Sticking with the current system” is always an alternative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business processes for solving the problems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levels/types of computerization for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marL="310896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conclude: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of the project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preferred alternative.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7" y="128790"/>
            <a:ext cx="10579737" cy="8886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a feasibility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3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8794" y="167425"/>
            <a:ext cx="10547798" cy="155183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for a Feasibility Assessment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52282" y="1957588"/>
            <a:ext cx="10264462" cy="406221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required for a feasibility study can come from primary or secondary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 can include formal interviews and surveys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primary data can be expensive and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 can include industry and trade publications, statistics of industry associations,     and government agency reports</a:t>
            </a:r>
          </a:p>
          <a:p>
            <a:pPr lvl="2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54546"/>
            <a:ext cx="9720072" cy="81136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feasibility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74397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lvl="1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project possible with current technology?</a:t>
            </a:r>
          </a:p>
          <a:p>
            <a:pPr lvl="1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technical risk is there?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the technology: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available locally?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it be obtained?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it be compatible with other systems?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project possible, given resource constraints?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benefits?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tangible and intangible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Quantify them!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development and operational costs?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benefits worth the costs?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3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30310"/>
            <a:ext cx="10669889" cy="560231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</a:t>
            </a:r>
          </a:p>
          <a:p>
            <a:pPr lvl="1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build a solution in time to be useful?</a:t>
            </a:r>
          </a:p>
          <a:p>
            <a:pPr lvl="2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consequences of delay?</a:t>
            </a:r>
          </a:p>
          <a:p>
            <a:pPr lvl="2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constraints on the schedule?</a:t>
            </a:r>
          </a:p>
          <a:p>
            <a:pPr lvl="2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these constraints be met?</a:t>
            </a:r>
          </a:p>
          <a:p>
            <a:pPr>
              <a:spcBef>
                <a:spcPct val="2500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lvl="1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is developed, will it be used?</a:t>
            </a:r>
          </a:p>
          <a:p>
            <a:pPr lvl="1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and social issues…</a:t>
            </a:r>
          </a:p>
          <a:p>
            <a:pPr lvl="2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objections?</a:t>
            </a:r>
          </a:p>
          <a:p>
            <a:pPr lvl="2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resistance?</a:t>
            </a:r>
          </a:p>
          <a:p>
            <a:pPr lvl="2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conflicts and policies?</a:t>
            </a:r>
          </a:p>
          <a:p>
            <a:pPr lvl="2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acceptability?</a:t>
            </a:r>
          </a:p>
          <a:p>
            <a:pPr lvl="2">
              <a:spcBef>
                <a:spcPct val="25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aspects and government regulations?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115910"/>
            <a:ext cx="9720072" cy="81136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feasibility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9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128" y="115910"/>
            <a:ext cx="9720072" cy="92727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772732" y="1133341"/>
            <a:ext cx="11127347" cy="54477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proposed technology or solution practical?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currently possess the necessary technology?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possess the necessary technical expertise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…and is the schedule reasonable for this team?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relevant technology mature enough to be easily applied to our problem?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kinds of technology will we need?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organizations like to use state-of-the-art technology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…but most prefer to use mature and proven technology.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mature technology has a larger customer base for obtaining advice concerning problems and improvements.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required technology available “in house”?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technology is available: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…does it have the capacity to handle the solution?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technology is not available: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…can it be acquired?</a:t>
            </a:r>
          </a:p>
        </p:txBody>
      </p:sp>
    </p:spTree>
    <p:extLst>
      <p:ext uri="{BB962C8B-B14F-4D97-AF65-F5344CB8AC3E}">
        <p14:creationId xmlns:p14="http://schemas.microsoft.com/office/powerpoint/2010/main" val="27329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1770</TotalTime>
  <Words>2093</Words>
  <Application>Microsoft Office PowerPoint</Application>
  <PresentationFormat>Widescreen</PresentationFormat>
  <Paragraphs>365</Paragraphs>
  <Slides>32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Calibri</vt:lpstr>
      <vt:lpstr>Symbol</vt:lpstr>
      <vt:lpstr>Times</vt:lpstr>
      <vt:lpstr>Times New Roman</vt:lpstr>
      <vt:lpstr>Tw Cen MT</vt:lpstr>
      <vt:lpstr>Tw Cen MT Condensed</vt:lpstr>
      <vt:lpstr>Wingdings</vt:lpstr>
      <vt:lpstr>Wingdings 3</vt:lpstr>
      <vt:lpstr>Integral</vt:lpstr>
      <vt:lpstr>Document</vt:lpstr>
      <vt:lpstr>Bitmap Image</vt:lpstr>
      <vt:lpstr>Worksheet</vt:lpstr>
      <vt:lpstr>Feasibility studies</vt:lpstr>
      <vt:lpstr>What is a Feasibility Study?</vt:lpstr>
      <vt:lpstr>Why a feasibility study?</vt:lpstr>
      <vt:lpstr>Content of a feasibility study</vt:lpstr>
      <vt:lpstr>Content of a feasibility study</vt:lpstr>
      <vt:lpstr>Data Sources for a Feasibility Assessment</vt:lpstr>
      <vt:lpstr>Four Types of feasibility</vt:lpstr>
      <vt:lpstr>Four Types of feasibility</vt:lpstr>
      <vt:lpstr>Technical Feasibility</vt:lpstr>
      <vt:lpstr>Economic Feasibility</vt:lpstr>
      <vt:lpstr> Benefits  Costs</vt:lpstr>
      <vt:lpstr>Example: costs for small Client-Server project</vt:lpstr>
      <vt:lpstr>Analyzing Costs vs. Benefits</vt:lpstr>
      <vt:lpstr>Calculating Present Value</vt:lpstr>
      <vt:lpstr>Net Present Value</vt:lpstr>
      <vt:lpstr>PowerPoint Presentation</vt:lpstr>
      <vt:lpstr>Computing the payback period</vt:lpstr>
      <vt:lpstr>Return on Investment (ROI) analysis</vt:lpstr>
      <vt:lpstr>Schedule Feasibility</vt:lpstr>
      <vt:lpstr>Operational Feasibility</vt:lpstr>
      <vt:lpstr>Writing Feasibility Reports</vt:lpstr>
      <vt:lpstr>PowerPoint Presentation</vt:lpstr>
      <vt:lpstr>Feasibility Study Contents</vt:lpstr>
      <vt:lpstr>Comparing Alternatives</vt:lpstr>
      <vt:lpstr>Example matrix</vt:lpstr>
      <vt:lpstr>PowerPoint Presentation</vt:lpstr>
      <vt:lpstr>PowerPoint Presentation</vt:lpstr>
      <vt:lpstr>The yardstick approach</vt:lpstr>
      <vt:lpstr>Yardstick Approach</vt:lpstr>
      <vt:lpstr>Yardstick Approach</vt:lpstr>
      <vt:lpstr>How to build the Yardstick/Criteria</vt:lpstr>
      <vt:lpstr>Format for Feasibility Studies Based on the Yardstick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studies</dc:title>
  <dc:creator>NaziaImam</dc:creator>
  <cp:lastModifiedBy>Faiza Mumtaz</cp:lastModifiedBy>
  <cp:revision>10</cp:revision>
  <dcterms:created xsi:type="dcterms:W3CDTF">2018-04-07T06:55:13Z</dcterms:created>
  <dcterms:modified xsi:type="dcterms:W3CDTF">2021-05-06T18:11:05Z</dcterms:modified>
</cp:coreProperties>
</file>