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42FB09-7DFF-456F-8B56-E3BEB34FD0BB}" type="datetimeFigureOut">
              <a:rPr lang="en-US" smtClean="0">
                <a:solidFill>
                  <a:prstClr val="black">
                    <a:tint val="75000"/>
                  </a:prstClr>
                </a:solidFill>
              </a:rPr>
              <a:pPr/>
              <a:t>4/28/2020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EA439DA-3DA7-4CA1-8454-D639F26B90EA}" type="slidenum">
              <a:rPr lang="en-US" smtClean="0"/>
              <a:pPr/>
              <a:t>‹#›</a:t>
            </a:fld>
            <a:endParaRPr lang="en-US"/>
          </a:p>
        </p:txBody>
      </p:sp>
    </p:spTree>
    <p:extLst>
      <p:ext uri="{BB962C8B-B14F-4D97-AF65-F5344CB8AC3E}">
        <p14:creationId xmlns:p14="http://schemas.microsoft.com/office/powerpoint/2010/main" val="351682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42FB09-7DFF-456F-8B56-E3BEB34FD0BB}" type="datetimeFigureOut">
              <a:rPr lang="en-US" smtClean="0">
                <a:solidFill>
                  <a:prstClr val="black">
                    <a:tint val="75000"/>
                  </a:prstClr>
                </a:solidFill>
              </a:rPr>
              <a:pPr/>
              <a:t>4/28/2020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EA439DA-3DA7-4CA1-8454-D639F26B90EA}" type="slidenum">
              <a:rPr lang="en-US" smtClean="0"/>
              <a:pPr/>
              <a:t>‹#›</a:t>
            </a:fld>
            <a:endParaRPr lang="en-US"/>
          </a:p>
        </p:txBody>
      </p:sp>
    </p:spTree>
    <p:extLst>
      <p:ext uri="{BB962C8B-B14F-4D97-AF65-F5344CB8AC3E}">
        <p14:creationId xmlns:p14="http://schemas.microsoft.com/office/powerpoint/2010/main" val="232550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42FB09-7DFF-456F-8B56-E3BEB34FD0BB}" type="datetimeFigureOut">
              <a:rPr lang="en-US" smtClean="0">
                <a:solidFill>
                  <a:prstClr val="black">
                    <a:tint val="75000"/>
                  </a:prstClr>
                </a:solidFill>
              </a:rPr>
              <a:pPr/>
              <a:t>4/28/2020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EA439DA-3DA7-4CA1-8454-D639F26B90EA}"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0604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D42FB09-7DFF-456F-8B56-E3BEB34FD0BB}" type="datetimeFigureOut">
              <a:rPr lang="en-US" smtClean="0">
                <a:solidFill>
                  <a:prstClr val="black">
                    <a:tint val="75000"/>
                  </a:prstClr>
                </a:solidFill>
              </a:rPr>
              <a:pPr/>
              <a:t>4/28/2020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A439DA-3DA7-4CA1-8454-D639F26B90EA}" type="slidenum">
              <a:rPr lang="en-US" smtClean="0"/>
              <a:pPr/>
              <a:t>‹#›</a:t>
            </a:fld>
            <a:endParaRPr lang="en-US"/>
          </a:p>
        </p:txBody>
      </p:sp>
    </p:spTree>
    <p:extLst>
      <p:ext uri="{BB962C8B-B14F-4D97-AF65-F5344CB8AC3E}">
        <p14:creationId xmlns:p14="http://schemas.microsoft.com/office/powerpoint/2010/main" val="3119116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D42FB09-7DFF-456F-8B56-E3BEB34FD0BB}" type="datetimeFigureOut">
              <a:rPr lang="en-US" smtClean="0">
                <a:solidFill>
                  <a:prstClr val="black">
                    <a:tint val="75000"/>
                  </a:prstClr>
                </a:solidFill>
              </a:rPr>
              <a:pPr/>
              <a:t>4/28/2020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A439DA-3DA7-4CA1-8454-D639F26B90EA}"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904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D42FB09-7DFF-456F-8B56-E3BEB34FD0BB}" type="datetimeFigureOut">
              <a:rPr lang="en-US" smtClean="0">
                <a:solidFill>
                  <a:prstClr val="black">
                    <a:tint val="75000"/>
                  </a:prstClr>
                </a:solidFill>
              </a:rPr>
              <a:pPr/>
              <a:t>4/28/2020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A439DA-3DA7-4CA1-8454-D639F26B90EA}" type="slidenum">
              <a:rPr lang="en-US" smtClean="0"/>
              <a:pPr/>
              <a:t>‹#›</a:t>
            </a:fld>
            <a:endParaRPr lang="en-US"/>
          </a:p>
        </p:txBody>
      </p:sp>
    </p:spTree>
    <p:extLst>
      <p:ext uri="{BB962C8B-B14F-4D97-AF65-F5344CB8AC3E}">
        <p14:creationId xmlns:p14="http://schemas.microsoft.com/office/powerpoint/2010/main" val="2791371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42FB09-7DFF-456F-8B56-E3BEB34FD0BB}" type="datetimeFigureOut">
              <a:rPr lang="en-US" smtClean="0">
                <a:solidFill>
                  <a:prstClr val="black">
                    <a:tint val="75000"/>
                  </a:prstClr>
                </a:solidFill>
              </a:rPr>
              <a:pPr/>
              <a:t>4/28/2020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EA439DA-3DA7-4CA1-8454-D639F26B90EA}" type="slidenum">
              <a:rPr lang="en-US" smtClean="0"/>
              <a:pPr/>
              <a:t>‹#›</a:t>
            </a:fld>
            <a:endParaRPr lang="en-US"/>
          </a:p>
        </p:txBody>
      </p:sp>
    </p:spTree>
    <p:extLst>
      <p:ext uri="{BB962C8B-B14F-4D97-AF65-F5344CB8AC3E}">
        <p14:creationId xmlns:p14="http://schemas.microsoft.com/office/powerpoint/2010/main" val="2456427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42FB09-7DFF-456F-8B56-E3BEB34FD0BB}" type="datetimeFigureOut">
              <a:rPr lang="en-US" smtClean="0">
                <a:solidFill>
                  <a:prstClr val="black">
                    <a:tint val="75000"/>
                  </a:prstClr>
                </a:solidFill>
              </a:rPr>
              <a:pPr/>
              <a:t>4/28/2020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EA439DA-3DA7-4CA1-8454-D639F26B90EA}" type="slidenum">
              <a:rPr lang="en-US" smtClean="0"/>
              <a:pPr/>
              <a:t>‹#›</a:t>
            </a:fld>
            <a:endParaRPr lang="en-US"/>
          </a:p>
        </p:txBody>
      </p:sp>
    </p:spTree>
    <p:extLst>
      <p:ext uri="{BB962C8B-B14F-4D97-AF65-F5344CB8AC3E}">
        <p14:creationId xmlns:p14="http://schemas.microsoft.com/office/powerpoint/2010/main" val="57697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42FB09-7DFF-456F-8B56-E3BEB34FD0BB}" type="datetimeFigureOut">
              <a:rPr lang="en-US" smtClean="0">
                <a:solidFill>
                  <a:prstClr val="black">
                    <a:tint val="75000"/>
                  </a:prstClr>
                </a:solidFill>
              </a:rPr>
              <a:pPr/>
              <a:t>4/28/2020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EA439DA-3DA7-4CA1-8454-D639F26B90EA}" type="slidenum">
              <a:rPr lang="en-US" smtClean="0"/>
              <a:pPr/>
              <a:t>‹#›</a:t>
            </a:fld>
            <a:endParaRPr lang="en-US"/>
          </a:p>
        </p:txBody>
      </p:sp>
    </p:spTree>
    <p:extLst>
      <p:ext uri="{BB962C8B-B14F-4D97-AF65-F5344CB8AC3E}">
        <p14:creationId xmlns:p14="http://schemas.microsoft.com/office/powerpoint/2010/main" val="616705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42FB09-7DFF-456F-8B56-E3BEB34FD0BB}" type="datetimeFigureOut">
              <a:rPr lang="en-US" smtClean="0">
                <a:solidFill>
                  <a:prstClr val="black">
                    <a:tint val="75000"/>
                  </a:prstClr>
                </a:solidFill>
              </a:rPr>
              <a:pPr/>
              <a:t>4/28/2020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EA439DA-3DA7-4CA1-8454-D639F26B90EA}" type="slidenum">
              <a:rPr lang="en-US" smtClean="0"/>
              <a:pPr/>
              <a:t>‹#›</a:t>
            </a:fld>
            <a:endParaRPr lang="en-US"/>
          </a:p>
        </p:txBody>
      </p:sp>
    </p:spTree>
    <p:extLst>
      <p:ext uri="{BB962C8B-B14F-4D97-AF65-F5344CB8AC3E}">
        <p14:creationId xmlns:p14="http://schemas.microsoft.com/office/powerpoint/2010/main" val="2280479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42FB09-7DFF-456F-8B56-E3BEB34FD0BB}" type="datetimeFigureOut">
              <a:rPr lang="en-US" smtClean="0">
                <a:solidFill>
                  <a:prstClr val="black">
                    <a:tint val="75000"/>
                  </a:prstClr>
                </a:solidFill>
              </a:rPr>
              <a:pPr/>
              <a:t>4/28/2020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EA439DA-3DA7-4CA1-8454-D639F26B90EA}" type="slidenum">
              <a:rPr lang="en-US" smtClean="0"/>
              <a:pPr/>
              <a:t>‹#›</a:t>
            </a:fld>
            <a:endParaRPr lang="en-US"/>
          </a:p>
        </p:txBody>
      </p:sp>
    </p:spTree>
    <p:extLst>
      <p:ext uri="{BB962C8B-B14F-4D97-AF65-F5344CB8AC3E}">
        <p14:creationId xmlns:p14="http://schemas.microsoft.com/office/powerpoint/2010/main" val="325592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42FB09-7DFF-456F-8B56-E3BEB34FD0BB}" type="datetimeFigureOut">
              <a:rPr lang="en-US" smtClean="0">
                <a:solidFill>
                  <a:prstClr val="black">
                    <a:tint val="75000"/>
                  </a:prstClr>
                </a:solidFill>
              </a:rPr>
              <a:pPr/>
              <a:t>4/28/2020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EA439DA-3DA7-4CA1-8454-D639F26B90EA}" type="slidenum">
              <a:rPr lang="en-US" smtClean="0"/>
              <a:pPr/>
              <a:t>‹#›</a:t>
            </a:fld>
            <a:endParaRPr lang="en-US"/>
          </a:p>
        </p:txBody>
      </p:sp>
    </p:spTree>
    <p:extLst>
      <p:ext uri="{BB962C8B-B14F-4D97-AF65-F5344CB8AC3E}">
        <p14:creationId xmlns:p14="http://schemas.microsoft.com/office/powerpoint/2010/main" val="71059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42FB09-7DFF-456F-8B56-E3BEB34FD0BB}" type="datetimeFigureOut">
              <a:rPr lang="en-US" smtClean="0">
                <a:solidFill>
                  <a:prstClr val="black">
                    <a:tint val="75000"/>
                  </a:prstClr>
                </a:solidFill>
              </a:rPr>
              <a:pPr/>
              <a:t>4/28/2020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EA439DA-3DA7-4CA1-8454-D639F26B90EA}" type="slidenum">
              <a:rPr lang="en-US" smtClean="0"/>
              <a:pPr/>
              <a:t>‹#›</a:t>
            </a:fld>
            <a:endParaRPr lang="en-US"/>
          </a:p>
        </p:txBody>
      </p:sp>
    </p:spTree>
    <p:extLst>
      <p:ext uri="{BB962C8B-B14F-4D97-AF65-F5344CB8AC3E}">
        <p14:creationId xmlns:p14="http://schemas.microsoft.com/office/powerpoint/2010/main" val="215709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2FB09-7DFF-456F-8B56-E3BEB34FD0BB}" type="datetimeFigureOut">
              <a:rPr lang="en-US" smtClean="0">
                <a:solidFill>
                  <a:prstClr val="black">
                    <a:tint val="75000"/>
                  </a:prstClr>
                </a:solidFill>
              </a:rPr>
              <a:pPr/>
              <a:t>4/28/2020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EA439DA-3DA7-4CA1-8454-D639F26B90EA}" type="slidenum">
              <a:rPr lang="en-US" smtClean="0"/>
              <a:pPr/>
              <a:t>‹#›</a:t>
            </a:fld>
            <a:endParaRPr lang="en-US"/>
          </a:p>
        </p:txBody>
      </p:sp>
    </p:spTree>
    <p:extLst>
      <p:ext uri="{BB962C8B-B14F-4D97-AF65-F5344CB8AC3E}">
        <p14:creationId xmlns:p14="http://schemas.microsoft.com/office/powerpoint/2010/main" val="2493201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42FB09-7DFF-456F-8B56-E3BEB34FD0BB}" type="datetimeFigureOut">
              <a:rPr lang="en-US" smtClean="0">
                <a:solidFill>
                  <a:prstClr val="black">
                    <a:tint val="75000"/>
                  </a:prstClr>
                </a:solidFill>
              </a:rPr>
              <a:pPr/>
              <a:t>4/28/2020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EA439DA-3DA7-4CA1-8454-D639F26B90EA}" type="slidenum">
              <a:rPr lang="en-US" smtClean="0"/>
              <a:pPr/>
              <a:t>‹#›</a:t>
            </a:fld>
            <a:endParaRPr lang="en-US"/>
          </a:p>
        </p:txBody>
      </p:sp>
    </p:spTree>
    <p:extLst>
      <p:ext uri="{BB962C8B-B14F-4D97-AF65-F5344CB8AC3E}">
        <p14:creationId xmlns:p14="http://schemas.microsoft.com/office/powerpoint/2010/main" val="190132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42FB09-7DFF-456F-8B56-E3BEB34FD0BB}" type="datetimeFigureOut">
              <a:rPr lang="en-US" smtClean="0">
                <a:solidFill>
                  <a:prstClr val="black">
                    <a:tint val="75000"/>
                  </a:prstClr>
                </a:solidFill>
              </a:rPr>
              <a:pPr/>
              <a:t>4/28/2020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A439DA-3DA7-4CA1-8454-D639F26B90EA}" type="slidenum">
              <a:rPr lang="en-US" smtClean="0"/>
              <a:pPr/>
              <a:t>‹#›</a:t>
            </a:fld>
            <a:endParaRPr lang="en-US"/>
          </a:p>
        </p:txBody>
      </p:sp>
    </p:spTree>
    <p:extLst>
      <p:ext uri="{BB962C8B-B14F-4D97-AF65-F5344CB8AC3E}">
        <p14:creationId xmlns:p14="http://schemas.microsoft.com/office/powerpoint/2010/main" val="295219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D42FB09-7DFF-456F-8B56-E3BEB34FD0BB}" type="datetimeFigureOut">
              <a:rPr lang="en-US" smtClean="0">
                <a:solidFill>
                  <a:prstClr val="black">
                    <a:tint val="75000"/>
                  </a:prstClr>
                </a:solidFill>
              </a:rPr>
              <a:pPr/>
              <a:t>4/28/2020</a:t>
            </a:fld>
            <a:endParaRPr lang="en-US">
              <a:solidFill>
                <a:prstClr val="black">
                  <a:tint val="75000"/>
                </a:prstClr>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EA439DA-3DA7-4CA1-8454-D639F26B90EA}" type="slidenum">
              <a:rPr lang="en-US" smtClean="0"/>
              <a:pPr/>
              <a:t>‹#›</a:t>
            </a:fld>
            <a:endParaRPr lang="en-US"/>
          </a:p>
        </p:txBody>
      </p:sp>
    </p:spTree>
    <p:extLst>
      <p:ext uri="{BB962C8B-B14F-4D97-AF65-F5344CB8AC3E}">
        <p14:creationId xmlns:p14="http://schemas.microsoft.com/office/powerpoint/2010/main" val="95884910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Professional E-mails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18992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225" y="360608"/>
            <a:ext cx="9508388" cy="837126"/>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S</a:t>
            </a:r>
            <a:r>
              <a:rPr lang="en-US" b="1" dirty="0" smtClean="0">
                <a:solidFill>
                  <a:schemeClr val="tx1"/>
                </a:solidFill>
                <a:latin typeface="Times New Roman" panose="02020603050405020304" pitchFamily="18" charset="0"/>
                <a:cs typeface="Times New Roman" panose="02020603050405020304" pitchFamily="18" charset="0"/>
              </a:rPr>
              <a:t>alutation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5314" y="1107583"/>
            <a:ext cx="10625070" cy="5640948"/>
          </a:xfrm>
        </p:spPr>
        <p:txBody>
          <a:bodyPr>
            <a:noAutofit/>
          </a:bodyPr>
          <a:lstStyle/>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Always start with a greeting, an opener or a salutation</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I</a:t>
            </a:r>
            <a:r>
              <a:rPr lang="en-US" sz="2400" dirty="0" smtClean="0">
                <a:solidFill>
                  <a:schemeClr val="tx1"/>
                </a:solidFill>
                <a:latin typeface="Times New Roman" panose="02020603050405020304" pitchFamily="18" charset="0"/>
                <a:cs typeface="Times New Roman" panose="02020603050405020304" pitchFamily="18" charset="0"/>
              </a:rPr>
              <a:t>t’s </a:t>
            </a:r>
            <a:r>
              <a:rPr lang="en-US" sz="2400" dirty="0">
                <a:solidFill>
                  <a:schemeClr val="tx1"/>
                </a:solidFill>
                <a:latin typeface="Times New Roman" panose="02020603050405020304" pitchFamily="18" charset="0"/>
                <a:cs typeface="Times New Roman" panose="02020603050405020304" pitchFamily="18" charset="0"/>
              </a:rPr>
              <a:t>more polite, but really it sets the tone of the email. </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A formal greeting, “Dear </a:t>
            </a:r>
            <a:r>
              <a:rPr lang="en-US" sz="2400" dirty="0" err="1" smtClean="0">
                <a:solidFill>
                  <a:schemeClr val="tx1"/>
                </a:solidFill>
                <a:latin typeface="Times New Roman" panose="02020603050405020304" pitchFamily="18" charset="0"/>
                <a:cs typeface="Times New Roman" panose="02020603050405020304" pitchFamily="18" charset="0"/>
              </a:rPr>
              <a:t>Mr</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Ahmed</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indicates a formal email; </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a </a:t>
            </a:r>
            <a:r>
              <a:rPr lang="en-US" sz="2400" b="1" dirty="0">
                <a:solidFill>
                  <a:schemeClr val="tx1"/>
                </a:solidFill>
                <a:latin typeface="Times New Roman" panose="02020603050405020304" pitchFamily="18" charset="0"/>
                <a:cs typeface="Times New Roman" panose="02020603050405020304" pitchFamily="18" charset="0"/>
              </a:rPr>
              <a:t>“Hi Hilton”, </a:t>
            </a:r>
            <a:r>
              <a:rPr lang="en-US" sz="2400" dirty="0">
                <a:solidFill>
                  <a:schemeClr val="tx1"/>
                </a:solidFill>
                <a:latin typeface="Times New Roman" panose="02020603050405020304" pitchFamily="18" charset="0"/>
                <a:cs typeface="Times New Roman" panose="02020603050405020304" pitchFamily="18" charset="0"/>
              </a:rPr>
              <a:t>sets a more informal </a:t>
            </a:r>
            <a:r>
              <a:rPr lang="en-US" sz="2400" dirty="0" smtClean="0">
                <a:solidFill>
                  <a:schemeClr val="tx1"/>
                </a:solidFill>
                <a:latin typeface="Times New Roman" panose="02020603050405020304" pitchFamily="18" charset="0"/>
                <a:cs typeface="Times New Roman" panose="02020603050405020304" pitchFamily="18" charset="0"/>
              </a:rPr>
              <a:t>tone</a:t>
            </a:r>
          </a:p>
          <a:p>
            <a:pPr algn="just">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Starting </a:t>
            </a:r>
            <a:r>
              <a:rPr lang="en-US" sz="2400" dirty="0">
                <a:solidFill>
                  <a:schemeClr val="tx1"/>
                </a:solidFill>
                <a:latin typeface="Times New Roman" panose="02020603050405020304" pitchFamily="18" charset="0"/>
                <a:cs typeface="Times New Roman" panose="02020603050405020304" pitchFamily="18" charset="0"/>
              </a:rPr>
              <a:t>the email with, </a:t>
            </a:r>
            <a:r>
              <a:rPr lang="en-US" sz="2400" b="1" dirty="0">
                <a:solidFill>
                  <a:schemeClr val="tx1"/>
                </a:solidFill>
                <a:latin typeface="Times New Roman" panose="02020603050405020304" pitchFamily="18" charset="0"/>
                <a:cs typeface="Times New Roman" panose="02020603050405020304" pitchFamily="18" charset="0"/>
              </a:rPr>
              <a:t>"</a:t>
            </a:r>
            <a:r>
              <a:rPr lang="en-US" sz="2400" b="1" dirty="0" smtClean="0">
                <a:solidFill>
                  <a:schemeClr val="tx1"/>
                </a:solidFill>
                <a:latin typeface="Times New Roman" panose="02020603050405020304" pitchFamily="18" charset="0"/>
                <a:cs typeface="Times New Roman" panose="02020603050405020304" pitchFamily="18" charset="0"/>
              </a:rPr>
              <a:t>Hey”,</a:t>
            </a:r>
            <a:r>
              <a:rPr lang="en-US" sz="2400" dirty="0">
                <a:solidFill>
                  <a:schemeClr val="tx1"/>
                </a:solidFill>
                <a:latin typeface="Times New Roman" panose="02020603050405020304" pitchFamily="18" charset="0"/>
                <a:cs typeface="Times New Roman" panose="02020603050405020304" pitchFamily="18" charset="0"/>
              </a:rPr>
              <a:t> is too casual for most business situations because of the potential disrespect felt by some recipients.</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Another salutation to avoid is, </a:t>
            </a:r>
            <a:r>
              <a:rPr lang="en-US" sz="2400" b="1" dirty="0">
                <a:solidFill>
                  <a:schemeClr val="tx1"/>
                </a:solidFill>
                <a:latin typeface="Times New Roman" panose="02020603050405020304" pitchFamily="18" charset="0"/>
                <a:cs typeface="Times New Roman" panose="02020603050405020304" pitchFamily="18" charset="0"/>
              </a:rPr>
              <a:t>"To whom it may concern," </a:t>
            </a:r>
            <a:r>
              <a:rPr lang="en-US" sz="2400" dirty="0">
                <a:solidFill>
                  <a:schemeClr val="tx1"/>
                </a:solidFill>
                <a:latin typeface="Times New Roman" panose="02020603050405020304" pitchFamily="18" charset="0"/>
                <a:cs typeface="Times New Roman" panose="02020603050405020304" pitchFamily="18" charset="0"/>
              </a:rPr>
              <a:t>unless you have absolutely no idea of the recipient's identity. This salutation suggests a blind email that does not have any relationship with the recipient.</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928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6073" y="624110"/>
            <a:ext cx="9598539" cy="1280890"/>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Salutation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If the recipient is greeted </a:t>
            </a:r>
            <a:r>
              <a:rPr lang="en-US" sz="2400" i="1" dirty="0">
                <a:solidFill>
                  <a:schemeClr val="tx1"/>
                </a:solidFill>
                <a:latin typeface="Times New Roman" panose="02020603050405020304" pitchFamily="18" charset="0"/>
                <a:cs typeface="Times New Roman" panose="02020603050405020304" pitchFamily="18" charset="0"/>
              </a:rPr>
              <a:t>by name</a:t>
            </a:r>
            <a:r>
              <a:rPr lang="en-US" sz="2400" dirty="0">
                <a:solidFill>
                  <a:schemeClr val="tx1"/>
                </a:solidFill>
                <a:latin typeface="Times New Roman" panose="02020603050405020304" pitchFamily="18" charset="0"/>
                <a:cs typeface="Times New Roman" panose="02020603050405020304" pitchFamily="18" charset="0"/>
              </a:rPr>
              <a:t> at the start, they know the message is expressly for them and that a response is expected</a:t>
            </a:r>
            <a:r>
              <a:rPr lang="en-US" sz="2400" dirty="0" smtClean="0">
                <a:solidFill>
                  <a:schemeClr val="tx1"/>
                </a:solidFill>
                <a:latin typeface="Times New Roman" panose="02020603050405020304" pitchFamily="18" charset="0"/>
                <a:cs typeface="Times New Roman" panose="02020603050405020304" pitchFamily="18" charset="0"/>
              </a:rPr>
              <a:t>.</a:t>
            </a:r>
          </a:p>
          <a:p>
            <a:r>
              <a:rPr lang="en-US" sz="2400" dirty="0" smtClean="0">
                <a:solidFill>
                  <a:schemeClr val="tx1"/>
                </a:solidFill>
                <a:latin typeface="Times New Roman" panose="02020603050405020304" pitchFamily="18" charset="0"/>
                <a:cs typeface="Times New Roman" panose="02020603050405020304" pitchFamily="18" charset="0"/>
              </a:rPr>
              <a:t>When </a:t>
            </a:r>
            <a:r>
              <a:rPr lang="en-US" sz="2400" dirty="0">
                <a:solidFill>
                  <a:schemeClr val="tx1"/>
                </a:solidFill>
                <a:latin typeface="Times New Roman" panose="02020603050405020304" pitchFamily="18" charset="0"/>
                <a:cs typeface="Times New Roman" panose="02020603050405020304" pitchFamily="18" charset="0"/>
              </a:rPr>
              <a:t>you’re writing formal emails (such as cover letters or emails to a high-level superior), use </a:t>
            </a:r>
            <a:r>
              <a:rPr lang="en-US" sz="2400" i="1" dirty="0">
                <a:solidFill>
                  <a:schemeClr val="tx1"/>
                </a:solidFill>
                <a:latin typeface="Times New Roman" panose="02020603050405020304" pitchFamily="18" charset="0"/>
                <a:cs typeface="Times New Roman" panose="02020603050405020304" pitchFamily="18" charset="0"/>
              </a:rPr>
              <a:t>Dear</a:t>
            </a:r>
            <a:r>
              <a:rPr lang="en-US" sz="2400" dirty="0">
                <a:solidFill>
                  <a:schemeClr val="tx1"/>
                </a:solidFill>
                <a:latin typeface="Times New Roman" panose="02020603050405020304" pitchFamily="18" charset="0"/>
                <a:cs typeface="Times New Roman" panose="02020603050405020304" pitchFamily="18" charset="0"/>
              </a:rPr>
              <a:t> followed by the recipient’s honorific, last name, and a colon.</a:t>
            </a:r>
          </a:p>
          <a:p>
            <a:r>
              <a:rPr lang="en-US" sz="2400" b="1" dirty="0">
                <a:solidFill>
                  <a:schemeClr val="tx1"/>
                </a:solidFill>
                <a:latin typeface="Times New Roman" panose="02020603050405020304" pitchFamily="18" charset="0"/>
                <a:cs typeface="Times New Roman" panose="02020603050405020304" pitchFamily="18" charset="0"/>
              </a:rPr>
              <a:t>Dear Ms. Smith:</a:t>
            </a:r>
          </a:p>
          <a:p>
            <a:endParaRPr lang="en-US" sz="2400" dirty="0"/>
          </a:p>
        </p:txBody>
      </p:sp>
    </p:spTree>
    <p:extLst>
      <p:ext uri="{BB962C8B-B14F-4D97-AF65-F5344CB8AC3E}">
        <p14:creationId xmlns:p14="http://schemas.microsoft.com/office/powerpoint/2010/main" val="383678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Salutation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Here’s a tip:</a:t>
            </a:r>
            <a:r>
              <a:rPr lang="en-US" sz="2400" dirty="0">
                <a:solidFill>
                  <a:schemeClr val="tx1"/>
                </a:solidFill>
                <a:latin typeface="Times New Roman" panose="02020603050405020304" pitchFamily="18" charset="0"/>
                <a:cs typeface="Times New Roman" panose="02020603050405020304" pitchFamily="18" charset="0"/>
              </a:rPr>
              <a:t> If the recipient’s gender is unknown, or if their name is the least bit ambiguous, use a full name instead:</a:t>
            </a:r>
          </a:p>
          <a:p>
            <a:r>
              <a:rPr lang="en-US" sz="2400" dirty="0">
                <a:solidFill>
                  <a:schemeClr val="tx1"/>
                </a:solidFill>
                <a:latin typeface="Times New Roman" panose="02020603050405020304" pitchFamily="18" charset="0"/>
                <a:cs typeface="Times New Roman" panose="02020603050405020304" pitchFamily="18" charset="0"/>
              </a:rPr>
              <a:t>Dear </a:t>
            </a:r>
            <a:r>
              <a:rPr lang="en-US" sz="2400" dirty="0" err="1" smtClean="0">
                <a:solidFill>
                  <a:schemeClr val="tx1"/>
                </a:solidFill>
                <a:latin typeface="Times New Roman" panose="02020603050405020304" pitchFamily="18" charset="0"/>
                <a:cs typeface="Times New Roman" panose="02020603050405020304" pitchFamily="18" charset="0"/>
              </a:rPr>
              <a:t>Ishrat</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Hussain</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b="1" dirty="0">
                <a:solidFill>
                  <a:schemeClr val="tx1"/>
                </a:solidFill>
                <a:latin typeface="Times New Roman" panose="02020603050405020304" pitchFamily="18" charset="0"/>
                <a:cs typeface="Times New Roman" panose="02020603050405020304" pitchFamily="18" charset="0"/>
              </a:rPr>
              <a:t>Here’s a tip:</a:t>
            </a:r>
            <a:r>
              <a:rPr lang="en-US" sz="2400" dirty="0">
                <a:solidFill>
                  <a:schemeClr val="tx1"/>
                </a:solidFill>
                <a:latin typeface="Times New Roman" panose="02020603050405020304" pitchFamily="18" charset="0"/>
                <a:cs typeface="Times New Roman" panose="02020603050405020304" pitchFamily="18" charset="0"/>
              </a:rPr>
              <a:t> Avoid honorifics that imply marital status such as “Mrs.” Use “Ms.” instead.</a:t>
            </a:r>
          </a:p>
          <a:p>
            <a:r>
              <a:rPr lang="en-US" sz="2400" dirty="0" err="1" smtClean="0"/>
              <a:t>Miz</a:t>
            </a:r>
            <a:r>
              <a:rPr lang="en-US" sz="2400" dirty="0" smtClean="0"/>
              <a:t>=</a:t>
            </a:r>
            <a:r>
              <a:rPr lang="en-US" sz="2400" dirty="0" err="1" smtClean="0"/>
              <a:t>ms.</a:t>
            </a:r>
            <a:endParaRPr lang="en-US" sz="2400" dirty="0"/>
          </a:p>
        </p:txBody>
      </p:sp>
    </p:spTree>
    <p:extLst>
      <p:ext uri="{BB962C8B-B14F-4D97-AF65-F5344CB8AC3E}">
        <p14:creationId xmlns:p14="http://schemas.microsoft.com/office/powerpoint/2010/main" val="1070552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195" y="579549"/>
            <a:ext cx="9611418" cy="953037"/>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Body of an Email</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63651" y="1712890"/>
            <a:ext cx="9839459" cy="4430332"/>
          </a:xfrm>
        </p:spPr>
        <p:txBody>
          <a:bodyPr>
            <a:normAutofit/>
          </a:bodyPr>
          <a:lstStyle/>
          <a:p>
            <a:pPr marL="609600" indent="-609600">
              <a:buFont typeface="Wingdings" panose="05000000000000000000" pitchFamily="2" charset="2"/>
              <a:buChar char="§"/>
            </a:pPr>
            <a:r>
              <a:rPr lang="en-US" sz="3200" dirty="0">
                <a:solidFill>
                  <a:srgbClr val="000000"/>
                </a:solidFill>
                <a:latin typeface="Times New Roman" panose="02020603050405020304" pitchFamily="18" charset="0"/>
                <a:cs typeface="Times New Roman" panose="02020603050405020304" pitchFamily="18" charset="0"/>
              </a:rPr>
              <a:t>Before you type anything into a new message, have explicit answers for two questions:</a:t>
            </a:r>
          </a:p>
          <a:p>
            <a:pPr marL="609600" indent="-609600">
              <a:buFont typeface="Wingdings" panose="05000000000000000000" pitchFamily="2" charset="2"/>
              <a:buChar char="§"/>
            </a:pPr>
            <a:endParaRPr lang="en-US" sz="3200" dirty="0">
              <a:solidFill>
                <a:srgbClr val="000000"/>
              </a:solidFill>
              <a:latin typeface="Times New Roman" panose="02020603050405020304" pitchFamily="18" charset="0"/>
              <a:cs typeface="Times New Roman" panose="02020603050405020304" pitchFamily="18" charset="0"/>
            </a:endParaRPr>
          </a:p>
          <a:p>
            <a:pPr marL="990600" lvl="1" indent="-533400">
              <a:buFontTx/>
              <a:buNone/>
            </a:pPr>
            <a:r>
              <a:rPr lang="en-US" sz="3200" dirty="0">
                <a:solidFill>
                  <a:srgbClr val="000000"/>
                </a:solidFill>
                <a:latin typeface="Times New Roman" panose="02020603050405020304" pitchFamily="18" charset="0"/>
                <a:cs typeface="Times New Roman" panose="02020603050405020304" pitchFamily="18" charset="0"/>
              </a:rPr>
              <a:t>  1. Why am I writing this?</a:t>
            </a:r>
          </a:p>
          <a:p>
            <a:pPr marL="990600" lvl="1" indent="-533400">
              <a:buFontTx/>
              <a:buNone/>
            </a:pPr>
            <a:endParaRPr lang="en-US" sz="3200" dirty="0">
              <a:solidFill>
                <a:srgbClr val="000000"/>
              </a:solidFill>
              <a:latin typeface="Times New Roman" panose="02020603050405020304" pitchFamily="18" charset="0"/>
              <a:cs typeface="Times New Roman" panose="02020603050405020304" pitchFamily="18" charset="0"/>
            </a:endParaRPr>
          </a:p>
          <a:p>
            <a:pPr marL="990600" lvl="1" indent="-533400">
              <a:buFontTx/>
              <a:buNone/>
            </a:pPr>
            <a:r>
              <a:rPr lang="en-US" sz="3200" dirty="0">
                <a:solidFill>
                  <a:srgbClr val="000000"/>
                </a:solidFill>
                <a:latin typeface="Times New Roman" panose="02020603050405020304" pitchFamily="18" charset="0"/>
                <a:cs typeface="Times New Roman" panose="02020603050405020304" pitchFamily="18" charset="0"/>
              </a:rPr>
              <a:t>  2. What exactly do I want the result of this message to be?</a:t>
            </a:r>
          </a:p>
          <a:p>
            <a:endParaRPr lang="en-US" dirty="0"/>
          </a:p>
        </p:txBody>
      </p:sp>
    </p:spTree>
    <p:extLst>
      <p:ext uri="{BB962C8B-B14F-4D97-AF65-F5344CB8AC3E}">
        <p14:creationId xmlns:p14="http://schemas.microsoft.com/office/powerpoint/2010/main" val="63850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Body of an Email</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2189408"/>
            <a:ext cx="9423064" cy="4082423"/>
          </a:xfrm>
        </p:spPr>
        <p:txBody>
          <a:bodyPr>
            <a:normAutofit/>
          </a:bodyPr>
          <a:lstStyle/>
          <a:p>
            <a:pPr>
              <a:spcBef>
                <a:spcPct val="50000"/>
              </a:spcBef>
              <a:buClr>
                <a:schemeClr val="folHlink"/>
              </a:buClr>
              <a:buFont typeface="Wingdings" panose="05000000000000000000" pitchFamily="2" charset="2"/>
              <a:buChar char="§"/>
            </a:pPr>
            <a:r>
              <a:rPr lang="en-US" sz="2800" dirty="0" smtClean="0">
                <a:solidFill>
                  <a:schemeClr val="tx1"/>
                </a:solidFill>
                <a:latin typeface="Times New Roman" panose="02020603050405020304" pitchFamily="18" charset="0"/>
                <a:cs typeface="Times New Roman" panose="02020603050405020304" pitchFamily="18" charset="0"/>
              </a:rPr>
              <a:t>Write </a:t>
            </a:r>
            <a:r>
              <a:rPr lang="en-US" sz="2800" dirty="0">
                <a:solidFill>
                  <a:schemeClr val="tx1"/>
                </a:solidFill>
                <a:latin typeface="Times New Roman" panose="02020603050405020304" pitchFamily="18" charset="0"/>
                <a:cs typeface="Times New Roman" panose="02020603050405020304" pitchFamily="18" charset="0"/>
              </a:rPr>
              <a:t>emails </a:t>
            </a:r>
            <a:r>
              <a:rPr lang="en-US" sz="2800" dirty="0" smtClean="0">
                <a:solidFill>
                  <a:schemeClr val="tx1"/>
                </a:solidFill>
                <a:latin typeface="Times New Roman" panose="02020603050405020304" pitchFamily="18" charset="0"/>
                <a:cs typeface="Times New Roman" panose="02020603050405020304" pitchFamily="18" charset="0"/>
              </a:rPr>
              <a:t>that are </a:t>
            </a:r>
            <a:r>
              <a:rPr lang="en-US" sz="2800" dirty="0">
                <a:solidFill>
                  <a:schemeClr val="tx1"/>
                </a:solidFill>
                <a:latin typeface="Times New Roman" panose="02020603050405020304" pitchFamily="18" charset="0"/>
                <a:cs typeface="Times New Roman" panose="02020603050405020304" pitchFamily="18" charset="0"/>
              </a:rPr>
              <a:t>easy to read</a:t>
            </a:r>
          </a:p>
          <a:p>
            <a:pPr lvl="1">
              <a:spcBef>
                <a:spcPct val="50000"/>
              </a:spcBef>
              <a:buClr>
                <a:schemeClr val="folHlink"/>
              </a:buClr>
              <a:buFont typeface="Wingdings" panose="05000000000000000000" pitchFamily="2" charset="2"/>
              <a:buChar char="§"/>
            </a:pPr>
            <a:r>
              <a:rPr lang="en-US" sz="2800" dirty="0">
                <a:solidFill>
                  <a:schemeClr val="tx1"/>
                </a:solidFill>
                <a:latin typeface="Times New Roman" panose="02020603050405020304" pitchFamily="18" charset="0"/>
                <a:cs typeface="Times New Roman" panose="02020603050405020304" pitchFamily="18" charset="0"/>
              </a:rPr>
              <a:t> Make paragraphs 7-8 lines</a:t>
            </a:r>
          </a:p>
          <a:p>
            <a:pPr lvl="1">
              <a:spcBef>
                <a:spcPct val="50000"/>
              </a:spcBef>
              <a:buClr>
                <a:schemeClr val="folHlink"/>
              </a:buClr>
              <a:buFont typeface="Wingdings" panose="05000000000000000000" pitchFamily="2" charset="2"/>
              <a:buChar char="§"/>
            </a:pPr>
            <a:r>
              <a:rPr lang="en-US" sz="2800" dirty="0">
                <a:solidFill>
                  <a:schemeClr val="tx1"/>
                </a:solidFill>
                <a:latin typeface="Times New Roman" panose="02020603050405020304" pitchFamily="18" charset="0"/>
                <a:cs typeface="Times New Roman" panose="02020603050405020304" pitchFamily="18" charset="0"/>
              </a:rPr>
              <a:t> Insert a blank line between paragraphs</a:t>
            </a:r>
          </a:p>
          <a:p>
            <a:pPr lvl="1">
              <a:spcBef>
                <a:spcPct val="50000"/>
              </a:spcBef>
              <a:buClr>
                <a:schemeClr val="folHlink"/>
              </a:buClr>
              <a:buFont typeface="Wingdings" panose="05000000000000000000" pitchFamily="2" charset="2"/>
              <a:buChar char="§"/>
            </a:pPr>
            <a:r>
              <a:rPr lang="en-US" sz="2800" dirty="0">
                <a:solidFill>
                  <a:schemeClr val="tx1"/>
                </a:solidFill>
                <a:latin typeface="Times New Roman" panose="02020603050405020304" pitchFamily="18" charset="0"/>
                <a:cs typeface="Times New Roman" panose="02020603050405020304" pitchFamily="18" charset="0"/>
              </a:rPr>
              <a:t> Use headlines, bullets, and numbers</a:t>
            </a:r>
          </a:p>
          <a:p>
            <a:pPr lvl="1">
              <a:spcBef>
                <a:spcPct val="50000"/>
              </a:spcBef>
              <a:buClr>
                <a:schemeClr val="folHlink"/>
              </a:buClr>
              <a:buFont typeface="Wingdings" panose="05000000000000000000" pitchFamily="2" charset="2"/>
              <a:buChar char="§"/>
            </a:pPr>
            <a:r>
              <a:rPr lang="en-US" sz="2800" dirty="0">
                <a:solidFill>
                  <a:schemeClr val="tx1"/>
                </a:solidFill>
                <a:latin typeface="Times New Roman" panose="02020603050405020304" pitchFamily="18" charset="0"/>
                <a:cs typeface="Times New Roman" panose="02020603050405020304" pitchFamily="18" charset="0"/>
              </a:rPr>
              <a:t> AVOID ALL CAPS; THAT’S SHOUTING</a:t>
            </a:r>
          </a:p>
          <a:p>
            <a:pPr lvl="1">
              <a:spcBef>
                <a:spcPct val="50000"/>
              </a:spcBef>
              <a:buClr>
                <a:schemeClr val="folHlink"/>
              </a:buClr>
              <a:buFont typeface="Wingdings" panose="05000000000000000000" pitchFamily="2" charset="2"/>
              <a:buChar char="§"/>
            </a:pPr>
            <a:r>
              <a:rPr lang="en-US" sz="2800" dirty="0">
                <a:solidFill>
                  <a:schemeClr val="tx1"/>
                </a:solidFill>
                <a:latin typeface="Times New Roman" panose="02020603050405020304" pitchFamily="18" charset="0"/>
                <a:cs typeface="Times New Roman" panose="02020603050405020304" pitchFamily="18" charset="0"/>
              </a:rPr>
              <a:t> If a message is longer than 3 screens, send an attachment</a:t>
            </a:r>
          </a:p>
          <a:p>
            <a:endParaRPr lang="en-US" dirty="0"/>
          </a:p>
        </p:txBody>
      </p:sp>
    </p:spTree>
    <p:extLst>
      <p:ext uri="{BB962C8B-B14F-4D97-AF65-F5344CB8AC3E}">
        <p14:creationId xmlns:p14="http://schemas.microsoft.com/office/powerpoint/2010/main" val="3068241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27" y="540913"/>
            <a:ext cx="9753085" cy="1120462"/>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Body: First Time Emails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84101" y="1880315"/>
            <a:ext cx="10444767" cy="4829578"/>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It is </a:t>
            </a:r>
            <a:r>
              <a:rPr lang="en-US" sz="2400" dirty="0">
                <a:solidFill>
                  <a:schemeClr val="tx1"/>
                </a:solidFill>
                <a:latin typeface="Times New Roman" panose="02020603050405020304" pitchFamily="18" charset="0"/>
                <a:cs typeface="Times New Roman" panose="02020603050405020304" pitchFamily="18" charset="0"/>
              </a:rPr>
              <a:t>good email etiquette to do two </a:t>
            </a:r>
            <a:r>
              <a:rPr lang="en-US" sz="2400" dirty="0" smtClean="0">
                <a:solidFill>
                  <a:schemeClr val="tx1"/>
                </a:solidFill>
                <a:latin typeface="Times New Roman" panose="02020603050405020304" pitchFamily="18" charset="0"/>
                <a:cs typeface="Times New Roman" panose="02020603050405020304" pitchFamily="18" charset="0"/>
              </a:rPr>
              <a:t>things:</a:t>
            </a:r>
          </a:p>
          <a:p>
            <a:pPr marL="0" indent="0">
              <a:buNone/>
            </a:pPr>
            <a:endParaRPr lang="en-US" sz="24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properly introduce yourself </a:t>
            </a:r>
          </a:p>
          <a:p>
            <a:pPr marL="457200" indent="-457200">
              <a:buFont typeface="+mj-lt"/>
              <a:buAutoNum type="arabicPeriod"/>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submit your full contact details.</a:t>
            </a:r>
          </a:p>
        </p:txBody>
      </p:sp>
    </p:spTree>
    <p:extLst>
      <p:ext uri="{BB962C8B-B14F-4D97-AF65-F5344CB8AC3E}">
        <p14:creationId xmlns:p14="http://schemas.microsoft.com/office/powerpoint/2010/main" val="42118956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15154"/>
            <a:ext cx="8911687" cy="1017431"/>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Body of an Email</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96225" y="1661375"/>
            <a:ext cx="10084157" cy="5061397"/>
          </a:xfrm>
        </p:spPr>
        <p:txBody>
          <a:bodyPr>
            <a:noAutofit/>
          </a:bodyPr>
          <a:lstStyle/>
          <a:p>
            <a:pPr algn="just"/>
            <a:r>
              <a:rPr lang="en-US" sz="2400" dirty="0" smtClean="0">
                <a:solidFill>
                  <a:schemeClr val="tx1"/>
                </a:solidFill>
                <a:latin typeface="Times New Roman" panose="02020603050405020304" pitchFamily="18" charset="0"/>
                <a:cs typeface="Times New Roman" panose="02020603050405020304" pitchFamily="18" charset="0"/>
              </a:rPr>
              <a:t>An email should contain only one topic.</a:t>
            </a:r>
          </a:p>
          <a:p>
            <a:pPr algn="just"/>
            <a:r>
              <a:rPr lang="en-US" sz="2400" dirty="0" smtClean="0">
                <a:solidFill>
                  <a:schemeClr val="tx1"/>
                </a:solidFill>
                <a:latin typeface="Times New Roman" panose="02020603050405020304" pitchFamily="18" charset="0"/>
                <a:cs typeface="Times New Roman" panose="02020603050405020304" pitchFamily="18" charset="0"/>
              </a:rPr>
              <a:t>Should be concise, brief, and no more than 4 paragraphs.</a:t>
            </a:r>
          </a:p>
          <a:p>
            <a:pPr algn="just"/>
            <a:r>
              <a:rPr lang="en-US" sz="2400" dirty="0">
                <a:solidFill>
                  <a:schemeClr val="tx1"/>
                </a:solidFill>
                <a:latin typeface="Times New Roman" panose="02020603050405020304" pitchFamily="18" charset="0"/>
                <a:cs typeface="Times New Roman" panose="02020603050405020304" pitchFamily="18" charset="0"/>
              </a:rPr>
              <a:t>Make sure that each sentence is clear and adds to the content</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it does not repeat what has already been written</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r>
              <a:rPr lang="en-US" sz="2400" dirty="0">
                <a:solidFill>
                  <a:schemeClr val="tx1"/>
                </a:solidFill>
                <a:latin typeface="Times New Roman" panose="02020603050405020304" pitchFamily="18" charset="0"/>
                <a:cs typeface="Times New Roman" panose="02020603050405020304" pitchFamily="18" charset="0"/>
              </a:rPr>
              <a:t>Put the “bottom line” up front. If you are asking for something, ask up front, if you need something done, put the actions up front. Use the remaining body text to clarify the question, explain why you need something or to backup your points. This will also establish the email’s context and purpose for the recipient.</a:t>
            </a:r>
          </a:p>
        </p:txBody>
      </p:sp>
    </p:spTree>
    <p:extLst>
      <p:ext uri="{BB962C8B-B14F-4D97-AF65-F5344CB8AC3E}">
        <p14:creationId xmlns:p14="http://schemas.microsoft.com/office/powerpoint/2010/main" val="3005575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3651" y="624110"/>
            <a:ext cx="9340961" cy="1101659"/>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Body: Reply</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1" y="2253802"/>
            <a:ext cx="9401019" cy="3657419"/>
          </a:xfrm>
        </p:spPr>
        <p:txBody>
          <a:bodyPr>
            <a:normAutofit/>
          </a:bodyPr>
          <a:lstStyle/>
          <a:p>
            <a:pPr>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If you are not in the To line, most certainly never reply-all.</a:t>
            </a:r>
          </a:p>
          <a:p>
            <a:pPr>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If you are on the To line, still consider reply instead of reply-all.</a:t>
            </a:r>
          </a:p>
          <a:p>
            <a:pPr>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If it is an invitation or you seek clarification, write to sender only.</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376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25003"/>
            <a:ext cx="8911687" cy="1094703"/>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Writing Style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0163" y="1957588"/>
            <a:ext cx="10212947" cy="4739425"/>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Short paragraphs</a:t>
            </a:r>
          </a:p>
          <a:p>
            <a:r>
              <a:rPr lang="en-US" sz="2400" dirty="0" smtClean="0">
                <a:solidFill>
                  <a:schemeClr val="tx1"/>
                </a:solidFill>
                <a:latin typeface="Times New Roman" panose="02020603050405020304" pitchFamily="18" charset="0"/>
                <a:cs typeface="Times New Roman" panose="02020603050405020304" pitchFamily="18" charset="0"/>
              </a:rPr>
              <a:t>Short and clear sentences</a:t>
            </a:r>
          </a:p>
          <a:p>
            <a:r>
              <a:rPr lang="en-US" sz="2400" dirty="0" smtClean="0">
                <a:solidFill>
                  <a:schemeClr val="tx1"/>
                </a:solidFill>
                <a:latin typeface="Times New Roman" panose="02020603050405020304" pitchFamily="18" charset="0"/>
                <a:cs typeface="Times New Roman" panose="02020603050405020304" pitchFamily="18" charset="0"/>
              </a:rPr>
              <a:t>For actions, use active voice</a:t>
            </a:r>
          </a:p>
          <a:p>
            <a:r>
              <a:rPr lang="en-US" sz="2400" dirty="0" smtClean="0">
                <a:solidFill>
                  <a:schemeClr val="tx1"/>
                </a:solidFill>
                <a:latin typeface="Times New Roman" panose="02020603050405020304" pitchFamily="18" charset="0"/>
                <a:cs typeface="Times New Roman" panose="02020603050405020304" pitchFamily="18" charset="0"/>
              </a:rPr>
              <a:t>Write grammatically correct sentences: spelling and sentence structure</a:t>
            </a:r>
          </a:p>
          <a:p>
            <a:r>
              <a:rPr lang="en-US" sz="2400" dirty="0" smtClean="0">
                <a:solidFill>
                  <a:schemeClr val="tx1"/>
                </a:solidFill>
                <a:latin typeface="Times New Roman" panose="02020603050405020304" pitchFamily="18" charset="0"/>
                <a:cs typeface="Times New Roman" panose="02020603050405020304" pitchFamily="18" charset="0"/>
              </a:rPr>
              <a:t>Avoid </a:t>
            </a:r>
            <a:r>
              <a:rPr lang="en-US" sz="2400" dirty="0" err="1" smtClean="0">
                <a:solidFill>
                  <a:schemeClr val="tx1"/>
                </a:solidFill>
                <a:latin typeface="Times New Roman" panose="02020603050405020304" pitchFamily="18" charset="0"/>
                <a:cs typeface="Times New Roman" panose="02020603050405020304" pitchFamily="18" charset="0"/>
              </a:rPr>
              <a:t>humour</a:t>
            </a:r>
            <a:r>
              <a:rPr lang="en-US" sz="2400" dirty="0" smtClean="0">
                <a:solidFill>
                  <a:schemeClr val="tx1"/>
                </a:solidFill>
                <a:latin typeface="Times New Roman" panose="02020603050405020304" pitchFamily="18" charset="0"/>
                <a:cs typeface="Times New Roman" panose="02020603050405020304" pitchFamily="18" charset="0"/>
              </a:rPr>
              <a:t> </a:t>
            </a:r>
            <a:endParaRPr lang="en-US" sz="2400" dirty="0" smtClean="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Beware of writing emails when angry or emotional.</a:t>
            </a:r>
          </a:p>
        </p:txBody>
      </p:sp>
    </p:spTree>
    <p:extLst>
      <p:ext uri="{BB962C8B-B14F-4D97-AF65-F5344CB8AC3E}">
        <p14:creationId xmlns:p14="http://schemas.microsoft.com/office/powerpoint/2010/main" val="2446724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11507"/>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Writing Style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12135" y="2133599"/>
            <a:ext cx="9929611" cy="4576293"/>
          </a:xfrm>
        </p:spPr>
        <p:txBody>
          <a:bodyPr>
            <a:noAutofit/>
          </a:bodyPr>
          <a:lstStyle/>
          <a:p>
            <a:r>
              <a:rPr lang="en-US" sz="24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When you are writing directions or want to emphasize important points, number your directions or bullet your main points.</a:t>
            </a:r>
          </a:p>
          <a:p>
            <a:pPr marL="457200" indent="-457200">
              <a:buNone/>
            </a:pPr>
            <a:r>
              <a:rPr lang="en-US" sz="24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For example,</a:t>
            </a:r>
          </a:p>
          <a:p>
            <a:pPr marL="457200" indent="-457200">
              <a:buFont typeface="Wingdings" panose="05000000000000000000" pitchFamily="2" charset="2"/>
              <a:buAutoNum type="arabicParenR"/>
            </a:pPr>
            <a:r>
              <a:rPr lang="en-US" sz="2400" b="1"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Place the paper in drawer A.</a:t>
            </a:r>
          </a:p>
          <a:p>
            <a:pPr marL="457200" indent="-457200">
              <a:buFont typeface="Wingdings" panose="05000000000000000000" pitchFamily="2" charset="2"/>
              <a:buAutoNum type="arabicParenR"/>
            </a:pPr>
            <a:r>
              <a:rPr lang="en-US" sz="2400" b="1"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Click the green “start” button.</a:t>
            </a:r>
          </a:p>
          <a:p>
            <a:pPr marL="457200" indent="-457200">
              <a:buNone/>
            </a:pPr>
            <a:r>
              <a:rPr lang="en-US" sz="24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Another example, </a:t>
            </a:r>
          </a:p>
          <a:p>
            <a:pPr marL="457200" indent="-457200">
              <a:buNone/>
            </a:pPr>
            <a:r>
              <a:rPr lang="en-US" sz="2400" b="1"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I have a couple of questions:</a:t>
            </a:r>
          </a:p>
          <a:p>
            <a:pPr marL="457200" indent="-457200">
              <a:buFontTx/>
              <a:buChar char="•"/>
            </a:pPr>
            <a:r>
              <a:rPr lang="en-US" sz="2400" b="1"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How can we improve customer satisfaction?</a:t>
            </a:r>
          </a:p>
          <a:p>
            <a:pPr marL="457200" indent="-457200">
              <a:buFontTx/>
              <a:buChar char="•"/>
            </a:pPr>
            <a:r>
              <a:rPr lang="en-US" sz="2400" b="1"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Will the proposal empower employees?</a:t>
            </a: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989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9093"/>
            <a:ext cx="8911687" cy="965915"/>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Importance of Formal Emails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56834" y="1519707"/>
            <a:ext cx="9646276" cy="5203065"/>
          </a:xfrm>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Email is a form of communication which is a reflection of you</a:t>
            </a:r>
            <a:r>
              <a:rPr lang="en-US" sz="2400" dirty="0" smtClean="0">
                <a:solidFill>
                  <a:schemeClr val="tx1"/>
                </a:solidFill>
                <a:latin typeface="Times New Roman" panose="02020603050405020304" pitchFamily="18" charset="0"/>
                <a:cs typeface="Times New Roman" panose="02020603050405020304" pitchFamily="18" charset="0"/>
              </a:rPr>
              <a:t>.</a:t>
            </a:r>
          </a:p>
          <a:p>
            <a:pPr marL="0" indent="0" algn="just">
              <a:buNone/>
            </a:pPr>
            <a:endParaRPr lang="en-US" sz="2400" dirty="0" smtClean="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Professional emails permit you to keep the lines of communication for the purpose of keeping projects moving, making urgent decisions and other relevant purposes</a:t>
            </a:r>
            <a:r>
              <a:rPr lang="en-US" sz="2400" dirty="0" smtClean="0">
                <a:solidFill>
                  <a:schemeClr val="tx1"/>
                </a:solidFill>
                <a:latin typeface="Times New Roman" panose="02020603050405020304" pitchFamily="18" charset="0"/>
                <a:cs typeface="Times New Roman" panose="02020603050405020304" pitchFamily="18" charset="0"/>
              </a:rPr>
              <a:t>.</a:t>
            </a: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The communication is fast and seamless. No matter where you are in the world, as long as you have access to the internet, you will be able to send and receive emails.</a:t>
            </a: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065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88780"/>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Writing Style- Tone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1" y="2133599"/>
            <a:ext cx="9465413" cy="4434625"/>
          </a:xfrm>
        </p:spPr>
        <p:txBody>
          <a:bodyPr>
            <a:normAutofit/>
          </a:bodyPr>
          <a:lstStyle/>
          <a:p>
            <a:pPr>
              <a:buFontTx/>
              <a:buChar char="•"/>
            </a:pPr>
            <a:r>
              <a:rPr lang="en-US" sz="24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Write in a positive tone</a:t>
            </a:r>
          </a:p>
          <a:p>
            <a:pPr>
              <a:buNone/>
            </a:pPr>
            <a:r>
              <a:rPr lang="en-US" sz="24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sz="2400" i="1"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“When you complete grading this assignment.” </a:t>
            </a:r>
            <a:endParaRPr lang="en-US" sz="2400" i="1" dirty="0" smtClean="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buNone/>
            </a:pPr>
            <a:r>
              <a:rPr lang="en-US" sz="2400" dirty="0" smtClean="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instead </a:t>
            </a:r>
            <a:r>
              <a:rPr lang="en-US" sz="24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of </a:t>
            </a:r>
            <a:r>
              <a:rPr lang="en-US" sz="2400" i="1"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“If you ever finish grading … ” </a:t>
            </a:r>
            <a:endParaRPr lang="en-US" sz="2400" i="1" dirty="0" smtClean="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buNone/>
            </a:pPr>
            <a:endParaRPr lang="en-US" sz="2400" i="1"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US" sz="24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Express your concerns or questions in a timely manner</a:t>
            </a:r>
            <a:r>
              <a:rPr lang="en-US" sz="2400" dirty="0" smtClean="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a:t>
            </a:r>
          </a:p>
          <a:p>
            <a:pPr marL="0" indent="0">
              <a:buNone/>
            </a:pPr>
            <a:endParaRPr lang="en-US" sz="24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US" sz="24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Using a professional tone when voicing concerns about grades or policies will be received more favorably than: “Why did I get this grade?????”</a:t>
            </a: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623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When Email Won’t Work</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There are times when you need to take your discussion out of the virtual world and speak to the recipient in person.</a:t>
            </a: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78454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11507"/>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Email closings for Formal Emails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79561" y="1635617"/>
            <a:ext cx="9736427" cy="5022759"/>
          </a:xfrm>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Good email etiquette does require that you do have an end to the </a:t>
            </a:r>
            <a:r>
              <a:rPr lang="en-US" sz="2400" dirty="0" smtClean="0">
                <a:solidFill>
                  <a:schemeClr val="tx1"/>
                </a:solidFill>
                <a:latin typeface="Times New Roman" panose="02020603050405020304" pitchFamily="18" charset="0"/>
                <a:cs typeface="Times New Roman" panose="02020603050405020304" pitchFamily="18" charset="0"/>
              </a:rPr>
              <a:t>message</a:t>
            </a:r>
            <a:r>
              <a:rPr lang="en-US" sz="2400" dirty="0">
                <a:solidFill>
                  <a:schemeClr val="tx1"/>
                </a:solidFill>
                <a:latin typeface="Times New Roman" panose="02020603050405020304" pitchFamily="18" charset="0"/>
                <a:cs typeface="Times New Roman" panose="02020603050405020304" pitchFamily="18" charset="0"/>
              </a:rPr>
              <a:t>, and that you do so as quickly and concisely as the rest</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r>
              <a:rPr lang="en-US" sz="2400" b="1" dirty="0">
                <a:solidFill>
                  <a:schemeClr val="tx1"/>
                </a:solidFill>
                <a:latin typeface="Times New Roman" panose="02020603050405020304" pitchFamily="18" charset="0"/>
                <a:cs typeface="Times New Roman" panose="02020603050405020304" pitchFamily="18" charset="0"/>
              </a:rPr>
              <a:t>1. Regards</a:t>
            </a: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Yes, it’s a bit stodgy, but it works in </a:t>
            </a:r>
            <a:r>
              <a:rPr lang="en-US" sz="2400" b="1" dirty="0">
                <a:solidFill>
                  <a:schemeClr val="tx1"/>
                </a:solidFill>
                <a:latin typeface="Times New Roman" panose="02020603050405020304" pitchFamily="18" charset="0"/>
                <a:cs typeface="Times New Roman" panose="02020603050405020304" pitchFamily="18" charset="0"/>
              </a:rPr>
              <a:t>professional emails</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precisely</a:t>
            </a:r>
          </a:p>
          <a:p>
            <a:pPr algn="just"/>
            <a:r>
              <a:rPr lang="en-US" sz="2400" b="1" dirty="0">
                <a:solidFill>
                  <a:schemeClr val="tx1"/>
                </a:solidFill>
                <a:latin typeface="Times New Roman" panose="02020603050405020304" pitchFamily="18" charset="0"/>
                <a:cs typeface="Times New Roman" panose="02020603050405020304" pitchFamily="18" charset="0"/>
              </a:rPr>
              <a:t>2. </a:t>
            </a:r>
            <a:r>
              <a:rPr lang="en-US" sz="2400" b="1" dirty="0" smtClean="0">
                <a:solidFill>
                  <a:schemeClr val="tx1"/>
                </a:solidFill>
                <a:latin typeface="Times New Roman" panose="02020603050405020304" pitchFamily="18" charset="0"/>
                <a:cs typeface="Times New Roman" panose="02020603050405020304" pitchFamily="18" charset="0"/>
              </a:rPr>
              <a:t>Sincerely</a:t>
            </a:r>
          </a:p>
          <a:p>
            <a:pPr marL="0" indent="0" algn="just">
              <a:buNone/>
            </a:pPr>
            <a:r>
              <a:rPr lang="en-US" sz="2400" i="1" dirty="0">
                <a:solidFill>
                  <a:schemeClr val="tx1"/>
                </a:solidFill>
                <a:latin typeface="Times New Roman" panose="02020603050405020304" pitchFamily="18" charset="0"/>
                <a:cs typeface="Times New Roman" panose="02020603050405020304" pitchFamily="18" charset="0"/>
              </a:rPr>
              <a:t>Sincerely</a:t>
            </a:r>
            <a:r>
              <a:rPr lang="en-US" sz="2400" dirty="0">
                <a:solidFill>
                  <a:schemeClr val="tx1"/>
                </a:solidFill>
                <a:latin typeface="Times New Roman" panose="02020603050405020304" pitchFamily="18" charset="0"/>
                <a:cs typeface="Times New Roman" panose="02020603050405020304" pitchFamily="18" charset="0"/>
              </a:rPr>
              <a:t> conveys the right tone for </a:t>
            </a:r>
            <a:r>
              <a:rPr lang="en-US" sz="2400" b="1" dirty="0">
                <a:solidFill>
                  <a:schemeClr val="tx1"/>
                </a:solidFill>
                <a:latin typeface="Times New Roman" panose="02020603050405020304" pitchFamily="18" charset="0"/>
                <a:cs typeface="Times New Roman" panose="02020603050405020304" pitchFamily="18" charset="0"/>
              </a:rPr>
              <a:t>formal correspondence</a:t>
            </a:r>
            <a:r>
              <a:rPr lang="en-US" sz="2400" dirty="0">
                <a:solidFill>
                  <a:schemeClr val="tx1"/>
                </a:solidFill>
                <a:latin typeface="Times New Roman" panose="02020603050405020304" pitchFamily="18" charset="0"/>
                <a:cs typeface="Times New Roman" panose="02020603050405020304" pitchFamily="18" charset="0"/>
              </a:rPr>
              <a:t>. Keep in mind that it’s likely to come off as stuffy in more casual business emails</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r>
              <a:rPr lang="en-US" sz="2400" b="1" dirty="0">
                <a:solidFill>
                  <a:schemeClr val="tx1"/>
                </a:solidFill>
                <a:latin typeface="Times New Roman" panose="02020603050405020304" pitchFamily="18" charset="0"/>
                <a:cs typeface="Times New Roman" panose="02020603050405020304" pitchFamily="18" charset="0"/>
              </a:rPr>
              <a:t>3. Best wishes</a:t>
            </a: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 good blend of </a:t>
            </a:r>
            <a:r>
              <a:rPr lang="en-US" sz="2400" b="1" dirty="0">
                <a:solidFill>
                  <a:schemeClr val="tx1"/>
                </a:solidFill>
                <a:latin typeface="Times New Roman" panose="02020603050405020304" pitchFamily="18" charset="0"/>
                <a:cs typeface="Times New Roman" panose="02020603050405020304" pitchFamily="18" charset="0"/>
              </a:rPr>
              <a:t>friendliness and formality </a:t>
            </a:r>
            <a:r>
              <a:rPr lang="en-US" sz="2400" dirty="0">
                <a:solidFill>
                  <a:schemeClr val="tx1"/>
                </a:solidFill>
                <a:latin typeface="Times New Roman" panose="02020603050405020304" pitchFamily="18" charset="0"/>
                <a:cs typeface="Times New Roman" panose="02020603050405020304" pitchFamily="18" charset="0"/>
              </a:rPr>
              <a:t>makes this sign-off a safe bet, but be aware of its greeting-card vibe and use it only when it fits well with the tone of your email.</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000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47113"/>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Email Closings for Friendly Business</a:t>
            </a:r>
            <a:br>
              <a:rPr lang="en-US" b="1" dirty="0">
                <a:solidFill>
                  <a:schemeClr val="tx1"/>
                </a:solidFill>
                <a:latin typeface="Times New Roman" panose="02020603050405020304" pitchFamily="18" charset="0"/>
                <a:cs typeface="Times New Roman" panose="02020603050405020304" pitchFamily="18" charset="0"/>
              </a:rPr>
            </a:b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15921" y="1571223"/>
            <a:ext cx="10187189" cy="5190185"/>
          </a:xfrm>
        </p:spPr>
        <p:txBody>
          <a:bodyPr>
            <a:normAutofit/>
          </a:bodyPr>
          <a:lstStyle/>
          <a:p>
            <a:pPr algn="just"/>
            <a:r>
              <a:rPr lang="en-US" sz="2400" b="1" dirty="0">
                <a:solidFill>
                  <a:schemeClr val="tx1"/>
                </a:solidFill>
                <a:latin typeface="Times New Roman" panose="02020603050405020304" pitchFamily="18" charset="0"/>
                <a:cs typeface="Times New Roman" panose="02020603050405020304" pitchFamily="18" charset="0"/>
              </a:rPr>
              <a:t>4. </a:t>
            </a:r>
            <a:r>
              <a:rPr lang="en-US" sz="2400" b="1" dirty="0" smtClean="0">
                <a:solidFill>
                  <a:schemeClr val="tx1"/>
                </a:solidFill>
                <a:latin typeface="Times New Roman" panose="02020603050405020304" pitchFamily="18" charset="0"/>
                <a:cs typeface="Times New Roman" panose="02020603050405020304" pitchFamily="18" charset="0"/>
              </a:rPr>
              <a:t>Cheers</a:t>
            </a:r>
          </a:p>
          <a:p>
            <a:pPr marL="0" indent="0" algn="just">
              <a:buNone/>
            </a:pPr>
            <a:r>
              <a:rPr lang="en-US" sz="2400" dirty="0" smtClean="0">
                <a:solidFill>
                  <a:schemeClr val="tx1"/>
                </a:solidFill>
                <a:latin typeface="Times New Roman" panose="02020603050405020304" pitchFamily="18" charset="0"/>
                <a:cs typeface="Times New Roman" panose="02020603050405020304" pitchFamily="18" charset="0"/>
              </a:rPr>
              <a:t>It </a:t>
            </a:r>
            <a:r>
              <a:rPr lang="en-US" sz="2400" dirty="0">
                <a:solidFill>
                  <a:schemeClr val="tx1"/>
                </a:solidFill>
                <a:latin typeface="Times New Roman" panose="02020603050405020304" pitchFamily="18" charset="0"/>
                <a:cs typeface="Times New Roman" panose="02020603050405020304" pitchFamily="18" charset="0"/>
              </a:rPr>
              <a:t>works well if your email is </a:t>
            </a:r>
            <a:r>
              <a:rPr lang="en-US" sz="2400" b="1" dirty="0">
                <a:solidFill>
                  <a:schemeClr val="tx1"/>
                </a:solidFill>
                <a:latin typeface="Times New Roman" panose="02020603050405020304" pitchFamily="18" charset="0"/>
                <a:cs typeface="Times New Roman" panose="02020603050405020304" pitchFamily="18" charset="0"/>
              </a:rPr>
              <a:t>friendly and conversational </a:t>
            </a:r>
            <a:r>
              <a:rPr lang="en-US" sz="2400" dirty="0">
                <a:solidFill>
                  <a:schemeClr val="tx1"/>
                </a:solidFill>
                <a:latin typeface="Times New Roman" panose="02020603050405020304" pitchFamily="18" charset="0"/>
                <a:cs typeface="Times New Roman" panose="02020603050405020304" pitchFamily="18" charset="0"/>
              </a:rPr>
              <a:t>but, unless you’re actually British or Australian, it may come off as affected in more formal settings</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r>
              <a:rPr lang="en-US" sz="2400" b="1" dirty="0" smtClean="0">
                <a:solidFill>
                  <a:schemeClr val="tx1"/>
                </a:solidFill>
                <a:latin typeface="Times New Roman" panose="02020603050405020304" pitchFamily="18" charset="0"/>
                <a:cs typeface="Times New Roman" panose="02020603050405020304" pitchFamily="18" charset="0"/>
              </a:rPr>
              <a:t>5. Best</a:t>
            </a:r>
            <a:r>
              <a:rPr lang="en-US" sz="2400" dirty="0">
                <a:solidFill>
                  <a:schemeClr val="tx1"/>
                </a:solidFill>
                <a:latin typeface="Times New Roman" panose="02020603050405020304" pitchFamily="18" charset="0"/>
                <a:cs typeface="Times New Roman" panose="02020603050405020304" pitchFamily="18" charset="0"/>
              </a:rPr>
              <a:t> </a:t>
            </a: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dirty="0" smtClean="0">
                <a:solidFill>
                  <a:schemeClr val="tx1"/>
                </a:solidFill>
                <a:latin typeface="Times New Roman" panose="02020603050405020304" pitchFamily="18" charset="0"/>
                <a:cs typeface="Times New Roman" panose="02020603050405020304" pitchFamily="18" charset="0"/>
              </a:rPr>
              <a:t>It </a:t>
            </a:r>
            <a:r>
              <a:rPr lang="en-US" sz="2400" dirty="0">
                <a:solidFill>
                  <a:schemeClr val="tx1"/>
                </a:solidFill>
                <a:latin typeface="Times New Roman" panose="02020603050405020304" pitchFamily="18" charset="0"/>
                <a:cs typeface="Times New Roman" panose="02020603050405020304" pitchFamily="18" charset="0"/>
              </a:rPr>
              <a:t>works well if your email is </a:t>
            </a:r>
            <a:r>
              <a:rPr lang="en-US" sz="2400" b="1" dirty="0">
                <a:solidFill>
                  <a:schemeClr val="tx1"/>
                </a:solidFill>
                <a:latin typeface="Times New Roman" panose="02020603050405020304" pitchFamily="18" charset="0"/>
                <a:cs typeface="Times New Roman" panose="02020603050405020304" pitchFamily="18" charset="0"/>
              </a:rPr>
              <a:t>friendly and conversational </a:t>
            </a:r>
            <a:r>
              <a:rPr lang="en-US" sz="2400" dirty="0">
                <a:solidFill>
                  <a:schemeClr val="tx1"/>
                </a:solidFill>
                <a:latin typeface="Times New Roman" panose="02020603050405020304" pitchFamily="18" charset="0"/>
                <a:cs typeface="Times New Roman" panose="02020603050405020304" pitchFamily="18" charset="0"/>
              </a:rPr>
              <a:t>but, unless you’re actually British or Australian, it may come off as affected in more formal settings. </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r>
              <a:rPr lang="en-US" sz="2400" b="1" dirty="0">
                <a:solidFill>
                  <a:schemeClr val="tx1"/>
                </a:solidFill>
                <a:latin typeface="Times New Roman" panose="02020603050405020304" pitchFamily="18" charset="0"/>
                <a:cs typeface="Times New Roman" panose="02020603050405020304" pitchFamily="18" charset="0"/>
              </a:rPr>
              <a:t>6. As </a:t>
            </a:r>
            <a:r>
              <a:rPr lang="en-US" sz="2400" b="1" dirty="0" smtClean="0">
                <a:solidFill>
                  <a:schemeClr val="tx1"/>
                </a:solidFill>
                <a:latin typeface="Times New Roman" panose="02020603050405020304" pitchFamily="18" charset="0"/>
                <a:cs typeface="Times New Roman" panose="02020603050405020304" pitchFamily="18" charset="0"/>
              </a:rPr>
              <a:t>ever</a:t>
            </a: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dirty="0" smtClean="0">
                <a:solidFill>
                  <a:schemeClr val="tx1"/>
                </a:solidFill>
                <a:latin typeface="Times New Roman" panose="02020603050405020304" pitchFamily="18" charset="0"/>
                <a:cs typeface="Times New Roman" panose="02020603050405020304" pitchFamily="18" charset="0"/>
              </a:rPr>
              <a:t>This is a fine choice for people you’ve built an ongoing working relationship with. It reassures your contact that things are as good between you as they’ve ever been.</a:t>
            </a:r>
          </a:p>
          <a:p>
            <a:endParaRPr lang="en-US" dirty="0">
              <a:solidFill>
                <a:schemeClr val="tx1"/>
              </a:solidFill>
            </a:endParaRPr>
          </a:p>
        </p:txBody>
      </p:sp>
    </p:spTree>
    <p:extLst>
      <p:ext uri="{BB962C8B-B14F-4D97-AF65-F5344CB8AC3E}">
        <p14:creationId xmlns:p14="http://schemas.microsoft.com/office/powerpoint/2010/main" val="31536456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Signature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889000"/>
            <a:r>
              <a:rPr lang="en-US" sz="2800" dirty="0">
                <a:solidFill>
                  <a:schemeClr val="tx1"/>
                </a:solidFill>
                <a:latin typeface="Times New Roman" panose="02020603050405020304" pitchFamily="18" charset="0"/>
                <a:cs typeface="Times New Roman" panose="02020603050405020304" pitchFamily="18" charset="0"/>
              </a:rPr>
              <a:t>Use an appropriate signature</a:t>
            </a:r>
          </a:p>
          <a:p>
            <a:pPr marL="889000"/>
            <a:r>
              <a:rPr lang="en-US" sz="2800" dirty="0">
                <a:solidFill>
                  <a:schemeClr val="tx1"/>
                </a:solidFill>
                <a:latin typeface="Times New Roman" panose="02020603050405020304" pitchFamily="18" charset="0"/>
                <a:cs typeface="Times New Roman" panose="02020603050405020304" pitchFamily="18" charset="0"/>
              </a:rPr>
              <a:t>Brief (4-5 lines)</a:t>
            </a:r>
          </a:p>
          <a:p>
            <a:pPr marL="889000"/>
            <a:r>
              <a:rPr lang="en-US" sz="2800" dirty="0">
                <a:solidFill>
                  <a:schemeClr val="tx1"/>
                </a:solidFill>
                <a:latin typeface="Times New Roman" panose="02020603050405020304" pitchFamily="18" charset="0"/>
                <a:cs typeface="Times New Roman" panose="02020603050405020304" pitchFamily="18" charset="0"/>
              </a:rPr>
              <a:t>Informative </a:t>
            </a:r>
          </a:p>
          <a:p>
            <a:pPr marL="1333500" lvl="1">
              <a:buNone/>
            </a:pPr>
            <a:r>
              <a:rPr lang="en-US" sz="2800" dirty="0">
                <a:solidFill>
                  <a:schemeClr val="tx1"/>
                </a:solidFill>
                <a:latin typeface="Times New Roman" panose="02020603050405020304" pitchFamily="18" charset="0"/>
                <a:cs typeface="Times New Roman" panose="02020603050405020304" pitchFamily="18" charset="0"/>
              </a:rPr>
              <a:t>	</a:t>
            </a:r>
            <a:r>
              <a:rPr lang="en-US" sz="2800" i="1" dirty="0">
                <a:solidFill>
                  <a:schemeClr val="tx1"/>
                </a:solidFill>
                <a:latin typeface="Times New Roman" panose="02020603050405020304" pitchFamily="18" charset="0"/>
                <a:cs typeface="Times New Roman" panose="02020603050405020304" pitchFamily="18" charset="0"/>
              </a:rPr>
              <a:t>provide all contact information</a:t>
            </a:r>
          </a:p>
          <a:p>
            <a:pPr marL="889000"/>
            <a:r>
              <a:rPr lang="en-US" sz="2800" dirty="0">
                <a:solidFill>
                  <a:schemeClr val="tx1"/>
                </a:solidFill>
                <a:latin typeface="Times New Roman" panose="02020603050405020304" pitchFamily="18" charset="0"/>
                <a:cs typeface="Times New Roman" panose="02020603050405020304" pitchFamily="18" charset="0"/>
              </a:rPr>
              <a:t>Professional </a:t>
            </a:r>
          </a:p>
          <a:p>
            <a:pPr marL="1333500" lvl="1">
              <a:buNone/>
            </a:pPr>
            <a:r>
              <a:rPr lang="en-US" sz="2800" dirty="0">
                <a:solidFill>
                  <a:schemeClr val="tx1"/>
                </a:solidFill>
                <a:latin typeface="Times New Roman" panose="02020603050405020304" pitchFamily="18" charset="0"/>
                <a:cs typeface="Times New Roman" panose="02020603050405020304" pitchFamily="18" charset="0"/>
              </a:rPr>
              <a:t>	</a:t>
            </a:r>
            <a:r>
              <a:rPr lang="en-US" sz="2800" i="1" dirty="0">
                <a:solidFill>
                  <a:schemeClr val="tx1"/>
                </a:solidFill>
                <a:latin typeface="Times New Roman" panose="02020603050405020304" pitchFamily="18" charset="0"/>
                <a:cs typeface="Times New Roman" panose="02020603050405020304" pitchFamily="18" charset="0"/>
              </a:rPr>
              <a:t>do not include pictures, quotes, animations</a:t>
            </a:r>
          </a:p>
          <a:p>
            <a:endParaRPr lang="en-US" dirty="0">
              <a:solidFill>
                <a:schemeClr val="tx1"/>
              </a:solidFill>
            </a:endParaRPr>
          </a:p>
        </p:txBody>
      </p:sp>
    </p:spTree>
    <p:extLst>
      <p:ext uri="{BB962C8B-B14F-4D97-AF65-F5344CB8AC3E}">
        <p14:creationId xmlns:p14="http://schemas.microsoft.com/office/powerpoint/2010/main" val="37239213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195" y="489397"/>
            <a:ext cx="9611418" cy="1159099"/>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Some Important Dos and Don’ts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79561" y="1455313"/>
            <a:ext cx="9723549" cy="5190186"/>
          </a:xfrm>
        </p:spPr>
        <p:txBody>
          <a:bodyPr>
            <a:normAutofit/>
          </a:bodyPr>
          <a:lstStyle/>
          <a:p>
            <a:pPr marL="0" indent="0" algn="just">
              <a:buNone/>
            </a:pPr>
            <a:r>
              <a:rPr lang="en-US" sz="2400" dirty="0" smtClean="0">
                <a:solidFill>
                  <a:schemeClr val="tx1"/>
                </a:solidFill>
                <a:latin typeface="Times New Roman" panose="02020603050405020304" pitchFamily="18" charset="0"/>
                <a:cs typeface="Times New Roman" panose="02020603050405020304" pitchFamily="18" charset="0"/>
              </a:rPr>
              <a:t>1. Do not use email to share confidential information.</a:t>
            </a:r>
          </a:p>
          <a:p>
            <a:pPr marL="0" indent="0" algn="just">
              <a:buNone/>
            </a:pPr>
            <a:r>
              <a:rPr lang="en-US" sz="2400" dirty="0" smtClean="0">
                <a:solidFill>
                  <a:schemeClr val="tx1"/>
                </a:solidFill>
                <a:latin typeface="Times New Roman" panose="02020603050405020304" pitchFamily="18" charset="0"/>
                <a:cs typeface="Times New Roman" panose="02020603050405020304" pitchFamily="18" charset="0"/>
              </a:rPr>
              <a:t>2. Take </a:t>
            </a:r>
            <a:r>
              <a:rPr lang="en-US" sz="2400" dirty="0">
                <a:solidFill>
                  <a:schemeClr val="tx1"/>
                </a:solidFill>
                <a:latin typeface="Times New Roman" panose="02020603050405020304" pitchFamily="18" charset="0"/>
                <a:cs typeface="Times New Roman" panose="02020603050405020304" pitchFamily="18" charset="0"/>
              </a:rPr>
              <a:t>care with abbreviations and emoticons </a:t>
            </a:r>
            <a:r>
              <a:rPr lang="en-US" sz="2400" dirty="0" smtClean="0">
                <a:solidFill>
                  <a:schemeClr val="tx1"/>
                </a:solidFill>
                <a:latin typeface="Times New Roman" panose="02020603050405020304" pitchFamily="18" charset="0"/>
                <a:cs typeface="Times New Roman" panose="02020603050405020304" pitchFamily="18" charset="0"/>
                <a:sym typeface="Wingdings" pitchFamily="2" charset="2"/>
              </a:rPr>
              <a:t></a:t>
            </a:r>
          </a:p>
          <a:p>
            <a:pPr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Save abbreviations like LOL (laugh out loud) or IDK (I don’t know) for text messages among friends. </a:t>
            </a:r>
          </a:p>
          <a:p>
            <a:pPr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Some may not understand your abbreviations</a:t>
            </a:r>
          </a:p>
          <a:p>
            <a:pPr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Not </a:t>
            </a:r>
            <a:r>
              <a:rPr lang="en-US" sz="2400" dirty="0" smtClean="0">
                <a:solidFill>
                  <a:schemeClr val="tx1"/>
                </a:solidFill>
                <a:latin typeface="Times New Roman" panose="02020603050405020304" pitchFamily="18" charset="0"/>
                <a:cs typeface="Times New Roman" panose="02020603050405020304" pitchFamily="18" charset="0"/>
              </a:rPr>
              <a:t>professional</a:t>
            </a:r>
          </a:p>
          <a:p>
            <a:pPr marL="0" indent="0" algn="just">
              <a:buNone/>
            </a:pPr>
            <a:r>
              <a:rPr lang="en-US" sz="2400" dirty="0" smtClean="0">
                <a:solidFill>
                  <a:schemeClr val="tx1"/>
                </a:solidFill>
                <a:latin typeface="Times New Roman" panose="02020603050405020304" pitchFamily="18" charset="0"/>
                <a:cs typeface="Times New Roman" panose="02020603050405020304" pitchFamily="18" charset="0"/>
              </a:rPr>
              <a:t>3. </a:t>
            </a:r>
            <a:r>
              <a:rPr lang="en-US" sz="2400" dirty="0">
                <a:solidFill>
                  <a:schemeClr val="tx1"/>
                </a:solidFill>
                <a:latin typeface="Times New Roman" panose="02020603050405020304" pitchFamily="18" charset="0"/>
                <a:cs typeface="Times New Roman" panose="02020603050405020304" pitchFamily="18" charset="0"/>
              </a:rPr>
              <a:t>THINK before you </a:t>
            </a:r>
            <a:r>
              <a:rPr lang="en-US" sz="2400" dirty="0" smtClean="0">
                <a:solidFill>
                  <a:schemeClr val="tx1"/>
                </a:solidFill>
                <a:latin typeface="Times New Roman" panose="02020603050405020304" pitchFamily="18" charset="0"/>
                <a:cs typeface="Times New Roman" panose="02020603050405020304" pitchFamily="18" charset="0"/>
              </a:rPr>
              <a:t>send</a:t>
            </a:r>
          </a:p>
          <a:p>
            <a:pPr algn="just"/>
            <a:r>
              <a:rPr lang="en-US" sz="2400" dirty="0">
                <a:solidFill>
                  <a:schemeClr val="tx1"/>
                </a:solidFill>
                <a:latin typeface="Times New Roman" panose="02020603050405020304" pitchFamily="18" charset="0"/>
                <a:cs typeface="Times New Roman" panose="02020603050405020304" pitchFamily="18" charset="0"/>
              </a:rPr>
              <a:t>If you answer yes to all of these questions:</a:t>
            </a:r>
          </a:p>
          <a:p>
            <a:pPr marL="560070" lvl="1"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Is this relevant to the work my organization is doing?</a:t>
            </a:r>
          </a:p>
          <a:p>
            <a:pPr marL="560070" lvl="1"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Will the office benefit professionally from this information?</a:t>
            </a: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37480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Some Important Dos and Don’ts</a:t>
            </a:r>
            <a:endParaRPr lang="en-US" dirty="0"/>
          </a:p>
        </p:txBody>
      </p:sp>
      <p:sp>
        <p:nvSpPr>
          <p:cNvPr id="3" name="Content Placeholder 2"/>
          <p:cNvSpPr>
            <a:spLocks noGrp="1"/>
          </p:cNvSpPr>
          <p:nvPr>
            <p:ph idx="1"/>
          </p:nvPr>
        </p:nvSpPr>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Do not send messages that provoke a strong emotional response from the receiver</a:t>
            </a:r>
          </a:p>
          <a:p>
            <a:r>
              <a:rPr lang="en-US" sz="2400" dirty="0">
                <a:solidFill>
                  <a:schemeClr val="tx1"/>
                </a:solidFill>
                <a:latin typeface="Times New Roman" panose="02020603050405020304" pitchFamily="18" charset="0"/>
                <a:cs typeface="Times New Roman" panose="02020603050405020304" pitchFamily="18" charset="0"/>
              </a:rPr>
              <a:t>Do not allow email to substitute for personal interaction</a:t>
            </a: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483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6531" y="270456"/>
            <a:ext cx="9328082" cy="953037"/>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Class activity</a:t>
            </a:r>
          </a:p>
        </p:txBody>
      </p:sp>
      <p:sp>
        <p:nvSpPr>
          <p:cNvPr id="3" name="Content Placeholder 2"/>
          <p:cNvSpPr>
            <a:spLocks noGrp="1"/>
          </p:cNvSpPr>
          <p:nvPr>
            <p:ph idx="1"/>
          </p:nvPr>
        </p:nvSpPr>
        <p:spPr>
          <a:xfrm>
            <a:off x="1313645" y="1223493"/>
            <a:ext cx="10715223" cy="5634507"/>
          </a:xfrm>
        </p:spPr>
        <p:txBody>
          <a:bodyPr>
            <a:no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Some employees have remarked to the boss that they are working more than other employees. Your boss has decided to study the matter by asking all employees to describe exactly what they are doing. If some jobs are found to be overly demanding, your boss may redistribute job tasks or hire additional employees.</a:t>
            </a:r>
          </a:p>
          <a:p>
            <a:pPr algn="just"/>
            <a:r>
              <a:rPr lang="en-US" sz="2400" b="1" dirty="0">
                <a:solidFill>
                  <a:schemeClr val="tx1"/>
                </a:solidFill>
                <a:latin typeface="Times New Roman" panose="02020603050405020304" pitchFamily="18" charset="0"/>
                <a:cs typeface="Times New Roman" panose="02020603050405020304" pitchFamily="18" charset="0"/>
              </a:rPr>
              <a:t>Your task</a:t>
            </a:r>
            <a:r>
              <a:rPr lang="en-US" sz="2400" dirty="0">
                <a:solidFill>
                  <a:schemeClr val="tx1"/>
                </a:solidFill>
                <a:latin typeface="Times New Roman" panose="02020603050405020304" pitchFamily="18" charset="0"/>
                <a:cs typeface="Times New Roman" panose="02020603050405020304" pitchFamily="18" charset="0"/>
              </a:rPr>
              <a:t>. Write a well organized email describing your duties, the time you spend on each task, and the skills needed for what you do. Provide enough details to make a clear record of your job. Use actual names and describe actual tasks. Describe a current or previous job. If you have not worked, report to the head of an organization to which you belong. Describe the duties of an officer or of a committee. Your boss or organization head appreciates brevity. Keep your email very precise and under one page.</a:t>
            </a:r>
          </a:p>
          <a:p>
            <a:endParaRPr lang="en-US" sz="2400" dirty="0">
              <a:solidFill>
                <a:schemeClr val="tx1"/>
              </a:solidFill>
            </a:endParaRPr>
          </a:p>
        </p:txBody>
      </p:sp>
    </p:spTree>
    <p:extLst>
      <p:ext uri="{BB962C8B-B14F-4D97-AF65-F5344CB8AC3E}">
        <p14:creationId xmlns:p14="http://schemas.microsoft.com/office/powerpoint/2010/main" val="556060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Components of Email</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45465"/>
            <a:ext cx="9388140" cy="4868214"/>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Heading</a:t>
            </a:r>
          </a:p>
          <a:p>
            <a:r>
              <a:rPr lang="en-US" sz="2400" dirty="0" smtClean="0">
                <a:solidFill>
                  <a:schemeClr val="tx1"/>
                </a:solidFill>
                <a:latin typeface="Times New Roman" panose="02020603050405020304" pitchFamily="18" charset="0"/>
                <a:cs typeface="Times New Roman" panose="02020603050405020304" pitchFamily="18" charset="0"/>
              </a:rPr>
              <a:t>Subject line</a:t>
            </a:r>
          </a:p>
          <a:p>
            <a:r>
              <a:rPr lang="en-US" sz="2400" dirty="0" smtClean="0">
                <a:solidFill>
                  <a:schemeClr val="tx1"/>
                </a:solidFill>
                <a:latin typeface="Times New Roman" panose="02020603050405020304" pitchFamily="18" charset="0"/>
                <a:cs typeface="Times New Roman" panose="02020603050405020304" pitchFamily="18" charset="0"/>
              </a:rPr>
              <a:t>Salutation</a:t>
            </a:r>
          </a:p>
          <a:p>
            <a:r>
              <a:rPr lang="en-US" sz="2400" dirty="0" smtClean="0">
                <a:solidFill>
                  <a:schemeClr val="tx1"/>
                </a:solidFill>
                <a:latin typeface="Times New Roman" panose="02020603050405020304" pitchFamily="18" charset="0"/>
                <a:cs typeface="Times New Roman" panose="02020603050405020304" pitchFamily="18" charset="0"/>
              </a:rPr>
              <a:t>Body</a:t>
            </a:r>
          </a:p>
          <a:p>
            <a:r>
              <a:rPr lang="en-US" sz="2400" dirty="0" smtClean="0">
                <a:solidFill>
                  <a:schemeClr val="tx1"/>
                </a:solidFill>
                <a:latin typeface="Times New Roman" panose="02020603050405020304" pitchFamily="18" charset="0"/>
                <a:cs typeface="Times New Roman" panose="02020603050405020304" pitchFamily="18" charset="0"/>
              </a:rPr>
              <a:t>closing</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8953" y="1088756"/>
            <a:ext cx="5712029" cy="5423140"/>
          </a:xfrm>
          <a:prstGeom prst="rect">
            <a:avLst/>
          </a:prstGeom>
        </p:spPr>
      </p:pic>
    </p:spTree>
    <p:extLst>
      <p:ext uri="{BB962C8B-B14F-4D97-AF65-F5344CB8AC3E}">
        <p14:creationId xmlns:p14="http://schemas.microsoft.com/office/powerpoint/2010/main" val="1175982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54546"/>
            <a:ext cx="8911687" cy="862885"/>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Heading</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6073" y="1017431"/>
            <a:ext cx="10148552" cy="5705341"/>
          </a:xfrm>
        </p:spPr>
        <p:txBody>
          <a:bodyPr>
            <a:normAutofit/>
          </a:bodyPr>
          <a:lstStyle/>
          <a:p>
            <a:r>
              <a:rPr lang="en-US" sz="2800" dirty="0" smtClean="0">
                <a:solidFill>
                  <a:schemeClr val="accent1">
                    <a:lumMod val="50000"/>
                  </a:schemeClr>
                </a:solidFill>
                <a:latin typeface="Times New Roman" panose="02020603050405020304" pitchFamily="18" charset="0"/>
                <a:cs typeface="Times New Roman" panose="02020603050405020304" pitchFamily="18" charset="0"/>
              </a:rPr>
              <a:t>To: </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Add only the people you expect a response from or have actions for in </a:t>
            </a:r>
            <a:r>
              <a:rPr lang="en-US" sz="2400" dirty="0" smtClean="0">
                <a:solidFill>
                  <a:schemeClr val="tx1"/>
                </a:solidFill>
                <a:latin typeface="Times New Roman" panose="02020603050405020304" pitchFamily="18" charset="0"/>
                <a:cs typeface="Times New Roman" panose="02020603050405020304" pitchFamily="18" charset="0"/>
              </a:rPr>
              <a:t>the </a:t>
            </a: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To</a:t>
            </a:r>
            <a:r>
              <a:rPr lang="en-US" sz="2400" dirty="0" smtClean="0">
                <a:solidFill>
                  <a:schemeClr val="tx1"/>
                </a:solidFill>
                <a:latin typeface="Times New Roman" panose="02020603050405020304" pitchFamily="18" charset="0"/>
                <a:cs typeface="Times New Roman" panose="02020603050405020304" pitchFamily="18" charset="0"/>
              </a:rPr>
              <a:t> line.</a:t>
            </a:r>
          </a:p>
          <a:p>
            <a:r>
              <a:rPr lang="en-US" sz="2800" dirty="0" smtClean="0">
                <a:solidFill>
                  <a:schemeClr val="accent1">
                    <a:lumMod val="50000"/>
                  </a:schemeClr>
                </a:solidFill>
                <a:latin typeface="Times New Roman" panose="02020603050405020304" pitchFamily="18" charset="0"/>
                <a:cs typeface="Times New Roman" panose="02020603050405020304" pitchFamily="18" charset="0"/>
              </a:rPr>
              <a:t>CC:</a:t>
            </a:r>
          </a:p>
          <a:p>
            <a:pPr marL="0" indent="0" algn="just">
              <a:buNone/>
            </a:pPr>
            <a:r>
              <a:rPr lang="en-US" sz="2400" dirty="0" smtClean="0">
                <a:solidFill>
                  <a:schemeClr val="tx1"/>
                </a:solidFill>
                <a:latin typeface="Times New Roman" panose="02020603050405020304" pitchFamily="18" charset="0"/>
                <a:cs typeface="Times New Roman" panose="02020603050405020304" pitchFamily="18" charset="0"/>
              </a:rPr>
              <a:t>Use </a:t>
            </a: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CC</a:t>
            </a:r>
            <a:r>
              <a:rPr lang="en-US" sz="2400" dirty="0" smtClean="0">
                <a:solidFill>
                  <a:schemeClr val="tx1"/>
                </a:solidFill>
                <a:latin typeface="Times New Roman" panose="02020603050405020304" pitchFamily="18" charset="0"/>
                <a:cs typeface="Times New Roman" panose="02020603050405020304" pitchFamily="18" charset="0"/>
              </a:rPr>
              <a:t> line </a:t>
            </a:r>
            <a:r>
              <a:rPr lang="en-US" sz="2400" dirty="0">
                <a:solidFill>
                  <a:schemeClr val="tx1"/>
                </a:solidFill>
                <a:latin typeface="Times New Roman" panose="02020603050405020304" pitchFamily="18" charset="0"/>
                <a:cs typeface="Times New Roman" panose="02020603050405020304" pitchFamily="18" charset="0"/>
              </a:rPr>
              <a:t>for recipients that need to know the content of the email but are </a:t>
            </a:r>
            <a:r>
              <a:rPr lang="en-US" sz="2400" i="1" dirty="0">
                <a:solidFill>
                  <a:schemeClr val="tx1"/>
                </a:solidFill>
                <a:latin typeface="Times New Roman" panose="02020603050405020304" pitchFamily="18" charset="0"/>
                <a:cs typeface="Times New Roman" panose="02020603050405020304" pitchFamily="18" charset="0"/>
              </a:rPr>
              <a:t>not</a:t>
            </a:r>
            <a:r>
              <a:rPr lang="en-US" sz="2400" dirty="0">
                <a:solidFill>
                  <a:schemeClr val="tx1"/>
                </a:solidFill>
                <a:latin typeface="Times New Roman" panose="02020603050405020304" pitchFamily="18" charset="0"/>
                <a:cs typeface="Times New Roman" panose="02020603050405020304" pitchFamily="18" charset="0"/>
              </a:rPr>
              <a:t> expected to respond, like those who need to be “in the loop”.</a:t>
            </a:r>
            <a:r>
              <a:rPr lang="en-US" sz="2800" dirty="0"/>
              <a:t> </a:t>
            </a:r>
            <a:endParaRPr lang="en-US" sz="2800" dirty="0" smtClean="0"/>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As a recipient, if you are on </a:t>
            </a:r>
            <a:r>
              <a:rPr lang="en-US" sz="2400" dirty="0" smtClean="0">
                <a:solidFill>
                  <a:schemeClr val="tx1"/>
                </a:solidFill>
                <a:latin typeface="Times New Roman" panose="02020603050405020304" pitchFamily="18" charset="0"/>
                <a:cs typeface="Times New Roman" panose="02020603050405020304" pitchFamily="18" charset="0"/>
              </a:rPr>
              <a:t>the </a:t>
            </a: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CC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line, do </a:t>
            </a:r>
            <a:r>
              <a:rPr lang="en-US" sz="2400" i="1" dirty="0">
                <a:solidFill>
                  <a:schemeClr val="tx1"/>
                </a:solidFill>
                <a:latin typeface="Times New Roman" panose="02020603050405020304" pitchFamily="18" charset="0"/>
                <a:cs typeface="Times New Roman" panose="02020603050405020304" pitchFamily="18" charset="0"/>
              </a:rPr>
              <a:t>not</a:t>
            </a:r>
            <a:r>
              <a:rPr lang="en-US" sz="2400" dirty="0">
                <a:solidFill>
                  <a:schemeClr val="tx1"/>
                </a:solidFill>
                <a:latin typeface="Times New Roman" panose="02020603050405020304" pitchFamily="18" charset="0"/>
                <a:cs typeface="Times New Roman" panose="02020603050405020304" pitchFamily="18" charset="0"/>
              </a:rPr>
              <a:t> reply to the email, you’re not expected to. However, if you see something odd or feel the need to add something to the email, reply to the sender directly (never reply-all) with your comments</a:t>
            </a:r>
            <a:r>
              <a:rPr lang="en-US" sz="2400" dirty="0" smtClean="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21191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Heading</a:t>
            </a:r>
            <a:endParaRPr lang="en-US" dirty="0"/>
          </a:p>
        </p:txBody>
      </p:sp>
      <p:sp>
        <p:nvSpPr>
          <p:cNvPr id="3" name="Content Placeholder 2"/>
          <p:cNvSpPr>
            <a:spLocks noGrp="1"/>
          </p:cNvSpPr>
          <p:nvPr>
            <p:ph idx="1"/>
          </p:nvPr>
        </p:nvSpPr>
        <p:spPr>
          <a:xfrm>
            <a:off x="2485623" y="2133600"/>
            <a:ext cx="9440213" cy="4331594"/>
          </a:xfrm>
        </p:spPr>
        <p:txBody>
          <a:bodyPr>
            <a:normAutofit/>
          </a:bodyPr>
          <a:lstStyle/>
          <a:p>
            <a:r>
              <a:rPr lang="en-US" sz="2400" dirty="0">
                <a:solidFill>
                  <a:schemeClr val="accent1">
                    <a:lumMod val="50000"/>
                  </a:schemeClr>
                </a:solidFill>
                <a:latin typeface="Times New Roman" panose="02020603050405020304" pitchFamily="18" charset="0"/>
                <a:cs typeface="Times New Roman" panose="02020603050405020304" pitchFamily="18" charset="0"/>
              </a:rPr>
              <a:t>BCC:</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Use the Bcc field very judiciously. Often it's best to forward an email separately, with a brief statement on why you're sending this information.</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For security and privacy reasons, it is best to use the Blind Carbon Copy (BCC) feature when sending an email message to a large number of people.</a:t>
            </a:r>
          </a:p>
        </p:txBody>
      </p:sp>
    </p:spTree>
    <p:extLst>
      <p:ext uri="{BB962C8B-B14F-4D97-AF65-F5344CB8AC3E}">
        <p14:creationId xmlns:p14="http://schemas.microsoft.com/office/powerpoint/2010/main" val="2891112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93184"/>
            <a:ext cx="8911687" cy="682579"/>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Subject Line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65161" y="1004551"/>
            <a:ext cx="10715221" cy="5853449"/>
          </a:xfrm>
        </p:spPr>
        <p:txBody>
          <a:bodyPr>
            <a:noAutofit/>
          </a:bodyPr>
          <a:lstStyle/>
          <a:p>
            <a:pPr marL="342900" lvl="1" indent="-342900">
              <a:lnSpc>
                <a:spcPct val="150000"/>
              </a:lnSpc>
            </a:pPr>
            <a:r>
              <a:rPr lang="en-US" sz="2400" dirty="0">
                <a:solidFill>
                  <a:schemeClr val="tx1"/>
                </a:solidFill>
                <a:latin typeface="Times New Roman" panose="02020603050405020304" pitchFamily="18" charset="0"/>
                <a:cs typeface="Times New Roman" panose="02020603050405020304" pitchFamily="18" charset="0"/>
              </a:rPr>
              <a:t>It informs recipient what the email is about. </a:t>
            </a:r>
            <a:endParaRPr lang="en-US" sz="2400" dirty="0" smtClean="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Never send an email without a subject.</a:t>
            </a:r>
          </a:p>
          <a:p>
            <a:pPr>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Don’t </a:t>
            </a:r>
            <a:r>
              <a:rPr lang="en-US" sz="2400" dirty="0">
                <a:solidFill>
                  <a:schemeClr val="tx1"/>
                </a:solidFill>
                <a:latin typeface="Times New Roman" panose="02020603050405020304" pitchFamily="18" charset="0"/>
                <a:cs typeface="Times New Roman" panose="02020603050405020304" pitchFamily="18" charset="0"/>
              </a:rPr>
              <a:t>use all caps or excessive punctuation</a:t>
            </a:r>
            <a:r>
              <a:rPr lang="en-US" sz="2400" dirty="0" smtClean="0">
                <a:solidFill>
                  <a:schemeClr val="tx1"/>
                </a:solidFill>
                <a:latin typeface="Times New Roman" panose="02020603050405020304" pitchFamily="18" charset="0"/>
                <a:cs typeface="Times New Roman" panose="02020603050405020304" pitchFamily="18" charset="0"/>
              </a:rPr>
              <a:t>.</a:t>
            </a:r>
          </a:p>
          <a:p>
            <a:r>
              <a:rPr lang="en-US" sz="2400" dirty="0" smtClean="0">
                <a:solidFill>
                  <a:schemeClr val="tx1"/>
                </a:solidFill>
                <a:latin typeface="Times New Roman" panose="02020603050405020304" pitchFamily="18" charset="0"/>
                <a:cs typeface="Times New Roman" panose="02020603050405020304" pitchFamily="18" charset="0"/>
              </a:rPr>
              <a:t>Subject line should be:</a:t>
            </a:r>
          </a:p>
          <a:p>
            <a:pPr>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Short</a:t>
            </a:r>
          </a:p>
          <a:p>
            <a:pPr>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Meaningful</a:t>
            </a:r>
          </a:p>
          <a:p>
            <a:pPr>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Clear</a:t>
            </a:r>
          </a:p>
          <a:p>
            <a:pPr>
              <a:buFont typeface="Wingdings" panose="05000000000000000000" pitchFamily="2" charset="2"/>
              <a:buChar char="Ø"/>
            </a:pPr>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114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711" y="624110"/>
            <a:ext cx="9559902" cy="1280890"/>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Subject Line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1" y="2133600"/>
            <a:ext cx="9401019" cy="3777622"/>
          </a:xfrm>
        </p:spPr>
        <p:txBody>
          <a:bodyPr>
            <a:norm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Note that it is a subject </a:t>
            </a:r>
            <a:r>
              <a:rPr lang="en-US" sz="2400" i="1" dirty="0">
                <a:solidFill>
                  <a:schemeClr val="tx1"/>
                </a:solidFill>
                <a:latin typeface="Times New Roman" panose="02020603050405020304" pitchFamily="18" charset="0"/>
                <a:cs typeface="Times New Roman" panose="02020603050405020304" pitchFamily="18" charset="0"/>
              </a:rPr>
              <a:t>line</a:t>
            </a:r>
            <a:r>
              <a:rPr lang="en-US" sz="2400" dirty="0">
                <a:solidFill>
                  <a:schemeClr val="tx1"/>
                </a:solidFill>
                <a:latin typeface="Times New Roman" panose="02020603050405020304" pitchFamily="18" charset="0"/>
                <a:cs typeface="Times New Roman" panose="02020603050405020304" pitchFamily="18" charset="0"/>
              </a:rPr>
              <a:t>, not a subject </a:t>
            </a:r>
            <a:r>
              <a:rPr lang="en-US" sz="2400" i="1" dirty="0">
                <a:solidFill>
                  <a:schemeClr val="tx1"/>
                </a:solidFill>
                <a:latin typeface="Times New Roman" panose="02020603050405020304" pitchFamily="18" charset="0"/>
                <a:cs typeface="Times New Roman" panose="02020603050405020304" pitchFamily="18" charset="0"/>
              </a:rPr>
              <a:t>word</a:t>
            </a:r>
            <a:r>
              <a:rPr lang="en-US" sz="2400" dirty="0">
                <a:solidFill>
                  <a:schemeClr val="tx1"/>
                </a:solidFill>
                <a:latin typeface="Times New Roman" panose="02020603050405020304" pitchFamily="18" charset="0"/>
                <a:cs typeface="Times New Roman" panose="02020603050405020304" pitchFamily="18" charset="0"/>
              </a:rPr>
              <a:t>. Single word subjects like “Question?” or “Hi” are useless in helping the recipient guess what the email is about. </a:t>
            </a:r>
          </a:p>
          <a:p>
            <a:pPr>
              <a:spcBef>
                <a:spcPct val="50000"/>
              </a:spcBef>
              <a:buClr>
                <a:schemeClr val="folHlink"/>
              </a:buClr>
              <a:buFont typeface="Wingdings" panose="05000000000000000000" pitchFamily="2" charset="2"/>
              <a:buChar char="§"/>
            </a:pPr>
            <a:r>
              <a:rPr lang="en-US" sz="2400" u="sng" dirty="0">
                <a:solidFill>
                  <a:schemeClr val="tx1"/>
                </a:solidFill>
                <a:latin typeface="Times New Roman" panose="02020603050405020304" pitchFamily="18" charset="0"/>
                <a:cs typeface="Times New Roman" panose="02020603050405020304" pitchFamily="18" charset="0"/>
              </a:rPr>
              <a:t>Lead with the main idea </a:t>
            </a: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Browsers may not display more than first 25-35 characters</a:t>
            </a:r>
          </a:p>
          <a:p>
            <a:pPr>
              <a:spcBef>
                <a:spcPct val="50000"/>
              </a:spcBef>
              <a:buClr>
                <a:schemeClr val="folHlink"/>
              </a:buClr>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 </a:t>
            </a:r>
            <a:r>
              <a:rPr lang="en-US" sz="2400" u="sng" dirty="0">
                <a:solidFill>
                  <a:schemeClr val="tx1"/>
                </a:solidFill>
                <a:latin typeface="Times New Roman" panose="02020603050405020304" pitchFamily="18" charset="0"/>
                <a:cs typeface="Times New Roman" panose="02020603050405020304" pitchFamily="18" charset="0"/>
              </a:rPr>
              <a:t>Create single-subject messages</a:t>
            </a:r>
          </a:p>
          <a:p>
            <a:endParaRPr lang="en-US" sz="2400" u="sng" dirty="0">
              <a:solidFill>
                <a:schemeClr val="tx1"/>
              </a:solidFill>
            </a:endParaRPr>
          </a:p>
        </p:txBody>
      </p:sp>
    </p:spTree>
    <p:extLst>
      <p:ext uri="{BB962C8B-B14F-4D97-AF65-F5344CB8AC3E}">
        <p14:creationId xmlns:p14="http://schemas.microsoft.com/office/powerpoint/2010/main" val="2711118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Ineffective subject lines</a:t>
            </a:r>
          </a:p>
        </p:txBody>
      </p:sp>
      <p:sp>
        <p:nvSpPr>
          <p:cNvPr id="3" name="Content Placeholder 2"/>
          <p:cNvSpPr>
            <a:spLocks noGrp="1"/>
          </p:cNvSpPr>
          <p:nvPr>
            <p:ph idx="1"/>
          </p:nvPr>
        </p:nvSpPr>
        <p:spPr/>
        <p:txBody>
          <a:bodyPr/>
          <a:lstStyle/>
          <a:p>
            <a:pPr fontAlgn="base"/>
            <a:r>
              <a:rPr lang="en-US" sz="2400" b="1" dirty="0">
                <a:solidFill>
                  <a:schemeClr val="tx1"/>
                </a:solidFill>
                <a:latin typeface="Times New Roman" panose="02020603050405020304" pitchFamily="18" charset="0"/>
                <a:cs typeface="Times New Roman" panose="02020603050405020304" pitchFamily="18" charset="0"/>
              </a:rPr>
              <a:t>Subject                                                                                                </a:t>
            </a:r>
            <a:endParaRPr lang="en-US" sz="2400" dirty="0">
              <a:solidFill>
                <a:schemeClr val="tx1"/>
              </a:solidFill>
              <a:latin typeface="Times New Roman" panose="02020603050405020304" pitchFamily="18" charset="0"/>
              <a:cs typeface="Times New Roman" panose="02020603050405020304" pitchFamily="18" charset="0"/>
            </a:endParaRPr>
          </a:p>
          <a:p>
            <a:pPr fontAlgn="base"/>
            <a:r>
              <a:rPr lang="en-US" sz="2400" dirty="0">
                <a:solidFill>
                  <a:schemeClr val="tx1"/>
                </a:solidFill>
                <a:latin typeface="Times New Roman" panose="02020603050405020304" pitchFamily="18" charset="0"/>
                <a:cs typeface="Times New Roman" panose="02020603050405020304" pitchFamily="18" charset="0"/>
              </a:rPr>
              <a:t>Hi</a:t>
            </a:r>
          </a:p>
          <a:p>
            <a:pPr fontAlgn="base"/>
            <a:r>
              <a:rPr lang="en-US" sz="2400" dirty="0">
                <a:solidFill>
                  <a:schemeClr val="tx1"/>
                </a:solidFill>
                <a:latin typeface="Times New Roman" panose="02020603050405020304" pitchFamily="18" charset="0"/>
                <a:cs typeface="Times New Roman" panose="02020603050405020304" pitchFamily="18" charset="0"/>
              </a:rPr>
              <a:t>questions</a:t>
            </a:r>
          </a:p>
          <a:p>
            <a:pPr fontAlgn="base"/>
            <a:r>
              <a:rPr lang="en-US" sz="2400" dirty="0">
                <a:solidFill>
                  <a:schemeClr val="tx1"/>
                </a:solidFill>
                <a:latin typeface="Times New Roman" panose="02020603050405020304" pitchFamily="18" charset="0"/>
                <a:cs typeface="Times New Roman" panose="02020603050405020304" pitchFamily="18" charset="0"/>
              </a:rPr>
              <a:t>Meeting</a:t>
            </a:r>
          </a:p>
          <a:p>
            <a:pPr fontAlgn="base"/>
            <a:r>
              <a:rPr lang="en-US" sz="2400" dirty="0">
                <a:solidFill>
                  <a:schemeClr val="tx1"/>
                </a:solidFill>
                <a:latin typeface="Times New Roman" panose="02020603050405020304" pitchFamily="18" charset="0"/>
                <a:cs typeface="Times New Roman" panose="02020603050405020304" pitchFamily="18" charset="0"/>
              </a:rPr>
              <a:t>One more thing...........</a:t>
            </a:r>
          </a:p>
          <a:p>
            <a:pPr fontAlgn="base"/>
            <a:r>
              <a:rPr lang="en-US" sz="2400" dirty="0">
                <a:solidFill>
                  <a:schemeClr val="tx1"/>
                </a:solidFill>
                <a:latin typeface="Times New Roman" panose="02020603050405020304" pitchFamily="18" charset="0"/>
                <a:cs typeface="Times New Roman" panose="02020603050405020304" pitchFamily="18" charset="0"/>
              </a:rPr>
              <a:t>Some </a:t>
            </a:r>
            <a:r>
              <a:rPr lang="en-US" sz="2400" dirty="0" smtClean="0">
                <a:solidFill>
                  <a:schemeClr val="tx1"/>
                </a:solidFill>
                <a:latin typeface="Times New Roman" panose="02020603050405020304" pitchFamily="18" charset="0"/>
                <a:cs typeface="Times New Roman" panose="02020603050405020304" pitchFamily="18" charset="0"/>
              </a:rPr>
              <a:t>thoughts</a:t>
            </a:r>
          </a:p>
          <a:p>
            <a:pPr fontAlgn="base"/>
            <a:r>
              <a:rPr lang="en-US" sz="2400" dirty="0" smtClean="0">
                <a:solidFill>
                  <a:schemeClr val="tx1"/>
                </a:solidFill>
                <a:latin typeface="Times New Roman" panose="02020603050405020304" pitchFamily="18" charset="0"/>
                <a:cs typeface="Times New Roman" panose="02020603050405020304" pitchFamily="18" charset="0"/>
              </a:rPr>
              <a:t>Out of town</a:t>
            </a:r>
            <a:endParaRPr lang="en-US" sz="24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59298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9687"/>
          </a:xfrm>
        </p:spPr>
        <p:txBody>
          <a:bodyPr/>
          <a:lstStyle/>
          <a:p>
            <a:r>
              <a:rPr lang="en-US" b="1" dirty="0">
                <a:solidFill>
                  <a:schemeClr val="tx1"/>
                </a:solidFill>
                <a:latin typeface="Times New Roman" panose="02020603050405020304" pitchFamily="18" charset="0"/>
                <a:cs typeface="Times New Roman" panose="02020603050405020304" pitchFamily="18" charset="0"/>
              </a:rPr>
              <a:t>Effective subject lines</a:t>
            </a:r>
          </a:p>
        </p:txBody>
      </p:sp>
      <p:sp>
        <p:nvSpPr>
          <p:cNvPr id="3" name="Content Placeholder 2"/>
          <p:cNvSpPr>
            <a:spLocks noGrp="1"/>
          </p:cNvSpPr>
          <p:nvPr>
            <p:ph idx="1"/>
          </p:nvPr>
        </p:nvSpPr>
        <p:spPr>
          <a:xfrm>
            <a:off x="2163651" y="1506828"/>
            <a:ext cx="9929611" cy="5241702"/>
          </a:xfrm>
        </p:spPr>
        <p:txBody>
          <a:bodyPr>
            <a:normAutofit/>
          </a:bodyPr>
          <a:lstStyle/>
          <a:p>
            <a:pPr fontAlgn="base">
              <a:buFont typeface="Wingdings" panose="05000000000000000000" pitchFamily="2" charset="2"/>
              <a:buChar char="Ø"/>
            </a:pPr>
            <a:r>
              <a:rPr lang="en-US" sz="2400" i="1" dirty="0">
                <a:solidFill>
                  <a:schemeClr val="tx1"/>
                </a:solidFill>
                <a:latin typeface="Times New Roman" panose="02020603050405020304" pitchFamily="18" charset="0"/>
                <a:cs typeface="Times New Roman" panose="02020603050405020304" pitchFamily="18" charset="0"/>
              </a:rPr>
              <a:t>Party planning meeting rescheduled for 3pm</a:t>
            </a:r>
          </a:p>
          <a:p>
            <a:pPr marL="0" indent="0" fontAlgn="base">
              <a:buNone/>
            </a:pPr>
            <a:endParaRPr lang="en-US" sz="2400" i="1" dirty="0">
              <a:solidFill>
                <a:schemeClr val="tx1"/>
              </a:solidFill>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Ø"/>
            </a:pPr>
            <a:r>
              <a:rPr lang="en-US" sz="2400" i="1" dirty="0">
                <a:solidFill>
                  <a:schemeClr val="tx1"/>
                </a:solidFill>
                <a:latin typeface="Times New Roman" panose="02020603050405020304" pitchFamily="18" charset="0"/>
                <a:cs typeface="Times New Roman" panose="02020603050405020304" pitchFamily="18" charset="0"/>
              </a:rPr>
              <a:t>Help: I can’t find the draft for the Smith Paper</a:t>
            </a:r>
          </a:p>
          <a:p>
            <a:pPr marL="0" indent="0" fontAlgn="base">
              <a:buNone/>
            </a:pPr>
            <a:endParaRPr lang="en-US" sz="2400" i="1" dirty="0">
              <a:solidFill>
                <a:schemeClr val="tx1"/>
              </a:solidFill>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Ø"/>
            </a:pPr>
            <a:r>
              <a:rPr lang="en-US" sz="2400" i="1" dirty="0">
                <a:solidFill>
                  <a:schemeClr val="tx1"/>
                </a:solidFill>
                <a:latin typeface="Times New Roman" panose="02020603050405020304" pitchFamily="18" charset="0"/>
                <a:cs typeface="Times New Roman" panose="02020603050405020304" pitchFamily="18" charset="0"/>
              </a:rPr>
              <a:t>Reminder: peer-review articles due tomorrow (3/30)</a:t>
            </a:r>
          </a:p>
          <a:p>
            <a:pPr marL="0" indent="0" fontAlgn="base">
              <a:buNone/>
            </a:pPr>
            <a:endParaRPr lang="en-US" sz="2400" i="1" dirty="0">
              <a:solidFill>
                <a:schemeClr val="tx1"/>
              </a:solidFill>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Ø"/>
            </a:pPr>
            <a:r>
              <a:rPr lang="en-US" sz="2400" i="1" dirty="0">
                <a:solidFill>
                  <a:schemeClr val="tx1"/>
                </a:solidFill>
                <a:latin typeface="Times New Roman" panose="02020603050405020304" pitchFamily="18" charset="0"/>
                <a:cs typeface="Times New Roman" panose="02020603050405020304" pitchFamily="18" charset="0"/>
              </a:rPr>
              <a:t>Questions about Sociology 210 project</a:t>
            </a:r>
          </a:p>
          <a:p>
            <a:pPr marL="0" indent="0" fontAlgn="base">
              <a:buNone/>
            </a:pPr>
            <a:endParaRPr lang="en-US" sz="2400" i="1" dirty="0">
              <a:solidFill>
                <a:schemeClr val="tx1"/>
              </a:solidFill>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Ø"/>
            </a:pPr>
            <a:r>
              <a:rPr lang="en-US" sz="2400" i="1" dirty="0">
                <a:solidFill>
                  <a:schemeClr val="tx1"/>
                </a:solidFill>
                <a:latin typeface="Times New Roman" panose="02020603050405020304" pitchFamily="18" charset="0"/>
                <a:cs typeface="Times New Roman" panose="02020603050405020304" pitchFamily="18" charset="0"/>
              </a:rPr>
              <a:t>Congratulations to Jennifer for winning Nobel Prize</a:t>
            </a:r>
          </a:p>
          <a:p>
            <a:endParaRPr lang="en-US" dirty="0"/>
          </a:p>
        </p:txBody>
      </p:sp>
    </p:spTree>
    <p:extLst>
      <p:ext uri="{BB962C8B-B14F-4D97-AF65-F5344CB8AC3E}">
        <p14:creationId xmlns:p14="http://schemas.microsoft.com/office/powerpoint/2010/main" val="3734453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59</TotalTime>
  <Words>1186</Words>
  <Application>Microsoft Office PowerPoint</Application>
  <PresentationFormat>Widescreen</PresentationFormat>
  <Paragraphs>161</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ＭＳ Ｐゴシック</vt:lpstr>
      <vt:lpstr>Arial</vt:lpstr>
      <vt:lpstr>Century Gothic</vt:lpstr>
      <vt:lpstr>Times New Roman</vt:lpstr>
      <vt:lpstr>Wingdings</vt:lpstr>
      <vt:lpstr>Wingdings 3</vt:lpstr>
      <vt:lpstr>Wisp</vt:lpstr>
      <vt:lpstr>Professional E-mails</vt:lpstr>
      <vt:lpstr>Importance of Formal Emails</vt:lpstr>
      <vt:lpstr>Components of Email</vt:lpstr>
      <vt:lpstr>Heading</vt:lpstr>
      <vt:lpstr>Heading</vt:lpstr>
      <vt:lpstr>Subject Line</vt:lpstr>
      <vt:lpstr>Subject Line</vt:lpstr>
      <vt:lpstr>Ineffective subject lines</vt:lpstr>
      <vt:lpstr>Effective subject lines</vt:lpstr>
      <vt:lpstr>Salutation</vt:lpstr>
      <vt:lpstr>Salutation</vt:lpstr>
      <vt:lpstr>Salutation</vt:lpstr>
      <vt:lpstr>Body of an Email</vt:lpstr>
      <vt:lpstr>Body of an Email</vt:lpstr>
      <vt:lpstr>Body: First Time Emails</vt:lpstr>
      <vt:lpstr>Body of an Email</vt:lpstr>
      <vt:lpstr>Body: Reply</vt:lpstr>
      <vt:lpstr>Writing Style</vt:lpstr>
      <vt:lpstr>Writing Style</vt:lpstr>
      <vt:lpstr>Writing Style- Tone</vt:lpstr>
      <vt:lpstr>When Email Won’t Work</vt:lpstr>
      <vt:lpstr>Email closings for Formal Emails</vt:lpstr>
      <vt:lpstr>Email Closings for Friendly Business </vt:lpstr>
      <vt:lpstr>Signature</vt:lpstr>
      <vt:lpstr>Some Important Dos and Don’ts</vt:lpstr>
      <vt:lpstr>Some Important Dos and Don’ts</vt:lpstr>
      <vt:lpstr>Class activity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E-mails</dc:title>
  <dc:creator>Faiza Mumtaz</dc:creator>
  <cp:lastModifiedBy>Faiza Mumtaz</cp:lastModifiedBy>
  <cp:revision>4</cp:revision>
  <dcterms:created xsi:type="dcterms:W3CDTF">2020-04-28T05:17:41Z</dcterms:created>
  <dcterms:modified xsi:type="dcterms:W3CDTF">2020-04-28T06:16:57Z</dcterms:modified>
</cp:coreProperties>
</file>