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9" r:id="rId4"/>
    <p:sldId id="260" r:id="rId5"/>
    <p:sldId id="261" r:id="rId6"/>
    <p:sldId id="310" r:id="rId7"/>
    <p:sldId id="294" r:id="rId8"/>
    <p:sldId id="295" r:id="rId9"/>
    <p:sldId id="296" r:id="rId10"/>
    <p:sldId id="298" r:id="rId11"/>
    <p:sldId id="299" r:id="rId12"/>
    <p:sldId id="300" r:id="rId13"/>
    <p:sldId id="312" r:id="rId14"/>
    <p:sldId id="313" r:id="rId15"/>
    <p:sldId id="272" r:id="rId16"/>
    <p:sldId id="314" r:id="rId17"/>
    <p:sldId id="274" r:id="rId18"/>
    <p:sldId id="311" r:id="rId19"/>
    <p:sldId id="301" r:id="rId20"/>
    <p:sldId id="275" r:id="rId21"/>
    <p:sldId id="303" r:id="rId22"/>
    <p:sldId id="304" r:id="rId23"/>
    <p:sldId id="305" r:id="rId24"/>
    <p:sldId id="306" r:id="rId25"/>
    <p:sldId id="315" r:id="rId26"/>
    <p:sldId id="307" r:id="rId27"/>
    <p:sldId id="308" r:id="rId28"/>
    <p:sldId id="3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8987C-AABC-4AF1-A898-512044A2704B}" type="doc">
      <dgm:prSet loTypeId="urn:microsoft.com/office/officeart/2005/8/layout/hierarchy1" loCatId="hierarchy" qsTypeId="urn:microsoft.com/office/officeart/2005/8/quickstyle/simple1" qsCatId="simple" csTypeId="urn:microsoft.com/office/officeart/2005/8/colors/colorful1#1" csCatId="colorful" phldr="1"/>
      <dgm:spPr/>
      <dgm:t>
        <a:bodyPr/>
        <a:lstStyle/>
        <a:p>
          <a:endParaRPr lang="en-US"/>
        </a:p>
      </dgm:t>
    </dgm:pt>
    <dgm:pt modelId="{1DB22802-2805-4623-B409-E30E22724D30}">
      <dgm:prSet phldrT="[Text]" custT="1"/>
      <dgm:spPr>
        <a:xfrm>
          <a:off x="3075264" y="235632"/>
          <a:ext cx="2231308" cy="1416880"/>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sz="2000" b="1" dirty="0" smtClean="0">
              <a:solidFill>
                <a:sysClr val="windowText" lastClr="000000">
                  <a:hueOff val="0"/>
                  <a:satOff val="0"/>
                  <a:lumOff val="0"/>
                  <a:alphaOff val="0"/>
                </a:sysClr>
              </a:solidFill>
              <a:latin typeface="맑은 고딕"/>
              <a:ea typeface="+mn-ea"/>
              <a:cs typeface="+mn-cs"/>
            </a:rPr>
            <a:t>Technical Communication</a:t>
          </a:r>
          <a:endParaRPr lang="en-US" sz="2000" b="1" dirty="0">
            <a:solidFill>
              <a:sysClr val="windowText" lastClr="000000">
                <a:hueOff val="0"/>
                <a:satOff val="0"/>
                <a:lumOff val="0"/>
                <a:alphaOff val="0"/>
              </a:sysClr>
            </a:solidFill>
            <a:latin typeface="맑은 고딕"/>
            <a:ea typeface="+mn-ea"/>
            <a:cs typeface="+mn-cs"/>
          </a:endParaRPr>
        </a:p>
      </dgm:t>
    </dgm:pt>
    <dgm:pt modelId="{7678B708-4773-43A8-922A-41184474D58C}" type="parTrans" cxnId="{DEAC6233-E14D-4552-9632-1EF12FC7A2E5}">
      <dgm:prSet/>
      <dgm:spPr/>
      <dgm:t>
        <a:bodyPr/>
        <a:lstStyle/>
        <a:p>
          <a:endParaRPr lang="en-US"/>
        </a:p>
      </dgm:t>
    </dgm:pt>
    <dgm:pt modelId="{E94D3783-FBB1-41EB-8AB8-D5ECCD2C14E9}" type="sibTrans" cxnId="{DEAC6233-E14D-4552-9632-1EF12FC7A2E5}">
      <dgm:prSet/>
      <dgm:spPr/>
      <dgm:t>
        <a:bodyPr/>
        <a:lstStyle/>
        <a:p>
          <a:endParaRPr lang="en-US"/>
        </a:p>
      </dgm:t>
    </dgm:pt>
    <dgm:pt modelId="{69DBBA16-3E54-49F9-BB85-13E502A2E47C}">
      <dgm:prSet phldrT="[Text]" custT="1"/>
      <dgm:spPr>
        <a:xfrm>
          <a:off x="323721" y="2304923"/>
          <a:ext cx="2231308" cy="1416880"/>
        </a:xfrm>
        <a:prstGeom prst="roundRect">
          <a:avLst>
            <a:gd name="adj" fmla="val 10000"/>
          </a:avLst>
        </a:prstGeo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gm:spPr>
      <dgm:t>
        <a:bodyPr/>
        <a:lstStyle/>
        <a:p>
          <a:r>
            <a:rPr lang="en-US" sz="1400" b="1" dirty="0" smtClean="0">
              <a:solidFill>
                <a:sysClr val="windowText" lastClr="000000">
                  <a:hueOff val="0"/>
                  <a:satOff val="0"/>
                  <a:lumOff val="0"/>
                  <a:alphaOff val="0"/>
                </a:sysClr>
              </a:solidFill>
              <a:latin typeface="맑은 고딕"/>
              <a:ea typeface="+mn-ea"/>
              <a:cs typeface="+mn-cs"/>
            </a:rPr>
            <a:t>Technical/Professional</a:t>
          </a:r>
          <a:endParaRPr lang="en-US" sz="1400" b="1" dirty="0">
            <a:solidFill>
              <a:sysClr val="windowText" lastClr="000000">
                <a:hueOff val="0"/>
                <a:satOff val="0"/>
                <a:lumOff val="0"/>
                <a:alphaOff val="0"/>
              </a:sysClr>
            </a:solidFill>
            <a:latin typeface="맑은 고딕"/>
            <a:ea typeface="+mn-ea"/>
            <a:cs typeface="+mn-cs"/>
          </a:endParaRPr>
        </a:p>
      </dgm:t>
    </dgm:pt>
    <dgm:pt modelId="{04522B59-0F64-4E0C-9707-B169679B9AB4}" type="parTrans" cxnId="{26FDCA97-71F0-45DB-B375-B589CA12A7D7}">
      <dgm:prSet/>
      <dgm:spPr>
        <a:xfrm>
          <a:off x="1191452" y="1416985"/>
          <a:ext cx="2751542" cy="652410"/>
        </a:xfrm>
        <a:custGeom>
          <a:avLst/>
          <a:gdLst/>
          <a:ahLst/>
          <a:cxnLst/>
          <a:rect l="0" t="0" r="0" b="0"/>
          <a:pathLst>
            <a:path>
              <a:moveTo>
                <a:pt x="2751542" y="0"/>
              </a:moveTo>
              <a:lnTo>
                <a:pt x="2751542" y="445704"/>
              </a:lnTo>
              <a:lnTo>
                <a:pt x="0" y="445704"/>
              </a:lnTo>
              <a:lnTo>
                <a:pt x="0" y="652410"/>
              </a:lnTo>
            </a:path>
          </a:pathLst>
        </a:custGeom>
        <a:noFill/>
        <a:ln w="25400" cap="flat" cmpd="sng" algn="ctr">
          <a:solidFill>
            <a:srgbClr val="C0504D">
              <a:hueOff val="0"/>
              <a:satOff val="0"/>
              <a:lumOff val="0"/>
              <a:alphaOff val="0"/>
            </a:srgbClr>
          </a:solidFill>
          <a:prstDash val="solid"/>
        </a:ln>
        <a:effectLst/>
      </dgm:spPr>
      <dgm:t>
        <a:bodyPr/>
        <a:lstStyle/>
        <a:p>
          <a:endParaRPr lang="en-US"/>
        </a:p>
      </dgm:t>
    </dgm:pt>
    <dgm:pt modelId="{7037229A-60AA-4AA9-8D28-57856B7A92F5}" type="sibTrans" cxnId="{26FDCA97-71F0-45DB-B375-B589CA12A7D7}">
      <dgm:prSet/>
      <dgm:spPr/>
      <dgm:t>
        <a:bodyPr/>
        <a:lstStyle/>
        <a:p>
          <a:endParaRPr lang="en-US"/>
        </a:p>
      </dgm:t>
    </dgm:pt>
    <dgm:pt modelId="{EC51C0F7-1940-46ED-884C-7A719DB72103}">
      <dgm:prSet phldrT="[Text]" custT="1"/>
      <dgm:spPr>
        <a:xfrm>
          <a:off x="3050875" y="2304923"/>
          <a:ext cx="2231308" cy="1416880"/>
        </a:xfrm>
        <a:prstGeom prst="roundRect">
          <a:avLst>
            <a:gd name="adj" fmla="val 10000"/>
          </a:avLst>
        </a:prstGeo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gm:spPr>
      <dgm:t>
        <a:bodyPr/>
        <a:lstStyle/>
        <a:p>
          <a:r>
            <a:rPr lang="en-US" sz="2000" b="1" dirty="0" smtClean="0">
              <a:solidFill>
                <a:sysClr val="windowText" lastClr="000000">
                  <a:hueOff val="0"/>
                  <a:satOff val="0"/>
                  <a:lumOff val="0"/>
                  <a:alphaOff val="0"/>
                </a:sysClr>
              </a:solidFill>
              <a:latin typeface="맑은 고딕"/>
              <a:ea typeface="+mn-ea"/>
              <a:cs typeface="+mn-cs"/>
            </a:rPr>
            <a:t>Business</a:t>
          </a:r>
          <a:endParaRPr lang="en-US" sz="2000" b="1" dirty="0">
            <a:solidFill>
              <a:sysClr val="windowText" lastClr="000000">
                <a:hueOff val="0"/>
                <a:satOff val="0"/>
                <a:lumOff val="0"/>
                <a:alphaOff val="0"/>
              </a:sysClr>
            </a:solidFill>
            <a:latin typeface="맑은 고딕"/>
            <a:ea typeface="+mn-ea"/>
            <a:cs typeface="+mn-cs"/>
          </a:endParaRPr>
        </a:p>
      </dgm:t>
    </dgm:pt>
    <dgm:pt modelId="{E22088DE-76FF-46DE-BAB1-2CEA0317DB9B}" type="parTrans" cxnId="{68223D03-F665-4024-B9BA-6E9823F642A4}">
      <dgm:prSet/>
      <dgm:spPr>
        <a:xfrm>
          <a:off x="3872886" y="1416985"/>
          <a:ext cx="91440" cy="652410"/>
        </a:xfrm>
        <a:custGeom>
          <a:avLst/>
          <a:gdLst/>
          <a:ahLst/>
          <a:cxnLst/>
          <a:rect l="0" t="0" r="0" b="0"/>
          <a:pathLst>
            <a:path>
              <a:moveTo>
                <a:pt x="70108" y="0"/>
              </a:moveTo>
              <a:lnTo>
                <a:pt x="70108" y="445704"/>
              </a:lnTo>
              <a:lnTo>
                <a:pt x="45720" y="445704"/>
              </a:lnTo>
              <a:lnTo>
                <a:pt x="45720" y="652410"/>
              </a:lnTo>
            </a:path>
          </a:pathLst>
        </a:custGeom>
        <a:noFill/>
        <a:ln w="25400" cap="flat" cmpd="sng" algn="ctr">
          <a:solidFill>
            <a:srgbClr val="C0504D">
              <a:hueOff val="0"/>
              <a:satOff val="0"/>
              <a:lumOff val="0"/>
              <a:alphaOff val="0"/>
            </a:srgbClr>
          </a:solidFill>
          <a:prstDash val="solid"/>
        </a:ln>
        <a:effectLst/>
      </dgm:spPr>
      <dgm:t>
        <a:bodyPr/>
        <a:lstStyle/>
        <a:p>
          <a:endParaRPr lang="en-US"/>
        </a:p>
      </dgm:t>
    </dgm:pt>
    <dgm:pt modelId="{5E451FD9-3FBD-4D91-916D-27B03CEABE46}" type="sibTrans" cxnId="{68223D03-F665-4024-B9BA-6E9823F642A4}">
      <dgm:prSet/>
      <dgm:spPr/>
      <dgm:t>
        <a:bodyPr/>
        <a:lstStyle/>
        <a:p>
          <a:endParaRPr lang="en-US"/>
        </a:p>
      </dgm:t>
    </dgm:pt>
    <dgm:pt modelId="{D2259C07-D8E1-4C44-844D-AD4A4C887682}">
      <dgm:prSet phldrT="[Text]" custT="1"/>
      <dgm:spPr>
        <a:xfrm>
          <a:off x="5778030" y="2304923"/>
          <a:ext cx="2231308" cy="1416880"/>
        </a:xfrm>
        <a:prstGeom prst="roundRect">
          <a:avLst>
            <a:gd name="adj" fmla="val 10000"/>
          </a:avLst>
        </a:prstGeo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gm:spPr>
      <dgm:t>
        <a:bodyPr/>
        <a:lstStyle/>
        <a:p>
          <a:r>
            <a:rPr lang="en-US" sz="2000" b="1" dirty="0" smtClean="0">
              <a:solidFill>
                <a:sysClr val="windowText" lastClr="000000">
                  <a:hueOff val="0"/>
                  <a:satOff val="0"/>
                  <a:lumOff val="0"/>
                  <a:alphaOff val="0"/>
                </a:sysClr>
              </a:solidFill>
              <a:latin typeface="맑은 고딕"/>
              <a:ea typeface="+mn-ea"/>
              <a:cs typeface="+mn-cs"/>
            </a:rPr>
            <a:t>Scientific</a:t>
          </a:r>
          <a:endParaRPr lang="en-US" sz="2000" b="1" dirty="0">
            <a:solidFill>
              <a:sysClr val="windowText" lastClr="000000">
                <a:hueOff val="0"/>
                <a:satOff val="0"/>
                <a:lumOff val="0"/>
                <a:alphaOff val="0"/>
              </a:sysClr>
            </a:solidFill>
            <a:latin typeface="맑은 고딕"/>
            <a:ea typeface="+mn-ea"/>
            <a:cs typeface="+mn-cs"/>
          </a:endParaRPr>
        </a:p>
      </dgm:t>
    </dgm:pt>
    <dgm:pt modelId="{92629F8F-DDFD-467E-B1C3-3F27D9BC3DFF}" type="parTrans" cxnId="{EC85FFBB-181F-435F-8ED3-3BBF0FF29A29}">
      <dgm:prSet/>
      <dgm:spPr>
        <a:xfrm>
          <a:off x="3942995" y="1416985"/>
          <a:ext cx="2702766" cy="652410"/>
        </a:xfrm>
        <a:custGeom>
          <a:avLst/>
          <a:gdLst/>
          <a:ahLst/>
          <a:cxnLst/>
          <a:rect l="0" t="0" r="0" b="0"/>
          <a:pathLst>
            <a:path>
              <a:moveTo>
                <a:pt x="0" y="0"/>
              </a:moveTo>
              <a:lnTo>
                <a:pt x="0" y="445704"/>
              </a:lnTo>
              <a:lnTo>
                <a:pt x="2702766" y="445704"/>
              </a:lnTo>
              <a:lnTo>
                <a:pt x="2702766" y="652410"/>
              </a:lnTo>
            </a:path>
          </a:pathLst>
        </a:custGeom>
        <a:noFill/>
        <a:ln w="25400" cap="flat" cmpd="sng" algn="ctr">
          <a:solidFill>
            <a:srgbClr val="C0504D">
              <a:hueOff val="0"/>
              <a:satOff val="0"/>
              <a:lumOff val="0"/>
              <a:alphaOff val="0"/>
            </a:srgbClr>
          </a:solidFill>
          <a:prstDash val="solid"/>
        </a:ln>
        <a:effectLst/>
      </dgm:spPr>
      <dgm:t>
        <a:bodyPr/>
        <a:lstStyle/>
        <a:p>
          <a:endParaRPr lang="en-US"/>
        </a:p>
      </dgm:t>
    </dgm:pt>
    <dgm:pt modelId="{227972EF-90BD-4BD8-A816-B00D58C80228}" type="sibTrans" cxnId="{EC85FFBB-181F-435F-8ED3-3BBF0FF29A29}">
      <dgm:prSet/>
      <dgm:spPr/>
      <dgm:t>
        <a:bodyPr/>
        <a:lstStyle/>
        <a:p>
          <a:endParaRPr lang="en-US"/>
        </a:p>
      </dgm:t>
    </dgm:pt>
    <dgm:pt modelId="{B1B9D900-B9F0-4913-98E4-99A9CC16C30F}">
      <dgm:prSet phldrT="[Text]"/>
      <dgm:spPr>
        <a:xfrm>
          <a:off x="323721" y="4370742"/>
          <a:ext cx="2231308" cy="1416880"/>
        </a:xfrm>
        <a:prstGeom prst="roundRect">
          <a:avLst>
            <a:gd name="adj" fmla="val 10000"/>
          </a:avLst>
        </a:prstGeom>
        <a:solidFill>
          <a:sysClr val="window" lastClr="FFFFFF">
            <a:alpha val="90000"/>
            <a:hueOff val="0"/>
            <a:satOff val="0"/>
            <a:lumOff val="0"/>
            <a:alphaOff val="0"/>
          </a:sysClr>
        </a:solidFill>
        <a:ln w="25400" cap="flat" cmpd="sng" algn="ctr">
          <a:solidFill>
            <a:srgbClr val="9BBB59">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맑은 고딕"/>
              <a:ea typeface="+mn-ea"/>
              <a:cs typeface="+mn-cs"/>
            </a:rPr>
            <a:t>Subject/field specific experts produce it as it requires expertise (professional qualification/training) in the subject</a:t>
          </a:r>
          <a:endParaRPr lang="en-US" dirty="0">
            <a:solidFill>
              <a:sysClr val="windowText" lastClr="000000">
                <a:hueOff val="0"/>
                <a:satOff val="0"/>
                <a:lumOff val="0"/>
                <a:alphaOff val="0"/>
              </a:sysClr>
            </a:solidFill>
            <a:latin typeface="맑은 고딕"/>
            <a:ea typeface="+mn-ea"/>
            <a:cs typeface="+mn-cs"/>
          </a:endParaRPr>
        </a:p>
      </dgm:t>
    </dgm:pt>
    <dgm:pt modelId="{9D2A10FA-31D9-41D3-8A98-84CC7C1A34B5}" type="parTrans" cxnId="{A7DCB5BC-502C-4785-9EC3-1502588D1539}">
      <dgm:prSet/>
      <dgm:spPr>
        <a:xfrm>
          <a:off x="1145732" y="3486276"/>
          <a:ext cx="91440" cy="648938"/>
        </a:xfrm>
        <a:custGeom>
          <a:avLst/>
          <a:gdLst/>
          <a:ahLst/>
          <a:cxnLst/>
          <a:rect l="0" t="0" r="0" b="0"/>
          <a:pathLst>
            <a:path>
              <a:moveTo>
                <a:pt x="45720" y="0"/>
              </a:moveTo>
              <a:lnTo>
                <a:pt x="45720" y="648938"/>
              </a:lnTo>
            </a:path>
          </a:pathLst>
        </a:custGeom>
        <a:noFill/>
        <a:ln w="25400" cap="flat" cmpd="sng" algn="ctr">
          <a:solidFill>
            <a:srgbClr val="9BBB59">
              <a:hueOff val="0"/>
              <a:satOff val="0"/>
              <a:lumOff val="0"/>
              <a:alphaOff val="0"/>
            </a:srgbClr>
          </a:solidFill>
          <a:prstDash val="solid"/>
        </a:ln>
        <a:effectLst/>
      </dgm:spPr>
      <dgm:t>
        <a:bodyPr/>
        <a:lstStyle/>
        <a:p>
          <a:endParaRPr lang="en-US"/>
        </a:p>
      </dgm:t>
    </dgm:pt>
    <dgm:pt modelId="{EED300DA-E2DB-41D2-BF92-0369F57FA7E9}" type="sibTrans" cxnId="{A7DCB5BC-502C-4785-9EC3-1502588D1539}">
      <dgm:prSet/>
      <dgm:spPr/>
      <dgm:t>
        <a:bodyPr/>
        <a:lstStyle/>
        <a:p>
          <a:endParaRPr lang="en-US"/>
        </a:p>
      </dgm:t>
    </dgm:pt>
    <dgm:pt modelId="{5E29612C-531E-40D3-A9D0-1EB3C05266C3}">
      <dgm:prSet phldrT="[Text]"/>
      <dgm:spPr>
        <a:xfrm>
          <a:off x="3050875" y="4370742"/>
          <a:ext cx="2231308" cy="1416880"/>
        </a:xfrm>
        <a:prstGeom prst="roundRect">
          <a:avLst>
            <a:gd name="adj" fmla="val 10000"/>
          </a:avLst>
        </a:prstGeom>
        <a:solidFill>
          <a:sysClr val="window" lastClr="FFFFFF">
            <a:alpha val="90000"/>
            <a:hueOff val="0"/>
            <a:satOff val="0"/>
            <a:lumOff val="0"/>
            <a:alphaOff val="0"/>
          </a:sysClr>
        </a:solidFill>
        <a:ln w="25400" cap="flat" cmpd="sng" algn="ctr">
          <a:solidFill>
            <a:srgbClr val="9BBB59">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맑은 고딕"/>
              <a:ea typeface="+mn-ea"/>
              <a:cs typeface="+mn-cs"/>
            </a:rPr>
            <a:t>It aims to run (administer and manage) the business</a:t>
          </a:r>
          <a:endParaRPr lang="en-US" dirty="0">
            <a:solidFill>
              <a:sysClr val="windowText" lastClr="000000">
                <a:hueOff val="0"/>
                <a:satOff val="0"/>
                <a:lumOff val="0"/>
                <a:alphaOff val="0"/>
              </a:sysClr>
            </a:solidFill>
            <a:latin typeface="맑은 고딕"/>
            <a:ea typeface="+mn-ea"/>
            <a:cs typeface="+mn-cs"/>
          </a:endParaRPr>
        </a:p>
      </dgm:t>
    </dgm:pt>
    <dgm:pt modelId="{68D3106E-08D5-46A6-AAB9-18E85179DB34}" type="parTrans" cxnId="{0D61FCCE-5BEE-4B85-B6DA-4F16C872642B}">
      <dgm:prSet/>
      <dgm:spPr>
        <a:xfrm>
          <a:off x="3872886" y="3486276"/>
          <a:ext cx="91440" cy="648938"/>
        </a:xfrm>
        <a:custGeom>
          <a:avLst/>
          <a:gdLst/>
          <a:ahLst/>
          <a:cxnLst/>
          <a:rect l="0" t="0" r="0" b="0"/>
          <a:pathLst>
            <a:path>
              <a:moveTo>
                <a:pt x="45720" y="0"/>
              </a:moveTo>
              <a:lnTo>
                <a:pt x="45720" y="648938"/>
              </a:lnTo>
            </a:path>
          </a:pathLst>
        </a:custGeom>
        <a:noFill/>
        <a:ln w="25400" cap="flat" cmpd="sng" algn="ctr">
          <a:solidFill>
            <a:srgbClr val="9BBB59">
              <a:hueOff val="0"/>
              <a:satOff val="0"/>
              <a:lumOff val="0"/>
              <a:alphaOff val="0"/>
            </a:srgbClr>
          </a:solidFill>
          <a:prstDash val="solid"/>
        </a:ln>
        <a:effectLst/>
      </dgm:spPr>
      <dgm:t>
        <a:bodyPr/>
        <a:lstStyle/>
        <a:p>
          <a:endParaRPr lang="en-US"/>
        </a:p>
      </dgm:t>
    </dgm:pt>
    <dgm:pt modelId="{EF4429F7-1E53-4A70-BF67-9EA8D1794167}" type="sibTrans" cxnId="{0D61FCCE-5BEE-4B85-B6DA-4F16C872642B}">
      <dgm:prSet/>
      <dgm:spPr/>
      <dgm:t>
        <a:bodyPr/>
        <a:lstStyle/>
        <a:p>
          <a:endParaRPr lang="en-US"/>
        </a:p>
      </dgm:t>
    </dgm:pt>
    <dgm:pt modelId="{6B156076-4448-4A86-A6FF-C8258FF4C5D3}">
      <dgm:prSet phldrT="[Text]"/>
      <dgm:spPr>
        <a:xfrm>
          <a:off x="5778030" y="4370742"/>
          <a:ext cx="2231308" cy="1416880"/>
        </a:xfrm>
        <a:prstGeom prst="roundRect">
          <a:avLst>
            <a:gd name="adj" fmla="val 10000"/>
          </a:avLst>
        </a:prstGeom>
        <a:solidFill>
          <a:sysClr val="window" lastClr="FFFFFF">
            <a:alpha val="90000"/>
            <a:hueOff val="0"/>
            <a:satOff val="0"/>
            <a:lumOff val="0"/>
            <a:alphaOff val="0"/>
          </a:sysClr>
        </a:solidFill>
        <a:ln w="25400" cap="flat" cmpd="sng" algn="ctr">
          <a:solidFill>
            <a:srgbClr val="9BBB59">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맑은 고딕"/>
              <a:ea typeface="+mn-ea"/>
              <a:cs typeface="+mn-cs"/>
            </a:rPr>
            <a:t>It aims to report researches and discoveries to advance the field</a:t>
          </a:r>
          <a:endParaRPr lang="en-US" dirty="0">
            <a:solidFill>
              <a:sysClr val="windowText" lastClr="000000">
                <a:hueOff val="0"/>
                <a:satOff val="0"/>
                <a:lumOff val="0"/>
                <a:alphaOff val="0"/>
              </a:sysClr>
            </a:solidFill>
            <a:latin typeface="맑은 고딕"/>
            <a:ea typeface="+mn-ea"/>
            <a:cs typeface="+mn-cs"/>
          </a:endParaRPr>
        </a:p>
      </dgm:t>
    </dgm:pt>
    <dgm:pt modelId="{B9890FB5-64D7-4C58-813D-1173F37F36A1}" type="parTrans" cxnId="{E546B493-CF92-418E-935F-4F868EDCC632}">
      <dgm:prSet/>
      <dgm:spPr>
        <a:xfrm>
          <a:off x="6600041" y="3486276"/>
          <a:ext cx="91440" cy="648938"/>
        </a:xfrm>
        <a:custGeom>
          <a:avLst/>
          <a:gdLst/>
          <a:ahLst/>
          <a:cxnLst/>
          <a:rect l="0" t="0" r="0" b="0"/>
          <a:pathLst>
            <a:path>
              <a:moveTo>
                <a:pt x="45720" y="0"/>
              </a:moveTo>
              <a:lnTo>
                <a:pt x="45720" y="648938"/>
              </a:lnTo>
            </a:path>
          </a:pathLst>
        </a:custGeom>
        <a:noFill/>
        <a:ln w="25400" cap="flat" cmpd="sng" algn="ctr">
          <a:solidFill>
            <a:srgbClr val="9BBB59">
              <a:hueOff val="0"/>
              <a:satOff val="0"/>
              <a:lumOff val="0"/>
              <a:alphaOff val="0"/>
            </a:srgbClr>
          </a:solidFill>
          <a:prstDash val="solid"/>
        </a:ln>
        <a:effectLst/>
      </dgm:spPr>
      <dgm:t>
        <a:bodyPr/>
        <a:lstStyle/>
        <a:p>
          <a:endParaRPr lang="en-US"/>
        </a:p>
      </dgm:t>
    </dgm:pt>
    <dgm:pt modelId="{DE8BE40E-64CB-4A89-BCF3-0EAAE57F2902}" type="sibTrans" cxnId="{E546B493-CF92-418E-935F-4F868EDCC632}">
      <dgm:prSet/>
      <dgm:spPr/>
      <dgm:t>
        <a:bodyPr/>
        <a:lstStyle/>
        <a:p>
          <a:endParaRPr lang="en-US"/>
        </a:p>
      </dgm:t>
    </dgm:pt>
    <dgm:pt modelId="{9591AE80-AD10-4DF8-823B-8DC38D9AB00B}" type="pres">
      <dgm:prSet presAssocID="{48B8987C-AABC-4AF1-A898-512044A2704B}" presName="hierChild1" presStyleCnt="0">
        <dgm:presLayoutVars>
          <dgm:chPref val="1"/>
          <dgm:dir/>
          <dgm:animOne val="branch"/>
          <dgm:animLvl val="lvl"/>
          <dgm:resizeHandles/>
        </dgm:presLayoutVars>
      </dgm:prSet>
      <dgm:spPr/>
      <dgm:t>
        <a:bodyPr/>
        <a:lstStyle/>
        <a:p>
          <a:endParaRPr lang="en-US"/>
        </a:p>
      </dgm:t>
    </dgm:pt>
    <dgm:pt modelId="{AD50B1A7-3EF2-4BE8-BF72-EF8F3098CE90}" type="pres">
      <dgm:prSet presAssocID="{1DB22802-2805-4623-B409-E30E22724D30}" presName="hierRoot1" presStyleCnt="0"/>
      <dgm:spPr/>
    </dgm:pt>
    <dgm:pt modelId="{9BDA1FF5-EAFE-4ABB-9A07-E23CDFF65A28}" type="pres">
      <dgm:prSet presAssocID="{1DB22802-2805-4623-B409-E30E22724D30}" presName="composite" presStyleCnt="0"/>
      <dgm:spPr/>
    </dgm:pt>
    <dgm:pt modelId="{17A9CAB8-22F3-4D95-B663-181D2850DEFB}" type="pres">
      <dgm:prSet presAssocID="{1DB22802-2805-4623-B409-E30E22724D30}" presName="background" presStyleLbl="node0" presStyleIdx="0" presStyleCnt="1"/>
      <dgm:spPr>
        <a:xfrm>
          <a:off x="2827340" y="105"/>
          <a:ext cx="2231308" cy="141688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F46CD16B-7491-4948-9317-8B7D8A18CF44}" type="pres">
      <dgm:prSet presAssocID="{1DB22802-2805-4623-B409-E30E22724D30}" presName="text" presStyleLbl="fgAcc0" presStyleIdx="0" presStyleCnt="1" custLinFactNeighborX="-31" custLinFactNeighborY="-245">
        <dgm:presLayoutVars>
          <dgm:chPref val="3"/>
        </dgm:presLayoutVars>
      </dgm:prSet>
      <dgm:spPr/>
      <dgm:t>
        <a:bodyPr/>
        <a:lstStyle/>
        <a:p>
          <a:endParaRPr lang="en-US"/>
        </a:p>
      </dgm:t>
    </dgm:pt>
    <dgm:pt modelId="{67CC836F-D00F-4AF6-9BAE-A5250E76C4BB}" type="pres">
      <dgm:prSet presAssocID="{1DB22802-2805-4623-B409-E30E22724D30}" presName="hierChild2" presStyleCnt="0"/>
      <dgm:spPr/>
    </dgm:pt>
    <dgm:pt modelId="{83A9D98C-8E17-451E-BCD0-85072AD36E1F}" type="pres">
      <dgm:prSet presAssocID="{04522B59-0F64-4E0C-9707-B169679B9AB4}" presName="Name10" presStyleLbl="parChTrans1D2" presStyleIdx="0" presStyleCnt="3"/>
      <dgm:spPr/>
      <dgm:t>
        <a:bodyPr/>
        <a:lstStyle/>
        <a:p>
          <a:endParaRPr lang="en-US"/>
        </a:p>
      </dgm:t>
    </dgm:pt>
    <dgm:pt modelId="{B9060DAC-A615-4491-95F3-8DE915BE0E7E}" type="pres">
      <dgm:prSet presAssocID="{69DBBA16-3E54-49F9-BB85-13E502A2E47C}" presName="hierRoot2" presStyleCnt="0"/>
      <dgm:spPr/>
    </dgm:pt>
    <dgm:pt modelId="{9D468549-7300-401B-86A5-385C7AD38DF5}" type="pres">
      <dgm:prSet presAssocID="{69DBBA16-3E54-49F9-BB85-13E502A2E47C}" presName="composite2" presStyleCnt="0"/>
      <dgm:spPr/>
    </dgm:pt>
    <dgm:pt modelId="{9F0318FD-7CD7-41E0-9C8D-899FD4D7F55A}" type="pres">
      <dgm:prSet presAssocID="{69DBBA16-3E54-49F9-BB85-13E502A2E47C}" presName="background2" presStyleLbl="node2" presStyleIdx="0" presStyleCnt="3"/>
      <dgm:spPr>
        <a:xfrm>
          <a:off x="75798" y="2069396"/>
          <a:ext cx="2231308" cy="1416880"/>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2E4625BF-93FB-43FC-B52A-F2985E6D2C9A}" type="pres">
      <dgm:prSet presAssocID="{69DBBA16-3E54-49F9-BB85-13E502A2E47C}" presName="text2" presStyleLbl="fgAcc2" presStyleIdx="0" presStyleCnt="3">
        <dgm:presLayoutVars>
          <dgm:chPref val="3"/>
        </dgm:presLayoutVars>
      </dgm:prSet>
      <dgm:spPr/>
      <dgm:t>
        <a:bodyPr/>
        <a:lstStyle/>
        <a:p>
          <a:endParaRPr lang="en-US"/>
        </a:p>
      </dgm:t>
    </dgm:pt>
    <dgm:pt modelId="{6CAAAEB5-EC3B-4A3C-9FC2-D8692572078F}" type="pres">
      <dgm:prSet presAssocID="{69DBBA16-3E54-49F9-BB85-13E502A2E47C}" presName="hierChild3" presStyleCnt="0"/>
      <dgm:spPr/>
    </dgm:pt>
    <dgm:pt modelId="{7BFFD22A-F342-4021-9CA3-3C4561884E07}" type="pres">
      <dgm:prSet presAssocID="{9D2A10FA-31D9-41D3-8A98-84CC7C1A34B5}" presName="Name17" presStyleLbl="parChTrans1D3" presStyleIdx="0" presStyleCnt="3"/>
      <dgm:spPr/>
      <dgm:t>
        <a:bodyPr/>
        <a:lstStyle/>
        <a:p>
          <a:endParaRPr lang="en-US"/>
        </a:p>
      </dgm:t>
    </dgm:pt>
    <dgm:pt modelId="{9122DAC7-03DE-425D-A0E8-BA6DDF299468}" type="pres">
      <dgm:prSet presAssocID="{B1B9D900-B9F0-4913-98E4-99A9CC16C30F}" presName="hierRoot3" presStyleCnt="0"/>
      <dgm:spPr/>
    </dgm:pt>
    <dgm:pt modelId="{2FBE69E3-66AC-4EBF-BEE1-23D431A1CC1D}" type="pres">
      <dgm:prSet presAssocID="{B1B9D900-B9F0-4913-98E4-99A9CC16C30F}" presName="composite3" presStyleCnt="0"/>
      <dgm:spPr/>
    </dgm:pt>
    <dgm:pt modelId="{DC505778-0134-4303-A2FA-70B765A5F609}" type="pres">
      <dgm:prSet presAssocID="{B1B9D900-B9F0-4913-98E4-99A9CC16C30F}" presName="background3" presStyleLbl="node3" presStyleIdx="0" presStyleCnt="3"/>
      <dgm:spPr>
        <a:xfrm>
          <a:off x="75798" y="4135215"/>
          <a:ext cx="2231308" cy="1416880"/>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4C083D2E-DA17-4CF0-9124-480FB8B3453B}" type="pres">
      <dgm:prSet presAssocID="{B1B9D900-B9F0-4913-98E4-99A9CC16C30F}" presName="text3" presStyleLbl="fgAcc3" presStyleIdx="0" presStyleCnt="3">
        <dgm:presLayoutVars>
          <dgm:chPref val="3"/>
        </dgm:presLayoutVars>
      </dgm:prSet>
      <dgm:spPr/>
      <dgm:t>
        <a:bodyPr/>
        <a:lstStyle/>
        <a:p>
          <a:endParaRPr lang="en-US"/>
        </a:p>
      </dgm:t>
    </dgm:pt>
    <dgm:pt modelId="{A69E946A-7290-4E45-A36F-4153DCB932EC}" type="pres">
      <dgm:prSet presAssocID="{B1B9D900-B9F0-4913-98E4-99A9CC16C30F}" presName="hierChild4" presStyleCnt="0"/>
      <dgm:spPr/>
    </dgm:pt>
    <dgm:pt modelId="{D68DF081-0178-4675-828A-1FBF39DDA8BF}" type="pres">
      <dgm:prSet presAssocID="{E22088DE-76FF-46DE-BAB1-2CEA0317DB9B}" presName="Name10" presStyleLbl="parChTrans1D2" presStyleIdx="1" presStyleCnt="3"/>
      <dgm:spPr/>
      <dgm:t>
        <a:bodyPr/>
        <a:lstStyle/>
        <a:p>
          <a:endParaRPr lang="en-US"/>
        </a:p>
      </dgm:t>
    </dgm:pt>
    <dgm:pt modelId="{72E2B190-0977-4F82-80A8-C7728B0F0523}" type="pres">
      <dgm:prSet presAssocID="{EC51C0F7-1940-46ED-884C-7A719DB72103}" presName="hierRoot2" presStyleCnt="0"/>
      <dgm:spPr/>
    </dgm:pt>
    <dgm:pt modelId="{9584D1E0-2137-4470-93A8-FB95B1EF2479}" type="pres">
      <dgm:prSet presAssocID="{EC51C0F7-1940-46ED-884C-7A719DB72103}" presName="composite2" presStyleCnt="0"/>
      <dgm:spPr/>
    </dgm:pt>
    <dgm:pt modelId="{702670A1-00FB-407F-95B2-CEF51E487DD1}" type="pres">
      <dgm:prSet presAssocID="{EC51C0F7-1940-46ED-884C-7A719DB72103}" presName="background2" presStyleLbl="node2" presStyleIdx="1" presStyleCnt="3"/>
      <dgm:spPr>
        <a:xfrm>
          <a:off x="2802952" y="2069396"/>
          <a:ext cx="2231308" cy="1416880"/>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8162630A-1F1C-4BF9-9F8D-BCAE21BF1474}" type="pres">
      <dgm:prSet presAssocID="{EC51C0F7-1940-46ED-884C-7A719DB72103}" presName="text2" presStyleLbl="fgAcc2" presStyleIdx="1" presStyleCnt="3">
        <dgm:presLayoutVars>
          <dgm:chPref val="3"/>
        </dgm:presLayoutVars>
      </dgm:prSet>
      <dgm:spPr/>
      <dgm:t>
        <a:bodyPr/>
        <a:lstStyle/>
        <a:p>
          <a:endParaRPr lang="en-US"/>
        </a:p>
      </dgm:t>
    </dgm:pt>
    <dgm:pt modelId="{30D2BF44-B07B-482B-BE15-6AEBCF11C04C}" type="pres">
      <dgm:prSet presAssocID="{EC51C0F7-1940-46ED-884C-7A719DB72103}" presName="hierChild3" presStyleCnt="0"/>
      <dgm:spPr/>
    </dgm:pt>
    <dgm:pt modelId="{0ACA6BB1-2AF6-4A95-B824-34F2CBF3FE1F}" type="pres">
      <dgm:prSet presAssocID="{68D3106E-08D5-46A6-AAB9-18E85179DB34}" presName="Name17" presStyleLbl="parChTrans1D3" presStyleIdx="1" presStyleCnt="3"/>
      <dgm:spPr/>
      <dgm:t>
        <a:bodyPr/>
        <a:lstStyle/>
        <a:p>
          <a:endParaRPr lang="en-US"/>
        </a:p>
      </dgm:t>
    </dgm:pt>
    <dgm:pt modelId="{A7D1D947-52DE-4DB5-883E-74DAD626D0C7}" type="pres">
      <dgm:prSet presAssocID="{5E29612C-531E-40D3-A9D0-1EB3C05266C3}" presName="hierRoot3" presStyleCnt="0"/>
      <dgm:spPr/>
    </dgm:pt>
    <dgm:pt modelId="{9F094226-A1A2-455D-A442-EFEE2141082F}" type="pres">
      <dgm:prSet presAssocID="{5E29612C-531E-40D3-A9D0-1EB3C05266C3}" presName="composite3" presStyleCnt="0"/>
      <dgm:spPr/>
    </dgm:pt>
    <dgm:pt modelId="{CD613BE4-A46E-4444-974D-17ECC2AF221B}" type="pres">
      <dgm:prSet presAssocID="{5E29612C-531E-40D3-A9D0-1EB3C05266C3}" presName="background3" presStyleLbl="node3" presStyleIdx="1" presStyleCnt="3"/>
      <dgm:spPr>
        <a:xfrm>
          <a:off x="2802952" y="4135215"/>
          <a:ext cx="2231308" cy="1416880"/>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E6785F6F-15A2-40C7-80B8-E286ABB48801}" type="pres">
      <dgm:prSet presAssocID="{5E29612C-531E-40D3-A9D0-1EB3C05266C3}" presName="text3" presStyleLbl="fgAcc3" presStyleIdx="1" presStyleCnt="3">
        <dgm:presLayoutVars>
          <dgm:chPref val="3"/>
        </dgm:presLayoutVars>
      </dgm:prSet>
      <dgm:spPr/>
      <dgm:t>
        <a:bodyPr/>
        <a:lstStyle/>
        <a:p>
          <a:endParaRPr lang="en-US"/>
        </a:p>
      </dgm:t>
    </dgm:pt>
    <dgm:pt modelId="{FC961781-EBBF-43EB-87DD-DEFA0B3DA1B5}" type="pres">
      <dgm:prSet presAssocID="{5E29612C-531E-40D3-A9D0-1EB3C05266C3}" presName="hierChild4" presStyleCnt="0"/>
      <dgm:spPr/>
    </dgm:pt>
    <dgm:pt modelId="{E9DBF0B4-A8D1-4458-BCE6-1C1E9C19E4B2}" type="pres">
      <dgm:prSet presAssocID="{92629F8F-DDFD-467E-B1C3-3F27D9BC3DFF}" presName="Name10" presStyleLbl="parChTrans1D2" presStyleIdx="2" presStyleCnt="3"/>
      <dgm:spPr/>
      <dgm:t>
        <a:bodyPr/>
        <a:lstStyle/>
        <a:p>
          <a:endParaRPr lang="en-US"/>
        </a:p>
      </dgm:t>
    </dgm:pt>
    <dgm:pt modelId="{4D1304FD-076C-46B1-B770-B5F8465D2117}" type="pres">
      <dgm:prSet presAssocID="{D2259C07-D8E1-4C44-844D-AD4A4C887682}" presName="hierRoot2" presStyleCnt="0"/>
      <dgm:spPr/>
    </dgm:pt>
    <dgm:pt modelId="{7F00661F-FC35-4EE9-8371-739C3B6D5A80}" type="pres">
      <dgm:prSet presAssocID="{D2259C07-D8E1-4C44-844D-AD4A4C887682}" presName="composite2" presStyleCnt="0"/>
      <dgm:spPr/>
    </dgm:pt>
    <dgm:pt modelId="{42F8A430-EA12-4CCB-B1FA-C2BB5EF87888}" type="pres">
      <dgm:prSet presAssocID="{D2259C07-D8E1-4C44-844D-AD4A4C887682}" presName="background2" presStyleLbl="node2" presStyleIdx="2" presStyleCnt="3"/>
      <dgm:spPr>
        <a:xfrm>
          <a:off x="5530107" y="2069396"/>
          <a:ext cx="2231308" cy="1416880"/>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94F49474-E682-4FB5-8E34-F183728A2966}" type="pres">
      <dgm:prSet presAssocID="{D2259C07-D8E1-4C44-844D-AD4A4C887682}" presName="text2" presStyleLbl="fgAcc2" presStyleIdx="2" presStyleCnt="3">
        <dgm:presLayoutVars>
          <dgm:chPref val="3"/>
        </dgm:presLayoutVars>
      </dgm:prSet>
      <dgm:spPr/>
      <dgm:t>
        <a:bodyPr/>
        <a:lstStyle/>
        <a:p>
          <a:endParaRPr lang="en-US"/>
        </a:p>
      </dgm:t>
    </dgm:pt>
    <dgm:pt modelId="{F6DA9191-4C9A-45E1-ABAD-5A02FB1B46D2}" type="pres">
      <dgm:prSet presAssocID="{D2259C07-D8E1-4C44-844D-AD4A4C887682}" presName="hierChild3" presStyleCnt="0"/>
      <dgm:spPr/>
    </dgm:pt>
    <dgm:pt modelId="{F0574F8D-A244-4067-9681-E99F20A3ACB7}" type="pres">
      <dgm:prSet presAssocID="{B9890FB5-64D7-4C58-813D-1173F37F36A1}" presName="Name17" presStyleLbl="parChTrans1D3" presStyleIdx="2" presStyleCnt="3"/>
      <dgm:spPr/>
      <dgm:t>
        <a:bodyPr/>
        <a:lstStyle/>
        <a:p>
          <a:endParaRPr lang="en-US"/>
        </a:p>
      </dgm:t>
    </dgm:pt>
    <dgm:pt modelId="{C836EB4F-63DF-47E1-8F09-567771C41A43}" type="pres">
      <dgm:prSet presAssocID="{6B156076-4448-4A86-A6FF-C8258FF4C5D3}" presName="hierRoot3" presStyleCnt="0"/>
      <dgm:spPr/>
    </dgm:pt>
    <dgm:pt modelId="{914E63A2-EB70-4A10-8AAF-C867ABDD404A}" type="pres">
      <dgm:prSet presAssocID="{6B156076-4448-4A86-A6FF-C8258FF4C5D3}" presName="composite3" presStyleCnt="0"/>
      <dgm:spPr/>
    </dgm:pt>
    <dgm:pt modelId="{EC5B5379-EE62-42D3-A20C-43A7C80F2905}" type="pres">
      <dgm:prSet presAssocID="{6B156076-4448-4A86-A6FF-C8258FF4C5D3}" presName="background3" presStyleLbl="node3" presStyleIdx="2" presStyleCnt="3"/>
      <dgm:spPr>
        <a:xfrm>
          <a:off x="5530107" y="4135215"/>
          <a:ext cx="2231308" cy="1416880"/>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6F4B53C6-1C5B-44C0-BC5E-93A7524718B8}" type="pres">
      <dgm:prSet presAssocID="{6B156076-4448-4A86-A6FF-C8258FF4C5D3}" presName="text3" presStyleLbl="fgAcc3" presStyleIdx="2" presStyleCnt="3">
        <dgm:presLayoutVars>
          <dgm:chPref val="3"/>
        </dgm:presLayoutVars>
      </dgm:prSet>
      <dgm:spPr/>
      <dgm:t>
        <a:bodyPr/>
        <a:lstStyle/>
        <a:p>
          <a:endParaRPr lang="en-US"/>
        </a:p>
      </dgm:t>
    </dgm:pt>
    <dgm:pt modelId="{516BA82C-43EC-456C-AD17-96D8746BC44A}" type="pres">
      <dgm:prSet presAssocID="{6B156076-4448-4A86-A6FF-C8258FF4C5D3}" presName="hierChild4" presStyleCnt="0"/>
      <dgm:spPr/>
    </dgm:pt>
  </dgm:ptLst>
  <dgm:cxnLst>
    <dgm:cxn modelId="{2ECF72BB-2AD9-486E-B5FC-C699CB899120}" type="presOf" srcId="{EC51C0F7-1940-46ED-884C-7A719DB72103}" destId="{8162630A-1F1C-4BF9-9F8D-BCAE21BF1474}" srcOrd="0" destOrd="0" presId="urn:microsoft.com/office/officeart/2005/8/layout/hierarchy1"/>
    <dgm:cxn modelId="{DA6F7C0D-7BE2-4E81-B5F8-0A8804C6A1AF}" type="presOf" srcId="{B9890FB5-64D7-4C58-813D-1173F37F36A1}" destId="{F0574F8D-A244-4067-9681-E99F20A3ACB7}" srcOrd="0" destOrd="0" presId="urn:microsoft.com/office/officeart/2005/8/layout/hierarchy1"/>
    <dgm:cxn modelId="{E546B493-CF92-418E-935F-4F868EDCC632}" srcId="{D2259C07-D8E1-4C44-844D-AD4A4C887682}" destId="{6B156076-4448-4A86-A6FF-C8258FF4C5D3}" srcOrd="0" destOrd="0" parTransId="{B9890FB5-64D7-4C58-813D-1173F37F36A1}" sibTransId="{DE8BE40E-64CB-4A89-BCF3-0EAAE57F2902}"/>
    <dgm:cxn modelId="{26FDCA97-71F0-45DB-B375-B589CA12A7D7}" srcId="{1DB22802-2805-4623-B409-E30E22724D30}" destId="{69DBBA16-3E54-49F9-BB85-13E502A2E47C}" srcOrd="0" destOrd="0" parTransId="{04522B59-0F64-4E0C-9707-B169679B9AB4}" sibTransId="{7037229A-60AA-4AA9-8D28-57856B7A92F5}"/>
    <dgm:cxn modelId="{0D61FCCE-5BEE-4B85-B6DA-4F16C872642B}" srcId="{EC51C0F7-1940-46ED-884C-7A719DB72103}" destId="{5E29612C-531E-40D3-A9D0-1EB3C05266C3}" srcOrd="0" destOrd="0" parTransId="{68D3106E-08D5-46A6-AAB9-18E85179DB34}" sibTransId="{EF4429F7-1E53-4A70-BF67-9EA8D1794167}"/>
    <dgm:cxn modelId="{ED9ECE57-1C96-4DC9-8862-9956E8C3B1CA}" type="presOf" srcId="{48B8987C-AABC-4AF1-A898-512044A2704B}" destId="{9591AE80-AD10-4DF8-823B-8DC38D9AB00B}" srcOrd="0" destOrd="0" presId="urn:microsoft.com/office/officeart/2005/8/layout/hierarchy1"/>
    <dgm:cxn modelId="{6CBAF583-4112-4D9F-95AB-3D4D1985E216}" type="presOf" srcId="{6B156076-4448-4A86-A6FF-C8258FF4C5D3}" destId="{6F4B53C6-1C5B-44C0-BC5E-93A7524718B8}" srcOrd="0" destOrd="0" presId="urn:microsoft.com/office/officeart/2005/8/layout/hierarchy1"/>
    <dgm:cxn modelId="{96ADDE93-D82F-487D-9131-5F7BBE38056A}" type="presOf" srcId="{E22088DE-76FF-46DE-BAB1-2CEA0317DB9B}" destId="{D68DF081-0178-4675-828A-1FBF39DDA8BF}" srcOrd="0" destOrd="0" presId="urn:microsoft.com/office/officeart/2005/8/layout/hierarchy1"/>
    <dgm:cxn modelId="{68223D03-F665-4024-B9BA-6E9823F642A4}" srcId="{1DB22802-2805-4623-B409-E30E22724D30}" destId="{EC51C0F7-1940-46ED-884C-7A719DB72103}" srcOrd="1" destOrd="0" parTransId="{E22088DE-76FF-46DE-BAB1-2CEA0317DB9B}" sibTransId="{5E451FD9-3FBD-4D91-916D-27B03CEABE46}"/>
    <dgm:cxn modelId="{53E6C266-A2AB-4397-8C35-FBCF941A51BD}" type="presOf" srcId="{D2259C07-D8E1-4C44-844D-AD4A4C887682}" destId="{94F49474-E682-4FB5-8E34-F183728A2966}" srcOrd="0" destOrd="0" presId="urn:microsoft.com/office/officeart/2005/8/layout/hierarchy1"/>
    <dgm:cxn modelId="{EC85FFBB-181F-435F-8ED3-3BBF0FF29A29}" srcId="{1DB22802-2805-4623-B409-E30E22724D30}" destId="{D2259C07-D8E1-4C44-844D-AD4A4C887682}" srcOrd="2" destOrd="0" parTransId="{92629F8F-DDFD-467E-B1C3-3F27D9BC3DFF}" sibTransId="{227972EF-90BD-4BD8-A816-B00D58C80228}"/>
    <dgm:cxn modelId="{E072C51C-CA3E-40B7-96BC-EBC53064BF5F}" type="presOf" srcId="{69DBBA16-3E54-49F9-BB85-13E502A2E47C}" destId="{2E4625BF-93FB-43FC-B52A-F2985E6D2C9A}" srcOrd="0" destOrd="0" presId="urn:microsoft.com/office/officeart/2005/8/layout/hierarchy1"/>
    <dgm:cxn modelId="{2FF2C074-A1DC-4C98-AA4A-4C7E314191C3}" type="presOf" srcId="{68D3106E-08D5-46A6-AAB9-18E85179DB34}" destId="{0ACA6BB1-2AF6-4A95-B824-34F2CBF3FE1F}" srcOrd="0" destOrd="0" presId="urn:microsoft.com/office/officeart/2005/8/layout/hierarchy1"/>
    <dgm:cxn modelId="{D963B2EE-3721-48DF-8322-6E55C1BCF1C7}" type="presOf" srcId="{B1B9D900-B9F0-4913-98E4-99A9CC16C30F}" destId="{4C083D2E-DA17-4CF0-9124-480FB8B3453B}" srcOrd="0" destOrd="0" presId="urn:microsoft.com/office/officeart/2005/8/layout/hierarchy1"/>
    <dgm:cxn modelId="{7ECB2196-CB3A-4231-A99B-FCDCF4991370}" type="presOf" srcId="{9D2A10FA-31D9-41D3-8A98-84CC7C1A34B5}" destId="{7BFFD22A-F342-4021-9CA3-3C4561884E07}" srcOrd="0" destOrd="0" presId="urn:microsoft.com/office/officeart/2005/8/layout/hierarchy1"/>
    <dgm:cxn modelId="{DEAC6233-E14D-4552-9632-1EF12FC7A2E5}" srcId="{48B8987C-AABC-4AF1-A898-512044A2704B}" destId="{1DB22802-2805-4623-B409-E30E22724D30}" srcOrd="0" destOrd="0" parTransId="{7678B708-4773-43A8-922A-41184474D58C}" sibTransId="{E94D3783-FBB1-41EB-8AB8-D5ECCD2C14E9}"/>
    <dgm:cxn modelId="{5FAC638B-6D61-4F46-9A1B-2C4CFD10987E}" type="presOf" srcId="{1DB22802-2805-4623-B409-E30E22724D30}" destId="{F46CD16B-7491-4948-9317-8B7D8A18CF44}" srcOrd="0" destOrd="0" presId="urn:microsoft.com/office/officeart/2005/8/layout/hierarchy1"/>
    <dgm:cxn modelId="{3BD8A193-FCF3-45E8-B7F5-E9C6202BEF13}" type="presOf" srcId="{92629F8F-DDFD-467E-B1C3-3F27D9BC3DFF}" destId="{E9DBF0B4-A8D1-4458-BCE6-1C1E9C19E4B2}" srcOrd="0" destOrd="0" presId="urn:microsoft.com/office/officeart/2005/8/layout/hierarchy1"/>
    <dgm:cxn modelId="{E8DA04C6-A607-4074-B01D-B4281EFC6AAC}" type="presOf" srcId="{04522B59-0F64-4E0C-9707-B169679B9AB4}" destId="{83A9D98C-8E17-451E-BCD0-85072AD36E1F}" srcOrd="0" destOrd="0" presId="urn:microsoft.com/office/officeart/2005/8/layout/hierarchy1"/>
    <dgm:cxn modelId="{75C9BF9C-80E4-48DB-AB6F-5D669CDECD36}" type="presOf" srcId="{5E29612C-531E-40D3-A9D0-1EB3C05266C3}" destId="{E6785F6F-15A2-40C7-80B8-E286ABB48801}" srcOrd="0" destOrd="0" presId="urn:microsoft.com/office/officeart/2005/8/layout/hierarchy1"/>
    <dgm:cxn modelId="{A7DCB5BC-502C-4785-9EC3-1502588D1539}" srcId="{69DBBA16-3E54-49F9-BB85-13E502A2E47C}" destId="{B1B9D900-B9F0-4913-98E4-99A9CC16C30F}" srcOrd="0" destOrd="0" parTransId="{9D2A10FA-31D9-41D3-8A98-84CC7C1A34B5}" sibTransId="{EED300DA-E2DB-41D2-BF92-0369F57FA7E9}"/>
    <dgm:cxn modelId="{07E316E0-2F19-430D-9709-8D2969C229A5}" type="presParOf" srcId="{9591AE80-AD10-4DF8-823B-8DC38D9AB00B}" destId="{AD50B1A7-3EF2-4BE8-BF72-EF8F3098CE90}" srcOrd="0" destOrd="0" presId="urn:microsoft.com/office/officeart/2005/8/layout/hierarchy1"/>
    <dgm:cxn modelId="{BBA00405-6056-4769-9941-07F9C30130E3}" type="presParOf" srcId="{AD50B1A7-3EF2-4BE8-BF72-EF8F3098CE90}" destId="{9BDA1FF5-EAFE-4ABB-9A07-E23CDFF65A28}" srcOrd="0" destOrd="0" presId="urn:microsoft.com/office/officeart/2005/8/layout/hierarchy1"/>
    <dgm:cxn modelId="{88F37329-CCF6-42AC-885A-2D1864F00479}" type="presParOf" srcId="{9BDA1FF5-EAFE-4ABB-9A07-E23CDFF65A28}" destId="{17A9CAB8-22F3-4D95-B663-181D2850DEFB}" srcOrd="0" destOrd="0" presId="urn:microsoft.com/office/officeart/2005/8/layout/hierarchy1"/>
    <dgm:cxn modelId="{2000700E-BB5D-477B-9FE4-8274917D89AC}" type="presParOf" srcId="{9BDA1FF5-EAFE-4ABB-9A07-E23CDFF65A28}" destId="{F46CD16B-7491-4948-9317-8B7D8A18CF44}" srcOrd="1" destOrd="0" presId="urn:microsoft.com/office/officeart/2005/8/layout/hierarchy1"/>
    <dgm:cxn modelId="{C01B912E-19D0-4585-BB32-427B7667BEAD}" type="presParOf" srcId="{AD50B1A7-3EF2-4BE8-BF72-EF8F3098CE90}" destId="{67CC836F-D00F-4AF6-9BAE-A5250E76C4BB}" srcOrd="1" destOrd="0" presId="urn:microsoft.com/office/officeart/2005/8/layout/hierarchy1"/>
    <dgm:cxn modelId="{CE2F94AC-3DCF-40F6-A03C-CE666FFC0F86}" type="presParOf" srcId="{67CC836F-D00F-4AF6-9BAE-A5250E76C4BB}" destId="{83A9D98C-8E17-451E-BCD0-85072AD36E1F}" srcOrd="0" destOrd="0" presId="urn:microsoft.com/office/officeart/2005/8/layout/hierarchy1"/>
    <dgm:cxn modelId="{1DCB4168-5EE6-4742-89A2-09A81C8D83CB}" type="presParOf" srcId="{67CC836F-D00F-4AF6-9BAE-A5250E76C4BB}" destId="{B9060DAC-A615-4491-95F3-8DE915BE0E7E}" srcOrd="1" destOrd="0" presId="urn:microsoft.com/office/officeart/2005/8/layout/hierarchy1"/>
    <dgm:cxn modelId="{C2EC2BF4-8EE7-422C-90E9-EE0198FF9E31}" type="presParOf" srcId="{B9060DAC-A615-4491-95F3-8DE915BE0E7E}" destId="{9D468549-7300-401B-86A5-385C7AD38DF5}" srcOrd="0" destOrd="0" presId="urn:microsoft.com/office/officeart/2005/8/layout/hierarchy1"/>
    <dgm:cxn modelId="{6E6C1F43-7150-45DC-AF2B-B813FD75C6B5}" type="presParOf" srcId="{9D468549-7300-401B-86A5-385C7AD38DF5}" destId="{9F0318FD-7CD7-41E0-9C8D-899FD4D7F55A}" srcOrd="0" destOrd="0" presId="urn:microsoft.com/office/officeart/2005/8/layout/hierarchy1"/>
    <dgm:cxn modelId="{9E321B59-A3A9-47A5-AE28-DBBFDEE702A6}" type="presParOf" srcId="{9D468549-7300-401B-86A5-385C7AD38DF5}" destId="{2E4625BF-93FB-43FC-B52A-F2985E6D2C9A}" srcOrd="1" destOrd="0" presId="urn:microsoft.com/office/officeart/2005/8/layout/hierarchy1"/>
    <dgm:cxn modelId="{1A39A1D5-6C6E-41E6-82E8-BE4F75B8FD70}" type="presParOf" srcId="{B9060DAC-A615-4491-95F3-8DE915BE0E7E}" destId="{6CAAAEB5-EC3B-4A3C-9FC2-D8692572078F}" srcOrd="1" destOrd="0" presId="urn:microsoft.com/office/officeart/2005/8/layout/hierarchy1"/>
    <dgm:cxn modelId="{85095B69-91EC-4B07-86AB-DD34BC67A255}" type="presParOf" srcId="{6CAAAEB5-EC3B-4A3C-9FC2-D8692572078F}" destId="{7BFFD22A-F342-4021-9CA3-3C4561884E07}" srcOrd="0" destOrd="0" presId="urn:microsoft.com/office/officeart/2005/8/layout/hierarchy1"/>
    <dgm:cxn modelId="{2717C233-6B8B-415F-AC12-836FD36187EF}" type="presParOf" srcId="{6CAAAEB5-EC3B-4A3C-9FC2-D8692572078F}" destId="{9122DAC7-03DE-425D-A0E8-BA6DDF299468}" srcOrd="1" destOrd="0" presId="urn:microsoft.com/office/officeart/2005/8/layout/hierarchy1"/>
    <dgm:cxn modelId="{C4245BF5-1952-41FE-9DA3-EFC20E1F5C24}" type="presParOf" srcId="{9122DAC7-03DE-425D-A0E8-BA6DDF299468}" destId="{2FBE69E3-66AC-4EBF-BEE1-23D431A1CC1D}" srcOrd="0" destOrd="0" presId="urn:microsoft.com/office/officeart/2005/8/layout/hierarchy1"/>
    <dgm:cxn modelId="{0FB5A71B-637B-43FD-91B1-52337995266F}" type="presParOf" srcId="{2FBE69E3-66AC-4EBF-BEE1-23D431A1CC1D}" destId="{DC505778-0134-4303-A2FA-70B765A5F609}" srcOrd="0" destOrd="0" presId="urn:microsoft.com/office/officeart/2005/8/layout/hierarchy1"/>
    <dgm:cxn modelId="{D58218C9-7610-49D3-971D-67061A1EECA6}" type="presParOf" srcId="{2FBE69E3-66AC-4EBF-BEE1-23D431A1CC1D}" destId="{4C083D2E-DA17-4CF0-9124-480FB8B3453B}" srcOrd="1" destOrd="0" presId="urn:microsoft.com/office/officeart/2005/8/layout/hierarchy1"/>
    <dgm:cxn modelId="{74A973BA-759D-4561-94A5-37C70FDA336E}" type="presParOf" srcId="{9122DAC7-03DE-425D-A0E8-BA6DDF299468}" destId="{A69E946A-7290-4E45-A36F-4153DCB932EC}" srcOrd="1" destOrd="0" presId="urn:microsoft.com/office/officeart/2005/8/layout/hierarchy1"/>
    <dgm:cxn modelId="{99CF8E19-8B70-4F95-BA02-5CB0CCAA950A}" type="presParOf" srcId="{67CC836F-D00F-4AF6-9BAE-A5250E76C4BB}" destId="{D68DF081-0178-4675-828A-1FBF39DDA8BF}" srcOrd="2" destOrd="0" presId="urn:microsoft.com/office/officeart/2005/8/layout/hierarchy1"/>
    <dgm:cxn modelId="{791A380C-FD08-4E6C-B2DB-6E8088B3B1F0}" type="presParOf" srcId="{67CC836F-D00F-4AF6-9BAE-A5250E76C4BB}" destId="{72E2B190-0977-4F82-80A8-C7728B0F0523}" srcOrd="3" destOrd="0" presId="urn:microsoft.com/office/officeart/2005/8/layout/hierarchy1"/>
    <dgm:cxn modelId="{949967EE-D4C1-459C-A827-4732EB0E232C}" type="presParOf" srcId="{72E2B190-0977-4F82-80A8-C7728B0F0523}" destId="{9584D1E0-2137-4470-93A8-FB95B1EF2479}" srcOrd="0" destOrd="0" presId="urn:microsoft.com/office/officeart/2005/8/layout/hierarchy1"/>
    <dgm:cxn modelId="{B452B7A0-0894-49C0-AB36-4E83C83CF1B6}" type="presParOf" srcId="{9584D1E0-2137-4470-93A8-FB95B1EF2479}" destId="{702670A1-00FB-407F-95B2-CEF51E487DD1}" srcOrd="0" destOrd="0" presId="urn:microsoft.com/office/officeart/2005/8/layout/hierarchy1"/>
    <dgm:cxn modelId="{7FDEDC31-FF86-4B20-8F98-8D7F359FD1D8}" type="presParOf" srcId="{9584D1E0-2137-4470-93A8-FB95B1EF2479}" destId="{8162630A-1F1C-4BF9-9F8D-BCAE21BF1474}" srcOrd="1" destOrd="0" presId="urn:microsoft.com/office/officeart/2005/8/layout/hierarchy1"/>
    <dgm:cxn modelId="{8199CC53-A506-4C9A-8B0E-5D7FDACBF4A6}" type="presParOf" srcId="{72E2B190-0977-4F82-80A8-C7728B0F0523}" destId="{30D2BF44-B07B-482B-BE15-6AEBCF11C04C}" srcOrd="1" destOrd="0" presId="urn:microsoft.com/office/officeart/2005/8/layout/hierarchy1"/>
    <dgm:cxn modelId="{1A486BBE-A7BD-4748-BD29-E043C984DE7B}" type="presParOf" srcId="{30D2BF44-B07B-482B-BE15-6AEBCF11C04C}" destId="{0ACA6BB1-2AF6-4A95-B824-34F2CBF3FE1F}" srcOrd="0" destOrd="0" presId="urn:microsoft.com/office/officeart/2005/8/layout/hierarchy1"/>
    <dgm:cxn modelId="{E6B4029C-6A99-42B5-8E17-2DA757D28C38}" type="presParOf" srcId="{30D2BF44-B07B-482B-BE15-6AEBCF11C04C}" destId="{A7D1D947-52DE-4DB5-883E-74DAD626D0C7}" srcOrd="1" destOrd="0" presId="urn:microsoft.com/office/officeart/2005/8/layout/hierarchy1"/>
    <dgm:cxn modelId="{3349C179-D68B-4BE0-B44E-3AFEEC2A82BC}" type="presParOf" srcId="{A7D1D947-52DE-4DB5-883E-74DAD626D0C7}" destId="{9F094226-A1A2-455D-A442-EFEE2141082F}" srcOrd="0" destOrd="0" presId="urn:microsoft.com/office/officeart/2005/8/layout/hierarchy1"/>
    <dgm:cxn modelId="{476AD79F-B5C1-4158-92C5-021ACF028CEE}" type="presParOf" srcId="{9F094226-A1A2-455D-A442-EFEE2141082F}" destId="{CD613BE4-A46E-4444-974D-17ECC2AF221B}" srcOrd="0" destOrd="0" presId="urn:microsoft.com/office/officeart/2005/8/layout/hierarchy1"/>
    <dgm:cxn modelId="{A5633266-73BA-402B-9A2D-597DF73ED30F}" type="presParOf" srcId="{9F094226-A1A2-455D-A442-EFEE2141082F}" destId="{E6785F6F-15A2-40C7-80B8-E286ABB48801}" srcOrd="1" destOrd="0" presId="urn:microsoft.com/office/officeart/2005/8/layout/hierarchy1"/>
    <dgm:cxn modelId="{E70754BE-28FA-46D9-968B-CA27A827860F}" type="presParOf" srcId="{A7D1D947-52DE-4DB5-883E-74DAD626D0C7}" destId="{FC961781-EBBF-43EB-87DD-DEFA0B3DA1B5}" srcOrd="1" destOrd="0" presId="urn:microsoft.com/office/officeart/2005/8/layout/hierarchy1"/>
    <dgm:cxn modelId="{3DB43BF2-CA6A-49D6-B4B6-86A024202CFA}" type="presParOf" srcId="{67CC836F-D00F-4AF6-9BAE-A5250E76C4BB}" destId="{E9DBF0B4-A8D1-4458-BCE6-1C1E9C19E4B2}" srcOrd="4" destOrd="0" presId="urn:microsoft.com/office/officeart/2005/8/layout/hierarchy1"/>
    <dgm:cxn modelId="{585711EB-85D7-4C02-BC74-622A1474AD9F}" type="presParOf" srcId="{67CC836F-D00F-4AF6-9BAE-A5250E76C4BB}" destId="{4D1304FD-076C-46B1-B770-B5F8465D2117}" srcOrd="5" destOrd="0" presId="urn:microsoft.com/office/officeart/2005/8/layout/hierarchy1"/>
    <dgm:cxn modelId="{1F48FF83-A86F-4A24-B731-991F91C13881}" type="presParOf" srcId="{4D1304FD-076C-46B1-B770-B5F8465D2117}" destId="{7F00661F-FC35-4EE9-8371-739C3B6D5A80}" srcOrd="0" destOrd="0" presId="urn:microsoft.com/office/officeart/2005/8/layout/hierarchy1"/>
    <dgm:cxn modelId="{C15B170C-DE37-46D3-A3F6-8E7D31224D38}" type="presParOf" srcId="{7F00661F-FC35-4EE9-8371-739C3B6D5A80}" destId="{42F8A430-EA12-4CCB-B1FA-C2BB5EF87888}" srcOrd="0" destOrd="0" presId="urn:microsoft.com/office/officeart/2005/8/layout/hierarchy1"/>
    <dgm:cxn modelId="{020C7928-5B38-4888-B1F1-CD929643D99B}" type="presParOf" srcId="{7F00661F-FC35-4EE9-8371-739C3B6D5A80}" destId="{94F49474-E682-4FB5-8E34-F183728A2966}" srcOrd="1" destOrd="0" presId="urn:microsoft.com/office/officeart/2005/8/layout/hierarchy1"/>
    <dgm:cxn modelId="{659127E0-E17B-4CE0-9D34-A1F0FA799691}" type="presParOf" srcId="{4D1304FD-076C-46B1-B770-B5F8465D2117}" destId="{F6DA9191-4C9A-45E1-ABAD-5A02FB1B46D2}" srcOrd="1" destOrd="0" presId="urn:microsoft.com/office/officeart/2005/8/layout/hierarchy1"/>
    <dgm:cxn modelId="{ABF5FF41-1E2C-451E-9784-C56E1469289E}" type="presParOf" srcId="{F6DA9191-4C9A-45E1-ABAD-5A02FB1B46D2}" destId="{F0574F8D-A244-4067-9681-E99F20A3ACB7}" srcOrd="0" destOrd="0" presId="urn:microsoft.com/office/officeart/2005/8/layout/hierarchy1"/>
    <dgm:cxn modelId="{07B8D4DD-C616-4D55-A7D5-68D9CB29F3E4}" type="presParOf" srcId="{F6DA9191-4C9A-45E1-ABAD-5A02FB1B46D2}" destId="{C836EB4F-63DF-47E1-8F09-567771C41A43}" srcOrd="1" destOrd="0" presId="urn:microsoft.com/office/officeart/2005/8/layout/hierarchy1"/>
    <dgm:cxn modelId="{BB7B5739-6411-44B2-B4A1-BD98AFBD080E}" type="presParOf" srcId="{C836EB4F-63DF-47E1-8F09-567771C41A43}" destId="{914E63A2-EB70-4A10-8AAF-C867ABDD404A}" srcOrd="0" destOrd="0" presId="urn:microsoft.com/office/officeart/2005/8/layout/hierarchy1"/>
    <dgm:cxn modelId="{47C7D8B2-E381-4775-B043-BB9C3716806A}" type="presParOf" srcId="{914E63A2-EB70-4A10-8AAF-C867ABDD404A}" destId="{EC5B5379-EE62-42D3-A20C-43A7C80F2905}" srcOrd="0" destOrd="0" presId="urn:microsoft.com/office/officeart/2005/8/layout/hierarchy1"/>
    <dgm:cxn modelId="{8664E4D7-C5E8-431C-B9F9-13630D5B39EA}" type="presParOf" srcId="{914E63A2-EB70-4A10-8AAF-C867ABDD404A}" destId="{6F4B53C6-1C5B-44C0-BC5E-93A7524718B8}" srcOrd="1" destOrd="0" presId="urn:microsoft.com/office/officeart/2005/8/layout/hierarchy1"/>
    <dgm:cxn modelId="{C67DAF75-740C-414C-90CA-D123B7C1DB0F}" type="presParOf" srcId="{C836EB4F-63DF-47E1-8F09-567771C41A43}" destId="{516BA82C-43EC-456C-AD17-96D8746BC4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ABA7622D-1D4F-474C-811D-CBC694484E62}" type="datetimeFigureOut">
              <a:rPr lang="en-US" smtClean="0"/>
              <a:t>2/11/2021</a:t>
            </a:fld>
            <a:endParaRPr lang="en-US"/>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9E5F1C2-8D2D-47B6-92C0-8553DC864D53}"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437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A7622D-1D4F-474C-811D-CBC694484E62}"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133060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A7622D-1D4F-474C-811D-CBC694484E62}"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1406237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A7622D-1D4F-474C-811D-CBC694484E62}"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F1C2-8D2D-47B6-92C0-8553DC864D53}"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751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A7622D-1D4F-474C-811D-CBC694484E62}"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1945133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BA7622D-1D4F-474C-811D-CBC694484E62}"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357325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BA7622D-1D4F-474C-811D-CBC694484E62}"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3955643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7622D-1D4F-474C-811D-CBC694484E62}"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2302717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7622D-1D4F-474C-811D-CBC694484E62}"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160760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7622D-1D4F-474C-811D-CBC694484E62}"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40302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A7622D-1D4F-474C-811D-CBC694484E62}"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151695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A7622D-1D4F-474C-811D-CBC694484E62}"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395395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A7622D-1D4F-474C-811D-CBC694484E62}"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260928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A7622D-1D4F-474C-811D-CBC694484E62}"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299663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7622D-1D4F-474C-811D-CBC694484E62}"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415020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A7622D-1D4F-474C-811D-CBC694484E62}"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90322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A7622D-1D4F-474C-811D-CBC694484E62}"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F1C2-8D2D-47B6-92C0-8553DC864D53}" type="slidenum">
              <a:rPr lang="en-US" smtClean="0"/>
              <a:t>‹#›</a:t>
            </a:fld>
            <a:endParaRPr lang="en-US"/>
          </a:p>
        </p:txBody>
      </p:sp>
    </p:spTree>
    <p:extLst>
      <p:ext uri="{BB962C8B-B14F-4D97-AF65-F5344CB8AC3E}">
        <p14:creationId xmlns:p14="http://schemas.microsoft.com/office/powerpoint/2010/main" val="419721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ABA7622D-1D4F-474C-811D-CBC694484E62}" type="datetimeFigureOut">
              <a:rPr lang="en-US" smtClean="0"/>
              <a:t>2/11/2021</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9E5F1C2-8D2D-47B6-92C0-8553DC864D53}" type="slidenum">
              <a:rPr lang="en-US" smtClean="0"/>
              <a:t>‹#›</a:t>
            </a:fld>
            <a:endParaRPr lang="en-US"/>
          </a:p>
        </p:txBody>
      </p:sp>
    </p:spTree>
    <p:extLst>
      <p:ext uri="{BB962C8B-B14F-4D97-AF65-F5344CB8AC3E}">
        <p14:creationId xmlns:p14="http://schemas.microsoft.com/office/powerpoint/2010/main" val="260305276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Technical business writing</a:t>
            </a:r>
            <a:endParaRPr lang="en-US" dirty="0"/>
          </a:p>
        </p:txBody>
      </p:sp>
      <p:sp>
        <p:nvSpPr>
          <p:cNvPr id="3" name="Subtitle 2"/>
          <p:cNvSpPr>
            <a:spLocks noGrp="1"/>
          </p:cNvSpPr>
          <p:nvPr>
            <p:ph type="subTitle" idx="1"/>
          </p:nvPr>
        </p:nvSpPr>
        <p:spPr/>
        <p:txBody>
          <a:bodyPr/>
          <a:lstStyle/>
          <a:p>
            <a:r>
              <a:rPr lang="en-US" dirty="0" smtClean="0"/>
              <a:t>An introduction</a:t>
            </a:r>
            <a:endParaRPr lang="en-US" dirty="0"/>
          </a:p>
        </p:txBody>
      </p:sp>
    </p:spTree>
    <p:extLst>
      <p:ext uri="{BB962C8B-B14F-4D97-AF65-F5344CB8AC3E}">
        <p14:creationId xmlns:p14="http://schemas.microsoft.com/office/powerpoint/2010/main" val="335000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618" y="181598"/>
            <a:ext cx="10396882" cy="1151965"/>
          </a:xfrm>
        </p:spPr>
        <p:txBody>
          <a:bodyPr/>
          <a:lstStyle/>
          <a:p>
            <a:r>
              <a:rPr lang="en-US" dirty="0" smtClean="0"/>
              <a:t>The difference</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390493019"/>
              </p:ext>
            </p:extLst>
          </p:nvPr>
        </p:nvGraphicFramePr>
        <p:xfrm>
          <a:off x="557613" y="1080984"/>
          <a:ext cx="10394950" cy="2472263"/>
        </p:xfrm>
        <a:graphic>
          <a:graphicData uri="http://schemas.openxmlformats.org/drawingml/2006/table">
            <a:tbl>
              <a:tblPr firstRow="1" bandRow="1">
                <a:tableStyleId>{5C22544A-7EE6-4342-B048-85BDC9FD1C3A}</a:tableStyleId>
              </a:tblPr>
              <a:tblGrid>
                <a:gridCol w="5197475"/>
                <a:gridCol w="5197475"/>
              </a:tblGrid>
              <a:tr h="816183">
                <a:tc>
                  <a:txBody>
                    <a:bodyPr/>
                    <a:lstStyle/>
                    <a:p>
                      <a:pPr eaLnBrk="1" hangingPunct="1"/>
                      <a:r>
                        <a:rPr lang="en-US" altLang="en-US" sz="2800" dirty="0" smtClean="0">
                          <a:ea typeface="ヒラギノ角ゴ Pro W3" pitchFamily="124" charset="-128"/>
                        </a:rPr>
                        <a:t>Technical  Communication</a:t>
                      </a:r>
                    </a:p>
                  </a:txBody>
                  <a:tcPr/>
                </a:tc>
                <a:tc>
                  <a:txBody>
                    <a:bodyPr/>
                    <a:lstStyle/>
                    <a:p>
                      <a:pPr eaLnBrk="1" hangingPunct="1"/>
                      <a:r>
                        <a:rPr lang="en-US" altLang="en-US" sz="2800" dirty="0" smtClean="0">
                          <a:ea typeface="ヒラギノ角ゴ Pro W3" pitchFamily="124" charset="-128"/>
                        </a:rPr>
                        <a:t>Academic Writing</a:t>
                      </a:r>
                    </a:p>
                  </a:txBody>
                  <a:tcPr/>
                </a:tc>
              </a:tr>
              <a:tr h="370840">
                <a:tc>
                  <a:txBody>
                    <a:bodyPr/>
                    <a:lstStyle/>
                    <a:p>
                      <a:pPr eaLnBrk="1" hangingPunct="1"/>
                      <a:r>
                        <a:rPr lang="en-US" altLang="en-US" dirty="0" smtClean="0">
                          <a:latin typeface="Times New Roman" panose="02020603050405020304" pitchFamily="18" charset="0"/>
                          <a:ea typeface="ヒラギノ角ゴ Pro W3" pitchFamily="124" charset="-128"/>
                          <a:cs typeface="Times New Roman" panose="02020603050405020304" pitchFamily="18" charset="0"/>
                        </a:rPr>
                        <a:t>Plays a practical role on the job</a:t>
                      </a:r>
                    </a:p>
                  </a:txBody>
                  <a:tcPr/>
                </a:tc>
                <a:tc>
                  <a:txBody>
                    <a:bodyPr/>
                    <a:lstStyle/>
                    <a:p>
                      <a:pPr eaLnBrk="1" hangingPunct="1"/>
                      <a:r>
                        <a:rPr lang="en-US" altLang="en-US" dirty="0" smtClean="0">
                          <a:latin typeface="Times New Roman" panose="02020603050405020304" pitchFamily="18" charset="0"/>
                          <a:ea typeface="ヒラギノ角ゴ Pro W3" pitchFamily="124" charset="-128"/>
                          <a:cs typeface="Times New Roman" panose="02020603050405020304" pitchFamily="18" charset="0"/>
                        </a:rPr>
                        <a:t>Displays your knowledge</a:t>
                      </a:r>
                    </a:p>
                  </a:txBody>
                  <a:tcPr/>
                </a:tc>
              </a:tr>
              <a:tr h="370840">
                <a:tc>
                  <a:txBody>
                    <a:bodyPr/>
                    <a:lstStyle/>
                    <a:p>
                      <a:pPr eaLnBrk="1" hangingPunct="1"/>
                      <a:r>
                        <a:rPr lang="en-US" altLang="en-US" dirty="0" smtClean="0">
                          <a:latin typeface="Times New Roman" panose="02020603050405020304" pitchFamily="18" charset="0"/>
                          <a:ea typeface="ヒラギノ角ゴ Pro W3" pitchFamily="124" charset="-128"/>
                          <a:cs typeface="Times New Roman" panose="02020603050405020304" pitchFamily="18" charset="0"/>
                        </a:rPr>
                        <a:t>Completed by an informed writer to an uninformed reader</a:t>
                      </a:r>
                    </a:p>
                    <a:p>
                      <a:pPr eaLnBrk="1" hangingPunct="1"/>
                      <a:endParaRPr lang="en-US" altLang="en-US" dirty="0" smtClean="0">
                        <a:latin typeface="Times New Roman" panose="02020603050405020304" pitchFamily="18" charset="0"/>
                        <a:ea typeface="ヒラギノ角ゴ Pro W3" pitchFamily="124" charset="-128"/>
                        <a:cs typeface="Times New Roman" panose="02020603050405020304" pitchFamily="18" charset="0"/>
                      </a:endParaRPr>
                    </a:p>
                  </a:txBody>
                  <a:tcPr/>
                </a:tc>
                <a:tc>
                  <a:txBody>
                    <a:bodyPr/>
                    <a:lstStyle/>
                    <a:p>
                      <a:pPr eaLnBrk="1" hangingPunct="1"/>
                      <a:r>
                        <a:rPr lang="en-US" altLang="en-US" dirty="0" smtClean="0">
                          <a:latin typeface="Times New Roman" panose="02020603050405020304" pitchFamily="18" charset="0"/>
                          <a:ea typeface="ヒラギノ角ゴ Pro W3" pitchFamily="124" charset="-128"/>
                          <a:cs typeface="Times New Roman" panose="02020603050405020304" pitchFamily="18" charset="0"/>
                        </a:rPr>
                        <a:t>Completed by a student for a teacher</a:t>
                      </a:r>
                    </a:p>
                  </a:txBody>
                  <a:tcPr/>
                </a:tc>
              </a:tr>
              <a:tr h="370840">
                <a:tc>
                  <a:txBody>
                    <a:bodyPr/>
                    <a:lstStyle/>
                    <a:p>
                      <a:pPr eaLnBrk="1" hangingPunct="1"/>
                      <a:r>
                        <a:rPr lang="en-US" altLang="en-US" dirty="0" smtClean="0">
                          <a:latin typeface="Times New Roman" panose="02020603050405020304" pitchFamily="18" charset="0"/>
                          <a:ea typeface="ヒラギノ角ゴ Pro W3" pitchFamily="124" charset="-128"/>
                          <a:cs typeface="Times New Roman" panose="02020603050405020304" pitchFamily="18" charset="0"/>
                        </a:rPr>
                        <a:t>Read by many readers</a:t>
                      </a:r>
                    </a:p>
                  </a:txBody>
                  <a:tcPr/>
                </a:tc>
                <a:tc>
                  <a:txBody>
                    <a:bodyPr/>
                    <a:lstStyle/>
                    <a:p>
                      <a:pPr eaLnBrk="1" hangingPunct="1"/>
                      <a:r>
                        <a:rPr lang="en-US" altLang="en-US" dirty="0" smtClean="0">
                          <a:latin typeface="Times New Roman" panose="02020603050405020304" pitchFamily="18" charset="0"/>
                          <a:ea typeface="ヒラギノ角ゴ Pro W3" pitchFamily="124" charset="-128"/>
                          <a:cs typeface="Times New Roman" panose="02020603050405020304" pitchFamily="18" charset="0"/>
                        </a:rPr>
                        <a:t>Aims to satisfy one person, the teacher</a:t>
                      </a:r>
                    </a:p>
                  </a:txBody>
                  <a:tcPr/>
                </a:tc>
              </a:tr>
            </a:tbl>
          </a:graphicData>
        </a:graphic>
      </p:graphicFrame>
    </p:spTree>
    <p:extLst>
      <p:ext uri="{BB962C8B-B14F-4D97-AF65-F5344CB8AC3E}">
        <p14:creationId xmlns:p14="http://schemas.microsoft.com/office/powerpoint/2010/main" val="64480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t>Which genre of “Writing” is the easiest to learn?</a:t>
            </a:r>
            <a:endParaRPr lang="en-US" dirty="0"/>
          </a:p>
        </p:txBody>
      </p:sp>
      <p:sp>
        <p:nvSpPr>
          <p:cNvPr id="3" name="Content Placeholder 2"/>
          <p:cNvSpPr>
            <a:spLocks noGrp="1"/>
          </p:cNvSpPr>
          <p:nvPr>
            <p:ph sz="quarter" idx="13"/>
          </p:nvPr>
        </p:nvSpPr>
        <p:spPr/>
        <p:txBody>
          <a:bodyPr/>
          <a:lstStyle/>
          <a:p>
            <a:r>
              <a:rPr lang="en-US" b="1" dirty="0" smtClean="0">
                <a:latin typeface="Times New Roman" panose="02020603050405020304" pitchFamily="18" charset="0"/>
                <a:cs typeface="Times New Roman" panose="02020603050405020304" pitchFamily="18" charset="0"/>
              </a:rPr>
              <a:t>Fiction</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Creative</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Journalistic</a:t>
            </a:r>
          </a:p>
          <a:p>
            <a:r>
              <a:rPr lang="en-US" b="1" dirty="0" smtClean="0">
                <a:latin typeface="Times New Roman" panose="02020603050405020304" pitchFamily="18" charset="0"/>
                <a:cs typeface="Times New Roman" panose="02020603050405020304" pitchFamily="18" charset="0"/>
              </a:rPr>
              <a:t>Academic</a:t>
            </a:r>
          </a:p>
          <a:p>
            <a:r>
              <a:rPr lang="en-US" b="1" dirty="0" smtClean="0">
                <a:latin typeface="Times New Roman" panose="02020603050405020304" pitchFamily="18" charset="0"/>
                <a:cs typeface="Times New Roman" panose="02020603050405020304" pitchFamily="18" charset="0"/>
              </a:rPr>
              <a:t>Technical </a:t>
            </a:r>
            <a:r>
              <a:rPr lang="en-US" b="1" dirty="0">
                <a:latin typeface="Times New Roman" panose="02020603050405020304" pitchFamily="18" charset="0"/>
                <a:cs typeface="Times New Roman" panose="02020603050405020304" pitchFamily="18" charset="0"/>
              </a:rPr>
              <a:t>and Business</a:t>
            </a:r>
          </a:p>
          <a:p>
            <a:endParaRPr lang="en-US" dirty="0"/>
          </a:p>
        </p:txBody>
      </p:sp>
    </p:spTree>
    <p:extLst>
      <p:ext uri="{BB962C8B-B14F-4D97-AF65-F5344CB8AC3E}">
        <p14:creationId xmlns:p14="http://schemas.microsoft.com/office/powerpoint/2010/main" val="318476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Some Tools!</a:t>
            </a:r>
            <a:endParaRPr lang="en-US" dirty="0"/>
          </a:p>
        </p:txBody>
      </p:sp>
      <p:sp>
        <p:nvSpPr>
          <p:cNvPr id="3" name="Content Placeholder 2"/>
          <p:cNvSpPr>
            <a:spLocks noGrp="1"/>
          </p:cNvSpPr>
          <p:nvPr>
            <p:ph sz="quarter" idx="13"/>
          </p:nvPr>
        </p:nvSpPr>
        <p:spPr/>
        <p:txBody>
          <a:bodyPr/>
          <a:lstStyle/>
          <a:p>
            <a:pPr marL="0" lvl="0" indent="0">
              <a:buNone/>
            </a:pPr>
            <a:r>
              <a:rPr lang="en-US" altLang="ko-KR" b="1" dirty="0">
                <a:latin typeface="Times New Roman" panose="02020603050405020304" pitchFamily="18" charset="0"/>
                <a:cs typeface="Times New Roman" panose="02020603050405020304" pitchFamily="18" charset="0"/>
              </a:rPr>
              <a:t>Use the following technical terminology to discuss writing more professionally!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Tone and attitude,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author’s personality,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Style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Treatment of subject matter</a:t>
            </a:r>
            <a:endParaRPr lang="ko-KR" alt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0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75" y="0"/>
            <a:ext cx="9337184" cy="1066800"/>
          </a:xfrm>
        </p:spPr>
        <p:txBody>
          <a:bodyPr>
            <a:normAutofit/>
          </a:bodyPr>
          <a:lstStyle/>
          <a:p>
            <a:r>
              <a:rPr lang="en-US" b="1" dirty="0" smtClean="0">
                <a:latin typeface="Times New Roman" panose="02020603050405020304" pitchFamily="18" charset="0"/>
                <a:cs typeface="Times New Roman" panose="02020603050405020304" pitchFamily="18" charset="0"/>
              </a:rPr>
              <a:t>Journalistic writing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09093" y="990600"/>
            <a:ext cx="11204620" cy="4598831"/>
          </a:xfrm>
          <a:prstGeom prst="rect">
            <a:avLst/>
          </a:prstGeom>
        </p:spPr>
        <p:txBody>
          <a:bodyPr>
            <a:noAutofit/>
          </a:bodyPr>
          <a:lstStyle/>
          <a:p>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to inform by reporting and commenting on events.</a:t>
            </a:r>
          </a:p>
          <a:p>
            <a:r>
              <a:rPr lang="en-US" sz="1600" b="1" dirty="0">
                <a:latin typeface="Times New Roman" panose="02020603050405020304" pitchFamily="18" charset="0"/>
                <a:cs typeface="Times New Roman" panose="02020603050405020304" pitchFamily="18" charset="0"/>
              </a:rPr>
              <a:t>Audience</a:t>
            </a:r>
            <a:r>
              <a:rPr lang="en-US" sz="1600" dirty="0">
                <a:latin typeface="Times New Roman" panose="02020603050405020304" pitchFamily="18" charset="0"/>
                <a:cs typeface="Times New Roman" panose="02020603050405020304" pitchFamily="18" charset="0"/>
              </a:rPr>
              <a:t>: General (wide range of people)</a:t>
            </a:r>
          </a:p>
          <a:p>
            <a:r>
              <a:rPr lang="en-US" sz="1600" b="1" dirty="0">
                <a:latin typeface="Times New Roman" panose="02020603050405020304" pitchFamily="18" charset="0"/>
                <a:cs typeface="Times New Roman" panose="02020603050405020304" pitchFamily="18" charset="0"/>
              </a:rPr>
              <a:t>Style</a:t>
            </a:r>
            <a:r>
              <a:rPr lang="en-US" sz="1600" dirty="0">
                <a:latin typeface="Times New Roman" panose="02020603050405020304" pitchFamily="18" charset="0"/>
                <a:cs typeface="Times New Roman" panose="02020603050405020304" pitchFamily="18" charset="0"/>
              </a:rPr>
              <a:t>: lively, attention grabbing</a:t>
            </a:r>
          </a:p>
          <a:p>
            <a:pPr marL="0" indent="0">
              <a:buNone/>
            </a:pPr>
            <a:r>
              <a:rPr lang="en-US" sz="1600" dirty="0">
                <a:latin typeface="Times New Roman" panose="02020603050405020304" pitchFamily="18" charset="0"/>
                <a:cs typeface="Times New Roman" panose="02020603050405020304" pitchFamily="18" charset="0"/>
              </a:rPr>
              <a:t>Devices to hook the attention: photographs and wordplay (pun, </a:t>
            </a:r>
            <a:r>
              <a:rPr lang="en-US" sz="1600" dirty="0" err="1">
                <a:latin typeface="Times New Roman" panose="02020603050405020304" pitchFamily="18" charset="0"/>
                <a:cs typeface="Times New Roman" panose="02020603050405020304" pitchFamily="18" charset="0"/>
              </a:rPr>
              <a:t>humour</a:t>
            </a:r>
            <a:r>
              <a:rPr lang="en-US" sz="1600" dirty="0">
                <a:latin typeface="Times New Roman" panose="02020603050405020304" pitchFamily="18" charset="0"/>
                <a:cs typeface="Times New Roman" panose="02020603050405020304" pitchFamily="18" charset="0"/>
              </a:rPr>
              <a:t>, exaggeration) Example: “</a:t>
            </a:r>
            <a:r>
              <a:rPr lang="en-US" sz="1600" dirty="0" err="1">
                <a:latin typeface="Times New Roman" panose="02020603050405020304" pitchFamily="18" charset="0"/>
                <a:cs typeface="Times New Roman" panose="02020603050405020304" pitchFamily="18" charset="0"/>
              </a:rPr>
              <a:t>Raju</a:t>
            </a:r>
            <a:r>
              <a:rPr lang="en-US" sz="1600" dirty="0">
                <a:latin typeface="Times New Roman" panose="02020603050405020304" pitchFamily="18" charset="0"/>
                <a:cs typeface="Times New Roman" panose="02020603050405020304" pitchFamily="18" charset="0"/>
              </a:rPr>
              <a:t> beats Obama on web popularity charts”</a:t>
            </a:r>
          </a:p>
          <a:p>
            <a:r>
              <a:rPr lang="en-US" sz="1600" b="1" dirty="0">
                <a:latin typeface="Times New Roman" panose="02020603050405020304" pitchFamily="18" charset="0"/>
                <a:cs typeface="Times New Roman" panose="02020603050405020304" pitchFamily="18" charset="0"/>
              </a:rPr>
              <a:t>Structure</a:t>
            </a:r>
            <a:r>
              <a:rPr lang="en-US" sz="1600" dirty="0">
                <a:latin typeface="Times New Roman" panose="02020603050405020304" pitchFamily="18" charset="0"/>
                <a:cs typeface="Times New Roman" panose="02020603050405020304" pitchFamily="18" charset="0"/>
              </a:rPr>
              <a:t>: short sentences and short paragraphs.</a:t>
            </a:r>
          </a:p>
          <a:p>
            <a:r>
              <a:rPr lang="en-US" sz="1600" b="1" dirty="0">
                <a:latin typeface="Times New Roman" panose="02020603050405020304" pitchFamily="18" charset="0"/>
                <a:cs typeface="Times New Roman" panose="02020603050405020304" pitchFamily="18" charset="0"/>
              </a:rPr>
              <a:t>Content:</a:t>
            </a:r>
            <a:r>
              <a:rPr lang="en-US" sz="1600" dirty="0">
                <a:latin typeface="Times New Roman" panose="02020603050405020304" pitchFamily="18" charset="0"/>
                <a:cs typeface="Times New Roman" panose="02020603050405020304" pitchFamily="18" charset="0"/>
              </a:rPr>
              <a:t> people </a:t>
            </a:r>
            <a:r>
              <a:rPr lang="en-US" sz="1600" dirty="0" err="1">
                <a:latin typeface="Times New Roman" panose="02020603050405020304" pitchFamily="18" charset="0"/>
                <a:cs typeface="Times New Roman" panose="02020603050405020304" pitchFamily="18" charset="0"/>
              </a:rPr>
              <a:t>centred</a:t>
            </a:r>
            <a:r>
              <a:rPr lang="en-US" sz="1600" dirty="0">
                <a:latin typeface="Times New Roman" panose="02020603050405020304" pitchFamily="18" charset="0"/>
                <a:cs typeface="Times New Roman" panose="02020603050405020304" pitchFamily="18" charset="0"/>
              </a:rPr>
              <a:t> (generous use of verbs and the active voice. Words that appeal to different senses.)</a:t>
            </a:r>
          </a:p>
          <a:p>
            <a:r>
              <a:rPr lang="en-US" sz="1600" dirty="0">
                <a:latin typeface="Times New Roman" panose="02020603050405020304" pitchFamily="18" charset="0"/>
                <a:cs typeface="Times New Roman" panose="02020603050405020304" pitchFamily="18" charset="0"/>
              </a:rPr>
              <a:t>Short quotes of people connected to story</a:t>
            </a:r>
          </a:p>
          <a:p>
            <a:r>
              <a:rPr lang="en-US" sz="1600" dirty="0">
                <a:latin typeface="Times New Roman" panose="02020603050405020304" pitchFamily="18" charset="0"/>
                <a:cs typeface="Times New Roman" panose="02020603050405020304" pitchFamily="18" charset="0"/>
              </a:rPr>
              <a:t>Tenses</a:t>
            </a:r>
          </a:p>
          <a:p>
            <a:r>
              <a:rPr lang="en-US" sz="1600" dirty="0">
                <a:latin typeface="Times New Roman" panose="02020603050405020304" pitchFamily="18" charset="0"/>
                <a:cs typeface="Times New Roman" panose="02020603050405020304" pitchFamily="18" charset="0"/>
              </a:rPr>
              <a:t>Consists of factual reporting+ analysis of events (answers who, what, when, where &amp; how. Editorials also answer why)</a:t>
            </a:r>
          </a:p>
          <a:p>
            <a:r>
              <a:rPr lang="en-US" sz="1600" b="1" dirty="0">
                <a:latin typeface="Times New Roman" panose="02020603050405020304" pitchFamily="18" charset="0"/>
                <a:cs typeface="Times New Roman" panose="02020603050405020304" pitchFamily="18" charset="0"/>
              </a:rPr>
              <a:t>Tone</a:t>
            </a:r>
            <a:r>
              <a:rPr lang="en-US" sz="1600" dirty="0">
                <a:latin typeface="Times New Roman" panose="02020603050405020304" pitchFamily="18" charset="0"/>
                <a:cs typeface="Times New Roman" panose="02020603050405020304" pitchFamily="18" charset="0"/>
              </a:rPr>
              <a:t>: objective </a:t>
            </a:r>
          </a:p>
        </p:txBody>
      </p:sp>
    </p:spTree>
    <p:extLst>
      <p:ext uri="{BB962C8B-B14F-4D97-AF65-F5344CB8AC3E}">
        <p14:creationId xmlns:p14="http://schemas.microsoft.com/office/powerpoint/2010/main" val="1816616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1" y="304800"/>
            <a:ext cx="6781800" cy="685800"/>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Creative Writing</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57576" y="1371600"/>
            <a:ext cx="11269015" cy="5486400"/>
          </a:xfrm>
          <a:prstGeom prst="rect">
            <a:avLst/>
          </a:prstGeom>
        </p:spPr>
        <p:txBody>
          <a:bodyPr>
            <a:normAutofit/>
          </a:bodyPr>
          <a:lstStyle/>
          <a:p>
            <a:pPr algn="just"/>
            <a:r>
              <a:rPr lang="en-US" sz="2200" b="1" dirty="0">
                <a:latin typeface="Times New Roman" panose="02020603050405020304" pitchFamily="18" charset="0"/>
                <a:cs typeface="Times New Roman" panose="02020603050405020304" pitchFamily="18" charset="0"/>
              </a:rPr>
              <a:t>Objective</a:t>
            </a:r>
            <a:r>
              <a:rPr lang="en-US" sz="2200" dirty="0">
                <a:latin typeface="Times New Roman" panose="02020603050405020304" pitchFamily="18" charset="0"/>
                <a:cs typeface="Times New Roman" panose="02020603050405020304" pitchFamily="18" charset="0"/>
              </a:rPr>
              <a:t>: entertain, enlighten, and transport us to aspects of life we have never experienced.</a:t>
            </a:r>
          </a:p>
          <a:p>
            <a:pPr algn="just"/>
            <a:r>
              <a:rPr lang="en-US" sz="2200" b="1" dirty="0">
                <a:latin typeface="Times New Roman" panose="02020603050405020304" pitchFamily="18" charset="0"/>
                <a:cs typeface="Times New Roman" panose="02020603050405020304" pitchFamily="18" charset="0"/>
              </a:rPr>
              <a:t>Style:</a:t>
            </a:r>
            <a:r>
              <a:rPr lang="en-US" sz="2200" dirty="0">
                <a:latin typeface="Times New Roman" panose="02020603050405020304" pitchFamily="18" charset="0"/>
                <a:cs typeface="Times New Roman" panose="02020603050405020304" pitchFamily="18" charset="0"/>
              </a:rPr>
              <a:t> reflects the personality, attitude, and values of the writer’s self.</a:t>
            </a:r>
          </a:p>
          <a:p>
            <a:pPr algn="just"/>
            <a:r>
              <a:rPr lang="en-US" sz="2200" b="1" dirty="0">
                <a:latin typeface="Times New Roman" panose="02020603050405020304" pitchFamily="18" charset="0"/>
                <a:cs typeface="Times New Roman" panose="02020603050405020304" pitchFamily="18" charset="0"/>
              </a:rPr>
              <a:t>Tone</a:t>
            </a:r>
            <a:r>
              <a:rPr lang="en-US" sz="2200" dirty="0">
                <a:latin typeface="Times New Roman" panose="02020603050405020304" pitchFamily="18" charset="0"/>
                <a:cs typeface="Times New Roman" panose="02020603050405020304" pitchFamily="18" charset="0"/>
              </a:rPr>
              <a:t>: writer’s subjective perception of reality shared through words. Humorous, witty, optimistic, pessimistic, sarcastic…</a:t>
            </a:r>
          </a:p>
          <a:p>
            <a:pPr algn="just"/>
            <a:r>
              <a:rPr lang="en-US" sz="2200" b="1" dirty="0">
                <a:latin typeface="Times New Roman" panose="02020603050405020304" pitchFamily="18" charset="0"/>
                <a:cs typeface="Times New Roman" panose="02020603050405020304" pitchFamily="18" charset="0"/>
              </a:rPr>
              <a:t>Content</a:t>
            </a:r>
            <a:r>
              <a:rPr lang="en-US" sz="2200" dirty="0">
                <a:latin typeface="Times New Roman" panose="02020603050405020304" pitchFamily="18" charset="0"/>
                <a:cs typeface="Times New Roman" panose="02020603050405020304" pitchFamily="18" charset="0"/>
              </a:rPr>
              <a:t>: variety of topics. writer’s experience or imagination or a combination of both. Referred to as literature. Readers accept the content and willingly suspend their disbelief.</a:t>
            </a:r>
          </a:p>
        </p:txBody>
      </p:sp>
    </p:spTree>
    <p:extLst>
      <p:ext uri="{BB962C8B-B14F-4D97-AF65-F5344CB8AC3E}">
        <p14:creationId xmlns:p14="http://schemas.microsoft.com/office/powerpoint/2010/main" val="1104975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12487"/>
            <a:ext cx="11408636" cy="689932"/>
          </a:xfrm>
          <a:prstGeom prst="rect">
            <a:avLst/>
          </a:prstGeom>
        </p:spPr>
        <p:txBody>
          <a:bodyPr vert="horz" wrap="square" lIns="0" tIns="12700" rIns="0" bIns="0" rtlCol="0" anchor="ctr">
            <a:spAutoFit/>
          </a:bodyPr>
          <a:lstStyle/>
          <a:p>
            <a:pPr marL="12700">
              <a:lnSpc>
                <a:spcPct val="100000"/>
              </a:lnSpc>
              <a:spcBef>
                <a:spcPts val="100"/>
              </a:spcBef>
            </a:pPr>
            <a:r>
              <a:rPr sz="4400" b="1" dirty="0" smtClean="0">
                <a:solidFill>
                  <a:srgbClr val="252525"/>
                </a:solidFill>
                <a:latin typeface="Times New Roman"/>
                <a:cs typeface="Times New Roman"/>
              </a:rPr>
              <a:t>Let</a:t>
            </a:r>
            <a:r>
              <a:rPr lang="en-US" sz="4400" b="1" dirty="0">
                <a:solidFill>
                  <a:srgbClr val="252525"/>
                </a:solidFill>
                <a:latin typeface="Times New Roman"/>
                <a:cs typeface="Times New Roman"/>
              </a:rPr>
              <a:t>'</a:t>
            </a:r>
            <a:r>
              <a:rPr sz="4400" b="1" dirty="0" smtClean="0">
                <a:solidFill>
                  <a:srgbClr val="252525"/>
                </a:solidFill>
                <a:latin typeface="Times New Roman"/>
                <a:cs typeface="Times New Roman"/>
              </a:rPr>
              <a:t>s </a:t>
            </a:r>
            <a:r>
              <a:rPr sz="4400" b="1" dirty="0">
                <a:solidFill>
                  <a:srgbClr val="252525"/>
                </a:solidFill>
                <a:latin typeface="Times New Roman"/>
                <a:cs typeface="Times New Roman"/>
              </a:rPr>
              <a:t>Check your</a:t>
            </a:r>
            <a:r>
              <a:rPr sz="4400" b="1" spc="-135" dirty="0">
                <a:solidFill>
                  <a:srgbClr val="252525"/>
                </a:solidFill>
                <a:latin typeface="Times New Roman"/>
                <a:cs typeface="Times New Roman"/>
              </a:rPr>
              <a:t> </a:t>
            </a:r>
            <a:r>
              <a:rPr sz="4400" b="1" dirty="0">
                <a:solidFill>
                  <a:srgbClr val="252525"/>
                </a:solidFill>
                <a:latin typeface="Times New Roman"/>
                <a:cs typeface="Times New Roman"/>
              </a:rPr>
              <a:t>Knowledge!</a:t>
            </a:r>
          </a:p>
        </p:txBody>
      </p:sp>
      <p:sp>
        <p:nvSpPr>
          <p:cNvPr id="3" name="object 3"/>
          <p:cNvSpPr txBox="1"/>
          <p:nvPr/>
        </p:nvSpPr>
        <p:spPr>
          <a:xfrm>
            <a:off x="196553" y="860805"/>
            <a:ext cx="11340269" cy="4370427"/>
          </a:xfrm>
          <a:prstGeom prst="rect">
            <a:avLst/>
          </a:prstGeom>
        </p:spPr>
        <p:txBody>
          <a:bodyPr vert="horz" wrap="square" lIns="0" tIns="12700" rIns="0" bIns="0" rtlCol="0">
            <a:spAutoFit/>
          </a:bodyPr>
          <a:lstStyle/>
          <a:p>
            <a:pPr marL="355600" algn="just">
              <a:spcBef>
                <a:spcPts val="100"/>
              </a:spcBef>
            </a:pPr>
            <a:r>
              <a:rPr sz="2400" b="1" dirty="0">
                <a:latin typeface="Times New Roman"/>
                <a:cs typeface="Times New Roman"/>
              </a:rPr>
              <a:t>Which </a:t>
            </a:r>
            <a:r>
              <a:rPr sz="2400" b="1" spc="-10" dirty="0">
                <a:latin typeface="Times New Roman"/>
                <a:cs typeface="Times New Roman"/>
              </a:rPr>
              <a:t>genre </a:t>
            </a:r>
            <a:r>
              <a:rPr sz="2400" b="1" spc="-5" dirty="0">
                <a:latin typeface="Times New Roman"/>
                <a:cs typeface="Times New Roman"/>
              </a:rPr>
              <a:t>do the </a:t>
            </a:r>
            <a:r>
              <a:rPr sz="2400" b="1" dirty="0">
                <a:latin typeface="Times New Roman"/>
                <a:cs typeface="Times New Roman"/>
              </a:rPr>
              <a:t>following sentences </a:t>
            </a:r>
            <a:r>
              <a:rPr sz="2400" b="1" spc="-10" dirty="0">
                <a:latin typeface="Times New Roman"/>
                <a:cs typeface="Times New Roman"/>
              </a:rPr>
              <a:t>represent</a:t>
            </a:r>
            <a:r>
              <a:rPr sz="2400" b="1" spc="10" dirty="0">
                <a:latin typeface="Times New Roman"/>
                <a:cs typeface="Times New Roman"/>
              </a:rPr>
              <a:t> </a:t>
            </a:r>
            <a:r>
              <a:rPr sz="2400" b="1" dirty="0">
                <a:latin typeface="Times New Roman"/>
                <a:cs typeface="Times New Roman"/>
              </a:rPr>
              <a:t>best?</a:t>
            </a:r>
            <a:endParaRPr sz="2400" dirty="0">
              <a:latin typeface="Times New Roman"/>
              <a:cs typeface="Times New Roman"/>
            </a:endParaRPr>
          </a:p>
          <a:p>
            <a:pPr marL="355600" indent="-342900" algn="just">
              <a:spcBef>
                <a:spcPts val="1864"/>
              </a:spcBef>
              <a:buAutoNum type="arabicPeriod"/>
              <a:tabLst>
                <a:tab pos="355600" algn="l"/>
              </a:tabLst>
            </a:pPr>
            <a:r>
              <a:rPr sz="2200" dirty="0">
                <a:latin typeface="Times New Roman"/>
                <a:cs typeface="Times New Roman"/>
              </a:rPr>
              <a:t>The </a:t>
            </a:r>
            <a:r>
              <a:rPr sz="2200" spc="-5" dirty="0">
                <a:latin typeface="Times New Roman"/>
                <a:cs typeface="Times New Roman"/>
              </a:rPr>
              <a:t>ever elusive smile, the misty atmosphere, the hazy landscape</a:t>
            </a:r>
            <a:r>
              <a:rPr sz="2200" spc="125" dirty="0">
                <a:latin typeface="Times New Roman"/>
                <a:cs typeface="Times New Roman"/>
              </a:rPr>
              <a:t> </a:t>
            </a:r>
            <a:r>
              <a:rPr sz="2200" spc="-5" dirty="0">
                <a:latin typeface="Times New Roman"/>
                <a:cs typeface="Times New Roman"/>
              </a:rPr>
              <a:t>in</a:t>
            </a:r>
            <a:endParaRPr sz="2200" dirty="0">
              <a:latin typeface="Times New Roman"/>
              <a:cs typeface="Times New Roman"/>
            </a:endParaRPr>
          </a:p>
          <a:p>
            <a:pPr marL="355600" marR="5080" indent="77470" algn="just">
              <a:spcBef>
                <a:spcPts val="5"/>
              </a:spcBef>
            </a:pPr>
            <a:r>
              <a:rPr sz="2200" spc="-5" dirty="0">
                <a:latin typeface="Times New Roman"/>
                <a:cs typeface="Times New Roman"/>
              </a:rPr>
              <a:t>the background and, </a:t>
            </a:r>
            <a:r>
              <a:rPr sz="2200" spc="-10" dirty="0">
                <a:latin typeface="Times New Roman"/>
                <a:cs typeface="Times New Roman"/>
              </a:rPr>
              <a:t>most </a:t>
            </a:r>
            <a:r>
              <a:rPr sz="2200" dirty="0">
                <a:latin typeface="Times New Roman"/>
                <a:cs typeface="Times New Roman"/>
              </a:rPr>
              <a:t>of </a:t>
            </a:r>
            <a:r>
              <a:rPr sz="2200" spc="-5" dirty="0">
                <a:latin typeface="Times New Roman"/>
                <a:cs typeface="Times New Roman"/>
              </a:rPr>
              <a:t>all, the ambiguous, inscrutable  expression </a:t>
            </a:r>
            <a:r>
              <a:rPr sz="2200" spc="-10" dirty="0">
                <a:latin typeface="Times New Roman"/>
                <a:cs typeface="Times New Roman"/>
              </a:rPr>
              <a:t>on </a:t>
            </a:r>
            <a:r>
              <a:rPr sz="2200" spc="-5" dirty="0">
                <a:latin typeface="Times New Roman"/>
                <a:cs typeface="Times New Roman"/>
              </a:rPr>
              <a:t>the face </a:t>
            </a:r>
            <a:r>
              <a:rPr sz="2200" spc="5" dirty="0">
                <a:latin typeface="Times New Roman"/>
                <a:cs typeface="Times New Roman"/>
              </a:rPr>
              <a:t>of </a:t>
            </a:r>
            <a:r>
              <a:rPr sz="2200" spc="-5" dirty="0">
                <a:latin typeface="Times New Roman"/>
                <a:cs typeface="Times New Roman"/>
              </a:rPr>
              <a:t>the sitter entrap the imagination, leaving  questions open and fancy </a:t>
            </a:r>
            <a:r>
              <a:rPr sz="2200" dirty="0">
                <a:latin typeface="Times New Roman"/>
                <a:cs typeface="Times New Roman"/>
              </a:rPr>
              <a:t>disturbed. Mona </a:t>
            </a:r>
            <a:r>
              <a:rPr sz="2200" spc="-20" dirty="0">
                <a:latin typeface="Times New Roman"/>
                <a:cs typeface="Times New Roman"/>
              </a:rPr>
              <a:t>Lisa’s </a:t>
            </a:r>
            <a:r>
              <a:rPr sz="2200" spc="-5" dirty="0">
                <a:latin typeface="Times New Roman"/>
                <a:cs typeface="Times New Roman"/>
              </a:rPr>
              <a:t>exceedingly serene,  indifferent disposition further deepens the uncertainty and excites  </a:t>
            </a:r>
            <a:r>
              <a:rPr sz="2200" spc="-15" dirty="0">
                <a:latin typeface="Times New Roman"/>
                <a:cs typeface="Times New Roman"/>
              </a:rPr>
              <a:t>curiosity.</a:t>
            </a:r>
            <a:endParaRPr sz="2200" dirty="0">
              <a:latin typeface="Times New Roman"/>
              <a:cs typeface="Times New Roman"/>
            </a:endParaRPr>
          </a:p>
          <a:p>
            <a:pPr>
              <a:spcBef>
                <a:spcPts val="55"/>
              </a:spcBef>
            </a:pPr>
            <a:endParaRPr sz="2250" dirty="0">
              <a:latin typeface="Times New Roman"/>
              <a:cs typeface="Times New Roman"/>
            </a:endParaRPr>
          </a:p>
          <a:p>
            <a:pPr marL="12700" marR="5080">
              <a:buAutoNum type="arabicPeriod" startAt="2"/>
              <a:tabLst>
                <a:tab pos="287020" algn="l"/>
                <a:tab pos="684530" algn="l"/>
                <a:tab pos="1053465" algn="l"/>
                <a:tab pos="1559560" algn="l"/>
                <a:tab pos="2580640" algn="l"/>
                <a:tab pos="3799840" algn="l"/>
                <a:tab pos="4262120" algn="l"/>
                <a:tab pos="4893310" algn="l"/>
                <a:tab pos="5447665" algn="l"/>
                <a:tab pos="6173470" algn="l"/>
                <a:tab pos="6703695" algn="l"/>
                <a:tab pos="7447915" algn="l"/>
              </a:tabLst>
            </a:pPr>
            <a:r>
              <a:rPr sz="2200" dirty="0">
                <a:latin typeface="Times New Roman"/>
                <a:cs typeface="Times New Roman"/>
              </a:rPr>
              <a:t>The </a:t>
            </a:r>
            <a:r>
              <a:rPr sz="2200" spc="-5" dirty="0">
                <a:latin typeface="Times New Roman"/>
                <a:cs typeface="Times New Roman"/>
              </a:rPr>
              <a:t>identity of Leonardo da </a:t>
            </a:r>
            <a:r>
              <a:rPr sz="2200" spc="-25" dirty="0">
                <a:latin typeface="Times New Roman"/>
                <a:cs typeface="Times New Roman"/>
              </a:rPr>
              <a:t>Vinci's </a:t>
            </a:r>
            <a:r>
              <a:rPr sz="2200" spc="-5" dirty="0">
                <a:latin typeface="Times New Roman"/>
                <a:cs typeface="Times New Roman"/>
              </a:rPr>
              <a:t>model for his painting </a:t>
            </a:r>
            <a:r>
              <a:rPr sz="2200" dirty="0">
                <a:latin typeface="Times New Roman"/>
                <a:cs typeface="Times New Roman"/>
              </a:rPr>
              <a:t>Mona </a:t>
            </a:r>
            <a:r>
              <a:rPr sz="2200" spc="-5" dirty="0">
                <a:latin typeface="Times New Roman"/>
                <a:cs typeface="Times New Roman"/>
              </a:rPr>
              <a:t>Lisa  (</a:t>
            </a:r>
            <a:r>
              <a:rPr sz="2200" spc="-5" dirty="0" smtClean="0">
                <a:latin typeface="Times New Roman"/>
                <a:cs typeface="Times New Roman"/>
              </a:rPr>
              <a:t>Fi</a:t>
            </a:r>
            <a:r>
              <a:rPr sz="2200" spc="5" dirty="0" smtClean="0">
                <a:latin typeface="Times New Roman"/>
                <a:cs typeface="Times New Roman"/>
              </a:rPr>
              <a:t>g</a:t>
            </a:r>
            <a:r>
              <a:rPr sz="2200" spc="-5" dirty="0" smtClean="0">
                <a:latin typeface="Times New Roman"/>
                <a:cs typeface="Times New Roman"/>
              </a:rPr>
              <a:t>.</a:t>
            </a:r>
            <a:r>
              <a:rPr sz="2200" dirty="0" smtClean="0">
                <a:latin typeface="Times New Roman"/>
                <a:cs typeface="Times New Roman"/>
              </a:rPr>
              <a:t>1</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has</a:t>
            </a:r>
            <a:r>
              <a:rPr sz="2200" dirty="0">
                <a:latin typeface="Times New Roman"/>
                <a:cs typeface="Times New Roman"/>
              </a:rPr>
              <a:t>	</a:t>
            </a:r>
            <a:r>
              <a:rPr sz="2200" spc="-5" dirty="0">
                <a:latin typeface="Times New Roman"/>
                <a:cs typeface="Times New Roman"/>
              </a:rPr>
              <a:t>plag</a:t>
            </a:r>
            <a:r>
              <a:rPr sz="2200" dirty="0">
                <a:latin typeface="Times New Roman"/>
                <a:cs typeface="Times New Roman"/>
              </a:rPr>
              <a:t>u</a:t>
            </a:r>
            <a:r>
              <a:rPr sz="2200" spc="-5" dirty="0">
                <a:latin typeface="Times New Roman"/>
                <a:cs typeface="Times New Roman"/>
              </a:rPr>
              <a:t>ed</a:t>
            </a:r>
            <a:r>
              <a:rPr sz="2200" dirty="0">
                <a:latin typeface="Times New Roman"/>
                <a:cs typeface="Times New Roman"/>
              </a:rPr>
              <a:t>	</a:t>
            </a:r>
            <a:r>
              <a:rPr sz="2200" spc="-5" dirty="0" smtClean="0">
                <a:latin typeface="Times New Roman"/>
                <a:cs typeface="Times New Roman"/>
              </a:rPr>
              <a:t>hi</a:t>
            </a:r>
            <a:r>
              <a:rPr sz="2200" spc="-15" dirty="0" smtClean="0">
                <a:latin typeface="Times New Roman"/>
                <a:cs typeface="Times New Roman"/>
              </a:rPr>
              <a:t>s</a:t>
            </a:r>
            <a:r>
              <a:rPr sz="2200" spc="-20" dirty="0" smtClean="0">
                <a:latin typeface="Times New Roman"/>
                <a:cs typeface="Times New Roman"/>
              </a:rPr>
              <a:t>t</a:t>
            </a:r>
            <a:r>
              <a:rPr sz="2200" spc="-5" dirty="0" smtClean="0">
                <a:latin typeface="Times New Roman"/>
                <a:cs typeface="Times New Roman"/>
              </a:rPr>
              <a:t>orians</a:t>
            </a:r>
            <a:r>
              <a:rPr lang="en-US" sz="2200" dirty="0">
                <a:latin typeface="Times New Roman"/>
                <a:cs typeface="Times New Roman"/>
              </a:rPr>
              <a:t> </a:t>
            </a:r>
            <a:r>
              <a:rPr sz="2200" spc="-5" dirty="0" smtClean="0">
                <a:latin typeface="Times New Roman"/>
                <a:cs typeface="Times New Roman"/>
              </a:rPr>
              <a:t>for</a:t>
            </a:r>
            <a:r>
              <a:rPr lang="en-US" sz="2200" dirty="0">
                <a:latin typeface="Times New Roman"/>
                <a:cs typeface="Times New Roman"/>
              </a:rPr>
              <a:t> </a:t>
            </a:r>
            <a:r>
              <a:rPr sz="2200" dirty="0" smtClean="0">
                <a:latin typeface="Times New Roman"/>
                <a:cs typeface="Times New Roman"/>
              </a:rPr>
              <a:t>o</a:t>
            </a:r>
            <a:r>
              <a:rPr sz="2200" spc="-5" dirty="0" smtClean="0">
                <a:latin typeface="Times New Roman"/>
                <a:cs typeface="Times New Roman"/>
              </a:rPr>
              <a:t>ver</a:t>
            </a:r>
            <a:r>
              <a:rPr lang="en-US" sz="2200" dirty="0">
                <a:latin typeface="Times New Roman"/>
                <a:cs typeface="Times New Roman"/>
              </a:rPr>
              <a:t> </a:t>
            </a:r>
            <a:r>
              <a:rPr sz="2200" dirty="0" smtClean="0">
                <a:latin typeface="Times New Roman"/>
                <a:cs typeface="Times New Roman"/>
              </a:rPr>
              <a:t>50</a:t>
            </a:r>
            <a:r>
              <a:rPr sz="2200" spc="-5" dirty="0" smtClean="0">
                <a:latin typeface="Times New Roman"/>
                <a:cs typeface="Times New Roman"/>
              </a:rPr>
              <a:t>0</a:t>
            </a:r>
            <a:r>
              <a:rPr sz="2200" dirty="0">
                <a:latin typeface="Times New Roman"/>
                <a:cs typeface="Times New Roman"/>
              </a:rPr>
              <a:t>	</a:t>
            </a:r>
            <a:r>
              <a:rPr sz="2200" spc="10" dirty="0">
                <a:latin typeface="Times New Roman"/>
                <a:cs typeface="Times New Roman"/>
              </a:rPr>
              <a:t>y</a:t>
            </a:r>
            <a:r>
              <a:rPr sz="2200" spc="-5" dirty="0">
                <a:latin typeface="Times New Roman"/>
                <a:cs typeface="Times New Roman"/>
              </a:rPr>
              <a:t>ears</a:t>
            </a:r>
            <a:r>
              <a:rPr sz="2200" dirty="0">
                <a:latin typeface="Times New Roman"/>
                <a:cs typeface="Times New Roman"/>
              </a:rPr>
              <a:t>	</a:t>
            </a:r>
            <a:r>
              <a:rPr sz="2200" spc="-15" dirty="0">
                <a:latin typeface="Times New Roman"/>
                <a:cs typeface="Times New Roman"/>
              </a:rPr>
              <a:t>[</a:t>
            </a:r>
            <a:r>
              <a:rPr sz="2200" spc="10" dirty="0">
                <a:latin typeface="Times New Roman"/>
                <a:cs typeface="Times New Roman"/>
              </a:rPr>
              <a:t>1</a:t>
            </a:r>
            <a:r>
              <a:rPr sz="2200" spc="-20" dirty="0">
                <a:latin typeface="Times New Roman"/>
                <a:cs typeface="Times New Roman"/>
              </a:rPr>
              <a:t>]</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E</a:t>
            </a:r>
            <a:r>
              <a:rPr sz="2200" spc="-5" dirty="0">
                <a:latin typeface="Times New Roman"/>
                <a:cs typeface="Times New Roman"/>
              </a:rPr>
              <a:t>arly</a:t>
            </a:r>
            <a:r>
              <a:rPr sz="2200" dirty="0">
                <a:latin typeface="Times New Roman"/>
                <a:cs typeface="Times New Roman"/>
              </a:rPr>
              <a:t>	</a:t>
            </a:r>
            <a:r>
              <a:rPr sz="2200" spc="-5" dirty="0">
                <a:latin typeface="Times New Roman"/>
                <a:cs typeface="Times New Roman"/>
              </a:rPr>
              <a:t>writi</a:t>
            </a:r>
            <a:r>
              <a:rPr sz="2200" dirty="0">
                <a:latin typeface="Times New Roman"/>
                <a:cs typeface="Times New Roman"/>
              </a:rPr>
              <a:t>n</a:t>
            </a:r>
            <a:r>
              <a:rPr sz="2200" spc="-5" dirty="0">
                <a:latin typeface="Times New Roman"/>
                <a:cs typeface="Times New Roman"/>
              </a:rPr>
              <a:t>gs  stated that mouth and </a:t>
            </a:r>
            <a:r>
              <a:rPr sz="2200" dirty="0">
                <a:latin typeface="Times New Roman"/>
                <a:cs typeface="Times New Roman"/>
              </a:rPr>
              <a:t>eyes </a:t>
            </a:r>
            <a:r>
              <a:rPr sz="2200" spc="-5" dirty="0">
                <a:latin typeface="Times New Roman"/>
                <a:cs typeface="Times New Roman"/>
              </a:rPr>
              <a:t>are </a:t>
            </a:r>
            <a:r>
              <a:rPr sz="2200" dirty="0">
                <a:latin typeface="Times New Roman"/>
                <a:cs typeface="Times New Roman"/>
              </a:rPr>
              <a:t>not </a:t>
            </a:r>
            <a:r>
              <a:rPr sz="2200" spc="-5" dirty="0">
                <a:latin typeface="Times New Roman"/>
                <a:cs typeface="Times New Roman"/>
              </a:rPr>
              <a:t>distinct </a:t>
            </a:r>
            <a:r>
              <a:rPr sz="2200" spc="-15" dirty="0">
                <a:latin typeface="Times New Roman"/>
                <a:cs typeface="Times New Roman"/>
              </a:rPr>
              <a:t>[4]. </a:t>
            </a:r>
            <a:r>
              <a:rPr sz="2200" spc="-5" dirty="0">
                <a:latin typeface="Times New Roman"/>
                <a:cs typeface="Times New Roman"/>
              </a:rPr>
              <a:t>The lower lids are </a:t>
            </a:r>
            <a:r>
              <a:rPr sz="2200" spc="-10" dirty="0">
                <a:latin typeface="Times New Roman"/>
                <a:cs typeface="Times New Roman"/>
              </a:rPr>
              <a:t>almost  </a:t>
            </a:r>
            <a:r>
              <a:rPr sz="2200" spc="-5" dirty="0">
                <a:latin typeface="Times New Roman"/>
                <a:cs typeface="Times New Roman"/>
              </a:rPr>
              <a:t>horizontal and the absence </a:t>
            </a:r>
            <a:r>
              <a:rPr sz="2200" dirty="0">
                <a:latin typeface="Times New Roman"/>
                <a:cs typeface="Times New Roman"/>
              </a:rPr>
              <a:t>of </a:t>
            </a:r>
            <a:r>
              <a:rPr sz="2200" spc="-5" dirty="0">
                <a:latin typeface="Times New Roman"/>
                <a:cs typeface="Times New Roman"/>
              </a:rPr>
              <a:t>eyebrows is striking </a:t>
            </a:r>
            <a:r>
              <a:rPr sz="2200" spc="-15" dirty="0">
                <a:latin typeface="Times New Roman"/>
                <a:cs typeface="Times New Roman"/>
              </a:rPr>
              <a:t>[7]. </a:t>
            </a:r>
            <a:r>
              <a:rPr sz="2200" spc="-5" dirty="0">
                <a:latin typeface="Times New Roman"/>
                <a:cs typeface="Times New Roman"/>
              </a:rPr>
              <a:t>The hands appear  boneless </a:t>
            </a:r>
            <a:r>
              <a:rPr sz="2200" spc="-15" dirty="0">
                <a:latin typeface="Times New Roman"/>
                <a:cs typeface="Times New Roman"/>
              </a:rPr>
              <a:t>[6]. </a:t>
            </a:r>
            <a:r>
              <a:rPr sz="2200" spc="-20" dirty="0">
                <a:latin typeface="Times New Roman"/>
                <a:cs typeface="Times New Roman"/>
              </a:rPr>
              <a:t>Finally, </a:t>
            </a:r>
            <a:r>
              <a:rPr sz="2200" spc="-5" dirty="0">
                <a:latin typeface="Times New Roman"/>
                <a:cs typeface="Times New Roman"/>
              </a:rPr>
              <a:t>the dress is timeless and </a:t>
            </a:r>
            <a:r>
              <a:rPr sz="2200" dirty="0">
                <a:latin typeface="Times New Roman"/>
                <a:cs typeface="Times New Roman"/>
              </a:rPr>
              <a:t>quite </a:t>
            </a:r>
            <a:r>
              <a:rPr sz="2200" spc="-5" dirty="0">
                <a:latin typeface="Times New Roman"/>
                <a:cs typeface="Times New Roman"/>
              </a:rPr>
              <a:t>plain, with no  accompanying </a:t>
            </a:r>
            <a:r>
              <a:rPr sz="2200" spc="-10" dirty="0">
                <a:latin typeface="Times New Roman"/>
                <a:cs typeface="Times New Roman"/>
              </a:rPr>
              <a:t>emblems, </a:t>
            </a:r>
            <a:r>
              <a:rPr sz="2200" spc="-20" dirty="0">
                <a:latin typeface="Times New Roman"/>
                <a:cs typeface="Times New Roman"/>
              </a:rPr>
              <a:t>jewelry, </a:t>
            </a:r>
            <a:r>
              <a:rPr sz="2200" dirty="0">
                <a:latin typeface="Times New Roman"/>
                <a:cs typeface="Times New Roman"/>
              </a:rPr>
              <a:t>or </a:t>
            </a:r>
            <a:r>
              <a:rPr sz="2200" spc="-5" dirty="0">
                <a:latin typeface="Times New Roman"/>
                <a:cs typeface="Times New Roman"/>
              </a:rPr>
              <a:t>accessories </a:t>
            </a:r>
            <a:r>
              <a:rPr sz="2200" spc="-10" dirty="0">
                <a:latin typeface="Times New Roman"/>
                <a:cs typeface="Times New Roman"/>
              </a:rPr>
              <a:t>[7], </a:t>
            </a:r>
            <a:r>
              <a:rPr sz="2200" dirty="0">
                <a:latin typeface="Times New Roman"/>
                <a:cs typeface="Times New Roman"/>
              </a:rPr>
              <a:t>unlike </a:t>
            </a:r>
            <a:r>
              <a:rPr sz="2200" spc="-10" dirty="0">
                <a:latin typeface="Times New Roman"/>
                <a:cs typeface="Times New Roman"/>
              </a:rPr>
              <a:t>that one </a:t>
            </a:r>
            <a:r>
              <a:rPr sz="2200" spc="-5" dirty="0">
                <a:latin typeface="Times New Roman"/>
                <a:cs typeface="Times New Roman"/>
              </a:rPr>
              <a:t>would  have expected had a </a:t>
            </a:r>
            <a:r>
              <a:rPr sz="2200" dirty="0">
                <a:latin typeface="Times New Roman"/>
                <a:cs typeface="Times New Roman"/>
              </a:rPr>
              <a:t>conventional </a:t>
            </a:r>
            <a:r>
              <a:rPr sz="2200" spc="-5" dirty="0">
                <a:latin typeface="Times New Roman"/>
                <a:cs typeface="Times New Roman"/>
              </a:rPr>
              <a:t>model been</a:t>
            </a:r>
            <a:r>
              <a:rPr sz="2200" spc="10" dirty="0">
                <a:latin typeface="Times New Roman"/>
                <a:cs typeface="Times New Roman"/>
              </a:rPr>
              <a:t> </a:t>
            </a:r>
            <a:r>
              <a:rPr sz="2200" spc="-5" dirty="0">
                <a:latin typeface="Times New Roman"/>
                <a:cs typeface="Times New Roman"/>
              </a:rPr>
              <a:t>used.</a:t>
            </a:r>
            <a:endParaRPr sz="2200" dirty="0">
              <a:latin typeface="Times New Roman"/>
              <a:cs typeface="Times New Roman"/>
            </a:endParaRPr>
          </a:p>
        </p:txBody>
      </p:sp>
    </p:spTree>
    <p:extLst>
      <p:ext uri="{BB962C8B-B14F-4D97-AF65-F5344CB8AC3E}">
        <p14:creationId xmlns:p14="http://schemas.microsoft.com/office/powerpoint/2010/main" val="291370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8940" y="228600"/>
            <a:ext cx="11346287" cy="6477000"/>
          </a:xfrm>
          <a:prstGeom prst="rect">
            <a:avLst/>
          </a:prstGeom>
        </p:spPr>
        <p:txBody>
          <a:bodyPr>
            <a:normAutofit/>
          </a:bodyPr>
          <a:lstStyle/>
          <a:p>
            <a:pPr marL="0" indent="0" algn="just">
              <a:buNone/>
            </a:pP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3. Jackson residents overwhelmingly elected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matthew</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george</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their 45th mayor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tuesday</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beating out incumbent earl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hastings</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by more than 18,000 votes.</a:t>
            </a:r>
          </a:p>
          <a:p>
            <a:pPr marL="0" indent="0" algn="just">
              <a:buNone/>
            </a:pP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“This is a dream come true,”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george</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said at his victory party from the king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edward</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hotel. “When we weren’t victorious last time, we refused to give up. Today, we rejoice and look forward to a new era.”</a:t>
            </a:r>
          </a:p>
          <a:p>
            <a:pPr marL="0" indent="0" algn="just">
              <a:buNone/>
            </a:pP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According to poll results,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george</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earned 55 percent of the vote, followed by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marvin</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lewis</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with 25 percent, and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charles</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calhoun</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with 10 percent. Hastings placed fourth, with just 5 percent, the lowest vote of any incumbent in the city’s history.</a:t>
            </a:r>
          </a:p>
          <a:p>
            <a:pPr marL="0" indent="0" algn="just">
              <a:buNone/>
            </a:pP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“It just didn’t work out for us this time, and the people have spoken,” said </a:t>
            </a:r>
            <a:r>
              <a:rPr lang="en-US" cap="none" dirty="0" err="1" smtClean="0">
                <a:solidFill>
                  <a:schemeClr val="tx1">
                    <a:lumMod val="95000"/>
                    <a:lumOff val="5000"/>
                  </a:schemeClr>
                </a:solidFill>
                <a:latin typeface="Times New Roman" panose="02020603050405020304" pitchFamily="18" charset="0"/>
                <a:cs typeface="Times New Roman" panose="02020603050405020304" pitchFamily="18" charset="0"/>
              </a:rPr>
              <a:t>hastings</a:t>
            </a: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 whose term has been plagued by allegations that he misused city funds for personal gain. </a:t>
            </a:r>
          </a:p>
          <a:p>
            <a:pPr marL="0" indent="0" algn="just">
              <a:buNone/>
            </a:pPr>
            <a:r>
              <a:rPr lang="en-US" cap="none" dirty="0" smtClean="0">
                <a:solidFill>
                  <a:schemeClr val="tx1">
                    <a:lumMod val="95000"/>
                    <a:lumOff val="5000"/>
                  </a:schemeClr>
                </a:solidFill>
                <a:latin typeface="Times New Roman" panose="02020603050405020304" pitchFamily="18" charset="0"/>
                <a:cs typeface="Times New Roman" panose="02020603050405020304" pitchFamily="18" charset="0"/>
              </a:rPr>
              <a:t>Although voter turnout represented only 30 percent of the population, those who showed up at the polls demonstrated they wanted change.</a:t>
            </a:r>
            <a:endParaRPr lang="en-US" cap="none"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38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833" y="177448"/>
            <a:ext cx="5111930" cy="443070"/>
          </a:xfrm>
          <a:prstGeom prst="rect">
            <a:avLst/>
          </a:prstGeom>
        </p:spPr>
        <p:txBody>
          <a:bodyPr vert="horz" wrap="square" lIns="0" tIns="12065" rIns="0" bIns="0" rtlCol="0" anchor="ctr">
            <a:spAutoFit/>
          </a:bodyPr>
          <a:lstStyle/>
          <a:p>
            <a:pPr marL="12700">
              <a:lnSpc>
                <a:spcPct val="100000"/>
              </a:lnSpc>
              <a:spcBef>
                <a:spcPts val="95"/>
              </a:spcBef>
            </a:pPr>
            <a:r>
              <a:rPr sz="2800" b="1" spc="-10" dirty="0">
                <a:latin typeface="Times New Roman"/>
                <a:cs typeface="Times New Roman"/>
              </a:rPr>
              <a:t>Exercise</a:t>
            </a:r>
            <a:r>
              <a:rPr sz="2800" b="1" spc="-65" dirty="0">
                <a:latin typeface="Times New Roman"/>
                <a:cs typeface="Times New Roman"/>
              </a:rPr>
              <a:t> </a:t>
            </a:r>
            <a:r>
              <a:rPr sz="2800" b="1" dirty="0">
                <a:latin typeface="Times New Roman"/>
                <a:cs typeface="Times New Roman"/>
              </a:rPr>
              <a:t>Continued.</a:t>
            </a:r>
            <a:endParaRPr sz="2800" dirty="0">
              <a:latin typeface="Times New Roman"/>
              <a:cs typeface="Times New Roman"/>
            </a:endParaRPr>
          </a:p>
        </p:txBody>
      </p:sp>
      <p:sp>
        <p:nvSpPr>
          <p:cNvPr id="3" name="object 3"/>
          <p:cNvSpPr txBox="1"/>
          <p:nvPr/>
        </p:nvSpPr>
        <p:spPr>
          <a:xfrm>
            <a:off x="188007" y="784606"/>
            <a:ext cx="11348815" cy="4434547"/>
          </a:xfrm>
          <a:prstGeom prst="rect">
            <a:avLst/>
          </a:prstGeom>
        </p:spPr>
        <p:txBody>
          <a:bodyPr vert="horz" wrap="square" lIns="0" tIns="12700" rIns="0" bIns="0" rtlCol="0">
            <a:spAutoFit/>
          </a:bodyPr>
          <a:lstStyle/>
          <a:p>
            <a:pPr marL="895350">
              <a:spcBef>
                <a:spcPts val="100"/>
              </a:spcBef>
            </a:pPr>
            <a:r>
              <a:rPr sz="2400" b="1" spc="-5" dirty="0">
                <a:latin typeface="Times New Roman"/>
                <a:cs typeface="Times New Roman"/>
              </a:rPr>
              <a:t>Now </a:t>
            </a:r>
            <a:r>
              <a:rPr sz="2400" b="1" dirty="0">
                <a:latin typeface="Times New Roman"/>
                <a:cs typeface="Times New Roman"/>
              </a:rPr>
              <a:t>identify </a:t>
            </a:r>
            <a:r>
              <a:rPr sz="2400" b="1" spc="-5" dirty="0">
                <a:latin typeface="Times New Roman"/>
                <a:cs typeface="Times New Roman"/>
              </a:rPr>
              <a:t>the </a:t>
            </a:r>
            <a:r>
              <a:rPr sz="2400" b="1" spc="-10" dirty="0">
                <a:latin typeface="Times New Roman"/>
                <a:cs typeface="Times New Roman"/>
              </a:rPr>
              <a:t>genre </a:t>
            </a:r>
            <a:r>
              <a:rPr sz="2400" b="1" dirty="0">
                <a:latin typeface="Times New Roman"/>
                <a:cs typeface="Times New Roman"/>
              </a:rPr>
              <a:t>of </a:t>
            </a:r>
            <a:r>
              <a:rPr sz="2400" b="1" spc="-5" dirty="0">
                <a:latin typeface="Times New Roman"/>
                <a:cs typeface="Times New Roman"/>
              </a:rPr>
              <a:t>this</a:t>
            </a:r>
            <a:r>
              <a:rPr sz="2400" b="1" spc="-25" dirty="0">
                <a:latin typeface="Times New Roman"/>
                <a:cs typeface="Times New Roman"/>
              </a:rPr>
              <a:t> </a:t>
            </a:r>
            <a:r>
              <a:rPr sz="2400" b="1" dirty="0">
                <a:latin typeface="Times New Roman"/>
                <a:cs typeface="Times New Roman"/>
              </a:rPr>
              <a:t>one.</a:t>
            </a:r>
            <a:endParaRPr sz="2400" dirty="0">
              <a:latin typeface="Times New Roman"/>
              <a:cs typeface="Times New Roman"/>
            </a:endParaRPr>
          </a:p>
          <a:p>
            <a:pPr>
              <a:spcBef>
                <a:spcPts val="50"/>
              </a:spcBef>
            </a:pPr>
            <a:endParaRPr sz="2250" dirty="0">
              <a:latin typeface="Times New Roman"/>
              <a:cs typeface="Times New Roman"/>
            </a:endParaRPr>
          </a:p>
          <a:p>
            <a:pPr marL="12700" marR="5080" algn="just"/>
            <a:r>
              <a:rPr lang="en-US" sz="2200" spc="-5" dirty="0">
                <a:solidFill>
                  <a:srgbClr val="0D0D0D"/>
                </a:solidFill>
                <a:latin typeface="Times New Roman"/>
                <a:cs typeface="Times New Roman"/>
              </a:rPr>
              <a:t>4</a:t>
            </a:r>
            <a:r>
              <a:rPr sz="2200" spc="-5" dirty="0" smtClean="0">
                <a:solidFill>
                  <a:srgbClr val="0D0D0D"/>
                </a:solidFill>
                <a:latin typeface="Times New Roman"/>
                <a:cs typeface="Times New Roman"/>
              </a:rPr>
              <a:t>. </a:t>
            </a:r>
            <a:r>
              <a:rPr sz="2400" spc="-5" dirty="0">
                <a:latin typeface="Times New Roman"/>
                <a:cs typeface="Times New Roman"/>
              </a:rPr>
              <a:t>It </a:t>
            </a:r>
            <a:r>
              <a:rPr sz="2400" dirty="0">
                <a:latin typeface="Times New Roman"/>
                <a:cs typeface="Times New Roman"/>
              </a:rPr>
              <a:t>was </a:t>
            </a:r>
            <a:r>
              <a:rPr sz="2400" spc="-5" dirty="0">
                <a:latin typeface="Times New Roman"/>
                <a:cs typeface="Times New Roman"/>
              </a:rPr>
              <a:t>found that 70% of employees </a:t>
            </a:r>
            <a:r>
              <a:rPr sz="2400" dirty="0">
                <a:latin typeface="Times New Roman"/>
                <a:cs typeface="Times New Roman"/>
              </a:rPr>
              <a:t>were </a:t>
            </a:r>
            <a:r>
              <a:rPr sz="2400" spc="-5" dirty="0">
                <a:latin typeface="Times New Roman"/>
                <a:cs typeface="Times New Roman"/>
              </a:rPr>
              <a:t>satisfied </a:t>
            </a:r>
            <a:r>
              <a:rPr sz="2400" dirty="0">
                <a:latin typeface="Times New Roman"/>
                <a:cs typeface="Times New Roman"/>
              </a:rPr>
              <a:t>with </a:t>
            </a:r>
            <a:r>
              <a:rPr sz="2400" spc="-5" dirty="0">
                <a:latin typeface="Times New Roman"/>
                <a:cs typeface="Times New Roman"/>
              </a:rPr>
              <a:t>the overall  </a:t>
            </a:r>
            <a:r>
              <a:rPr sz="2400" dirty="0">
                <a:latin typeface="Times New Roman"/>
                <a:cs typeface="Times New Roman"/>
              </a:rPr>
              <a:t>package, </a:t>
            </a:r>
            <a:r>
              <a:rPr sz="2400" spc="-5" dirty="0">
                <a:latin typeface="Times New Roman"/>
                <a:cs typeface="Times New Roman"/>
              </a:rPr>
              <a:t>and </a:t>
            </a:r>
            <a:r>
              <a:rPr sz="2400" dirty="0">
                <a:latin typeface="Times New Roman"/>
                <a:cs typeface="Times New Roman"/>
              </a:rPr>
              <a:t>of these 25% were very satisfied. </a:t>
            </a:r>
            <a:r>
              <a:rPr sz="2400" spc="-5" dirty="0">
                <a:latin typeface="Times New Roman"/>
                <a:cs typeface="Times New Roman"/>
              </a:rPr>
              <a:t>Of </a:t>
            </a:r>
            <a:r>
              <a:rPr sz="2400" dirty="0">
                <a:latin typeface="Times New Roman"/>
                <a:cs typeface="Times New Roman"/>
              </a:rPr>
              <a:t>the </a:t>
            </a:r>
            <a:r>
              <a:rPr sz="2400" spc="-5" dirty="0">
                <a:latin typeface="Times New Roman"/>
                <a:cs typeface="Times New Roman"/>
              </a:rPr>
              <a:t>remaining 30%,  </a:t>
            </a:r>
            <a:r>
              <a:rPr sz="2400" dirty="0">
                <a:latin typeface="Times New Roman"/>
                <a:cs typeface="Times New Roman"/>
              </a:rPr>
              <a:t>10% </a:t>
            </a:r>
            <a:r>
              <a:rPr sz="2400" spc="-5" dirty="0">
                <a:latin typeface="Times New Roman"/>
                <a:cs typeface="Times New Roman"/>
              </a:rPr>
              <a:t>expressed extreme dissatisfaction </a:t>
            </a:r>
            <a:r>
              <a:rPr sz="2400" dirty="0">
                <a:latin typeface="Times New Roman"/>
                <a:cs typeface="Times New Roman"/>
              </a:rPr>
              <a:t>with </a:t>
            </a:r>
            <a:r>
              <a:rPr sz="2400" spc="-5" dirty="0">
                <a:latin typeface="Times New Roman"/>
                <a:cs typeface="Times New Roman"/>
              </a:rPr>
              <a:t>the </a:t>
            </a:r>
            <a:r>
              <a:rPr sz="2400" dirty="0">
                <a:latin typeface="Times New Roman"/>
                <a:cs typeface="Times New Roman"/>
              </a:rPr>
              <a:t>package. </a:t>
            </a:r>
            <a:r>
              <a:rPr sz="2400" spc="-5" dirty="0">
                <a:latin typeface="Times New Roman"/>
                <a:cs typeface="Times New Roman"/>
              </a:rPr>
              <a:t>It </a:t>
            </a:r>
            <a:r>
              <a:rPr sz="2400" dirty="0">
                <a:latin typeface="Times New Roman"/>
                <a:cs typeface="Times New Roman"/>
              </a:rPr>
              <a:t>is worth  </a:t>
            </a:r>
            <a:r>
              <a:rPr sz="2400" spc="-5" dirty="0">
                <a:latin typeface="Times New Roman"/>
                <a:cs typeface="Times New Roman"/>
              </a:rPr>
              <a:t>noting that </a:t>
            </a:r>
            <a:r>
              <a:rPr sz="2400" dirty="0">
                <a:latin typeface="Times New Roman"/>
                <a:cs typeface="Times New Roman"/>
              </a:rPr>
              <a:t>while </a:t>
            </a:r>
            <a:r>
              <a:rPr sz="2400" spc="-5" dirty="0">
                <a:latin typeface="Times New Roman"/>
                <a:cs typeface="Times New Roman"/>
              </a:rPr>
              <a:t>employees </a:t>
            </a:r>
            <a:r>
              <a:rPr sz="2400" dirty="0">
                <a:latin typeface="Times New Roman"/>
                <a:cs typeface="Times New Roman"/>
              </a:rPr>
              <a:t>in the 18 to </a:t>
            </a:r>
            <a:r>
              <a:rPr sz="2400" spc="-5" dirty="0">
                <a:latin typeface="Times New Roman"/>
                <a:cs typeface="Times New Roman"/>
              </a:rPr>
              <a:t>35 age </a:t>
            </a:r>
            <a:r>
              <a:rPr sz="2400" dirty="0">
                <a:latin typeface="Times New Roman"/>
                <a:cs typeface="Times New Roman"/>
              </a:rPr>
              <a:t>group </a:t>
            </a:r>
            <a:r>
              <a:rPr sz="2400" spc="-5" dirty="0">
                <a:latin typeface="Times New Roman"/>
                <a:cs typeface="Times New Roman"/>
              </a:rPr>
              <a:t>all </a:t>
            </a:r>
            <a:r>
              <a:rPr sz="2400" dirty="0">
                <a:latin typeface="Times New Roman"/>
                <a:cs typeface="Times New Roman"/>
              </a:rPr>
              <a:t>expressed  </a:t>
            </a:r>
            <a:r>
              <a:rPr sz="2400" spc="-5" dirty="0">
                <a:latin typeface="Times New Roman"/>
                <a:cs typeface="Times New Roman"/>
              </a:rPr>
              <a:t>satisfaction, older employees </a:t>
            </a:r>
            <a:r>
              <a:rPr sz="2400" dirty="0">
                <a:latin typeface="Times New Roman"/>
                <a:cs typeface="Times New Roman"/>
              </a:rPr>
              <a:t>were </a:t>
            </a:r>
            <a:r>
              <a:rPr sz="2400" spc="-5" dirty="0">
                <a:latin typeface="Times New Roman"/>
                <a:cs typeface="Times New Roman"/>
              </a:rPr>
              <a:t>more likely </a:t>
            </a:r>
            <a:r>
              <a:rPr sz="2400" dirty="0">
                <a:latin typeface="Times New Roman"/>
                <a:cs typeface="Times New Roman"/>
              </a:rPr>
              <a:t>to </a:t>
            </a:r>
            <a:r>
              <a:rPr sz="2400" spc="-5" dirty="0">
                <a:latin typeface="Times New Roman"/>
                <a:cs typeface="Times New Roman"/>
              </a:rPr>
              <a:t>express  </a:t>
            </a:r>
            <a:r>
              <a:rPr sz="2400" dirty="0">
                <a:latin typeface="Times New Roman"/>
                <a:cs typeface="Times New Roman"/>
              </a:rPr>
              <a:t>dissatisfaction.</a:t>
            </a:r>
          </a:p>
          <a:p>
            <a:pPr marL="12700">
              <a:spcBef>
                <a:spcPts val="5"/>
              </a:spcBef>
            </a:pPr>
            <a:r>
              <a:rPr sz="2400" dirty="0">
                <a:latin typeface="Times New Roman"/>
                <a:cs typeface="Times New Roman"/>
              </a:rPr>
              <a:t>Key areas </a:t>
            </a:r>
            <a:r>
              <a:rPr sz="2400" spc="-5" dirty="0">
                <a:latin typeface="Times New Roman"/>
                <a:cs typeface="Times New Roman"/>
              </a:rPr>
              <a:t>which </a:t>
            </a:r>
            <a:r>
              <a:rPr sz="2400" dirty="0">
                <a:latin typeface="Times New Roman"/>
                <a:cs typeface="Times New Roman"/>
              </a:rPr>
              <a:t>were </a:t>
            </a:r>
            <a:r>
              <a:rPr sz="2400" spc="-5" dirty="0">
                <a:latin typeface="Times New Roman"/>
                <a:cs typeface="Times New Roman"/>
              </a:rPr>
              <a:t>criticised </a:t>
            </a:r>
            <a:r>
              <a:rPr sz="2400" dirty="0">
                <a:latin typeface="Times New Roman"/>
                <a:cs typeface="Times New Roman"/>
              </a:rPr>
              <a:t>included the</a:t>
            </a:r>
            <a:r>
              <a:rPr sz="2400" spc="-95" dirty="0">
                <a:latin typeface="Times New Roman"/>
                <a:cs typeface="Times New Roman"/>
              </a:rPr>
              <a:t> </a:t>
            </a:r>
            <a:r>
              <a:rPr sz="2400" dirty="0">
                <a:latin typeface="Times New Roman"/>
                <a:cs typeface="Times New Roman"/>
              </a:rPr>
              <a:t>following:</a:t>
            </a:r>
          </a:p>
          <a:p>
            <a:pPr marL="12700" marR="5715">
              <a:spcBef>
                <a:spcPts val="5"/>
              </a:spcBef>
              <a:tabLst>
                <a:tab pos="256540" algn="l"/>
              </a:tabLst>
            </a:pPr>
            <a:r>
              <a:rPr lang="en-US" sz="2400" spc="-5" dirty="0" smtClean="0">
                <a:latin typeface="Times New Roman"/>
                <a:cs typeface="Times New Roman"/>
              </a:rPr>
              <a:t>1. </a:t>
            </a:r>
            <a:r>
              <a:rPr sz="2400" spc="-5" dirty="0" smtClean="0">
                <a:latin typeface="Times New Roman"/>
                <a:cs typeface="Times New Roman"/>
              </a:rPr>
              <a:t>Most </a:t>
            </a:r>
            <a:r>
              <a:rPr sz="2400" spc="-5" dirty="0">
                <a:latin typeface="Times New Roman"/>
                <a:cs typeface="Times New Roman"/>
              </a:rPr>
              <a:t>employees complain </a:t>
            </a:r>
            <a:r>
              <a:rPr sz="2400" dirty="0">
                <a:latin typeface="Times New Roman"/>
                <a:cs typeface="Times New Roman"/>
              </a:rPr>
              <a:t>about </a:t>
            </a:r>
            <a:r>
              <a:rPr sz="2400" spc="-5" dirty="0">
                <a:latin typeface="Times New Roman"/>
                <a:cs typeface="Times New Roman"/>
              </a:rPr>
              <a:t>the </a:t>
            </a:r>
            <a:r>
              <a:rPr sz="2400" dirty="0">
                <a:latin typeface="Times New Roman"/>
                <a:cs typeface="Times New Roman"/>
              </a:rPr>
              <a:t>lack of </a:t>
            </a:r>
            <a:r>
              <a:rPr sz="2400" spc="-5" dirty="0">
                <a:latin typeface="Times New Roman"/>
                <a:cs typeface="Times New Roman"/>
              </a:rPr>
              <a:t>dental insurance </a:t>
            </a:r>
            <a:r>
              <a:rPr sz="2400" dirty="0">
                <a:latin typeface="Times New Roman"/>
                <a:cs typeface="Times New Roman"/>
              </a:rPr>
              <a:t>in our  benefits</a:t>
            </a:r>
            <a:r>
              <a:rPr sz="2400" spc="-20" dirty="0">
                <a:latin typeface="Times New Roman"/>
                <a:cs typeface="Times New Roman"/>
              </a:rPr>
              <a:t> </a:t>
            </a:r>
            <a:r>
              <a:rPr sz="2400" dirty="0">
                <a:latin typeface="Times New Roman"/>
                <a:cs typeface="Times New Roman"/>
              </a:rPr>
              <a:t>package.</a:t>
            </a:r>
          </a:p>
          <a:p>
            <a:pPr marL="12700" marR="6985">
              <a:tabLst>
                <a:tab pos="269240" algn="l"/>
              </a:tabLst>
            </a:pPr>
            <a:r>
              <a:rPr lang="en-US" sz="2400" dirty="0" smtClean="0">
                <a:latin typeface="Times New Roman"/>
                <a:cs typeface="Times New Roman"/>
              </a:rPr>
              <a:t>2. </a:t>
            </a:r>
            <a:r>
              <a:rPr sz="2400" dirty="0" smtClean="0">
                <a:latin typeface="Times New Roman"/>
                <a:cs typeface="Times New Roman"/>
              </a:rPr>
              <a:t>The </a:t>
            </a:r>
            <a:r>
              <a:rPr sz="2400" spc="-10" dirty="0">
                <a:latin typeface="Times New Roman"/>
                <a:cs typeface="Times New Roman"/>
              </a:rPr>
              <a:t>most </a:t>
            </a:r>
            <a:r>
              <a:rPr sz="2400" spc="-5" dirty="0">
                <a:latin typeface="Times New Roman"/>
                <a:cs typeface="Times New Roman"/>
              </a:rPr>
              <a:t>common </a:t>
            </a:r>
            <a:r>
              <a:rPr sz="2400" dirty="0">
                <a:latin typeface="Times New Roman"/>
                <a:cs typeface="Times New Roman"/>
              </a:rPr>
              <a:t>suggestion for </a:t>
            </a:r>
            <a:r>
              <a:rPr sz="2400" spc="-5" dirty="0">
                <a:latin typeface="Times New Roman"/>
                <a:cs typeface="Times New Roman"/>
              </a:rPr>
              <a:t>improvement was </a:t>
            </a:r>
            <a:r>
              <a:rPr sz="2400" dirty="0">
                <a:latin typeface="Times New Roman"/>
                <a:cs typeface="Times New Roman"/>
              </a:rPr>
              <a:t>for </a:t>
            </a:r>
            <a:r>
              <a:rPr sz="2400" spc="-5" dirty="0">
                <a:latin typeface="Times New Roman"/>
                <a:cs typeface="Times New Roman"/>
              </a:rPr>
              <a:t>the ability  </a:t>
            </a:r>
            <a:r>
              <a:rPr sz="2400" dirty="0">
                <a:latin typeface="Times New Roman"/>
                <a:cs typeface="Times New Roman"/>
              </a:rPr>
              <a:t>to process benefits requests</a:t>
            </a:r>
            <a:r>
              <a:rPr sz="2400" spc="-55" dirty="0">
                <a:latin typeface="Times New Roman"/>
                <a:cs typeface="Times New Roman"/>
              </a:rPr>
              <a:t> </a:t>
            </a:r>
            <a:r>
              <a:rPr sz="2400" dirty="0">
                <a:latin typeface="Times New Roman"/>
                <a:cs typeface="Times New Roman"/>
              </a:rPr>
              <a:t>online.</a:t>
            </a:r>
          </a:p>
          <a:p>
            <a:pPr marL="12700" marR="6350">
              <a:tabLst>
                <a:tab pos="334010" algn="l"/>
                <a:tab pos="334645" algn="l"/>
                <a:tab pos="1198245" algn="l"/>
                <a:tab pos="2670810" algn="l"/>
                <a:tab pos="4107815" algn="l"/>
                <a:tab pos="4716145" algn="l"/>
                <a:tab pos="6019165" algn="l"/>
                <a:tab pos="6731634" algn="l"/>
                <a:tab pos="8237220" algn="l"/>
              </a:tabLst>
            </a:pPr>
            <a:r>
              <a:rPr lang="en-US" sz="2400" dirty="0" smtClean="0">
                <a:latin typeface="Times New Roman"/>
                <a:cs typeface="Times New Roman"/>
              </a:rPr>
              <a:t>3. </a:t>
            </a:r>
            <a:r>
              <a:rPr sz="2400" dirty="0" smtClean="0">
                <a:latin typeface="Times New Roman"/>
                <a:cs typeface="Times New Roman"/>
              </a:rPr>
              <a:t>Older</a:t>
            </a:r>
            <a:r>
              <a:rPr sz="2400" dirty="0">
                <a:latin typeface="Times New Roman"/>
                <a:cs typeface="Times New Roman"/>
              </a:rPr>
              <a:t>	employ</a:t>
            </a:r>
            <a:r>
              <a:rPr sz="2400" spc="-10" dirty="0">
                <a:latin typeface="Times New Roman"/>
                <a:cs typeface="Times New Roman"/>
              </a:rPr>
              <a:t>e</a:t>
            </a:r>
            <a:r>
              <a:rPr sz="2400" spc="-5" dirty="0">
                <a:latin typeface="Times New Roman"/>
                <a:cs typeface="Times New Roman"/>
              </a:rPr>
              <a:t>es</a:t>
            </a:r>
            <a:r>
              <a:rPr sz="2400" dirty="0">
                <a:latin typeface="Times New Roman"/>
                <a:cs typeface="Times New Roman"/>
              </a:rPr>
              <a:t>	repe</a:t>
            </a:r>
            <a:r>
              <a:rPr sz="2400" spc="-15" dirty="0">
                <a:latin typeface="Times New Roman"/>
                <a:cs typeface="Times New Roman"/>
              </a:rPr>
              <a:t>a</a:t>
            </a:r>
            <a:r>
              <a:rPr sz="2400" dirty="0">
                <a:latin typeface="Times New Roman"/>
                <a:cs typeface="Times New Roman"/>
              </a:rPr>
              <a:t>tedly	had	prob</a:t>
            </a:r>
            <a:r>
              <a:rPr sz="2400" spc="5" dirty="0">
                <a:latin typeface="Times New Roman"/>
                <a:cs typeface="Times New Roman"/>
              </a:rPr>
              <a:t>l</a:t>
            </a:r>
            <a:r>
              <a:rPr sz="2400" dirty="0">
                <a:latin typeface="Times New Roman"/>
                <a:cs typeface="Times New Roman"/>
              </a:rPr>
              <a:t>e</a:t>
            </a:r>
            <a:r>
              <a:rPr sz="2400" spc="-20" dirty="0">
                <a:latin typeface="Times New Roman"/>
                <a:cs typeface="Times New Roman"/>
              </a:rPr>
              <a:t>m</a:t>
            </a:r>
            <a:r>
              <a:rPr sz="2400" spc="-5" dirty="0">
                <a:latin typeface="Times New Roman"/>
                <a:cs typeface="Times New Roman"/>
              </a:rPr>
              <a:t>s</a:t>
            </a:r>
            <a:r>
              <a:rPr sz="2400" dirty="0">
                <a:latin typeface="Times New Roman"/>
                <a:cs typeface="Times New Roman"/>
              </a:rPr>
              <a:t>	with	proce</a:t>
            </a:r>
            <a:r>
              <a:rPr sz="2400" spc="-15" dirty="0">
                <a:latin typeface="Times New Roman"/>
                <a:cs typeface="Times New Roman"/>
              </a:rPr>
              <a:t>d</a:t>
            </a:r>
            <a:r>
              <a:rPr sz="2400" dirty="0">
                <a:latin typeface="Times New Roman"/>
                <a:cs typeface="Times New Roman"/>
              </a:rPr>
              <a:t>ure</a:t>
            </a:r>
            <a:r>
              <a:rPr sz="2400" spc="-5" dirty="0">
                <a:latin typeface="Times New Roman"/>
                <a:cs typeface="Times New Roman"/>
              </a:rPr>
              <a:t>s</a:t>
            </a:r>
            <a:r>
              <a:rPr sz="2400" dirty="0">
                <a:latin typeface="Times New Roman"/>
                <a:cs typeface="Times New Roman"/>
              </a:rPr>
              <a:t>	for  getting </a:t>
            </a:r>
            <a:r>
              <a:rPr sz="2400" spc="-5" dirty="0">
                <a:latin typeface="Times New Roman"/>
                <a:cs typeface="Times New Roman"/>
              </a:rPr>
              <a:t>access </a:t>
            </a:r>
            <a:r>
              <a:rPr sz="2400" dirty="0">
                <a:latin typeface="Times New Roman"/>
                <a:cs typeface="Times New Roman"/>
              </a:rPr>
              <a:t>to discounted prescription</a:t>
            </a:r>
            <a:r>
              <a:rPr sz="2400" spc="-105" dirty="0">
                <a:latin typeface="Times New Roman"/>
                <a:cs typeface="Times New Roman"/>
              </a:rPr>
              <a:t> </a:t>
            </a:r>
            <a:r>
              <a:rPr sz="2400" dirty="0">
                <a:latin typeface="Times New Roman"/>
                <a:cs typeface="Times New Roman"/>
              </a:rPr>
              <a:t>drugs.</a:t>
            </a:r>
          </a:p>
        </p:txBody>
      </p:sp>
    </p:spTree>
    <p:extLst>
      <p:ext uri="{BB962C8B-B14F-4D97-AF65-F5344CB8AC3E}">
        <p14:creationId xmlns:p14="http://schemas.microsoft.com/office/powerpoint/2010/main" val="146551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43" y="0"/>
            <a:ext cx="10396882" cy="669701"/>
          </a:xfrm>
        </p:spPr>
        <p:txBody>
          <a:bodyPr>
            <a:normAutofit/>
          </a:bodyPr>
          <a:lstStyle/>
          <a:p>
            <a:r>
              <a:rPr lang="en-US" sz="3600" dirty="0" smtClean="0">
                <a:latin typeface="Times New Roman" panose="02020603050405020304" pitchFamily="18" charset="0"/>
                <a:cs typeface="Times New Roman" panose="02020603050405020304" pitchFamily="18" charset="0"/>
              </a:rPr>
              <a:t>Now Technically describe this!</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579550"/>
            <a:ext cx="12192000" cy="6278450"/>
          </a:xfrm>
        </p:spPr>
      </p:pic>
    </p:spTree>
    <p:extLst>
      <p:ext uri="{BB962C8B-B14F-4D97-AF65-F5344CB8AC3E}">
        <p14:creationId xmlns:p14="http://schemas.microsoft.com/office/powerpoint/2010/main" val="282991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ext uri="{D42A27DB-BD31-4B8C-83A1-F6EECF244321}">
                <p14:modId xmlns:p14="http://schemas.microsoft.com/office/powerpoint/2010/main" val="3591976919"/>
              </p:ext>
            </p:extLst>
          </p:nvPr>
        </p:nvGraphicFramePr>
        <p:xfrm>
          <a:off x="1635704" y="0"/>
          <a:ext cx="8085137"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29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587" y="507474"/>
            <a:ext cx="10109675" cy="843821"/>
          </a:xfrm>
          <a:prstGeom prst="rect">
            <a:avLst/>
          </a:prstGeom>
        </p:spPr>
        <p:txBody>
          <a:bodyPr vert="horz" wrap="square" lIns="0" tIns="12700" rIns="0" bIns="0" rtlCol="0" anchor="ctr">
            <a:spAutoFit/>
          </a:bodyPr>
          <a:lstStyle/>
          <a:p>
            <a:pPr marL="12700">
              <a:lnSpc>
                <a:spcPct val="100000"/>
              </a:lnSpc>
              <a:spcBef>
                <a:spcPts val="100"/>
              </a:spcBef>
            </a:pPr>
            <a:r>
              <a:rPr b="1" spc="-5" dirty="0">
                <a:latin typeface="Times New Roman"/>
                <a:cs typeface="Times New Roman"/>
              </a:rPr>
              <a:t>Marks</a:t>
            </a:r>
            <a:r>
              <a:rPr b="1" spc="-20" dirty="0">
                <a:latin typeface="Times New Roman"/>
                <a:cs typeface="Times New Roman"/>
              </a:rPr>
              <a:t> </a:t>
            </a:r>
            <a:r>
              <a:rPr b="1" spc="-5" dirty="0">
                <a:latin typeface="Times New Roman"/>
                <a:cs typeface="Times New Roman"/>
              </a:rPr>
              <a:t>Distribution</a:t>
            </a:r>
          </a:p>
        </p:txBody>
      </p:sp>
      <p:graphicFrame>
        <p:nvGraphicFramePr>
          <p:cNvPr id="3" name="object 3"/>
          <p:cNvGraphicFramePr>
            <a:graphicFrameLocks noGrp="1"/>
          </p:cNvGraphicFramePr>
          <p:nvPr>
            <p:extLst>
              <p:ext uri="{D42A27DB-BD31-4B8C-83A1-F6EECF244321}">
                <p14:modId xmlns:p14="http://schemas.microsoft.com/office/powerpoint/2010/main" val="56136936"/>
              </p:ext>
            </p:extLst>
          </p:nvPr>
        </p:nvGraphicFramePr>
        <p:xfrm>
          <a:off x="1756221" y="1257715"/>
          <a:ext cx="7848600" cy="4000500"/>
        </p:xfrm>
        <a:graphic>
          <a:graphicData uri="http://schemas.openxmlformats.org/drawingml/2006/table">
            <a:tbl>
              <a:tblPr firstRow="1" bandRow="1">
                <a:tableStyleId>{2D5ABB26-0587-4C30-8999-92F81FD0307C}</a:tableStyleId>
              </a:tblPr>
              <a:tblGrid>
                <a:gridCol w="5400040"/>
                <a:gridCol w="2448560"/>
              </a:tblGrid>
              <a:tr h="571500">
                <a:tc>
                  <a:txBody>
                    <a:bodyPr/>
                    <a:lstStyle/>
                    <a:p>
                      <a:pPr marL="68580">
                        <a:lnSpc>
                          <a:spcPts val="3265"/>
                        </a:lnSpc>
                      </a:pPr>
                      <a:r>
                        <a:rPr sz="2800" b="1" spc="-5" dirty="0">
                          <a:latin typeface="Times New Roman"/>
                          <a:cs typeface="Times New Roman"/>
                        </a:rPr>
                        <a:t>Particulars</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2E9DB"/>
                    </a:solidFill>
                  </a:tcPr>
                </a:tc>
                <a:tc>
                  <a:txBody>
                    <a:bodyPr/>
                    <a:lstStyle/>
                    <a:p>
                      <a:pPr marL="69215">
                        <a:lnSpc>
                          <a:spcPts val="3265"/>
                        </a:lnSpc>
                      </a:pPr>
                      <a:r>
                        <a:rPr sz="2800" b="1" spc="-10" dirty="0">
                          <a:latin typeface="Times New Roman"/>
                          <a:cs typeface="Times New Roman"/>
                        </a:rPr>
                        <a:t>%Marks</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2E9DB"/>
                    </a:solidFill>
                  </a:tcPr>
                </a:tc>
              </a:tr>
              <a:tr h="571500">
                <a:tc>
                  <a:txBody>
                    <a:bodyPr/>
                    <a:lstStyle/>
                    <a:p>
                      <a:pPr marL="68580">
                        <a:lnSpc>
                          <a:spcPts val="3265"/>
                        </a:lnSpc>
                      </a:pPr>
                      <a:r>
                        <a:rPr lang="en-US" sz="2800" b="1" spc="-5" dirty="0" smtClean="0">
                          <a:latin typeface="Times New Roman"/>
                          <a:cs typeface="Times New Roman"/>
                        </a:rPr>
                        <a:t>1</a:t>
                      </a:r>
                      <a:r>
                        <a:rPr sz="2800" b="1" spc="-5" dirty="0" smtClean="0">
                          <a:latin typeface="Times New Roman"/>
                          <a:cs typeface="Times New Roman"/>
                        </a:rPr>
                        <a:t>.Assignments</a:t>
                      </a:r>
                      <a:endParaRPr sz="28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lnB>
                    <a:solidFill>
                      <a:srgbClr val="E2E9DB"/>
                    </a:solidFill>
                  </a:tcPr>
                </a:tc>
                <a:tc>
                  <a:txBody>
                    <a:bodyPr/>
                    <a:lstStyle/>
                    <a:p>
                      <a:pPr marL="69215">
                        <a:lnSpc>
                          <a:spcPts val="3265"/>
                        </a:lnSpc>
                      </a:pPr>
                      <a:r>
                        <a:rPr lang="en-US" sz="2800" dirty="0" smtClean="0">
                          <a:latin typeface="Times New Roman"/>
                          <a:cs typeface="Times New Roman"/>
                        </a:rPr>
                        <a:t>8</a:t>
                      </a:r>
                      <a:endParaRPr sz="28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a:solidFill>
                        <a:srgbClr val="FFFFFF"/>
                      </a:solidFill>
                      <a:prstDash val="solid"/>
                    </a:lnB>
                    <a:solidFill>
                      <a:srgbClr val="E2E9DB"/>
                    </a:solidFill>
                  </a:tcPr>
                </a:tc>
              </a:tr>
              <a:tr h="571500">
                <a:tc>
                  <a:txBody>
                    <a:bodyPr/>
                    <a:lstStyle/>
                    <a:p>
                      <a:pPr marL="68580">
                        <a:lnSpc>
                          <a:spcPts val="3265"/>
                        </a:lnSpc>
                      </a:pPr>
                      <a:r>
                        <a:rPr lang="en-US" sz="2800" b="1" spc="-5" dirty="0" smtClean="0">
                          <a:latin typeface="Times New Roman"/>
                          <a:cs typeface="Times New Roman"/>
                        </a:rPr>
                        <a:t>2</a:t>
                      </a:r>
                      <a:r>
                        <a:rPr sz="2800" b="1" spc="-5" dirty="0" smtClean="0">
                          <a:latin typeface="Times New Roman"/>
                          <a:cs typeface="Times New Roman"/>
                        </a:rPr>
                        <a:t>.Class</a:t>
                      </a:r>
                      <a:r>
                        <a:rPr sz="2800" b="1" dirty="0" smtClean="0">
                          <a:latin typeface="Times New Roman"/>
                          <a:cs typeface="Times New Roman"/>
                        </a:rPr>
                        <a:t> </a:t>
                      </a:r>
                      <a:r>
                        <a:rPr sz="2800" b="1" spc="-5" dirty="0">
                          <a:latin typeface="Times New Roman"/>
                          <a:cs typeface="Times New Roman"/>
                        </a:rPr>
                        <a:t>Participation</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c>
                  <a:txBody>
                    <a:bodyPr/>
                    <a:lstStyle/>
                    <a:p>
                      <a:pPr marL="69215">
                        <a:lnSpc>
                          <a:spcPts val="3265"/>
                        </a:lnSpc>
                      </a:pPr>
                      <a:r>
                        <a:rPr lang="en-US" sz="2800" dirty="0" smtClean="0">
                          <a:latin typeface="Times New Roman"/>
                          <a:cs typeface="Times New Roman"/>
                        </a:rPr>
                        <a:t>4</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r>
              <a:tr h="571500">
                <a:tc>
                  <a:txBody>
                    <a:bodyPr/>
                    <a:lstStyle/>
                    <a:p>
                      <a:pPr marL="68580">
                        <a:lnSpc>
                          <a:spcPts val="3270"/>
                        </a:lnSpc>
                      </a:pPr>
                      <a:r>
                        <a:rPr lang="en-US" sz="2800" b="1" spc="-10" dirty="0" smtClean="0">
                          <a:latin typeface="Times New Roman"/>
                          <a:cs typeface="Times New Roman"/>
                        </a:rPr>
                        <a:t>3</a:t>
                      </a:r>
                      <a:r>
                        <a:rPr sz="2800" b="1" spc="-10" dirty="0" smtClean="0">
                          <a:latin typeface="Times New Roman"/>
                          <a:cs typeface="Times New Roman"/>
                        </a:rPr>
                        <a:t>.Project </a:t>
                      </a:r>
                      <a:r>
                        <a:rPr sz="2800" b="1" spc="-5" dirty="0">
                          <a:latin typeface="Times New Roman"/>
                          <a:cs typeface="Times New Roman"/>
                        </a:rPr>
                        <a:t>&amp;</a:t>
                      </a:r>
                      <a:r>
                        <a:rPr sz="2800" b="1" spc="25" dirty="0">
                          <a:latin typeface="Times New Roman"/>
                          <a:cs typeface="Times New Roman"/>
                        </a:rPr>
                        <a:t> </a:t>
                      </a:r>
                      <a:r>
                        <a:rPr lang="en-US" sz="2800" b="1" spc="-10" dirty="0" smtClean="0">
                          <a:latin typeface="Times New Roman"/>
                          <a:cs typeface="Times New Roman"/>
                        </a:rPr>
                        <a:t>Viva</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c>
                  <a:txBody>
                    <a:bodyPr/>
                    <a:lstStyle/>
                    <a:p>
                      <a:pPr marL="69215">
                        <a:lnSpc>
                          <a:spcPts val="3270"/>
                        </a:lnSpc>
                      </a:pPr>
                      <a:r>
                        <a:rPr lang="en-US" sz="2800" dirty="0" smtClean="0">
                          <a:latin typeface="Times New Roman"/>
                          <a:cs typeface="Times New Roman"/>
                        </a:rPr>
                        <a:t>5+3</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r>
              <a:tr h="571500">
                <a:tc>
                  <a:txBody>
                    <a:bodyPr/>
                    <a:lstStyle/>
                    <a:p>
                      <a:pPr marL="68580">
                        <a:lnSpc>
                          <a:spcPts val="3270"/>
                        </a:lnSpc>
                      </a:pPr>
                      <a:r>
                        <a:rPr lang="en-US" sz="2800" b="1" dirty="0" smtClean="0">
                          <a:latin typeface="Times New Roman"/>
                          <a:cs typeface="Times New Roman"/>
                        </a:rPr>
                        <a:t>4</a:t>
                      </a:r>
                      <a:r>
                        <a:rPr sz="2800" b="1" dirty="0" smtClean="0">
                          <a:latin typeface="Times New Roman"/>
                          <a:cs typeface="Times New Roman"/>
                        </a:rPr>
                        <a:t>. </a:t>
                      </a:r>
                      <a:r>
                        <a:rPr sz="2800" b="1" spc="-5" dirty="0">
                          <a:latin typeface="Times New Roman"/>
                          <a:cs typeface="Times New Roman"/>
                        </a:rPr>
                        <a:t>Mid</a:t>
                      </a:r>
                      <a:r>
                        <a:rPr sz="2800" b="1" spc="-60" dirty="0">
                          <a:latin typeface="Times New Roman"/>
                          <a:cs typeface="Times New Roman"/>
                        </a:rPr>
                        <a:t> Terms</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c>
                  <a:txBody>
                    <a:bodyPr/>
                    <a:lstStyle/>
                    <a:p>
                      <a:pPr marL="69215">
                        <a:lnSpc>
                          <a:spcPts val="3270"/>
                        </a:lnSpc>
                      </a:pPr>
                      <a:r>
                        <a:rPr sz="2800" dirty="0">
                          <a:latin typeface="Times New Roman"/>
                          <a:cs typeface="Times New Roman"/>
                        </a:rPr>
                        <a:t>15</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r>
              <a:tr h="571500">
                <a:tc>
                  <a:txBody>
                    <a:bodyPr/>
                    <a:lstStyle/>
                    <a:p>
                      <a:pPr marL="68580">
                        <a:lnSpc>
                          <a:spcPts val="3270"/>
                        </a:lnSpc>
                      </a:pPr>
                      <a:r>
                        <a:rPr lang="en-US" sz="2800" b="1" spc="-5" dirty="0" smtClean="0">
                          <a:latin typeface="Times New Roman"/>
                          <a:cs typeface="Times New Roman"/>
                        </a:rPr>
                        <a:t>5</a:t>
                      </a:r>
                      <a:r>
                        <a:rPr sz="2800" b="1" spc="-5" dirty="0" smtClean="0">
                          <a:latin typeface="Times New Roman"/>
                          <a:cs typeface="Times New Roman"/>
                        </a:rPr>
                        <a:t>.Final </a:t>
                      </a:r>
                      <a:r>
                        <a:rPr sz="2800" b="1" spc="-5" dirty="0">
                          <a:latin typeface="Times New Roman"/>
                          <a:cs typeface="Times New Roman"/>
                        </a:rPr>
                        <a:t>Exams</a:t>
                      </a:r>
                      <a:endParaRPr sz="2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c>
                  <a:txBody>
                    <a:bodyPr/>
                    <a:lstStyle/>
                    <a:p>
                      <a:pPr marL="69215">
                        <a:lnSpc>
                          <a:spcPts val="3270"/>
                        </a:lnSpc>
                      </a:pPr>
                      <a:r>
                        <a:rPr sz="2800" dirty="0">
                          <a:latin typeface="Times New Roman"/>
                          <a:cs typeface="Times New Roman"/>
                        </a:rPr>
                        <a:t>50</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r>
              <a:tr h="571500">
                <a:tc>
                  <a:txBody>
                    <a:bodyPr/>
                    <a:lstStyle/>
                    <a:p>
                      <a:pPr marL="68580">
                        <a:lnSpc>
                          <a:spcPts val="3270"/>
                        </a:lnSpc>
                      </a:pPr>
                      <a:r>
                        <a:rPr sz="2800" b="1" spc="-55" dirty="0">
                          <a:latin typeface="Times New Roman"/>
                          <a:cs typeface="Times New Roman"/>
                        </a:rPr>
                        <a:t>Total</a:t>
                      </a:r>
                      <a:endParaRPr sz="2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c>
                  <a:txBody>
                    <a:bodyPr/>
                    <a:lstStyle/>
                    <a:p>
                      <a:pPr marL="69215">
                        <a:lnSpc>
                          <a:spcPts val="3270"/>
                        </a:lnSpc>
                      </a:pPr>
                      <a:r>
                        <a:rPr sz="2800" dirty="0">
                          <a:latin typeface="Times New Roman"/>
                          <a:cs typeface="Times New Roman"/>
                        </a:rPr>
                        <a:t>100</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2E9DB"/>
                    </a:solidFill>
                  </a:tcPr>
                </a:tc>
              </a:tr>
            </a:tbl>
          </a:graphicData>
        </a:graphic>
      </p:graphicFrame>
    </p:spTree>
    <p:extLst>
      <p:ext uri="{BB962C8B-B14F-4D97-AF65-F5344CB8AC3E}">
        <p14:creationId xmlns:p14="http://schemas.microsoft.com/office/powerpoint/2010/main" val="1814211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0836" y="601725"/>
            <a:ext cx="5563870" cy="635000"/>
          </a:xfrm>
          <a:prstGeom prst="rect">
            <a:avLst/>
          </a:prstGeom>
        </p:spPr>
        <p:txBody>
          <a:bodyPr vert="horz" wrap="square" lIns="0" tIns="12065" rIns="0" bIns="0" rtlCol="0" anchor="ctr">
            <a:spAutoFit/>
          </a:bodyPr>
          <a:lstStyle/>
          <a:p>
            <a:pPr marL="12700">
              <a:lnSpc>
                <a:spcPct val="100000"/>
              </a:lnSpc>
              <a:spcBef>
                <a:spcPts val="95"/>
              </a:spcBef>
            </a:pPr>
            <a:r>
              <a:rPr sz="4000" b="1" spc="-5" dirty="0">
                <a:latin typeface="Times New Roman"/>
                <a:cs typeface="Times New Roman"/>
              </a:rPr>
              <a:t>TECHNICAL</a:t>
            </a:r>
            <a:r>
              <a:rPr sz="4000" b="1" spc="-310" dirty="0">
                <a:latin typeface="Times New Roman"/>
                <a:cs typeface="Times New Roman"/>
              </a:rPr>
              <a:t> </a:t>
            </a:r>
            <a:r>
              <a:rPr sz="4000" b="1" spc="-5" dirty="0">
                <a:latin typeface="Times New Roman"/>
                <a:cs typeface="Times New Roman"/>
              </a:rPr>
              <a:t>WRITING</a:t>
            </a:r>
            <a:endParaRPr sz="4000">
              <a:latin typeface="Times New Roman"/>
              <a:cs typeface="Times New Roman"/>
            </a:endParaRPr>
          </a:p>
        </p:txBody>
      </p:sp>
      <p:sp>
        <p:nvSpPr>
          <p:cNvPr id="3" name="object 3"/>
          <p:cNvSpPr/>
          <p:nvPr/>
        </p:nvSpPr>
        <p:spPr>
          <a:xfrm>
            <a:off x="1545365" y="1236725"/>
            <a:ext cx="2794000" cy="4724400"/>
          </a:xfrm>
          <a:custGeom>
            <a:avLst/>
            <a:gdLst/>
            <a:ahLst/>
            <a:cxnLst/>
            <a:rect l="l" t="t" r="r" b="b"/>
            <a:pathLst>
              <a:path w="2794000" h="4724400">
                <a:moveTo>
                  <a:pt x="2794000" y="0"/>
                </a:moveTo>
                <a:lnTo>
                  <a:pt x="0" y="0"/>
                </a:lnTo>
                <a:lnTo>
                  <a:pt x="0" y="4724400"/>
                </a:lnTo>
                <a:lnTo>
                  <a:pt x="2794000" y="4724400"/>
                </a:lnTo>
                <a:lnTo>
                  <a:pt x="2794000" y="0"/>
                </a:lnTo>
                <a:close/>
              </a:path>
            </a:pathLst>
          </a:custGeom>
          <a:solidFill>
            <a:srgbClr val="F5CA9F"/>
          </a:solidFill>
        </p:spPr>
        <p:txBody>
          <a:bodyPr wrap="square" lIns="0" tIns="0" rIns="0" bIns="0" rtlCol="0"/>
          <a:lstStyle/>
          <a:p>
            <a:endParaRPr/>
          </a:p>
        </p:txBody>
      </p:sp>
      <p:graphicFrame>
        <p:nvGraphicFramePr>
          <p:cNvPr id="4" name="object 4"/>
          <p:cNvGraphicFramePr>
            <a:graphicFrameLocks noGrp="1"/>
          </p:cNvGraphicFramePr>
          <p:nvPr>
            <p:extLst>
              <p:ext uri="{D42A27DB-BD31-4B8C-83A1-F6EECF244321}">
                <p14:modId xmlns:p14="http://schemas.microsoft.com/office/powerpoint/2010/main" val="3245526898"/>
              </p:ext>
            </p:extLst>
          </p:nvPr>
        </p:nvGraphicFramePr>
        <p:xfrm>
          <a:off x="1530469" y="1236725"/>
          <a:ext cx="8382000" cy="4724400"/>
        </p:xfrm>
        <a:graphic>
          <a:graphicData uri="http://schemas.openxmlformats.org/drawingml/2006/table">
            <a:tbl>
              <a:tblPr firstRow="1" bandRow="1">
                <a:tableStyleId>{2D5ABB26-0587-4C30-8999-92F81FD0307C}</a:tableStyleId>
              </a:tblPr>
              <a:tblGrid>
                <a:gridCol w="2794000"/>
                <a:gridCol w="2794000"/>
                <a:gridCol w="2794000"/>
              </a:tblGrid>
              <a:tr h="4724400">
                <a:tc>
                  <a:txBody>
                    <a:bodyPr/>
                    <a:lstStyle/>
                    <a:p>
                      <a:pPr marL="80645">
                        <a:lnSpc>
                          <a:spcPct val="100000"/>
                        </a:lnSpc>
                        <a:spcBef>
                          <a:spcPts val="295"/>
                        </a:spcBef>
                      </a:pPr>
                      <a:r>
                        <a:rPr sz="2000" b="1" dirty="0">
                          <a:latin typeface="Times New Roman"/>
                          <a:cs typeface="Times New Roman"/>
                        </a:rPr>
                        <a:t>SCIENTIFIC</a:t>
                      </a:r>
                      <a:endParaRPr sz="2000" dirty="0">
                        <a:latin typeface="Times New Roman"/>
                        <a:cs typeface="Times New Roman"/>
                      </a:endParaRPr>
                    </a:p>
                    <a:p>
                      <a:pPr>
                        <a:lnSpc>
                          <a:spcPct val="100000"/>
                        </a:lnSpc>
                        <a:spcBef>
                          <a:spcPts val="40"/>
                        </a:spcBef>
                      </a:pPr>
                      <a:endParaRPr sz="2050" dirty="0">
                        <a:latin typeface="Times New Roman"/>
                        <a:cs typeface="Times New Roman"/>
                      </a:endParaRPr>
                    </a:p>
                    <a:p>
                      <a:pPr marL="80645" marR="480695">
                        <a:lnSpc>
                          <a:spcPct val="100000"/>
                        </a:lnSpc>
                        <a:spcBef>
                          <a:spcPts val="5"/>
                        </a:spcBef>
                      </a:pPr>
                      <a:r>
                        <a:rPr sz="2000" b="1" dirty="0">
                          <a:latin typeface="Times New Roman"/>
                          <a:cs typeface="Times New Roman"/>
                        </a:rPr>
                        <a:t>The goal is to</a:t>
                      </a:r>
                      <a:r>
                        <a:rPr sz="2000" b="1" spc="-125" dirty="0">
                          <a:latin typeface="Times New Roman"/>
                          <a:cs typeface="Times New Roman"/>
                        </a:rPr>
                        <a:t> </a:t>
                      </a:r>
                      <a:r>
                        <a:rPr sz="2000" b="1" spc="-5" dirty="0">
                          <a:latin typeface="Times New Roman"/>
                          <a:cs typeface="Times New Roman"/>
                        </a:rPr>
                        <a:t>record  </a:t>
                      </a:r>
                      <a:r>
                        <a:rPr sz="2000" b="1" dirty="0">
                          <a:latin typeface="Times New Roman"/>
                          <a:cs typeface="Times New Roman"/>
                        </a:rPr>
                        <a:t>and </a:t>
                      </a:r>
                      <a:r>
                        <a:rPr sz="2000" b="1" spc="-10" dirty="0">
                          <a:latin typeface="Times New Roman"/>
                          <a:cs typeface="Times New Roman"/>
                        </a:rPr>
                        <a:t>share </a:t>
                      </a:r>
                      <a:r>
                        <a:rPr sz="2000" b="1" dirty="0">
                          <a:latin typeface="Times New Roman"/>
                          <a:cs typeface="Times New Roman"/>
                        </a:rPr>
                        <a:t>scientific  findings </a:t>
                      </a:r>
                      <a:r>
                        <a:rPr sz="2000" b="1" spc="-5" dirty="0">
                          <a:latin typeface="Times New Roman"/>
                          <a:cs typeface="Times New Roman"/>
                        </a:rPr>
                        <a:t>within  </a:t>
                      </a:r>
                      <a:r>
                        <a:rPr sz="2000" b="1" dirty="0">
                          <a:latin typeface="Times New Roman"/>
                          <a:cs typeface="Times New Roman"/>
                        </a:rPr>
                        <a:t>academia</a:t>
                      </a:r>
                      <a:r>
                        <a:rPr sz="2000" b="1" spc="-35" dirty="0">
                          <a:latin typeface="Times New Roman"/>
                          <a:cs typeface="Times New Roman"/>
                        </a:rPr>
                        <a:t> </a:t>
                      </a:r>
                      <a:r>
                        <a:rPr sz="2000" b="1" dirty="0">
                          <a:latin typeface="Times New Roman"/>
                          <a:cs typeface="Times New Roman"/>
                        </a:rPr>
                        <a:t>.</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tc>
                  <a:txBody>
                    <a:bodyPr/>
                    <a:lstStyle/>
                    <a:p>
                      <a:pPr marL="81280">
                        <a:lnSpc>
                          <a:spcPct val="100000"/>
                        </a:lnSpc>
                        <a:spcBef>
                          <a:spcPts val="295"/>
                        </a:spcBef>
                      </a:pPr>
                      <a:r>
                        <a:rPr sz="2000" b="1" dirty="0">
                          <a:latin typeface="Times New Roman"/>
                          <a:cs typeface="Times New Roman"/>
                        </a:rPr>
                        <a:t>TECHNICAL</a:t>
                      </a:r>
                      <a:endParaRPr sz="2000">
                        <a:latin typeface="Times New Roman"/>
                        <a:cs typeface="Times New Roman"/>
                      </a:endParaRPr>
                    </a:p>
                    <a:p>
                      <a:pPr>
                        <a:lnSpc>
                          <a:spcPct val="100000"/>
                        </a:lnSpc>
                        <a:spcBef>
                          <a:spcPts val="40"/>
                        </a:spcBef>
                      </a:pPr>
                      <a:endParaRPr sz="2050">
                        <a:latin typeface="Times New Roman"/>
                        <a:cs typeface="Times New Roman"/>
                      </a:endParaRPr>
                    </a:p>
                    <a:p>
                      <a:pPr marL="81280" marR="89535">
                        <a:lnSpc>
                          <a:spcPct val="100000"/>
                        </a:lnSpc>
                        <a:spcBef>
                          <a:spcPts val="5"/>
                        </a:spcBef>
                        <a:tabLst>
                          <a:tab pos="1652905" algn="l"/>
                        </a:tabLst>
                      </a:pPr>
                      <a:r>
                        <a:rPr sz="2000" b="1" dirty="0">
                          <a:latin typeface="Times New Roman"/>
                          <a:cs typeface="Times New Roman"/>
                        </a:rPr>
                        <a:t>The goal</a:t>
                      </a:r>
                      <a:r>
                        <a:rPr sz="2000" b="1" spc="-30" dirty="0">
                          <a:latin typeface="Times New Roman"/>
                          <a:cs typeface="Times New Roman"/>
                        </a:rPr>
                        <a:t> </a:t>
                      </a:r>
                      <a:r>
                        <a:rPr sz="2000" b="1" dirty="0">
                          <a:latin typeface="Times New Roman"/>
                          <a:cs typeface="Times New Roman"/>
                        </a:rPr>
                        <a:t>is</a:t>
                      </a:r>
                      <a:r>
                        <a:rPr sz="2000" b="1" spc="-10" dirty="0">
                          <a:latin typeface="Times New Roman"/>
                          <a:cs typeface="Times New Roman"/>
                        </a:rPr>
                        <a:t> </a:t>
                      </a:r>
                      <a:r>
                        <a:rPr sz="2000" b="1" dirty="0">
                          <a:latin typeface="Times New Roman"/>
                          <a:cs typeface="Times New Roman"/>
                        </a:rPr>
                        <a:t>to	explain  how things work, train  others in how to  perform specific tasks  to accomplish selected  goals or tasks. It aims</a:t>
                      </a:r>
                      <a:r>
                        <a:rPr sz="2000" b="1" spc="-190" dirty="0">
                          <a:latin typeface="Times New Roman"/>
                          <a:cs typeface="Times New Roman"/>
                        </a:rPr>
                        <a:t> </a:t>
                      </a:r>
                      <a:r>
                        <a:rPr sz="2000" b="1" dirty="0">
                          <a:latin typeface="Times New Roman"/>
                          <a:cs typeface="Times New Roman"/>
                        </a:rPr>
                        <a:t>to  </a:t>
                      </a:r>
                      <a:r>
                        <a:rPr sz="2000" b="1" spc="-5" dirty="0">
                          <a:latin typeface="Times New Roman"/>
                          <a:cs typeface="Times New Roman"/>
                        </a:rPr>
                        <a:t>provide </a:t>
                      </a:r>
                      <a:r>
                        <a:rPr sz="2000" b="1" dirty="0">
                          <a:latin typeface="Times New Roman"/>
                          <a:cs typeface="Times New Roman"/>
                        </a:rPr>
                        <a:t>authorities</a:t>
                      </a:r>
                      <a:r>
                        <a:rPr sz="2000" b="1" spc="-125" dirty="0">
                          <a:latin typeface="Times New Roman"/>
                          <a:cs typeface="Times New Roman"/>
                        </a:rPr>
                        <a:t> </a:t>
                      </a:r>
                      <a:r>
                        <a:rPr sz="2000" b="1" spc="-5" dirty="0">
                          <a:latin typeface="Times New Roman"/>
                          <a:cs typeface="Times New Roman"/>
                        </a:rPr>
                        <a:t>with  </a:t>
                      </a:r>
                      <a:r>
                        <a:rPr sz="2000" b="1" dirty="0">
                          <a:latin typeface="Times New Roman"/>
                          <a:cs typeface="Times New Roman"/>
                        </a:rPr>
                        <a:t>specific information  needed to decide </a:t>
                      </a:r>
                      <a:r>
                        <a:rPr sz="2000" b="1" spc="-5" dirty="0">
                          <a:latin typeface="Times New Roman"/>
                          <a:cs typeface="Times New Roman"/>
                        </a:rPr>
                        <a:t>future  </a:t>
                      </a:r>
                      <a:r>
                        <a:rPr sz="2000" b="1" dirty="0">
                          <a:latin typeface="Times New Roman"/>
                          <a:cs typeface="Times New Roman"/>
                        </a:rPr>
                        <a:t>course of</a:t>
                      </a:r>
                      <a:r>
                        <a:rPr sz="2000" b="1" spc="-45" dirty="0">
                          <a:latin typeface="Times New Roman"/>
                          <a:cs typeface="Times New Roman"/>
                        </a:rPr>
                        <a:t> </a:t>
                      </a:r>
                      <a:r>
                        <a:rPr sz="2000" b="1" dirty="0">
                          <a:latin typeface="Times New Roman"/>
                          <a:cs typeface="Times New Roman"/>
                        </a:rPr>
                        <a:t>actions.</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5CA9F"/>
                    </a:solidFill>
                  </a:tcPr>
                </a:tc>
                <a:tc>
                  <a:txBody>
                    <a:bodyPr/>
                    <a:lstStyle/>
                    <a:p>
                      <a:pPr marL="81280">
                        <a:lnSpc>
                          <a:spcPct val="100000"/>
                        </a:lnSpc>
                        <a:spcBef>
                          <a:spcPts val="295"/>
                        </a:spcBef>
                      </a:pPr>
                      <a:r>
                        <a:rPr sz="2000" b="1" dirty="0">
                          <a:latin typeface="Times New Roman"/>
                          <a:cs typeface="Times New Roman"/>
                        </a:rPr>
                        <a:t>BUSINESS</a:t>
                      </a:r>
                      <a:endParaRPr sz="2000" dirty="0">
                        <a:latin typeface="Times New Roman"/>
                        <a:cs typeface="Times New Roman"/>
                      </a:endParaRPr>
                    </a:p>
                    <a:p>
                      <a:pPr>
                        <a:lnSpc>
                          <a:spcPct val="100000"/>
                        </a:lnSpc>
                        <a:spcBef>
                          <a:spcPts val="40"/>
                        </a:spcBef>
                      </a:pPr>
                      <a:endParaRPr sz="2050" dirty="0">
                        <a:latin typeface="Times New Roman"/>
                        <a:cs typeface="Times New Roman"/>
                      </a:endParaRPr>
                    </a:p>
                    <a:p>
                      <a:pPr marL="81280" marR="235585">
                        <a:lnSpc>
                          <a:spcPct val="100000"/>
                        </a:lnSpc>
                        <a:spcBef>
                          <a:spcPts val="5"/>
                        </a:spcBef>
                      </a:pPr>
                      <a:r>
                        <a:rPr sz="2000" b="1" dirty="0">
                          <a:latin typeface="Times New Roman"/>
                          <a:cs typeface="Times New Roman"/>
                        </a:rPr>
                        <a:t>The </a:t>
                      </a:r>
                      <a:r>
                        <a:rPr sz="2000" b="1" spc="5" dirty="0">
                          <a:latin typeface="Times New Roman"/>
                          <a:cs typeface="Times New Roman"/>
                        </a:rPr>
                        <a:t>goal </a:t>
                      </a:r>
                      <a:r>
                        <a:rPr sz="2000" b="1" dirty="0">
                          <a:latin typeface="Times New Roman"/>
                          <a:cs typeface="Times New Roman"/>
                        </a:rPr>
                        <a:t>is to  </a:t>
                      </a:r>
                      <a:r>
                        <a:rPr sz="2000" b="1" spc="-20" dirty="0">
                          <a:latin typeface="Times New Roman"/>
                          <a:cs typeface="Times New Roman"/>
                        </a:rPr>
                        <a:t>administer,  </a:t>
                      </a:r>
                      <a:r>
                        <a:rPr sz="2000" b="1" dirty="0">
                          <a:latin typeface="Times New Roman"/>
                          <a:cs typeface="Times New Roman"/>
                        </a:rPr>
                        <a:t>communicate </a:t>
                      </a:r>
                      <a:r>
                        <a:rPr sz="2000" b="1" spc="-5" dirty="0">
                          <a:latin typeface="Times New Roman"/>
                          <a:cs typeface="Times New Roman"/>
                        </a:rPr>
                        <a:t>with</a:t>
                      </a:r>
                      <a:r>
                        <a:rPr sz="2000" b="1" spc="-100" dirty="0">
                          <a:latin typeface="Times New Roman"/>
                          <a:cs typeface="Times New Roman"/>
                        </a:rPr>
                        <a:t> </a:t>
                      </a:r>
                      <a:r>
                        <a:rPr sz="2000" b="1" dirty="0">
                          <a:latin typeface="Times New Roman"/>
                          <a:cs typeface="Times New Roman"/>
                        </a:rPr>
                        <a:t>and  </a:t>
                      </a:r>
                      <a:r>
                        <a:rPr sz="2000" b="1" spc="-5" dirty="0">
                          <a:latin typeface="Times New Roman"/>
                          <a:cs typeface="Times New Roman"/>
                        </a:rPr>
                        <a:t>control </a:t>
                      </a:r>
                      <a:r>
                        <a:rPr sz="2000" b="1" dirty="0">
                          <a:latin typeface="Times New Roman"/>
                          <a:cs typeface="Times New Roman"/>
                        </a:rPr>
                        <a:t>others  efficiently in a </a:t>
                      </a:r>
                      <a:r>
                        <a:rPr sz="2000" b="1" spc="-5" dirty="0">
                          <a:latin typeface="Times New Roman"/>
                          <a:cs typeface="Times New Roman"/>
                        </a:rPr>
                        <a:t>work  environment.</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5CA9F"/>
                    </a:solidFill>
                  </a:tcPr>
                </a:tc>
              </a:tr>
            </a:tbl>
          </a:graphicData>
        </a:graphic>
      </p:graphicFrame>
    </p:spTree>
    <p:extLst>
      <p:ext uri="{BB962C8B-B14F-4D97-AF65-F5344CB8AC3E}">
        <p14:creationId xmlns:p14="http://schemas.microsoft.com/office/powerpoint/2010/main" val="2200293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Technical Writing?</a:t>
            </a:r>
            <a:endParaRPr lang="en-US" dirty="0"/>
          </a:p>
        </p:txBody>
      </p:sp>
      <p:sp>
        <p:nvSpPr>
          <p:cNvPr id="3" name="Content Placeholder 2"/>
          <p:cNvSpPr>
            <a:spLocks noGrp="1"/>
          </p:cNvSpPr>
          <p:nvPr>
            <p:ph idx="4294967295"/>
          </p:nvPr>
        </p:nvSpPr>
        <p:spPr>
          <a:xfrm>
            <a:off x="1981200" y="1935480"/>
            <a:ext cx="8229600" cy="4389120"/>
          </a:xfrm>
          <a:prstGeom prst="rect">
            <a:avLst/>
          </a:prstGeom>
        </p:spPr>
        <p:txBody>
          <a:bodyPr/>
          <a:lstStyle/>
          <a:p>
            <a:pPr>
              <a:buNone/>
            </a:pPr>
            <a:r>
              <a:rPr lang="en-US" dirty="0" smtClean="0">
                <a:latin typeface="Times New Roman" panose="02020603050405020304" pitchFamily="18" charset="0"/>
                <a:cs typeface="Times New Roman" panose="02020603050405020304" pitchFamily="18" charset="0"/>
              </a:rPr>
              <a:t>  “It is a </a:t>
            </a:r>
            <a:r>
              <a:rPr lang="en-US" b="1" dirty="0" smtClean="0">
                <a:latin typeface="Times New Roman" panose="02020603050405020304" pitchFamily="18" charset="0"/>
                <a:cs typeface="Times New Roman" panose="02020603050405020304" pitchFamily="18" charset="0"/>
              </a:rPr>
              <a:t>long-established </a:t>
            </a:r>
            <a:r>
              <a:rPr lang="en-US" dirty="0" smtClean="0">
                <a:latin typeface="Times New Roman" panose="02020603050405020304" pitchFamily="18" charset="0"/>
                <a:cs typeface="Times New Roman" panose="02020603050405020304" pitchFamily="18" charset="0"/>
              </a:rPr>
              <a:t>and important </a:t>
            </a:r>
            <a:r>
              <a:rPr lang="en-US" b="1" dirty="0" smtClean="0">
                <a:latin typeface="Times New Roman" panose="02020603050405020304" pitchFamily="18" charset="0"/>
                <a:cs typeface="Times New Roman" panose="02020603050405020304" pitchFamily="18" charset="0"/>
              </a:rPr>
              <a:t>professional</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activity</a:t>
            </a:r>
            <a:r>
              <a:rPr lang="en-US" dirty="0" smtClean="0">
                <a:latin typeface="Times New Roman" panose="02020603050405020304" pitchFamily="18" charset="0"/>
                <a:cs typeface="Times New Roman" panose="02020603050405020304" pitchFamily="18" charset="0"/>
              </a:rPr>
              <a:t> that can be defined as a </a:t>
            </a:r>
            <a:r>
              <a:rPr lang="en-US" b="1" dirty="0" smtClean="0">
                <a:latin typeface="Times New Roman" panose="02020603050405020304" pitchFamily="18" charset="0"/>
                <a:cs typeface="Times New Roman" panose="02020603050405020304" pitchFamily="18" charset="0"/>
              </a:rPr>
              <a:t>specialized field </a:t>
            </a:r>
            <a:r>
              <a:rPr lang="en-US" dirty="0" smtClean="0">
                <a:latin typeface="Times New Roman" panose="02020603050405020304" pitchFamily="18" charset="0"/>
                <a:cs typeface="Times New Roman" panose="02020603050405020304" pitchFamily="18" charset="0"/>
              </a:rPr>
              <a:t>of communication whose purpose is to convey technical and scientific information and ideas accurately and efficiently.”</a:t>
            </a:r>
          </a:p>
          <a:p>
            <a:pPr>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177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68493"/>
            <a:ext cx="10396882" cy="1151965"/>
          </a:xfrm>
        </p:spPr>
        <p:txBody>
          <a:bodyPr>
            <a:normAutofit fontScale="90000"/>
          </a:bodyPr>
          <a:lstStyle/>
          <a:p>
            <a:r>
              <a:rPr lang="en-US" b="1" dirty="0" smtClean="0"/>
              <a:t>Technical Documents common in the field of CS</a:t>
            </a:r>
            <a:endParaRPr lang="en-US" b="1" dirty="0"/>
          </a:p>
        </p:txBody>
      </p:sp>
      <p:sp>
        <p:nvSpPr>
          <p:cNvPr id="3" name="Content Placeholder 2"/>
          <p:cNvSpPr>
            <a:spLocks noGrp="1"/>
          </p:cNvSpPr>
          <p:nvPr>
            <p:ph idx="4294967295"/>
          </p:nvPr>
        </p:nvSpPr>
        <p:spPr>
          <a:xfrm>
            <a:off x="685801" y="1935480"/>
            <a:ext cx="10697197" cy="4389120"/>
          </a:xfrm>
          <a:prstGeom prst="rect">
            <a:avLst/>
          </a:prstGeom>
        </p:spPr>
        <p:txBody>
          <a:bodyPr>
            <a:normAutofit lnSpcReduction="10000"/>
          </a:bodyPr>
          <a:lstStyle/>
          <a:p>
            <a:r>
              <a:rPr lang="en-US" dirty="0" smtClean="0">
                <a:latin typeface="Times New Roman" panose="02020603050405020304" pitchFamily="18" charset="0"/>
                <a:cs typeface="Times New Roman" panose="02020603050405020304" pitchFamily="18" charset="0"/>
              </a:rPr>
              <a:t>User manuals</a:t>
            </a:r>
          </a:p>
          <a:p>
            <a:r>
              <a:rPr lang="en-US" dirty="0" smtClean="0">
                <a:latin typeface="Times New Roman" panose="02020603050405020304" pitchFamily="18" charset="0"/>
                <a:cs typeface="Times New Roman" panose="02020603050405020304" pitchFamily="18" charset="0"/>
              </a:rPr>
              <a:t>System administration guides        </a:t>
            </a:r>
          </a:p>
          <a:p>
            <a:r>
              <a:rPr lang="en-US" dirty="0" smtClean="0">
                <a:latin typeface="Times New Roman" panose="02020603050405020304" pitchFamily="18" charset="0"/>
                <a:cs typeface="Times New Roman" panose="02020603050405020304" pitchFamily="18" charset="0"/>
              </a:rPr>
              <a:t>Installation guides</a:t>
            </a:r>
          </a:p>
          <a:p>
            <a:r>
              <a:rPr lang="en-US" dirty="0" smtClean="0">
                <a:latin typeface="Times New Roman" panose="02020603050405020304" pitchFamily="18" charset="0"/>
                <a:cs typeface="Times New Roman" panose="02020603050405020304" pitchFamily="18" charset="0"/>
              </a:rPr>
              <a:t>Quick reference guides</a:t>
            </a:r>
          </a:p>
          <a:p>
            <a:r>
              <a:rPr lang="en-US" dirty="0" smtClean="0">
                <a:latin typeface="Times New Roman" panose="02020603050405020304" pitchFamily="18" charset="0"/>
                <a:cs typeface="Times New Roman" panose="02020603050405020304" pitchFamily="18" charset="0"/>
              </a:rPr>
              <a:t>Release notes</a:t>
            </a:r>
          </a:p>
          <a:p>
            <a:r>
              <a:rPr lang="en-US" dirty="0" smtClean="0">
                <a:latin typeface="Times New Roman" panose="02020603050405020304" pitchFamily="18" charset="0"/>
                <a:cs typeface="Times New Roman" panose="02020603050405020304" pitchFamily="18" charset="0"/>
              </a:rPr>
              <a:t>Help files</a:t>
            </a:r>
          </a:p>
          <a:p>
            <a:r>
              <a:rPr lang="en-US" dirty="0" smtClean="0">
                <a:latin typeface="Times New Roman" panose="02020603050405020304" pitchFamily="18" charset="0"/>
                <a:cs typeface="Times New Roman" panose="02020603050405020304" pitchFamily="18" charset="0"/>
              </a:rPr>
              <a:t>Standard operating procedures (SOP)</a:t>
            </a:r>
          </a:p>
          <a:p>
            <a:r>
              <a:rPr lang="en-US" dirty="0" smtClean="0">
                <a:latin typeface="Times New Roman" panose="02020603050405020304" pitchFamily="18" charset="0"/>
                <a:cs typeface="Times New Roman" panose="02020603050405020304" pitchFamily="18" charset="0"/>
              </a:rPr>
              <a:t>Proposals</a:t>
            </a:r>
          </a:p>
          <a:p>
            <a:r>
              <a:rPr lang="en-US" dirty="0" smtClean="0">
                <a:latin typeface="Times New Roman" panose="02020603050405020304" pitchFamily="18" charset="0"/>
                <a:cs typeface="Times New Roman" panose="02020603050405020304" pitchFamily="18" charset="0"/>
              </a:rPr>
              <a:t>Specifications</a:t>
            </a:r>
          </a:p>
          <a:p>
            <a:pPr>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descr="Technical-Writing-Examples.jpg"/>
          <p:cNvPicPr>
            <a:picLocks noChangeAspect="1"/>
          </p:cNvPicPr>
          <p:nvPr/>
        </p:nvPicPr>
        <p:blipFill>
          <a:blip r:embed="rId2" cstate="print"/>
          <a:stretch>
            <a:fillRect/>
          </a:stretch>
        </p:blipFill>
        <p:spPr>
          <a:xfrm>
            <a:off x="7239000" y="2057401"/>
            <a:ext cx="2647950" cy="2383155"/>
          </a:xfrm>
          <a:prstGeom prst="rect">
            <a:avLst/>
          </a:prstGeom>
        </p:spPr>
      </p:pic>
    </p:spTree>
    <p:extLst>
      <p:ext uri="{BB962C8B-B14F-4D97-AF65-F5344CB8AC3E}">
        <p14:creationId xmlns:p14="http://schemas.microsoft.com/office/powerpoint/2010/main" val="3661741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Technical Documents common in the field of CS</a:t>
            </a:r>
            <a:endParaRPr lang="en-US" b="1" dirty="0"/>
          </a:p>
        </p:txBody>
      </p:sp>
      <p:sp>
        <p:nvSpPr>
          <p:cNvPr id="3" name="Content Placeholder 2"/>
          <p:cNvSpPr>
            <a:spLocks noGrp="1"/>
          </p:cNvSpPr>
          <p:nvPr>
            <p:ph idx="4294967295"/>
          </p:nvPr>
        </p:nvSpPr>
        <p:spPr>
          <a:xfrm>
            <a:off x="685801" y="1935480"/>
            <a:ext cx="9524999" cy="4389120"/>
          </a:xfrm>
          <a:prstGeom prst="rect">
            <a:avLst/>
          </a:prstGeom>
        </p:spPr>
        <p:txBody>
          <a:bodyPr/>
          <a:lstStyle/>
          <a:p>
            <a:r>
              <a:rPr lang="en-US" dirty="0" smtClean="0">
                <a:latin typeface="Times New Roman" panose="02020603050405020304" pitchFamily="18" charset="0"/>
                <a:cs typeface="Times New Roman" panose="02020603050405020304" pitchFamily="18" charset="0"/>
              </a:rPr>
              <a:t>Reports</a:t>
            </a:r>
          </a:p>
          <a:p>
            <a:r>
              <a:rPr lang="en-US" dirty="0" smtClean="0">
                <a:latin typeface="Times New Roman" panose="02020603050405020304" pitchFamily="18" charset="0"/>
                <a:cs typeface="Times New Roman" panose="02020603050405020304" pitchFamily="18" charset="0"/>
              </a:rPr>
              <a:t>Business correspondence</a:t>
            </a:r>
          </a:p>
          <a:p>
            <a:r>
              <a:rPr lang="en-US" dirty="0" smtClean="0">
                <a:latin typeface="Times New Roman" panose="02020603050405020304" pitchFamily="18" charset="0"/>
                <a:cs typeface="Times New Roman" panose="02020603050405020304" pitchFamily="18" charset="0"/>
              </a:rPr>
              <a:t>Minutes of meetings</a:t>
            </a:r>
          </a:p>
          <a:p>
            <a:r>
              <a:rPr lang="en-US" dirty="0" smtClean="0">
                <a:latin typeface="Times New Roman" panose="02020603050405020304" pitchFamily="18" charset="0"/>
                <a:cs typeface="Times New Roman" panose="02020603050405020304" pitchFamily="18" charset="0"/>
              </a:rPr>
              <a:t>CV/Resumes</a:t>
            </a:r>
          </a:p>
          <a:p>
            <a:r>
              <a:rPr lang="en-US" dirty="0" smtClean="0">
                <a:latin typeface="Times New Roman" panose="02020603050405020304" pitchFamily="18" charset="0"/>
                <a:cs typeface="Times New Roman" panose="02020603050405020304" pitchFamily="18" charset="0"/>
              </a:rPr>
              <a:t>Cover letter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698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Importance of Technical Writing:</a:t>
            </a:r>
            <a:endParaRPr lang="en-US" dirty="0"/>
          </a:p>
        </p:txBody>
      </p:sp>
      <p:sp>
        <p:nvSpPr>
          <p:cNvPr id="3" name="Content Placeholder 2"/>
          <p:cNvSpPr>
            <a:spLocks noGrp="1"/>
          </p:cNvSpPr>
          <p:nvPr>
            <p:ph idx="4294967295"/>
          </p:nvPr>
        </p:nvSpPr>
        <p:spPr>
          <a:xfrm>
            <a:off x="685801" y="1602194"/>
            <a:ext cx="9524999" cy="4389120"/>
          </a:xfrm>
          <a:prstGeom prst="rect">
            <a:avLst/>
          </a:prstGeom>
        </p:spPr>
        <p:txBody>
          <a:bodyPr/>
          <a:lstStyle/>
          <a:p>
            <a:pPr>
              <a:buNone/>
            </a:pPr>
            <a:r>
              <a:rPr lang="en-US" dirty="0" smtClean="0">
                <a:latin typeface="Times New Roman" panose="02020603050405020304" pitchFamily="18" charset="0"/>
                <a:cs typeface="Times New Roman" panose="02020603050405020304" pitchFamily="18" charset="0"/>
              </a:rPr>
              <a:t>   </a:t>
            </a:r>
          </a:p>
          <a:p>
            <a:pPr>
              <a:buNone/>
            </a:pPr>
            <a:r>
              <a:rPr lang="en-US" dirty="0" smtClean="0">
                <a:latin typeface="Times New Roman" panose="02020603050405020304" pitchFamily="18" charset="0"/>
                <a:cs typeface="Times New Roman" panose="02020603050405020304" pitchFamily="18" charset="0"/>
              </a:rPr>
              <a:t>   In most of the cases, these reports and documents are one’s only form of communication with clients, government agencies, managers, and professionals at other facilities and companies.</a:t>
            </a:r>
          </a:p>
          <a:p>
            <a:pPr>
              <a:buNone/>
            </a:pP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   The recipient will usually use the report or document to perform a task, make a decision, solve a problem, or acquire information and knowledge.</a:t>
            </a:r>
          </a:p>
          <a:p>
            <a:pP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062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85216"/>
            <a:ext cx="7086600" cy="1499616"/>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Common Purposes of Technical Writing:</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796715" y="1772992"/>
            <a:ext cx="6591985" cy="3777622"/>
          </a:xfrm>
          <a:prstGeom prst="rect">
            <a:avLst/>
          </a:prstGeom>
        </p:spPr>
        <p:txBody>
          <a:bodyPr>
            <a:normAutofit fontScale="85000" lnSpcReduction="10000"/>
          </a:bodyPr>
          <a:lstStyle/>
          <a:p>
            <a:pPr lvl="0"/>
            <a:endParaRPr lang="en-US" dirty="0" smtClean="0">
              <a:solidFill>
                <a:schemeClr val="tx1"/>
              </a:solidFill>
            </a:endParaRPr>
          </a:p>
          <a:p>
            <a:pPr lvl="0"/>
            <a:endParaRPr lang="en-US" dirty="0" smtClean="0">
              <a:solidFill>
                <a:schemeClr val="tx1"/>
              </a:solidFill>
            </a:endParaRPr>
          </a:p>
          <a:p>
            <a:pPr lvl="0"/>
            <a:r>
              <a:rPr lang="en-US" sz="2400" dirty="0">
                <a:latin typeface="Times New Roman" panose="02020603050405020304" pitchFamily="18" charset="0"/>
                <a:cs typeface="Times New Roman" panose="02020603050405020304" pitchFamily="18" charset="0"/>
              </a:rPr>
              <a:t>To give information (It is the primary purpose of TW)</a:t>
            </a:r>
          </a:p>
          <a:p>
            <a:pPr lvl="0"/>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To analyze and interpret events and their implications</a:t>
            </a:r>
          </a:p>
          <a:p>
            <a:pPr lvl="0"/>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To persuade and influence decisions</a:t>
            </a:r>
          </a:p>
          <a:p>
            <a:pPr>
              <a:buNone/>
            </a:pPr>
            <a:endParaRPr lang="en-US" dirty="0">
              <a:solidFill>
                <a:schemeClr val="tx1"/>
              </a:solidFill>
            </a:endParaRPr>
          </a:p>
        </p:txBody>
      </p:sp>
    </p:spTree>
    <p:extLst>
      <p:ext uri="{BB962C8B-B14F-4D97-AF65-F5344CB8AC3E}">
        <p14:creationId xmlns:p14="http://schemas.microsoft.com/office/powerpoint/2010/main" val="1720811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06" y="498764"/>
            <a:ext cx="9612594" cy="1348324"/>
          </a:xfrm>
        </p:spPr>
        <p:txBody>
          <a:bodyPr>
            <a:normAutofit fontScale="90000"/>
          </a:bodyPr>
          <a:lstStyle/>
          <a:p>
            <a:r>
              <a:rPr lang="en-US" i="1" dirty="0" smtClean="0"/>
              <a:t> </a:t>
            </a:r>
            <a:r>
              <a:rPr lang="en-US" dirty="0" smtClean="0"/>
              <a:t/>
            </a:r>
            <a:br>
              <a:rPr lang="en-US" dirty="0" smtClean="0"/>
            </a:br>
            <a:r>
              <a:rPr lang="en-US" b="1" dirty="0" smtClean="0"/>
              <a:t>History of Technical Writing:</a:t>
            </a:r>
            <a:endParaRPr lang="en-US" dirty="0"/>
          </a:p>
        </p:txBody>
      </p:sp>
      <p:sp>
        <p:nvSpPr>
          <p:cNvPr id="3" name="Content Placeholder 2"/>
          <p:cNvSpPr>
            <a:spLocks noGrp="1"/>
          </p:cNvSpPr>
          <p:nvPr>
            <p:ph idx="4294967295"/>
          </p:nvPr>
        </p:nvSpPr>
        <p:spPr>
          <a:xfrm>
            <a:off x="324740" y="1935480"/>
            <a:ext cx="9886060" cy="4389120"/>
          </a:xfrm>
          <a:prstGeom prst="rect">
            <a:avLst/>
          </a:prstGeom>
        </p:spPr>
        <p:txBody>
          <a:bodyPr/>
          <a:lstStyle/>
          <a:p>
            <a:pPr lvl="0"/>
            <a:r>
              <a:rPr lang="en-US" dirty="0" smtClean="0">
                <a:latin typeface="Times New Roman" panose="02020603050405020304" pitchFamily="18" charset="0"/>
                <a:cs typeface="Times New Roman" panose="02020603050405020304" pitchFamily="18" charset="0"/>
              </a:rPr>
              <a:t>Prehistoric cave paintings in France and Spain that illustrate primitive man’s techniques for hunting buffalo.</a:t>
            </a:r>
          </a:p>
          <a:p>
            <a:pPr lvl="0"/>
            <a:r>
              <a:rPr lang="en-US" dirty="0" smtClean="0">
                <a:latin typeface="Times New Roman" panose="02020603050405020304" pitchFamily="18" charset="0"/>
                <a:cs typeface="Times New Roman" panose="02020603050405020304" pitchFamily="18" charset="0"/>
              </a:rPr>
              <a:t>Technical writing from Babylonians which has survived in the form of clay tablets contains information about their accomplishments in astronomy, mathematics, agriculture, instructions manuals for making beer, etc.</a:t>
            </a:r>
          </a:p>
          <a:p>
            <a:pPr lvl="0"/>
            <a:r>
              <a:rPr lang="en-US" dirty="0" smtClean="0">
                <a:latin typeface="Times New Roman" panose="02020603050405020304" pitchFamily="18" charset="0"/>
                <a:cs typeface="Times New Roman" panose="02020603050405020304" pitchFamily="18" charset="0"/>
              </a:rPr>
              <a:t>Ancient Egyptian technical writing on papyrus in the fields of medicine and mathematics.</a:t>
            </a:r>
          </a:p>
          <a:p>
            <a:pP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292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Technical Writing:</a:t>
            </a:r>
            <a:endParaRPr lang="en-US" dirty="0"/>
          </a:p>
        </p:txBody>
      </p:sp>
      <p:sp>
        <p:nvSpPr>
          <p:cNvPr id="3" name="Content Placeholder 2"/>
          <p:cNvSpPr>
            <a:spLocks noGrp="1"/>
          </p:cNvSpPr>
          <p:nvPr>
            <p:ph idx="4294967295"/>
          </p:nvPr>
        </p:nvSpPr>
        <p:spPr>
          <a:xfrm>
            <a:off x="685801" y="1935480"/>
            <a:ext cx="9524999" cy="4389120"/>
          </a:xfrm>
          <a:prstGeom prst="rect">
            <a:avLst/>
          </a:prstGeom>
        </p:spPr>
        <p:txBody>
          <a:bodyPr/>
          <a:lstStyle/>
          <a:p>
            <a:pPr lvl="0"/>
            <a:r>
              <a:rPr lang="en-US" dirty="0" smtClean="0">
                <a:latin typeface="Times New Roman" panose="02020603050405020304" pitchFamily="18" charset="0"/>
                <a:cs typeface="Times New Roman" panose="02020603050405020304" pitchFamily="18" charset="0"/>
              </a:rPr>
              <a:t>More prolific technical writers were the ancient Greeks. Their writings on mathematics, physical sciences, biology, psychology, literature, etc provided the foundations for the current modern Western European and American civilization.</a:t>
            </a:r>
          </a:p>
          <a:p>
            <a:pPr lvl="0"/>
            <a:r>
              <a:rPr lang="en-US" dirty="0" smtClean="0">
                <a:latin typeface="Times New Roman" panose="02020603050405020304" pitchFamily="18" charset="0"/>
                <a:cs typeface="Times New Roman" panose="02020603050405020304" pitchFamily="18" charset="0"/>
              </a:rPr>
              <a:t>Instruction books or manuals is an important area in technical writing and it started in the 16</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century when the first manual on military weapons was written.</a:t>
            </a:r>
          </a:p>
          <a:p>
            <a:pP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279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Technical Writing:</a:t>
            </a:r>
            <a:endParaRPr lang="en-US" dirty="0"/>
          </a:p>
        </p:txBody>
      </p:sp>
      <p:sp>
        <p:nvSpPr>
          <p:cNvPr id="3" name="Content Placeholder 2"/>
          <p:cNvSpPr>
            <a:spLocks noGrp="1"/>
          </p:cNvSpPr>
          <p:nvPr>
            <p:ph idx="4294967295"/>
          </p:nvPr>
        </p:nvSpPr>
        <p:spPr>
          <a:xfrm>
            <a:off x="521293" y="1935480"/>
            <a:ext cx="9689507" cy="4389120"/>
          </a:xfrm>
          <a:prstGeom prst="rect">
            <a:avLst/>
          </a:prstGeom>
        </p:spPr>
        <p:txBody>
          <a:bodyPr>
            <a:normAutofit/>
          </a:bodyPr>
          <a:lstStyle/>
          <a:p>
            <a:pPr lvl="0"/>
            <a:r>
              <a:rPr lang="en-US" dirty="0" smtClean="0">
                <a:latin typeface="Times New Roman" panose="02020603050405020304" pitchFamily="18" charset="0"/>
                <a:cs typeface="Times New Roman" panose="02020603050405020304" pitchFamily="18" charset="0"/>
              </a:rPr>
              <a:t>World War II brought a tremendous speed-up in research and technology. As a result of this, the field of technical writing grew up almost overnight. The country needed a quick and efficient way to explain new scientific devices and weapons to the non-scientists and soldiers who were going to use them.</a:t>
            </a:r>
          </a:p>
          <a:p>
            <a:pPr lvl="0"/>
            <a:r>
              <a:rPr lang="en-US" dirty="0" smtClean="0">
                <a:latin typeface="Times New Roman" panose="02020603050405020304" pitchFamily="18" charset="0"/>
                <a:cs typeface="Times New Roman" panose="02020603050405020304" pitchFamily="18" charset="0"/>
              </a:rPr>
              <a:t>Today’s modern world more than ever needs technical writers to explain how to use the new systems, and consumer products and services, spawned by recent advances in agriculture, biology, chemistry, computer science, engineering, and physics. </a:t>
            </a:r>
          </a:p>
          <a:p>
            <a:pP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924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617392264"/>
              </p:ext>
            </p:extLst>
          </p:nvPr>
        </p:nvGraphicFramePr>
        <p:xfrm>
          <a:off x="1822450" y="61977"/>
          <a:ext cx="8458199" cy="6671556"/>
        </p:xfrm>
        <a:graphic>
          <a:graphicData uri="http://schemas.openxmlformats.org/drawingml/2006/table">
            <a:tbl>
              <a:tblPr firstRow="1" bandRow="1">
                <a:tableStyleId>{2D5ABB26-0587-4C30-8999-92F81FD0307C}</a:tableStyleId>
              </a:tblPr>
              <a:tblGrid>
                <a:gridCol w="969644"/>
                <a:gridCol w="7488555"/>
              </a:tblGrid>
              <a:tr h="304800">
                <a:tc>
                  <a:txBody>
                    <a:bodyPr/>
                    <a:lstStyle/>
                    <a:p>
                      <a:pPr marL="67945">
                        <a:lnSpc>
                          <a:spcPts val="2300"/>
                        </a:lnSpc>
                      </a:pPr>
                      <a:r>
                        <a:rPr sz="2000" b="1" spc="-30" dirty="0">
                          <a:latin typeface="Times New Roman"/>
                          <a:cs typeface="Times New Roman"/>
                        </a:rPr>
                        <a:t>Week</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AEEDB"/>
                    </a:solidFill>
                  </a:tcPr>
                </a:tc>
                <a:tc>
                  <a:txBody>
                    <a:bodyPr/>
                    <a:lstStyle/>
                    <a:p>
                      <a:pPr marL="68580">
                        <a:lnSpc>
                          <a:spcPts val="2300"/>
                        </a:lnSpc>
                      </a:pPr>
                      <a:r>
                        <a:rPr sz="2000" b="1" spc="-30" dirty="0">
                          <a:latin typeface="Times New Roman"/>
                          <a:cs typeface="Times New Roman"/>
                        </a:rPr>
                        <a:t>Topics</a:t>
                      </a:r>
                      <a:r>
                        <a:rPr sz="2000" b="1" spc="-25" dirty="0">
                          <a:latin typeface="Times New Roman"/>
                          <a:cs typeface="Times New Roman"/>
                        </a:rPr>
                        <a:t> </a:t>
                      </a:r>
                      <a:r>
                        <a:rPr sz="2000" b="1" spc="-5" dirty="0">
                          <a:latin typeface="Times New Roman"/>
                          <a:cs typeface="Times New Roman"/>
                        </a:rPr>
                        <a:t>Covered</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AEEDB"/>
                    </a:solidFill>
                  </a:tcPr>
                </a:tc>
              </a:tr>
              <a:tr h="1051560">
                <a:tc>
                  <a:txBody>
                    <a:bodyPr/>
                    <a:lstStyle/>
                    <a:p>
                      <a:pPr algn="ctr">
                        <a:lnSpc>
                          <a:spcPts val="2335"/>
                        </a:lnSpc>
                      </a:pPr>
                      <a:r>
                        <a:rPr sz="2000" b="1" dirty="0">
                          <a:latin typeface="Times New Roman"/>
                          <a:cs typeface="Times New Roman"/>
                        </a:rPr>
                        <a:t>1</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75"/>
                        </a:spcBef>
                        <a:buFont typeface="Symbol"/>
                        <a:buChar char=""/>
                        <a:tabLst>
                          <a:tab pos="411480" algn="l"/>
                          <a:tab pos="412115" algn="l"/>
                        </a:tabLst>
                      </a:pPr>
                      <a:r>
                        <a:rPr sz="2000" spc="-5" dirty="0">
                          <a:latin typeface="Times New Roman"/>
                          <a:cs typeface="Times New Roman"/>
                        </a:rPr>
                        <a:t>Orientation</a:t>
                      </a:r>
                      <a:r>
                        <a:rPr sz="2000" spc="-35" dirty="0">
                          <a:latin typeface="Times New Roman"/>
                          <a:cs typeface="Times New Roman"/>
                        </a:rPr>
                        <a:t> </a:t>
                      </a:r>
                      <a:r>
                        <a:rPr sz="2000" spc="-5" dirty="0">
                          <a:latin typeface="Times New Roman"/>
                          <a:cs typeface="Times New Roman"/>
                        </a:rPr>
                        <a:t>class</a:t>
                      </a:r>
                      <a:endParaRPr sz="2000">
                        <a:latin typeface="Times New Roman"/>
                        <a:cs typeface="Times New Roman"/>
                      </a:endParaRPr>
                    </a:p>
                    <a:p>
                      <a:pPr marL="411480" marR="59690" indent="-342900">
                        <a:lnSpc>
                          <a:spcPct val="114999"/>
                        </a:lnSpc>
                        <a:buFont typeface="Symbol"/>
                        <a:buChar char=""/>
                        <a:tabLst>
                          <a:tab pos="411480" algn="l"/>
                          <a:tab pos="412115" algn="l"/>
                          <a:tab pos="1618615" algn="l"/>
                          <a:tab pos="2691765" algn="l"/>
                          <a:tab pos="4119879" algn="l"/>
                          <a:tab pos="5151755" algn="l"/>
                          <a:tab pos="6355715" algn="l"/>
                        </a:tabLst>
                      </a:pPr>
                      <a:r>
                        <a:rPr sz="2000" spc="-145" dirty="0">
                          <a:latin typeface="Times New Roman"/>
                          <a:cs typeface="Times New Roman"/>
                        </a:rPr>
                        <a:t>T</a:t>
                      </a:r>
                      <a:r>
                        <a:rPr sz="2000" dirty="0">
                          <a:latin typeface="Times New Roman"/>
                          <a:cs typeface="Times New Roman"/>
                        </a:rPr>
                        <a:t>ech</a:t>
                      </a:r>
                      <a:r>
                        <a:rPr sz="2000" spc="5" dirty="0">
                          <a:latin typeface="Times New Roman"/>
                          <a:cs typeface="Times New Roman"/>
                        </a:rPr>
                        <a:t>n</a:t>
                      </a:r>
                      <a:r>
                        <a:rPr sz="2000" dirty="0">
                          <a:latin typeface="Times New Roman"/>
                          <a:cs typeface="Times New Roman"/>
                        </a:rPr>
                        <a:t>i</a:t>
                      </a:r>
                      <a:r>
                        <a:rPr sz="2000" spc="-10" dirty="0">
                          <a:latin typeface="Times New Roman"/>
                          <a:cs typeface="Times New Roman"/>
                        </a:rPr>
                        <a:t>c</a:t>
                      </a:r>
                      <a:r>
                        <a:rPr sz="2000" dirty="0">
                          <a:latin typeface="Times New Roman"/>
                          <a:cs typeface="Times New Roman"/>
                        </a:rPr>
                        <a:t>al	</a:t>
                      </a:r>
                      <a:r>
                        <a:rPr sz="2000" spc="-80" dirty="0">
                          <a:latin typeface="Times New Roman"/>
                          <a:cs typeface="Times New Roman"/>
                        </a:rPr>
                        <a:t>W</a:t>
                      </a:r>
                      <a:r>
                        <a:rPr sz="2000" spc="-10" dirty="0">
                          <a:latin typeface="Times New Roman"/>
                          <a:cs typeface="Times New Roman"/>
                        </a:rPr>
                        <a:t>r</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i</a:t>
                      </a:r>
                      <a:r>
                        <a:rPr sz="2000" spc="-15" dirty="0">
                          <a:latin typeface="Times New Roman"/>
                          <a:cs typeface="Times New Roman"/>
                        </a:rPr>
                        <a:t>n</a:t>
                      </a:r>
                      <a:r>
                        <a:rPr sz="2000" spc="10" dirty="0">
                          <a:latin typeface="Times New Roman"/>
                          <a:cs typeface="Times New Roman"/>
                        </a:rPr>
                        <a:t>g</a:t>
                      </a:r>
                      <a:r>
                        <a:rPr sz="2000" dirty="0">
                          <a:latin typeface="Times New Roman"/>
                          <a:cs typeface="Times New Roman"/>
                        </a:rPr>
                        <a:t>:	D</a:t>
                      </a:r>
                      <a:r>
                        <a:rPr sz="2000" spc="-10" dirty="0">
                          <a:latin typeface="Times New Roman"/>
                          <a:cs typeface="Times New Roman"/>
                        </a:rPr>
                        <a:t>e</a:t>
                      </a:r>
                      <a:r>
                        <a:rPr sz="2000" dirty="0">
                          <a:latin typeface="Times New Roman"/>
                          <a:cs typeface="Times New Roman"/>
                        </a:rPr>
                        <a:t>fi</a:t>
                      </a:r>
                      <a:r>
                        <a:rPr sz="2000" spc="-10" dirty="0">
                          <a:latin typeface="Times New Roman"/>
                          <a:cs typeface="Times New Roman"/>
                        </a:rPr>
                        <a:t>n</a:t>
                      </a:r>
                      <a:r>
                        <a:rPr sz="2000" dirty="0">
                          <a:latin typeface="Times New Roman"/>
                          <a:cs typeface="Times New Roman"/>
                        </a:rPr>
                        <a:t>i</a:t>
                      </a:r>
                      <a:r>
                        <a:rPr sz="2000" spc="-10" dirty="0">
                          <a:latin typeface="Times New Roman"/>
                          <a:cs typeface="Times New Roman"/>
                        </a:rPr>
                        <a:t>t</a:t>
                      </a:r>
                      <a:r>
                        <a:rPr sz="2000" spc="-20" dirty="0">
                          <a:latin typeface="Times New Roman"/>
                          <a:cs typeface="Times New Roman"/>
                        </a:rPr>
                        <a:t>i</a:t>
                      </a:r>
                      <a:r>
                        <a:rPr sz="2000" dirty="0">
                          <a:latin typeface="Times New Roman"/>
                          <a:cs typeface="Times New Roman"/>
                        </a:rPr>
                        <a:t>ons,	Hi</a:t>
                      </a:r>
                      <a:r>
                        <a:rPr sz="2000" spc="-15" dirty="0">
                          <a:latin typeface="Times New Roman"/>
                          <a:cs typeface="Times New Roman"/>
                        </a:rPr>
                        <a:t>s</a:t>
                      </a:r>
                      <a:r>
                        <a:rPr sz="2000" dirty="0">
                          <a:latin typeface="Times New Roman"/>
                          <a:cs typeface="Times New Roman"/>
                        </a:rPr>
                        <a:t>t</a:t>
                      </a:r>
                      <a:r>
                        <a:rPr sz="2000" spc="-15" dirty="0">
                          <a:latin typeface="Times New Roman"/>
                          <a:cs typeface="Times New Roman"/>
                        </a:rPr>
                        <a:t>o</a:t>
                      </a:r>
                      <a:r>
                        <a:rPr sz="2000" dirty="0">
                          <a:latin typeface="Times New Roman"/>
                          <a:cs typeface="Times New Roman"/>
                        </a:rPr>
                        <a:t>r</a:t>
                      </a:r>
                      <a:r>
                        <a:rPr sz="2000" spc="-135" dirty="0">
                          <a:latin typeface="Times New Roman"/>
                          <a:cs typeface="Times New Roman"/>
                        </a:rPr>
                        <a:t>y</a:t>
                      </a:r>
                      <a:r>
                        <a:rPr sz="2000" dirty="0">
                          <a:latin typeface="Times New Roman"/>
                          <a:cs typeface="Times New Roman"/>
                        </a:rPr>
                        <a:t>,	Pu</a:t>
                      </a:r>
                      <a:r>
                        <a:rPr sz="2000" spc="-15" dirty="0">
                          <a:latin typeface="Times New Roman"/>
                          <a:cs typeface="Times New Roman"/>
                        </a:rPr>
                        <a:t>r</a:t>
                      </a:r>
                      <a:r>
                        <a:rPr sz="2000" dirty="0">
                          <a:latin typeface="Times New Roman"/>
                          <a:cs typeface="Times New Roman"/>
                        </a:rPr>
                        <a:t>pose</a:t>
                      </a:r>
                      <a:r>
                        <a:rPr sz="2000" spc="-15" dirty="0">
                          <a:latin typeface="Times New Roman"/>
                          <a:cs typeface="Times New Roman"/>
                        </a:rPr>
                        <a:t>s</a:t>
                      </a:r>
                      <a:r>
                        <a:rPr sz="2000" dirty="0">
                          <a:latin typeface="Times New Roman"/>
                          <a:cs typeface="Times New Roman"/>
                        </a:rPr>
                        <a:t>,	Funct</a:t>
                      </a:r>
                      <a:r>
                        <a:rPr sz="2000" spc="-25" dirty="0">
                          <a:latin typeface="Times New Roman"/>
                          <a:cs typeface="Times New Roman"/>
                        </a:rPr>
                        <a:t>i</a:t>
                      </a:r>
                      <a:r>
                        <a:rPr sz="2000" dirty="0">
                          <a:latin typeface="Times New Roman"/>
                          <a:cs typeface="Times New Roman"/>
                        </a:rPr>
                        <a:t>ons,  Defining</a:t>
                      </a:r>
                      <a:r>
                        <a:rPr sz="2000" spc="-40" dirty="0">
                          <a:latin typeface="Times New Roman"/>
                          <a:cs typeface="Times New Roman"/>
                        </a:rPr>
                        <a:t> </a:t>
                      </a:r>
                      <a:r>
                        <a:rPr sz="2000" dirty="0">
                          <a:latin typeface="Times New Roman"/>
                          <a:cs typeface="Times New Roman"/>
                        </a:rPr>
                        <a:t>Characteristics</a:t>
                      </a:r>
                      <a:endParaRPr sz="20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EEDB"/>
                    </a:solidFill>
                  </a:tcPr>
                </a:tc>
              </a:tr>
              <a:tr h="1051560">
                <a:tc>
                  <a:txBody>
                    <a:bodyPr/>
                    <a:lstStyle/>
                    <a:p>
                      <a:pPr algn="ctr">
                        <a:lnSpc>
                          <a:spcPts val="2335"/>
                        </a:lnSpc>
                      </a:pPr>
                      <a:r>
                        <a:rPr sz="2000" b="1" dirty="0">
                          <a:latin typeface="Times New Roman"/>
                          <a:cs typeface="Times New Roman"/>
                        </a:rPr>
                        <a:t>2</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75"/>
                        </a:spcBef>
                        <a:buFont typeface="Symbol"/>
                        <a:buChar char=""/>
                        <a:tabLst>
                          <a:tab pos="411480" algn="l"/>
                          <a:tab pos="412115" algn="l"/>
                        </a:tabLst>
                      </a:pPr>
                      <a:r>
                        <a:rPr sz="2000" dirty="0">
                          <a:latin typeface="Times New Roman"/>
                          <a:cs typeface="Times New Roman"/>
                        </a:rPr>
                        <a:t>The </a:t>
                      </a:r>
                      <a:r>
                        <a:rPr sz="2000" spc="-20" dirty="0">
                          <a:latin typeface="Times New Roman"/>
                          <a:cs typeface="Times New Roman"/>
                        </a:rPr>
                        <a:t>Technical </a:t>
                      </a:r>
                      <a:r>
                        <a:rPr sz="2000" spc="-5" dirty="0">
                          <a:latin typeface="Times New Roman"/>
                          <a:cs typeface="Times New Roman"/>
                        </a:rPr>
                        <a:t>Style: </a:t>
                      </a:r>
                      <a:r>
                        <a:rPr sz="2000" spc="-25" dirty="0">
                          <a:latin typeface="Times New Roman"/>
                          <a:cs typeface="Times New Roman"/>
                        </a:rPr>
                        <a:t>Clarity, </a:t>
                      </a:r>
                      <a:r>
                        <a:rPr sz="2000" spc="-5" dirty="0">
                          <a:latin typeface="Times New Roman"/>
                          <a:cs typeface="Times New Roman"/>
                        </a:rPr>
                        <a:t>Precision, </a:t>
                      </a:r>
                      <a:r>
                        <a:rPr sz="2000" spc="-15" dirty="0">
                          <a:latin typeface="Times New Roman"/>
                          <a:cs typeface="Times New Roman"/>
                        </a:rPr>
                        <a:t>Objectivity, </a:t>
                      </a:r>
                      <a:r>
                        <a:rPr sz="2000" spc="-20" dirty="0">
                          <a:latin typeface="Times New Roman"/>
                          <a:cs typeface="Times New Roman"/>
                        </a:rPr>
                        <a:t>Simplicity,</a:t>
                      </a:r>
                      <a:r>
                        <a:rPr sz="2000" spc="-40" dirty="0">
                          <a:latin typeface="Times New Roman"/>
                          <a:cs typeface="Times New Roman"/>
                        </a:rPr>
                        <a:t> </a:t>
                      </a:r>
                      <a:r>
                        <a:rPr sz="2000" spc="5" dirty="0">
                          <a:latin typeface="Times New Roman"/>
                          <a:cs typeface="Times New Roman"/>
                        </a:rPr>
                        <a:t>&amp;</a:t>
                      </a:r>
                      <a:endParaRPr sz="2000">
                        <a:latin typeface="Times New Roman"/>
                        <a:cs typeface="Times New Roman"/>
                      </a:endParaRPr>
                    </a:p>
                    <a:p>
                      <a:pPr marL="411480">
                        <a:lnSpc>
                          <a:spcPct val="100000"/>
                        </a:lnSpc>
                        <a:spcBef>
                          <a:spcPts val="365"/>
                        </a:spcBef>
                      </a:pPr>
                      <a:r>
                        <a:rPr sz="2000" dirty="0">
                          <a:latin typeface="Times New Roman"/>
                          <a:cs typeface="Times New Roman"/>
                        </a:rPr>
                        <a:t>Economy</a:t>
                      </a:r>
                      <a:endParaRPr sz="20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r h="1752599">
                <a:tc>
                  <a:txBody>
                    <a:bodyPr/>
                    <a:lstStyle/>
                    <a:p>
                      <a:pPr algn="ctr">
                        <a:lnSpc>
                          <a:spcPts val="2335"/>
                        </a:lnSpc>
                      </a:pPr>
                      <a:r>
                        <a:rPr sz="2000" b="1" dirty="0">
                          <a:latin typeface="Times New Roman"/>
                          <a:cs typeface="Times New Roman"/>
                        </a:rPr>
                        <a:t>3</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80"/>
                        </a:spcBef>
                        <a:buFont typeface="Symbol"/>
                        <a:buChar char=""/>
                        <a:tabLst>
                          <a:tab pos="411480" algn="l"/>
                          <a:tab pos="412115" algn="l"/>
                          <a:tab pos="978535" algn="l"/>
                          <a:tab pos="2129155" algn="l"/>
                          <a:tab pos="3079115" algn="l"/>
                          <a:tab pos="4107815" algn="l"/>
                          <a:tab pos="5093970" algn="l"/>
                          <a:tab pos="6080125" algn="l"/>
                          <a:tab pos="6445885" algn="l"/>
                        </a:tabLst>
                      </a:pPr>
                      <a:r>
                        <a:rPr sz="2000" dirty="0">
                          <a:latin typeface="Times New Roman"/>
                          <a:cs typeface="Times New Roman"/>
                        </a:rPr>
                        <a:t>The	</a:t>
                      </a:r>
                      <a:r>
                        <a:rPr sz="2000" spc="-20" dirty="0">
                          <a:latin typeface="Times New Roman"/>
                          <a:cs typeface="Times New Roman"/>
                        </a:rPr>
                        <a:t>Technical	</a:t>
                      </a:r>
                      <a:r>
                        <a:rPr sz="2000" spc="-15" dirty="0">
                          <a:latin typeface="Times New Roman"/>
                          <a:cs typeface="Times New Roman"/>
                        </a:rPr>
                        <a:t>Writing	</a:t>
                      </a:r>
                      <a:r>
                        <a:rPr sz="2000" spc="-5" dirty="0">
                          <a:latin typeface="Times New Roman"/>
                          <a:cs typeface="Times New Roman"/>
                        </a:rPr>
                        <a:t>Process-	Purpose	analysis	</a:t>
                      </a:r>
                      <a:r>
                        <a:rPr sz="2000" dirty="0">
                          <a:latin typeface="Times New Roman"/>
                          <a:cs typeface="Times New Roman"/>
                        </a:rPr>
                        <a:t>&amp;	Audience</a:t>
                      </a:r>
                      <a:endParaRPr sz="2000">
                        <a:latin typeface="Times New Roman"/>
                        <a:cs typeface="Times New Roman"/>
                      </a:endParaRPr>
                    </a:p>
                    <a:p>
                      <a:pPr marL="411480">
                        <a:lnSpc>
                          <a:spcPct val="100000"/>
                        </a:lnSpc>
                        <a:spcBef>
                          <a:spcPts val="360"/>
                        </a:spcBef>
                      </a:pPr>
                      <a:r>
                        <a:rPr sz="2000" dirty="0">
                          <a:latin typeface="Times New Roman"/>
                          <a:cs typeface="Times New Roman"/>
                        </a:rPr>
                        <a:t>Analysis</a:t>
                      </a:r>
                      <a:endParaRPr sz="2000">
                        <a:latin typeface="Times New Roman"/>
                        <a:cs typeface="Times New Roman"/>
                      </a:endParaRPr>
                    </a:p>
                    <a:p>
                      <a:pPr marL="411480" marR="59055" indent="-342900">
                        <a:lnSpc>
                          <a:spcPct val="114999"/>
                        </a:lnSpc>
                        <a:buFont typeface="Symbol"/>
                        <a:buChar char=""/>
                        <a:tabLst>
                          <a:tab pos="411480" algn="l"/>
                          <a:tab pos="412115" algn="l"/>
                          <a:tab pos="1029969" algn="l"/>
                          <a:tab pos="2222500" algn="l"/>
                          <a:tab pos="2557780" algn="l"/>
                          <a:tab pos="3667125" algn="l"/>
                          <a:tab pos="4621530" algn="l"/>
                          <a:tab pos="4954905" algn="l"/>
                          <a:tab pos="5961380" algn="l"/>
                          <a:tab pos="7223125" algn="l"/>
                        </a:tabLst>
                      </a:pPr>
                      <a:r>
                        <a:rPr sz="2000" dirty="0">
                          <a:latin typeface="Times New Roman"/>
                          <a:cs typeface="Times New Roman"/>
                        </a:rPr>
                        <a:t>Data	Co</a:t>
                      </a:r>
                      <a:r>
                        <a:rPr sz="2000" spc="-20" dirty="0">
                          <a:latin typeface="Times New Roman"/>
                          <a:cs typeface="Times New Roman"/>
                        </a:rPr>
                        <a:t>l</a:t>
                      </a:r>
                      <a:r>
                        <a:rPr sz="2000" dirty="0">
                          <a:latin typeface="Times New Roman"/>
                          <a:cs typeface="Times New Roman"/>
                        </a:rPr>
                        <a:t>l</a:t>
                      </a:r>
                      <a:r>
                        <a:rPr sz="2000" spc="-10" dirty="0">
                          <a:latin typeface="Times New Roman"/>
                          <a:cs typeface="Times New Roman"/>
                        </a:rPr>
                        <a:t>e</a:t>
                      </a:r>
                      <a:r>
                        <a:rPr sz="2000" dirty="0">
                          <a:latin typeface="Times New Roman"/>
                          <a:cs typeface="Times New Roman"/>
                        </a:rPr>
                        <a:t>c</a:t>
                      </a:r>
                      <a:r>
                        <a:rPr sz="2000" spc="-10" dirty="0">
                          <a:latin typeface="Times New Roman"/>
                          <a:cs typeface="Times New Roman"/>
                        </a:rPr>
                        <a:t>t</a:t>
                      </a:r>
                      <a:r>
                        <a:rPr sz="2000" spc="-20" dirty="0">
                          <a:latin typeface="Times New Roman"/>
                          <a:cs typeface="Times New Roman"/>
                        </a:rPr>
                        <a:t>i</a:t>
                      </a:r>
                      <a:r>
                        <a:rPr sz="2000" dirty="0">
                          <a:latin typeface="Times New Roman"/>
                          <a:cs typeface="Times New Roman"/>
                        </a:rPr>
                        <a:t>on	&amp;	</a:t>
                      </a:r>
                      <a:r>
                        <a:rPr sz="2000" spc="-10" dirty="0">
                          <a:latin typeface="Times New Roman"/>
                          <a:cs typeface="Times New Roman"/>
                        </a:rPr>
                        <a:t>A</a:t>
                      </a:r>
                      <a:r>
                        <a:rPr sz="2000" dirty="0">
                          <a:latin typeface="Times New Roman"/>
                          <a:cs typeface="Times New Roman"/>
                        </a:rPr>
                        <a:t>nal</a:t>
                      </a:r>
                      <a:r>
                        <a:rPr sz="2000" spc="-10" dirty="0">
                          <a:latin typeface="Times New Roman"/>
                          <a:cs typeface="Times New Roman"/>
                        </a:rPr>
                        <a:t>y</a:t>
                      </a:r>
                      <a:r>
                        <a:rPr sz="2000" dirty="0">
                          <a:latin typeface="Times New Roman"/>
                          <a:cs typeface="Times New Roman"/>
                        </a:rPr>
                        <a:t>si</a:t>
                      </a:r>
                      <a:r>
                        <a:rPr sz="2000" spc="-20" dirty="0">
                          <a:latin typeface="Times New Roman"/>
                          <a:cs typeface="Times New Roman"/>
                        </a:rPr>
                        <a:t>s</a:t>
                      </a:r>
                      <a:r>
                        <a:rPr sz="2000" dirty="0">
                          <a:latin typeface="Times New Roman"/>
                          <a:cs typeface="Times New Roman"/>
                        </a:rPr>
                        <a:t>-	</a:t>
                      </a:r>
                      <a:r>
                        <a:rPr sz="2000" spc="-10" dirty="0">
                          <a:latin typeface="Times New Roman"/>
                          <a:cs typeface="Times New Roman"/>
                        </a:rPr>
                        <a:t>P</a:t>
                      </a:r>
                      <a:r>
                        <a:rPr sz="2000" dirty="0">
                          <a:latin typeface="Times New Roman"/>
                          <a:cs typeface="Times New Roman"/>
                        </a:rPr>
                        <a:t>ri</a:t>
                      </a:r>
                      <a:r>
                        <a:rPr sz="2000" spc="-25" dirty="0">
                          <a:latin typeface="Times New Roman"/>
                          <a:cs typeface="Times New Roman"/>
                        </a:rPr>
                        <a:t>m</a:t>
                      </a:r>
                      <a:r>
                        <a:rPr sz="2000" dirty="0">
                          <a:latin typeface="Times New Roman"/>
                          <a:cs typeface="Times New Roman"/>
                        </a:rPr>
                        <a:t>ary	&amp;	Sour</a:t>
                      </a:r>
                      <a:r>
                        <a:rPr sz="2000" spc="-15" dirty="0">
                          <a:latin typeface="Times New Roman"/>
                          <a:cs typeface="Times New Roman"/>
                        </a:rPr>
                        <a:t>c</a:t>
                      </a:r>
                      <a:r>
                        <a:rPr sz="2000" dirty="0">
                          <a:latin typeface="Times New Roman"/>
                          <a:cs typeface="Times New Roman"/>
                        </a:rPr>
                        <a:t>es,	</a:t>
                      </a:r>
                      <a:r>
                        <a:rPr sz="2000" spc="-10" dirty="0">
                          <a:latin typeface="Times New Roman"/>
                          <a:cs typeface="Times New Roman"/>
                        </a:rPr>
                        <a:t>Q</a:t>
                      </a:r>
                      <a:r>
                        <a:rPr sz="2000" dirty="0">
                          <a:latin typeface="Times New Roman"/>
                          <a:cs typeface="Times New Roman"/>
                        </a:rPr>
                        <a:t>ua</a:t>
                      </a:r>
                      <a:r>
                        <a:rPr sz="2000" spc="-15" dirty="0">
                          <a:latin typeface="Times New Roman"/>
                          <a:cs typeface="Times New Roman"/>
                        </a:rPr>
                        <a:t>l</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a</a:t>
                      </a:r>
                      <a:r>
                        <a:rPr sz="2000" spc="-10" dirty="0">
                          <a:latin typeface="Times New Roman"/>
                          <a:cs typeface="Times New Roman"/>
                        </a:rPr>
                        <a:t>t</a:t>
                      </a:r>
                      <a:r>
                        <a:rPr sz="2000" dirty="0">
                          <a:latin typeface="Times New Roman"/>
                          <a:cs typeface="Times New Roman"/>
                        </a:rPr>
                        <a:t>ive	&amp;  Quantitative</a:t>
                      </a:r>
                      <a:r>
                        <a:rPr sz="2000" spc="-40" dirty="0">
                          <a:latin typeface="Times New Roman"/>
                          <a:cs typeface="Times New Roman"/>
                        </a:rPr>
                        <a:t> </a:t>
                      </a:r>
                      <a:r>
                        <a:rPr sz="2000" dirty="0">
                          <a:latin typeface="Times New Roman"/>
                          <a:cs typeface="Times New Roman"/>
                        </a:rPr>
                        <a:t>Data</a:t>
                      </a:r>
                      <a:endParaRPr sz="2000">
                        <a:latin typeface="Times New Roman"/>
                        <a:cs typeface="Times New Roman"/>
                      </a:endParaRPr>
                    </a:p>
                  </a:txBody>
                  <a:tcPr marL="0" marR="0" marT="10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r h="701040">
                <a:tc>
                  <a:txBody>
                    <a:bodyPr/>
                    <a:lstStyle/>
                    <a:p>
                      <a:pPr algn="ctr">
                        <a:lnSpc>
                          <a:spcPts val="2340"/>
                        </a:lnSpc>
                      </a:pPr>
                      <a:r>
                        <a:rPr sz="2000" b="1" dirty="0">
                          <a:latin typeface="Times New Roman"/>
                          <a:cs typeface="Times New Roman"/>
                        </a:rPr>
                        <a:t>4</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85"/>
                        </a:spcBef>
                        <a:buFont typeface="Symbol"/>
                        <a:buChar char=""/>
                        <a:tabLst>
                          <a:tab pos="411480" algn="l"/>
                          <a:tab pos="412115" algn="l"/>
                        </a:tabLst>
                      </a:pPr>
                      <a:r>
                        <a:rPr lang="en-US" sz="2000" dirty="0" smtClean="0">
                          <a:latin typeface="Times New Roman"/>
                          <a:cs typeface="Times New Roman"/>
                        </a:rPr>
                        <a:t>Constructing Effective Paragraphs for the technical prose</a:t>
                      </a:r>
                    </a:p>
                    <a:p>
                      <a:pPr marL="411480" indent="-343535">
                        <a:lnSpc>
                          <a:spcPct val="100000"/>
                        </a:lnSpc>
                        <a:spcBef>
                          <a:spcPts val="85"/>
                        </a:spcBef>
                        <a:buFont typeface="Symbol"/>
                        <a:buChar char=""/>
                        <a:tabLst>
                          <a:tab pos="411480" algn="l"/>
                          <a:tab pos="412115" algn="l"/>
                        </a:tabLst>
                      </a:pPr>
                      <a:r>
                        <a:rPr lang="en-US" sz="2000" dirty="0" smtClean="0">
                          <a:latin typeface="Times New Roman"/>
                          <a:cs typeface="Times New Roman"/>
                        </a:rPr>
                        <a:t>Writing Synthesis Essay</a:t>
                      </a: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r h="895604">
                <a:tc>
                  <a:txBody>
                    <a:bodyPr/>
                    <a:lstStyle/>
                    <a:p>
                      <a:pPr algn="ctr">
                        <a:lnSpc>
                          <a:spcPts val="2340"/>
                        </a:lnSpc>
                      </a:pPr>
                      <a:r>
                        <a:rPr sz="2000" b="1" dirty="0">
                          <a:latin typeface="Times New Roman"/>
                          <a:cs typeface="Times New Roman"/>
                        </a:rPr>
                        <a:t>5</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85"/>
                        </a:spcBef>
                        <a:buFont typeface="Symbol"/>
                        <a:buChar char=""/>
                        <a:tabLst>
                          <a:tab pos="411480" algn="l"/>
                          <a:tab pos="412115" algn="l"/>
                        </a:tabLst>
                      </a:pPr>
                      <a:r>
                        <a:rPr lang="en-US" sz="2000" spc="5" dirty="0" smtClean="0">
                          <a:latin typeface="Times New Roman"/>
                          <a:cs typeface="Times New Roman"/>
                        </a:rPr>
                        <a:t>How to write instructions in user guides</a:t>
                      </a:r>
                    </a:p>
                    <a:p>
                      <a:pPr marL="411480" indent="-343535">
                        <a:lnSpc>
                          <a:spcPct val="100000"/>
                        </a:lnSpc>
                        <a:spcBef>
                          <a:spcPts val="85"/>
                        </a:spcBef>
                        <a:buFont typeface="Symbol"/>
                        <a:buChar char=""/>
                        <a:tabLst>
                          <a:tab pos="411480" algn="l"/>
                          <a:tab pos="412115" algn="l"/>
                        </a:tabLst>
                      </a:pPr>
                      <a:r>
                        <a:rPr lang="en-US" sz="2000" b="1" spc="5" dirty="0" smtClean="0">
                          <a:latin typeface="Times New Roman"/>
                          <a:cs typeface="Times New Roman"/>
                        </a:rPr>
                        <a:t>Assignment 1: Making a User guide (Deadline: week 8)</a:t>
                      </a:r>
                      <a:endParaRPr sz="2000" b="1" dirty="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r h="914393">
                <a:tc>
                  <a:txBody>
                    <a:bodyPr/>
                    <a:lstStyle/>
                    <a:p>
                      <a:pPr algn="ctr">
                        <a:lnSpc>
                          <a:spcPts val="2345"/>
                        </a:lnSpc>
                      </a:pPr>
                      <a:r>
                        <a:rPr sz="2000" b="1" dirty="0">
                          <a:latin typeface="Times New Roman"/>
                          <a:cs typeface="Times New Roman"/>
                        </a:rPr>
                        <a:t>6</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a:lnSpc>
                          <a:spcPct val="100000"/>
                        </a:lnSpc>
                        <a:spcBef>
                          <a:spcPts val="45"/>
                        </a:spcBef>
                      </a:pPr>
                      <a:endParaRPr sz="2000" dirty="0">
                        <a:latin typeface="Times New Roman"/>
                        <a:cs typeface="Times New Roman"/>
                      </a:endParaRPr>
                    </a:p>
                    <a:p>
                      <a:pPr marL="457834" algn="ctr">
                        <a:lnSpc>
                          <a:spcPct val="100000"/>
                        </a:lnSpc>
                      </a:pPr>
                      <a:r>
                        <a:rPr sz="2000" b="1" dirty="0">
                          <a:latin typeface="Times New Roman"/>
                          <a:cs typeface="Times New Roman"/>
                        </a:rPr>
                        <a:t>MID-I</a:t>
                      </a:r>
                      <a:endParaRPr sz="2000" dirty="0">
                        <a:latin typeface="Times New Roman"/>
                        <a:cs typeface="Times New Roman"/>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bl>
          </a:graphicData>
        </a:graphic>
      </p:graphicFrame>
    </p:spTree>
    <p:extLst>
      <p:ext uri="{BB962C8B-B14F-4D97-AF65-F5344CB8AC3E}">
        <p14:creationId xmlns:p14="http://schemas.microsoft.com/office/powerpoint/2010/main" val="216295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774264313"/>
              </p:ext>
            </p:extLst>
          </p:nvPr>
        </p:nvGraphicFramePr>
        <p:xfrm>
          <a:off x="1822450" y="67564"/>
          <a:ext cx="8610600" cy="6140983"/>
        </p:xfrm>
        <a:graphic>
          <a:graphicData uri="http://schemas.openxmlformats.org/drawingml/2006/table">
            <a:tbl>
              <a:tblPr firstRow="1" bandRow="1">
                <a:tableStyleId>{2D5ABB26-0587-4C30-8999-92F81FD0307C}</a:tableStyleId>
              </a:tblPr>
              <a:tblGrid>
                <a:gridCol w="987425"/>
                <a:gridCol w="7623175"/>
              </a:tblGrid>
              <a:tr h="1138300">
                <a:tc>
                  <a:txBody>
                    <a:bodyPr/>
                    <a:lstStyle/>
                    <a:p>
                      <a:pPr marL="67945">
                        <a:lnSpc>
                          <a:spcPts val="2335"/>
                        </a:lnSpc>
                      </a:pPr>
                      <a:r>
                        <a:rPr sz="2000" b="1" dirty="0">
                          <a:latin typeface="Times New Roman"/>
                          <a:cs typeface="Times New Roman"/>
                        </a:rPr>
                        <a:t>7</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AEEDB"/>
                    </a:solidFill>
                  </a:tcPr>
                </a:tc>
                <a:tc>
                  <a:txBody>
                    <a:bodyPr/>
                    <a:lstStyle/>
                    <a:p>
                      <a:pPr marL="411480" indent="-343535">
                        <a:lnSpc>
                          <a:spcPct val="100000"/>
                        </a:lnSpc>
                        <a:spcBef>
                          <a:spcPts val="75"/>
                        </a:spcBef>
                        <a:buFont typeface="Symbol"/>
                        <a:buChar char=""/>
                        <a:tabLst>
                          <a:tab pos="411480" algn="l"/>
                          <a:tab pos="412115" algn="l"/>
                        </a:tabLst>
                      </a:pPr>
                      <a:r>
                        <a:rPr lang="en-US" sz="2000" b="0" spc="-5" dirty="0" smtClean="0">
                          <a:latin typeface="Times New Roman"/>
                          <a:cs typeface="Times New Roman"/>
                        </a:rPr>
                        <a:t>CV/Resume Writing</a:t>
                      </a:r>
                    </a:p>
                    <a:p>
                      <a:pPr marL="411480" indent="-343535">
                        <a:lnSpc>
                          <a:spcPct val="100000"/>
                        </a:lnSpc>
                        <a:spcBef>
                          <a:spcPts val="75"/>
                        </a:spcBef>
                        <a:buFont typeface="Symbol"/>
                        <a:buChar char=""/>
                        <a:tabLst>
                          <a:tab pos="411480" algn="l"/>
                          <a:tab pos="412115" algn="l"/>
                        </a:tabLst>
                      </a:pPr>
                      <a:r>
                        <a:rPr lang="en-US" sz="2000" b="0" spc="-5" dirty="0" smtClean="0">
                          <a:latin typeface="Times New Roman"/>
                          <a:cs typeface="Times New Roman"/>
                        </a:rPr>
                        <a:t>Cover Letters</a:t>
                      </a:r>
                    </a:p>
                    <a:p>
                      <a:pPr marL="411480" indent="-343535">
                        <a:lnSpc>
                          <a:spcPct val="100000"/>
                        </a:lnSpc>
                        <a:spcBef>
                          <a:spcPts val="75"/>
                        </a:spcBef>
                        <a:buFont typeface="Symbol"/>
                        <a:buChar char=""/>
                        <a:tabLst>
                          <a:tab pos="411480" algn="l"/>
                          <a:tab pos="412115" algn="l"/>
                        </a:tabLst>
                      </a:pPr>
                      <a:r>
                        <a:rPr lang="en-US" sz="2000" b="1" spc="-5" dirty="0" smtClean="0">
                          <a:latin typeface="Times New Roman"/>
                          <a:cs typeface="Times New Roman"/>
                        </a:rPr>
                        <a:t>Assignment 2: Resume writing (Deadline: week 10)</a:t>
                      </a:r>
                      <a:endParaRPr sz="2000" b="1" dirty="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AEEDB"/>
                    </a:solidFill>
                  </a:tcPr>
                </a:tc>
              </a:tr>
              <a:tr h="937260">
                <a:tc>
                  <a:txBody>
                    <a:bodyPr/>
                    <a:lstStyle/>
                    <a:p>
                      <a:pPr marL="67945">
                        <a:lnSpc>
                          <a:spcPts val="2335"/>
                        </a:lnSpc>
                      </a:pPr>
                      <a:r>
                        <a:rPr sz="2000" b="1" dirty="0">
                          <a:latin typeface="Times New Roman"/>
                          <a:cs typeface="Times New Roman"/>
                        </a:rPr>
                        <a:t>8</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75"/>
                        </a:spcBef>
                        <a:buFont typeface="Symbol"/>
                        <a:buChar char=""/>
                        <a:tabLst>
                          <a:tab pos="411480" algn="l"/>
                          <a:tab pos="412115" algn="l"/>
                          <a:tab pos="1816735" algn="l"/>
                          <a:tab pos="3100070" algn="l"/>
                          <a:tab pos="4375785" algn="l"/>
                          <a:tab pos="5610860" algn="l"/>
                          <a:tab pos="7188200" algn="l"/>
                        </a:tabLst>
                      </a:pPr>
                      <a:r>
                        <a:rPr lang="en-US" sz="2000" spc="-15" dirty="0" smtClean="0">
                          <a:latin typeface="Times New Roman"/>
                          <a:cs typeface="Times New Roman"/>
                        </a:rPr>
                        <a:t>Introduction to Scientific Research</a:t>
                      </a:r>
                    </a:p>
                    <a:p>
                      <a:pPr marL="411480" indent="-343535">
                        <a:lnSpc>
                          <a:spcPct val="100000"/>
                        </a:lnSpc>
                        <a:spcBef>
                          <a:spcPts val="75"/>
                        </a:spcBef>
                        <a:buFont typeface="Symbol"/>
                        <a:buChar char=""/>
                        <a:tabLst>
                          <a:tab pos="411480" algn="l"/>
                          <a:tab pos="412115" algn="l"/>
                          <a:tab pos="1816735" algn="l"/>
                          <a:tab pos="3100070" algn="l"/>
                          <a:tab pos="4375785" algn="l"/>
                          <a:tab pos="5610860" algn="l"/>
                          <a:tab pos="7188200" algn="l"/>
                        </a:tabLst>
                      </a:pPr>
                      <a:r>
                        <a:rPr lang="en-US" sz="2000" spc="-15" dirty="0" smtClean="0">
                          <a:latin typeface="Times New Roman"/>
                          <a:cs typeface="Times New Roman"/>
                        </a:rPr>
                        <a:t>The Technical Report: Writing the Introduction and Literature Review Sections</a:t>
                      </a:r>
                      <a:endParaRPr sz="2000" dirty="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EEDB"/>
                    </a:solidFill>
                  </a:tcPr>
                </a:tc>
              </a:tr>
              <a:tr h="753900">
                <a:tc>
                  <a:txBody>
                    <a:bodyPr/>
                    <a:lstStyle/>
                    <a:p>
                      <a:pPr marL="67945">
                        <a:lnSpc>
                          <a:spcPts val="2335"/>
                        </a:lnSpc>
                      </a:pPr>
                      <a:r>
                        <a:rPr sz="2000" b="1" dirty="0">
                          <a:latin typeface="Times New Roman"/>
                          <a:cs typeface="Times New Roman"/>
                        </a:rPr>
                        <a:t>9</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80"/>
                        </a:spcBef>
                        <a:buFont typeface="Symbol"/>
                        <a:buChar char=""/>
                        <a:tabLst>
                          <a:tab pos="411480" algn="l"/>
                          <a:tab pos="412115" algn="l"/>
                        </a:tabLst>
                      </a:pPr>
                      <a:r>
                        <a:rPr lang="en-US" sz="2000" spc="-5" dirty="0" smtClean="0">
                          <a:latin typeface="Times New Roman"/>
                          <a:cs typeface="Times New Roman"/>
                        </a:rPr>
                        <a:t>Technical Reports: Method, Results, Conclusion and Recommendation Sections</a:t>
                      </a:r>
                      <a:endParaRPr sz="2000" dirty="0">
                        <a:latin typeface="Times New Roman"/>
                        <a:cs typeface="Times New Roman"/>
                      </a:endParaRPr>
                    </a:p>
                  </a:txBody>
                  <a:tcPr marL="0" marR="0" marT="10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r h="821308">
                <a:tc>
                  <a:txBody>
                    <a:bodyPr/>
                    <a:lstStyle/>
                    <a:p>
                      <a:pPr marL="67945">
                        <a:lnSpc>
                          <a:spcPts val="2340"/>
                        </a:lnSpc>
                      </a:pPr>
                      <a:r>
                        <a:rPr sz="2000" b="1" dirty="0">
                          <a:latin typeface="Times New Roman"/>
                          <a:cs typeface="Times New Roman"/>
                        </a:rPr>
                        <a:t>10</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80"/>
                        </a:spcBef>
                        <a:buFont typeface="Symbol"/>
                        <a:buChar char=""/>
                        <a:tabLst>
                          <a:tab pos="411480" algn="l"/>
                          <a:tab pos="412115" algn="l"/>
                        </a:tabLst>
                      </a:pPr>
                      <a:r>
                        <a:rPr lang="en-US" sz="2000" dirty="0" smtClean="0">
                          <a:latin typeface="Times New Roman"/>
                          <a:cs typeface="Times New Roman"/>
                        </a:rPr>
                        <a:t>Preparing Prefatory Parts for Technical Reports: Title Page, Table of Contents,</a:t>
                      </a:r>
                      <a:r>
                        <a:rPr lang="en-US" sz="2000" baseline="0" dirty="0" smtClean="0">
                          <a:latin typeface="Times New Roman"/>
                          <a:cs typeface="Times New Roman"/>
                        </a:rPr>
                        <a:t> </a:t>
                      </a:r>
                      <a:r>
                        <a:rPr lang="en-US" sz="2000" dirty="0" smtClean="0">
                          <a:latin typeface="Times New Roman"/>
                          <a:cs typeface="Times New Roman"/>
                        </a:rPr>
                        <a:t>Letter of Transmittal, Abstract, &amp; Executive Summary</a:t>
                      </a:r>
                      <a:endParaRPr sz="2000" dirty="0">
                        <a:latin typeface="Times New Roman"/>
                        <a:cs typeface="Times New Roman"/>
                      </a:endParaRPr>
                    </a:p>
                  </a:txBody>
                  <a:tcPr marL="0" marR="0" marT="10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r h="704088">
                <a:tc>
                  <a:txBody>
                    <a:bodyPr/>
                    <a:lstStyle/>
                    <a:p>
                      <a:pPr marL="67945">
                        <a:lnSpc>
                          <a:spcPts val="2340"/>
                        </a:lnSpc>
                      </a:pPr>
                      <a:r>
                        <a:rPr sz="2000" b="1" spc="-105" dirty="0">
                          <a:latin typeface="Times New Roman"/>
                          <a:cs typeface="Times New Roman"/>
                        </a:rPr>
                        <a:t>11</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85"/>
                        </a:spcBef>
                        <a:buFont typeface="Symbol"/>
                        <a:buChar char=""/>
                        <a:tabLst>
                          <a:tab pos="411480" algn="l"/>
                          <a:tab pos="412115" algn="l"/>
                        </a:tabLst>
                      </a:pPr>
                      <a:r>
                        <a:rPr sz="2000" b="1" dirty="0">
                          <a:latin typeface="Times New Roman"/>
                          <a:cs typeface="Times New Roman"/>
                        </a:rPr>
                        <a:t>MID-II</a:t>
                      </a:r>
                      <a:endParaRPr sz="20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r h="1786127">
                <a:tc>
                  <a:txBody>
                    <a:bodyPr/>
                    <a:lstStyle/>
                    <a:p>
                      <a:pPr marL="67945">
                        <a:lnSpc>
                          <a:spcPts val="2340"/>
                        </a:lnSpc>
                      </a:pPr>
                      <a:r>
                        <a:rPr sz="2000" b="1" dirty="0">
                          <a:latin typeface="Times New Roman"/>
                          <a:cs typeface="Times New Roman"/>
                        </a:rPr>
                        <a:t>12</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533400" indent="-465455">
                        <a:lnSpc>
                          <a:spcPct val="100000"/>
                        </a:lnSpc>
                        <a:spcBef>
                          <a:spcPts val="85"/>
                        </a:spcBef>
                        <a:buFont typeface="Symbol"/>
                        <a:buChar char=""/>
                        <a:tabLst>
                          <a:tab pos="533400" algn="l"/>
                          <a:tab pos="534035" algn="l"/>
                        </a:tabLst>
                      </a:pPr>
                      <a:r>
                        <a:rPr lang="en-US" sz="2000" dirty="0" smtClean="0">
                          <a:latin typeface="Times New Roman"/>
                          <a:cs typeface="Times New Roman"/>
                        </a:rPr>
                        <a:t>Supplementary Parts</a:t>
                      </a:r>
                    </a:p>
                    <a:p>
                      <a:pPr marL="533400" indent="-465455">
                        <a:lnSpc>
                          <a:spcPct val="100000"/>
                        </a:lnSpc>
                        <a:spcBef>
                          <a:spcPts val="85"/>
                        </a:spcBef>
                        <a:buFont typeface="Symbol"/>
                        <a:buChar char=""/>
                        <a:tabLst>
                          <a:tab pos="533400" algn="l"/>
                          <a:tab pos="534035" algn="l"/>
                        </a:tabLst>
                      </a:pPr>
                      <a:r>
                        <a:rPr lang="en-US" sz="2000" dirty="0" smtClean="0">
                          <a:latin typeface="Times New Roman"/>
                          <a:cs typeface="Times New Roman"/>
                        </a:rPr>
                        <a:t>Citation &amp; Referencing</a:t>
                      </a:r>
                      <a:endParaRPr sz="2000" dirty="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bl>
          </a:graphicData>
        </a:graphic>
      </p:graphicFrame>
    </p:spTree>
    <p:extLst>
      <p:ext uri="{BB962C8B-B14F-4D97-AF65-F5344CB8AC3E}">
        <p14:creationId xmlns:p14="http://schemas.microsoft.com/office/powerpoint/2010/main" val="189963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093647980"/>
              </p:ext>
            </p:extLst>
          </p:nvPr>
        </p:nvGraphicFramePr>
        <p:xfrm>
          <a:off x="1822450" y="222250"/>
          <a:ext cx="8610600" cy="5127417"/>
        </p:xfrm>
        <a:graphic>
          <a:graphicData uri="http://schemas.openxmlformats.org/drawingml/2006/table">
            <a:tbl>
              <a:tblPr firstRow="1" bandRow="1">
                <a:tableStyleId>{2D5ABB26-0587-4C30-8999-92F81FD0307C}</a:tableStyleId>
              </a:tblPr>
              <a:tblGrid>
                <a:gridCol w="987425"/>
                <a:gridCol w="7623175"/>
              </a:tblGrid>
              <a:tr h="1579879">
                <a:tc>
                  <a:txBody>
                    <a:bodyPr/>
                    <a:lstStyle/>
                    <a:p>
                      <a:pPr marL="67945">
                        <a:lnSpc>
                          <a:spcPts val="2330"/>
                        </a:lnSpc>
                      </a:pPr>
                      <a:r>
                        <a:rPr sz="2000" b="1" dirty="0" smtClean="0">
                          <a:latin typeface="Times New Roman"/>
                          <a:cs typeface="Times New Roman"/>
                        </a:rPr>
                        <a:t>1</a:t>
                      </a:r>
                      <a:r>
                        <a:rPr lang="en-US" sz="2000" b="1" dirty="0" smtClean="0">
                          <a:latin typeface="Times New Roman"/>
                          <a:cs typeface="Times New Roman"/>
                        </a:rPr>
                        <a:t>3</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AEEDB"/>
                    </a:solidFill>
                  </a:tcPr>
                </a:tc>
                <a:tc>
                  <a:txBody>
                    <a:bodyPr/>
                    <a:lstStyle/>
                    <a:p>
                      <a:pPr marL="342900" indent="-342900">
                        <a:lnSpc>
                          <a:spcPct val="100000"/>
                        </a:lnSpc>
                        <a:spcBef>
                          <a:spcPts val="30"/>
                        </a:spcBef>
                        <a:buFont typeface="Arial" panose="020B0604020202020204" pitchFamily="34" charset="0"/>
                        <a:buChar char="•"/>
                      </a:pPr>
                      <a:r>
                        <a:rPr lang="en-US" sz="2000" dirty="0" smtClean="0">
                          <a:latin typeface="Times New Roman"/>
                          <a:cs typeface="Times New Roman"/>
                        </a:rPr>
                        <a:t>Writing Project Proposals</a:t>
                      </a:r>
                    </a:p>
                    <a:p>
                      <a:pPr marL="342900" indent="-342900">
                        <a:lnSpc>
                          <a:spcPct val="100000"/>
                        </a:lnSpc>
                        <a:spcBef>
                          <a:spcPts val="30"/>
                        </a:spcBef>
                        <a:buFont typeface="Arial" panose="020B0604020202020204" pitchFamily="34" charset="0"/>
                        <a:buChar char="•"/>
                      </a:pPr>
                      <a:r>
                        <a:rPr lang="en-US" sz="2000" dirty="0" smtClean="0">
                          <a:latin typeface="Times New Roman"/>
                          <a:cs typeface="Times New Roman"/>
                        </a:rPr>
                        <a:t>Software Management Plan</a:t>
                      </a:r>
                    </a:p>
                    <a:p>
                      <a:pPr marL="342900" indent="-342900">
                        <a:lnSpc>
                          <a:spcPct val="100000"/>
                        </a:lnSpc>
                        <a:spcBef>
                          <a:spcPts val="30"/>
                        </a:spcBef>
                        <a:buFont typeface="Arial" panose="020B0604020202020204" pitchFamily="34" charset="0"/>
                        <a:buChar char="•"/>
                      </a:pPr>
                      <a:r>
                        <a:rPr lang="en-US" sz="2000" dirty="0" smtClean="0">
                          <a:latin typeface="Times New Roman"/>
                          <a:cs typeface="Times New Roman"/>
                        </a:rPr>
                        <a:t>Software Requirements Specifications</a:t>
                      </a:r>
                    </a:p>
                    <a:p>
                      <a:pPr marL="342900" indent="-342900">
                        <a:lnSpc>
                          <a:spcPct val="100000"/>
                        </a:lnSpc>
                        <a:spcBef>
                          <a:spcPts val="30"/>
                        </a:spcBef>
                        <a:buFont typeface="Arial" panose="020B0604020202020204" pitchFamily="34" charset="0"/>
                        <a:buChar char="•"/>
                      </a:pPr>
                      <a:r>
                        <a:rPr lang="en-US" sz="2000" dirty="0" smtClean="0">
                          <a:latin typeface="Times New Roman"/>
                          <a:cs typeface="Times New Roman"/>
                        </a:rPr>
                        <a:t>Software Design Specifications</a:t>
                      </a:r>
                      <a:endParaRPr sz="2000" dirty="0">
                        <a:latin typeface="Times New Roman"/>
                        <a:cs typeface="Times New Roman"/>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AEEDB"/>
                    </a:solidFill>
                  </a:tcPr>
                </a:tc>
              </a:tr>
              <a:tr h="1058466">
                <a:tc>
                  <a:txBody>
                    <a:bodyPr/>
                    <a:lstStyle/>
                    <a:p>
                      <a:pPr marL="67945">
                        <a:lnSpc>
                          <a:spcPts val="2335"/>
                        </a:lnSpc>
                      </a:pPr>
                      <a:r>
                        <a:rPr sz="2000" b="1" dirty="0" smtClean="0">
                          <a:latin typeface="Times New Roman"/>
                          <a:cs typeface="Times New Roman"/>
                        </a:rPr>
                        <a:t>1</a:t>
                      </a:r>
                      <a:r>
                        <a:rPr lang="en-US" sz="2000" b="1" dirty="0" smtClean="0">
                          <a:latin typeface="Times New Roman"/>
                          <a:cs typeface="Times New Roman"/>
                        </a:rPr>
                        <a:t>4</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75"/>
                        </a:spcBef>
                        <a:buFont typeface="Symbol"/>
                        <a:buChar char=""/>
                        <a:tabLst>
                          <a:tab pos="411480" algn="l"/>
                          <a:tab pos="412115" algn="l"/>
                        </a:tabLst>
                      </a:pPr>
                      <a:r>
                        <a:rPr lang="en-US" sz="2000" spc="-5" dirty="0" smtClean="0">
                          <a:latin typeface="Times New Roman"/>
                          <a:cs typeface="Times New Roman"/>
                        </a:rPr>
                        <a:t>Feasibility Studies </a:t>
                      </a:r>
                      <a:r>
                        <a:rPr lang="en-US" sz="2000" b="1" spc="-5" dirty="0" smtClean="0">
                          <a:latin typeface="Times New Roman"/>
                          <a:cs typeface="Times New Roman"/>
                        </a:rPr>
                        <a:t>(Class Participation 1-Activity)</a:t>
                      </a:r>
                    </a:p>
                    <a:p>
                      <a:pPr marL="411480" indent="-343535">
                        <a:lnSpc>
                          <a:spcPct val="100000"/>
                        </a:lnSpc>
                        <a:spcBef>
                          <a:spcPts val="75"/>
                        </a:spcBef>
                        <a:buFont typeface="Symbol"/>
                        <a:buChar char=""/>
                        <a:tabLst>
                          <a:tab pos="411480" algn="l"/>
                          <a:tab pos="412115" algn="l"/>
                        </a:tabLst>
                      </a:pPr>
                      <a:r>
                        <a:rPr lang="en-US" sz="2000" spc="-5" dirty="0" smtClean="0">
                          <a:latin typeface="Times New Roman"/>
                          <a:cs typeface="Times New Roman"/>
                        </a:rPr>
                        <a:t>Progress Reports </a:t>
                      </a:r>
                      <a:r>
                        <a:rPr lang="en-US" sz="2000" b="1" spc="-5" dirty="0" smtClean="0">
                          <a:latin typeface="Times New Roman"/>
                          <a:cs typeface="Times New Roman"/>
                        </a:rPr>
                        <a:t>(Class Participation 2- Activity)</a:t>
                      </a:r>
                      <a:endParaRPr sz="2000" b="1" dirty="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EEDB"/>
                    </a:solidFill>
                  </a:tcPr>
                </a:tc>
              </a:tr>
              <a:tr h="1469468">
                <a:tc>
                  <a:txBody>
                    <a:bodyPr/>
                    <a:lstStyle/>
                    <a:p>
                      <a:pPr marL="67945">
                        <a:lnSpc>
                          <a:spcPts val="2340"/>
                        </a:lnSpc>
                      </a:pPr>
                      <a:r>
                        <a:rPr sz="2000" b="1" spc="5" dirty="0" smtClean="0">
                          <a:latin typeface="Times New Roman"/>
                          <a:cs typeface="Times New Roman"/>
                        </a:rPr>
                        <a:t>1</a:t>
                      </a:r>
                      <a:r>
                        <a:rPr lang="en-US" sz="2000" b="1" spc="5" dirty="0" smtClean="0">
                          <a:latin typeface="Times New Roman"/>
                          <a:cs typeface="Times New Roman"/>
                        </a:rPr>
                        <a:t>5</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c>
                  <a:txBody>
                    <a:bodyPr/>
                    <a:lstStyle/>
                    <a:p>
                      <a:pPr marL="411480" indent="-343535">
                        <a:lnSpc>
                          <a:spcPct val="100000"/>
                        </a:lnSpc>
                        <a:spcBef>
                          <a:spcPts val="80"/>
                        </a:spcBef>
                        <a:buFont typeface="Symbol"/>
                        <a:buChar char=""/>
                        <a:tabLst>
                          <a:tab pos="411480" algn="l"/>
                          <a:tab pos="412115" algn="l"/>
                        </a:tabLst>
                      </a:pPr>
                      <a:r>
                        <a:rPr lang="en-US" sz="2000" spc="-15" dirty="0" smtClean="0">
                          <a:latin typeface="Times New Roman"/>
                          <a:cs typeface="Times New Roman"/>
                        </a:rPr>
                        <a:t>Technical Proposals (</a:t>
                      </a:r>
                      <a:r>
                        <a:rPr lang="en-US" sz="2000" b="1" spc="-15" dirty="0" smtClean="0">
                          <a:latin typeface="Times New Roman"/>
                          <a:cs typeface="Times New Roman"/>
                        </a:rPr>
                        <a:t>Class Participation 3- Activity</a:t>
                      </a:r>
                      <a:r>
                        <a:rPr lang="en-US" sz="2000" spc="-15" dirty="0" smtClean="0">
                          <a:latin typeface="Times New Roman"/>
                          <a:cs typeface="Times New Roman"/>
                        </a:rPr>
                        <a:t>)</a:t>
                      </a:r>
                    </a:p>
                    <a:p>
                      <a:pPr marL="411480" indent="-343535">
                        <a:lnSpc>
                          <a:spcPct val="100000"/>
                        </a:lnSpc>
                        <a:spcBef>
                          <a:spcPts val="80"/>
                        </a:spcBef>
                        <a:buFont typeface="Symbol"/>
                        <a:buChar char=""/>
                        <a:tabLst>
                          <a:tab pos="411480" algn="l"/>
                          <a:tab pos="412115" algn="l"/>
                        </a:tabLst>
                      </a:pPr>
                      <a:r>
                        <a:rPr lang="en-US" sz="2000" spc="-15" dirty="0" smtClean="0">
                          <a:latin typeface="Times New Roman"/>
                          <a:cs typeface="Times New Roman"/>
                        </a:rPr>
                        <a:t>Business Letters: Format, Tone, Structure </a:t>
                      </a:r>
                      <a:r>
                        <a:rPr lang="en-US" sz="2000" b="1" spc="-15" dirty="0" smtClean="0">
                          <a:latin typeface="Times New Roman"/>
                          <a:cs typeface="Times New Roman"/>
                        </a:rPr>
                        <a:t>(Class Participation 4- Activity)</a:t>
                      </a:r>
                      <a:endParaRPr sz="2000" b="1" dirty="0">
                        <a:latin typeface="Times New Roman"/>
                        <a:cs typeface="Times New Roman"/>
                      </a:endParaRPr>
                    </a:p>
                  </a:txBody>
                  <a:tcPr marL="0" marR="0" marT="10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DB"/>
                    </a:solidFill>
                  </a:tcPr>
                </a:tc>
              </a:tr>
              <a:tr h="1019604">
                <a:tc>
                  <a:txBody>
                    <a:bodyPr/>
                    <a:lstStyle/>
                    <a:p>
                      <a:pPr marL="67945">
                        <a:lnSpc>
                          <a:spcPts val="2345"/>
                        </a:lnSpc>
                      </a:pPr>
                      <a:r>
                        <a:rPr sz="2000" b="1" dirty="0">
                          <a:latin typeface="Times New Roman"/>
                          <a:cs typeface="Times New Roman"/>
                        </a:rPr>
                        <a:t>16</a:t>
                      </a:r>
                      <a:endParaRPr sz="20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AEEDB"/>
                    </a:solidFill>
                  </a:tcPr>
                </a:tc>
                <a:tc>
                  <a:txBody>
                    <a:bodyPr/>
                    <a:lstStyle/>
                    <a:p>
                      <a:pPr marL="411480" indent="-343535">
                        <a:lnSpc>
                          <a:spcPct val="100000"/>
                        </a:lnSpc>
                        <a:spcBef>
                          <a:spcPts val="85"/>
                        </a:spcBef>
                        <a:buFont typeface="Symbol"/>
                        <a:buChar char=""/>
                        <a:tabLst>
                          <a:tab pos="411480" algn="l"/>
                          <a:tab pos="412115" algn="l"/>
                        </a:tabLst>
                      </a:pPr>
                      <a:r>
                        <a:rPr sz="2000" spc="-10" dirty="0">
                          <a:latin typeface="Times New Roman"/>
                          <a:cs typeface="Times New Roman"/>
                        </a:rPr>
                        <a:t>Memo Writing, </a:t>
                      </a:r>
                      <a:r>
                        <a:rPr sz="2000" dirty="0">
                          <a:latin typeface="Times New Roman"/>
                          <a:cs typeface="Times New Roman"/>
                        </a:rPr>
                        <a:t>Minutes of the</a:t>
                      </a:r>
                      <a:r>
                        <a:rPr sz="2000" spc="-125" dirty="0">
                          <a:latin typeface="Times New Roman"/>
                          <a:cs typeface="Times New Roman"/>
                        </a:rPr>
                        <a:t> </a:t>
                      </a:r>
                      <a:r>
                        <a:rPr sz="2000" spc="-5" dirty="0">
                          <a:latin typeface="Times New Roman"/>
                          <a:cs typeface="Times New Roman"/>
                        </a:rPr>
                        <a:t>Meeting</a:t>
                      </a:r>
                      <a:endParaRPr sz="2000" dirty="0">
                        <a:latin typeface="Times New Roman"/>
                        <a:cs typeface="Times New Roman"/>
                      </a:endParaRPr>
                    </a:p>
                    <a:p>
                      <a:pPr marL="411480" indent="-343535">
                        <a:lnSpc>
                          <a:spcPct val="100000"/>
                        </a:lnSpc>
                        <a:spcBef>
                          <a:spcPts val="365"/>
                        </a:spcBef>
                        <a:buFont typeface="Symbol"/>
                        <a:buChar char=""/>
                        <a:tabLst>
                          <a:tab pos="411480" algn="l"/>
                          <a:tab pos="412115" algn="l"/>
                        </a:tabLst>
                      </a:pPr>
                      <a:r>
                        <a:rPr sz="2000" dirty="0">
                          <a:latin typeface="Times New Roman"/>
                          <a:cs typeface="Times New Roman"/>
                        </a:rPr>
                        <a:t>Revision</a:t>
                      </a:r>
                    </a:p>
                  </a:txBody>
                  <a:tcPr marL="0" marR="0" marT="10795"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AEEDB"/>
                    </a:solidFill>
                  </a:tcPr>
                </a:tc>
              </a:tr>
            </a:tbl>
          </a:graphicData>
        </a:graphic>
      </p:graphicFrame>
    </p:spTree>
    <p:extLst>
      <p:ext uri="{BB962C8B-B14F-4D97-AF65-F5344CB8AC3E}">
        <p14:creationId xmlns:p14="http://schemas.microsoft.com/office/powerpoint/2010/main" val="187744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oney heist browing machine gun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03" y="1247687"/>
            <a:ext cx="11030299" cy="440574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58312" y="164506"/>
            <a:ext cx="10396882"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altLang="en-US" dirty="0" smtClean="0">
                <a:ea typeface="ヒラギノ角ゴ Pro W3" pitchFamily="124" charset="-128"/>
              </a:rPr>
              <a:t>Describe it!</a:t>
            </a:r>
            <a:endParaRPr lang="en-US" dirty="0"/>
          </a:p>
        </p:txBody>
      </p:sp>
    </p:spTree>
    <p:extLst>
      <p:ext uri="{BB962C8B-B14F-4D97-AF65-F5344CB8AC3E}">
        <p14:creationId xmlns:p14="http://schemas.microsoft.com/office/powerpoint/2010/main" val="24615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pitchFamily="124" charset="-128"/>
              </a:rPr>
              <a:t>Writing in the Workplace</a:t>
            </a:r>
            <a:endParaRPr lang="en-US" dirty="0"/>
          </a:p>
        </p:txBody>
      </p:sp>
      <p:sp>
        <p:nvSpPr>
          <p:cNvPr id="3" name="Content Placeholder 2"/>
          <p:cNvSpPr>
            <a:spLocks noGrp="1"/>
          </p:cNvSpPr>
          <p:nvPr>
            <p:ph sz="quarter" idx="13"/>
          </p:nvPr>
        </p:nvSpPr>
        <p:spPr/>
        <p:txBody>
          <a:bodyPr/>
          <a:lstStyle/>
          <a:p>
            <a:r>
              <a:rPr lang="en-US" altLang="en-US" dirty="0">
                <a:ea typeface="ヒラギノ角ゴ Pro W3" pitchFamily="124" charset="-128"/>
              </a:rPr>
              <a:t>Features of Academic Writing</a:t>
            </a:r>
          </a:p>
          <a:p>
            <a:r>
              <a:rPr lang="en-US" altLang="en-US" dirty="0">
                <a:ea typeface="ヒラギノ角ゴ Pro W3" pitchFamily="124" charset="-128"/>
              </a:rPr>
              <a:t>Features of </a:t>
            </a:r>
            <a:r>
              <a:rPr lang="en-US" altLang="en-US" dirty="0" smtClean="0">
                <a:ea typeface="ヒラギノ角ゴ Pro W3" pitchFamily="124" charset="-128"/>
              </a:rPr>
              <a:t>technical </a:t>
            </a:r>
            <a:r>
              <a:rPr lang="en-US" altLang="en-US" dirty="0">
                <a:ea typeface="ヒラギノ角ゴ Pro W3" pitchFamily="124" charset="-128"/>
              </a:rPr>
              <a:t>Communication</a:t>
            </a:r>
          </a:p>
        </p:txBody>
      </p:sp>
    </p:spTree>
    <p:extLst>
      <p:ext uri="{BB962C8B-B14F-4D97-AF65-F5344CB8AC3E}">
        <p14:creationId xmlns:p14="http://schemas.microsoft.com/office/powerpoint/2010/main" val="1641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ea typeface="ヒラギノ角ゴ Pro W3" pitchFamily="124" charset="-128"/>
              </a:rPr>
              <a:t>Features of Academic </a:t>
            </a:r>
            <a:r>
              <a:rPr lang="en-US" altLang="en-US" dirty="0" smtClean="0">
                <a:ea typeface="ヒラギノ角ゴ Pro W3" pitchFamily="124" charset="-128"/>
              </a:rPr>
              <a:t>Writing</a:t>
            </a:r>
            <a:endParaRPr lang="en-US" dirty="0"/>
          </a:p>
        </p:txBody>
      </p:sp>
      <p:sp>
        <p:nvSpPr>
          <p:cNvPr id="3" name="Content Placeholder 2"/>
          <p:cNvSpPr>
            <a:spLocks noGrp="1"/>
          </p:cNvSpPr>
          <p:nvPr>
            <p:ph sz="quarter" idx="13"/>
          </p:nvPr>
        </p:nvSpPr>
        <p:spPr>
          <a:xfrm>
            <a:off x="685800" y="1939896"/>
            <a:ext cx="10394707" cy="3434690"/>
          </a:xfrm>
        </p:spPr>
        <p:txBody>
          <a:bodyPr>
            <a:normAutofit fontScale="92500" lnSpcReduction="10000"/>
          </a:bodyPr>
          <a:lstStyle/>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Purpose</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Demonstrate your knowledge of the topic</a:t>
            </a:r>
          </a:p>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Your knowledge of the topic</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Less than the teacher</a:t>
            </a:r>
          </a:p>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Audience</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The teacher</a:t>
            </a:r>
          </a:p>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Criteria for evaluation</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Depth, logic, clarity, unity, and grammar</a:t>
            </a:r>
          </a:p>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Statistical and graphic support</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Sometimes used to explain and persuade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0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pitchFamily="124" charset="-128"/>
              </a:rPr>
              <a:t>Features of Technical </a:t>
            </a:r>
            <a:r>
              <a:rPr lang="en-US" altLang="en-US" dirty="0" smtClean="0">
                <a:ea typeface="ヒラギノ角ゴ Pro W3" pitchFamily="124" charset="-128"/>
              </a:rPr>
              <a:t>Communication</a:t>
            </a:r>
            <a:endParaRPr lang="en-US" dirty="0"/>
          </a:p>
        </p:txBody>
      </p:sp>
      <p:sp>
        <p:nvSpPr>
          <p:cNvPr id="3" name="Content Placeholder 2"/>
          <p:cNvSpPr>
            <a:spLocks noGrp="1"/>
          </p:cNvSpPr>
          <p:nvPr>
            <p:ph sz="quarter" idx="13"/>
          </p:nvPr>
        </p:nvSpPr>
        <p:spPr/>
        <p:txBody>
          <a:bodyPr>
            <a:normAutofit fontScale="92500" lnSpcReduction="20000"/>
          </a:bodyPr>
          <a:lstStyle/>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Purpose</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Accomplish a task</a:t>
            </a:r>
          </a:p>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Your knowledge of the topic</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Greater than the reader</a:t>
            </a:r>
          </a:p>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Audience</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Variety of people with differing technical </a:t>
            </a:r>
            <a:r>
              <a:rPr lang="en-US" altLang="en-US" dirty="0" smtClean="0">
                <a:latin typeface="Times New Roman" panose="02020603050405020304" pitchFamily="18" charset="0"/>
                <a:ea typeface="ヒラギノ角ゴ Pro W3" pitchFamily="124" charset="-128"/>
                <a:cs typeface="Times New Roman" panose="02020603050405020304" pitchFamily="18" charset="0"/>
              </a:rPr>
              <a:t>backgrounds</a:t>
            </a:r>
          </a:p>
          <a:p>
            <a:pPr lvl="2"/>
            <a:r>
              <a:rPr lang="en-US" altLang="en-US" dirty="0" smtClean="0">
                <a:latin typeface="Times New Roman" panose="02020603050405020304" pitchFamily="18" charset="0"/>
                <a:ea typeface="ヒラギノ角ゴ Pro W3" pitchFamily="124" charset="-128"/>
                <a:cs typeface="Times New Roman" panose="02020603050405020304" pitchFamily="18" charset="0"/>
              </a:rPr>
              <a:t>Criteria </a:t>
            </a:r>
            <a:r>
              <a:rPr lang="en-US" altLang="en-US" dirty="0">
                <a:latin typeface="Times New Roman" panose="02020603050405020304" pitchFamily="18" charset="0"/>
                <a:ea typeface="ヒラギノ角ゴ Pro W3" pitchFamily="124" charset="-128"/>
                <a:cs typeface="Times New Roman" panose="02020603050405020304" pitchFamily="18" charset="0"/>
              </a:rPr>
              <a:t>for evaluation</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Clearly organized ideas that meet the needs of busy readers</a:t>
            </a:r>
          </a:p>
          <a:p>
            <a:pPr lvl="1"/>
            <a:r>
              <a:rPr lang="en-US" altLang="en-US" b="1" dirty="0">
                <a:latin typeface="Times New Roman" panose="02020603050405020304" pitchFamily="18" charset="0"/>
                <a:ea typeface="ヒラギノ角ゴ Pro W3" pitchFamily="124" charset="-128"/>
                <a:cs typeface="Times New Roman" panose="02020603050405020304" pitchFamily="18" charset="0"/>
              </a:rPr>
              <a:t>Statistical and graphic support</a:t>
            </a:r>
          </a:p>
          <a:p>
            <a:pPr lvl="2"/>
            <a:r>
              <a:rPr lang="en-US" altLang="en-US" dirty="0">
                <a:latin typeface="Times New Roman" panose="02020603050405020304" pitchFamily="18" charset="0"/>
                <a:ea typeface="ヒラギノ角ゴ Pro W3" pitchFamily="124" charset="-128"/>
                <a:cs typeface="Times New Roman" panose="02020603050405020304" pitchFamily="18" charset="0"/>
              </a:rPr>
              <a:t>Used to explain conditions and present alternative courses of action</a:t>
            </a:r>
          </a:p>
          <a:p>
            <a:pPr lvl="2"/>
            <a:endParaRPr lang="en-US" altLang="en-US" dirty="0" smtClean="0">
              <a:latin typeface="Times New Roman" panose="02020603050405020304" pitchFamily="18" charset="0"/>
              <a:ea typeface="ヒラギノ角ゴ Pro W3" pitchFamily="124" charset="-128"/>
              <a:cs typeface="Times New Roman" panose="02020603050405020304" pitchFamily="18" charset="0"/>
            </a:endParaRPr>
          </a:p>
        </p:txBody>
      </p:sp>
    </p:spTree>
    <p:extLst>
      <p:ext uri="{BB962C8B-B14F-4D97-AF65-F5344CB8AC3E}">
        <p14:creationId xmlns:p14="http://schemas.microsoft.com/office/powerpoint/2010/main" val="38347806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TM04033927[[fn=Main Event]]</Template>
  <TotalTime>333</TotalTime>
  <Words>1541</Words>
  <Application>Microsoft Office PowerPoint</Application>
  <PresentationFormat>Widescreen</PresentationFormat>
  <Paragraphs>209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맑은 고딕</vt:lpstr>
      <vt:lpstr>Arial</vt:lpstr>
      <vt:lpstr>Impact</vt:lpstr>
      <vt:lpstr>Symbol</vt:lpstr>
      <vt:lpstr>Times New Roman</vt:lpstr>
      <vt:lpstr>ヒラギノ角ゴ Pro W3</vt:lpstr>
      <vt:lpstr>Main Event</vt:lpstr>
      <vt:lpstr>Technical business writing</vt:lpstr>
      <vt:lpstr>Marks Distribution</vt:lpstr>
      <vt:lpstr>PowerPoint Presentation</vt:lpstr>
      <vt:lpstr>PowerPoint Presentation</vt:lpstr>
      <vt:lpstr>PowerPoint Presentation</vt:lpstr>
      <vt:lpstr>PowerPoint Presentation</vt:lpstr>
      <vt:lpstr>Writing in the Workplace</vt:lpstr>
      <vt:lpstr>Features of Academic Writing</vt:lpstr>
      <vt:lpstr>Features of Technical Communication</vt:lpstr>
      <vt:lpstr>The difference</vt:lpstr>
      <vt:lpstr>Which genre of “Writing” is the easiest to learn?</vt:lpstr>
      <vt:lpstr>Some Tools!</vt:lpstr>
      <vt:lpstr>Journalistic writing</vt:lpstr>
      <vt:lpstr>Creative Writing</vt:lpstr>
      <vt:lpstr>Let's Check your Knowledge!</vt:lpstr>
      <vt:lpstr>PowerPoint Presentation</vt:lpstr>
      <vt:lpstr>Exercise Continued.</vt:lpstr>
      <vt:lpstr>Now Technically describe this!</vt:lpstr>
      <vt:lpstr>PowerPoint Presentation</vt:lpstr>
      <vt:lpstr>TECHNICAL WRITING</vt:lpstr>
      <vt:lpstr>What is Technical Writing?</vt:lpstr>
      <vt:lpstr>Technical Documents common in the field of CS</vt:lpstr>
      <vt:lpstr>Technical Documents common in the field of CS</vt:lpstr>
      <vt:lpstr>The Importance of Technical Writing:</vt:lpstr>
      <vt:lpstr>Common Purposes of Technical Writing:</vt:lpstr>
      <vt:lpstr>  History of Technical Writing:</vt:lpstr>
      <vt:lpstr>History of Technical Writing:</vt:lpstr>
      <vt:lpstr>History of Technical Writing: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business writing</dc:title>
  <dc:creator>Faiza Mumtaz</dc:creator>
  <cp:lastModifiedBy>Faiza Mumtaz</cp:lastModifiedBy>
  <cp:revision>22</cp:revision>
  <dcterms:created xsi:type="dcterms:W3CDTF">2021-02-05T07:41:00Z</dcterms:created>
  <dcterms:modified xsi:type="dcterms:W3CDTF">2021-02-11T08:55:13Z</dcterms:modified>
</cp:coreProperties>
</file>