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1"/>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6350" y="1"/>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AE08431-3430-446C-BE9C-42A3F91DDC20}" type="datetimeFigureOut">
              <a:rPr lang="en-US" smtClean="0">
                <a:solidFill>
                  <a:prstClr val="black">
                    <a:lumMod val="95000"/>
                    <a:lumOff val="5000"/>
                  </a:prstClr>
                </a:solidFill>
              </a:rPr>
              <a:pPr/>
              <a:t>4/11/2021</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2A4B78F3-1405-49F1-A413-B8030AAEE9B4}" type="slidenum">
              <a:rPr lang="en-US" smtClean="0">
                <a:solidFill>
                  <a:prstClr val="black">
                    <a:lumMod val="95000"/>
                    <a:lumOff val="5000"/>
                  </a:prstClr>
                </a:solidFill>
              </a:rPr>
              <a:pPr/>
              <a:t>‹#›</a:t>
            </a:fld>
            <a:endParaRPr lang="en-US" dirty="0">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27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08431-3430-446C-BE9C-42A3F91DDC20}" type="datetimeFigureOut">
              <a:rPr lang="en-US" smtClean="0">
                <a:solidFill>
                  <a:prstClr val="black">
                    <a:lumMod val="95000"/>
                    <a:lumOff val="5000"/>
                  </a:prstClr>
                </a:solidFill>
              </a:rPr>
              <a:pPr/>
              <a:t>4/11/2021</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2A4B78F3-1405-49F1-A413-B8030AAEE9B4}"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103271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2"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08431-3430-446C-BE9C-42A3F91DDC20}" type="datetimeFigureOut">
              <a:rPr lang="en-US" smtClean="0">
                <a:solidFill>
                  <a:prstClr val="black">
                    <a:lumMod val="95000"/>
                    <a:lumOff val="5000"/>
                  </a:prstClr>
                </a:solidFill>
              </a:rPr>
              <a:pPr/>
              <a:t>4/11/2021</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2A4B78F3-1405-49F1-A413-B8030AAEE9B4}" type="slidenum">
              <a:rPr lang="en-US" smtClean="0">
                <a:solidFill>
                  <a:prstClr val="black">
                    <a:lumMod val="95000"/>
                    <a:lumOff val="5000"/>
                  </a:prstClr>
                </a:solidFill>
              </a:rPr>
              <a:pPr/>
              <a:t>‹#›</a:t>
            </a:fld>
            <a:endParaRPr lang="en-US" dirty="0">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9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08431-3430-446C-BE9C-42A3F91DDC20}" type="datetimeFigureOut">
              <a:rPr lang="en-US" smtClean="0">
                <a:solidFill>
                  <a:prstClr val="black">
                    <a:lumMod val="95000"/>
                    <a:lumOff val="5000"/>
                  </a:prstClr>
                </a:solidFill>
              </a:rPr>
              <a:pPr/>
              <a:t>4/11/2021</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2A4B78F3-1405-49F1-A413-B8030AAEE9B4}"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22805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6350" y="1"/>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E08431-3430-446C-BE9C-42A3F91DDC20}" type="datetimeFigureOut">
              <a:rPr lang="en-US" smtClean="0">
                <a:solidFill>
                  <a:prstClr val="black">
                    <a:lumMod val="95000"/>
                    <a:lumOff val="5000"/>
                  </a:prstClr>
                </a:solidFill>
              </a:rPr>
              <a:pPr/>
              <a:t>4/11/2021</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2A4B78F3-1405-49F1-A413-B8030AAEE9B4}" type="slidenum">
              <a:rPr lang="en-US" smtClean="0">
                <a:solidFill>
                  <a:prstClr val="black">
                    <a:lumMod val="95000"/>
                    <a:lumOff val="5000"/>
                  </a:prstClr>
                </a:solidFill>
              </a:rPr>
              <a:pPr/>
              <a:t>‹#›</a:t>
            </a:fld>
            <a:endParaRPr lang="en-US" dirty="0">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6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E08431-3430-446C-BE9C-42A3F91DDC20}" type="datetimeFigureOut">
              <a:rPr lang="en-US" smtClean="0">
                <a:solidFill>
                  <a:prstClr val="black">
                    <a:lumMod val="95000"/>
                    <a:lumOff val="5000"/>
                  </a:prstClr>
                </a:solidFill>
              </a:rPr>
              <a:pPr/>
              <a:t>4/11/2021</a:t>
            </a:fld>
            <a:endParaRPr lang="en-US" dirty="0">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2A4B78F3-1405-49F1-A413-B8030AAEE9B4}"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44467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E08431-3430-446C-BE9C-42A3F91DDC20}" type="datetimeFigureOut">
              <a:rPr lang="en-US" smtClean="0">
                <a:solidFill>
                  <a:prstClr val="black">
                    <a:lumMod val="95000"/>
                    <a:lumOff val="5000"/>
                  </a:prstClr>
                </a:solidFill>
              </a:rPr>
              <a:pPr/>
              <a:t>4/11/2021</a:t>
            </a:fld>
            <a:endParaRPr lang="en-US" dirty="0">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2A4B78F3-1405-49F1-A413-B8030AAEE9B4}"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349922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E08431-3430-446C-BE9C-42A3F91DDC20}" type="datetimeFigureOut">
              <a:rPr lang="en-US" smtClean="0">
                <a:solidFill>
                  <a:prstClr val="black">
                    <a:lumMod val="95000"/>
                    <a:lumOff val="5000"/>
                  </a:prstClr>
                </a:solidFill>
              </a:rPr>
              <a:pPr/>
              <a:t>4/11/2021</a:t>
            </a:fld>
            <a:endParaRPr lang="en-US" dirty="0">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95000"/>
                  <a:lumOff val="5000"/>
                </a:prstClr>
              </a:solidFill>
            </a:endParaRPr>
          </a:p>
        </p:txBody>
      </p:sp>
      <p:sp>
        <p:nvSpPr>
          <p:cNvPr id="5" name="Slide Number Placeholder 4"/>
          <p:cNvSpPr>
            <a:spLocks noGrp="1"/>
          </p:cNvSpPr>
          <p:nvPr>
            <p:ph type="sldNum" sz="quarter" idx="12"/>
          </p:nvPr>
        </p:nvSpPr>
        <p:spPr/>
        <p:txBody>
          <a:bodyPr/>
          <a:lstStyle/>
          <a:p>
            <a:fld id="{2A4B78F3-1405-49F1-A413-B8030AAEE9B4}"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99616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08431-3430-446C-BE9C-42A3F91DDC20}" type="datetimeFigureOut">
              <a:rPr lang="en-US" smtClean="0">
                <a:solidFill>
                  <a:prstClr val="black">
                    <a:lumMod val="95000"/>
                    <a:lumOff val="5000"/>
                  </a:prstClr>
                </a:solidFill>
              </a:rPr>
              <a:pPr/>
              <a:t>4/11/2021</a:t>
            </a:fld>
            <a:endParaRPr lang="en-US" dirty="0">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2A4B78F3-1405-49F1-A413-B8030AAEE9B4}"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227306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E08431-3430-446C-BE9C-42A3F91DDC20}" type="datetimeFigureOut">
              <a:rPr lang="en-US" smtClean="0">
                <a:solidFill>
                  <a:prstClr val="black">
                    <a:lumMod val="95000"/>
                    <a:lumOff val="5000"/>
                  </a:prstClr>
                </a:solidFill>
              </a:rPr>
              <a:pPr/>
              <a:t>4/11/2021</a:t>
            </a:fld>
            <a:endParaRPr lang="en-US" dirty="0">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2A4B78F3-1405-49F1-A413-B8030AAEE9B4}" type="slidenum">
              <a:rPr lang="en-US" smtClean="0">
                <a:solidFill>
                  <a:prstClr val="black">
                    <a:lumMod val="95000"/>
                    <a:lumOff val="5000"/>
                  </a:prstClr>
                </a:solidFill>
              </a:rPr>
              <a:pPr/>
              <a:t>‹#›</a:t>
            </a:fld>
            <a:endParaRPr lang="en-US" dirty="0">
              <a:solidFill>
                <a:prstClr val="black">
                  <a:lumMod val="95000"/>
                  <a:lumOff val="5000"/>
                </a:prstClr>
              </a:solidFill>
            </a:endParaRPr>
          </a:p>
        </p:txBody>
      </p:sp>
    </p:spTree>
    <p:extLst>
      <p:ext uri="{BB962C8B-B14F-4D97-AF65-F5344CB8AC3E}">
        <p14:creationId xmlns:p14="http://schemas.microsoft.com/office/powerpoint/2010/main" val="352572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E08431-3430-446C-BE9C-42A3F91DDC20}" type="datetimeFigureOut">
              <a:rPr lang="en-US" smtClean="0">
                <a:solidFill>
                  <a:prstClr val="black">
                    <a:lumMod val="95000"/>
                    <a:lumOff val="5000"/>
                  </a:prstClr>
                </a:solidFill>
              </a:rPr>
              <a:pPr/>
              <a:t>4/11/2021</a:t>
            </a:fld>
            <a:endParaRPr lang="en-US" dirty="0">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2A4B78F3-1405-49F1-A413-B8030AAEE9B4}" type="slidenum">
              <a:rPr lang="en-US" smtClean="0">
                <a:solidFill>
                  <a:prstClr val="black">
                    <a:lumMod val="95000"/>
                    <a:lumOff val="5000"/>
                  </a:prstClr>
                </a:solidFill>
              </a:rPr>
              <a:pPr/>
              <a:t>‹#›</a:t>
            </a:fld>
            <a:endParaRPr lang="en-US" dirty="0">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71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9"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E08431-3430-446C-BE9C-42A3F91DDC20}" type="datetimeFigureOut">
              <a:rPr lang="en-US" smtClean="0">
                <a:solidFill>
                  <a:prstClr val="black">
                    <a:lumMod val="95000"/>
                    <a:lumOff val="5000"/>
                  </a:prstClr>
                </a:solidFill>
              </a:rPr>
              <a:pPr/>
              <a:t>4/11/2021</a:t>
            </a:fld>
            <a:endParaRPr lang="en-US" dirty="0">
              <a:solidFill>
                <a:prstClr val="black">
                  <a:lumMod val="95000"/>
                  <a:lumOff val="5000"/>
                </a:prstClr>
              </a:solidFill>
            </a:endParaRPr>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A4B78F3-1405-49F1-A413-B8030AAEE9B4}" type="slidenum">
              <a:rPr lang="en-US" smtClean="0">
                <a:solidFill>
                  <a:prstClr val="black">
                    <a:lumMod val="95000"/>
                    <a:lumOff val="5000"/>
                  </a:prstClr>
                </a:solidFill>
              </a:rPr>
              <a:pPr/>
              <a:t>‹#›</a:t>
            </a:fld>
            <a:endParaRPr lang="en-US" dirty="0">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254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4777256"/>
            <a:ext cx="8534400" cy="1828800"/>
          </a:xfrm>
        </p:spPr>
        <p:txBody>
          <a:bodyPr>
            <a:normAutofit/>
          </a:bodyPr>
          <a:lstStyle/>
          <a:p>
            <a:pPr algn="l"/>
            <a:r>
              <a:rPr lang="en-US" b="1" dirty="0" smtClean="0">
                <a:latin typeface="Times New Roman" panose="02020603050405020304" pitchFamily="18" charset="0"/>
                <a:cs typeface="Times New Roman" panose="02020603050405020304" pitchFamily="18" charset="0"/>
              </a:rPr>
              <a:t>Writing Technical Reports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448800" y="4960137"/>
            <a:ext cx="933450" cy="1463040"/>
          </a:xfrm>
        </p:spPr>
        <p:txBody>
          <a:bodyPr/>
          <a:lstStyle/>
          <a:p>
            <a:endParaRPr lang="en-US" dirty="0"/>
          </a:p>
        </p:txBody>
      </p:sp>
    </p:spTree>
    <p:extLst>
      <p:ext uri="{BB962C8B-B14F-4D97-AF65-F5344CB8AC3E}">
        <p14:creationId xmlns:p14="http://schemas.microsoft.com/office/powerpoint/2010/main" val="1992539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Executive summary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92096" y="2286000"/>
            <a:ext cx="8147304" cy="4023360"/>
          </a:xfrm>
        </p:spPr>
        <p:txBody>
          <a:bodyPr>
            <a:normAutofit/>
          </a:bodyPr>
          <a:lstStyle/>
          <a:p>
            <a:r>
              <a:rPr lang="en-US" sz="2800" dirty="0">
                <a:latin typeface="Times New Roman" panose="02020603050405020304" pitchFamily="18" charset="0"/>
                <a:cs typeface="Times New Roman" panose="02020603050405020304" pitchFamily="18" charset="0"/>
              </a:rPr>
              <a:t>Guidelines for writing a good Executive summary</a:t>
            </a:r>
          </a:p>
          <a:p>
            <a:pPr marL="651510" indent="-514350">
              <a:buFont typeface="+mj-lt"/>
              <a:buAutoNum type="arabicPeriod"/>
            </a:pPr>
            <a:r>
              <a:rPr lang="en-US" sz="2800" dirty="0">
                <a:latin typeface="Times New Roman" panose="02020603050405020304" pitchFamily="18" charset="0"/>
                <a:cs typeface="Times New Roman" panose="02020603050405020304" pitchFamily="18" charset="0"/>
              </a:rPr>
              <a:t>Read the entire report to grasp its full content</a:t>
            </a:r>
          </a:p>
          <a:p>
            <a:pPr marL="651510" indent="-514350">
              <a:buFont typeface="+mj-lt"/>
              <a:buAutoNum type="arabicPeriod"/>
            </a:pPr>
            <a:r>
              <a:rPr lang="en-US" sz="2800" dirty="0">
                <a:latin typeface="Times New Roman" panose="02020603050405020304" pitchFamily="18" charset="0"/>
                <a:cs typeface="Times New Roman" panose="02020603050405020304" pitchFamily="18" charset="0"/>
              </a:rPr>
              <a:t>Summary should be one quarter of the original text</a:t>
            </a:r>
          </a:p>
          <a:p>
            <a:pPr marL="651510" indent="-514350">
              <a:buFont typeface="+mj-lt"/>
              <a:buAutoNum type="arabicPeriod"/>
            </a:pPr>
            <a:r>
              <a:rPr lang="en-US" sz="2800" dirty="0">
                <a:latin typeface="Times New Roman" panose="02020603050405020304" pitchFamily="18" charset="0"/>
                <a:cs typeface="Times New Roman" panose="02020603050405020304" pitchFamily="18" charset="0"/>
              </a:rPr>
              <a:t>Write persuasively</a:t>
            </a:r>
          </a:p>
          <a:p>
            <a:pPr marL="651510" indent="-514350">
              <a:buFont typeface="+mj-lt"/>
              <a:buAutoNum type="arabicPeriod"/>
            </a:pPr>
            <a:r>
              <a:rPr lang="en-US" sz="2800" dirty="0">
                <a:latin typeface="Times New Roman" panose="02020603050405020304" pitchFamily="18" charset="0"/>
                <a:cs typeface="Times New Roman" panose="02020603050405020304" pitchFamily="18" charset="0"/>
              </a:rPr>
              <a:t>Use headings</a:t>
            </a:r>
          </a:p>
          <a:p>
            <a:pPr marL="651510" indent="-514350">
              <a:buFont typeface="+mj-lt"/>
              <a:buAutoNum type="arabicPeriod"/>
            </a:pPr>
            <a:r>
              <a:rPr lang="en-US" sz="2800" dirty="0">
                <a:latin typeface="Times New Roman" panose="02020603050405020304" pitchFamily="18" charset="0"/>
                <a:cs typeface="Times New Roman" panose="02020603050405020304" pitchFamily="18" charset="0"/>
              </a:rPr>
              <a:t>Be simple and formal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540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096" y="585216"/>
            <a:ext cx="8071104" cy="1499616"/>
          </a:xfrm>
        </p:spPr>
        <p:txBody>
          <a:bodyPr>
            <a:normAutofit/>
          </a:bodyPr>
          <a:lstStyle/>
          <a:p>
            <a:r>
              <a:rPr lang="en-US" dirty="0" smtClean="0">
                <a:latin typeface="Times New Roman" panose="02020603050405020304" pitchFamily="18" charset="0"/>
                <a:cs typeface="Times New Roman" panose="02020603050405020304" pitchFamily="18" charset="0"/>
              </a:rPr>
              <a:t>Table of contents/list of figures/tables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92096" y="2286000"/>
            <a:ext cx="8071104" cy="4023360"/>
          </a:xfrm>
        </p:spPr>
        <p:txBody>
          <a:bodyPr>
            <a:normAutofit/>
          </a:bodyPr>
          <a:lstStyle/>
          <a:p>
            <a:r>
              <a:rPr lang="en-US" sz="2800" dirty="0">
                <a:latin typeface="Times New Roman" panose="02020603050405020304" pitchFamily="18" charset="0"/>
                <a:cs typeface="Times New Roman" panose="02020603050405020304" pitchFamily="18" charset="0"/>
              </a:rPr>
              <a:t>A table of content is an excellent way for prospective reader to get an overview of the document.</a:t>
            </a:r>
          </a:p>
          <a:p>
            <a:r>
              <a:rPr lang="en-US" sz="2800" dirty="0">
                <a:latin typeface="Times New Roman" panose="02020603050405020304" pitchFamily="18" charset="0"/>
                <a:cs typeface="Times New Roman" panose="02020603050405020304" pitchFamily="18" charset="0"/>
              </a:rPr>
              <a:t>The following numbering systems can be used for table of contents</a:t>
            </a:r>
          </a:p>
          <a:p>
            <a:pPr marL="651510" indent="-514350">
              <a:buFont typeface="+mj-lt"/>
              <a:buAutoNum type="arabicPeriod"/>
            </a:pPr>
            <a:r>
              <a:rPr lang="en-US" sz="2800" dirty="0">
                <a:latin typeface="Times New Roman" panose="02020603050405020304" pitchFamily="18" charset="0"/>
                <a:cs typeface="Times New Roman" panose="02020603050405020304" pitchFamily="18" charset="0"/>
              </a:rPr>
              <a:t>The traditional (I., I.A, I.A.1, and so on)</a:t>
            </a:r>
          </a:p>
          <a:p>
            <a:pPr marL="651510" indent="-514350">
              <a:buFont typeface="+mj-lt"/>
              <a:buAutoNum type="arabicPeriod"/>
            </a:pPr>
            <a:r>
              <a:rPr lang="en-US" sz="2800" dirty="0">
                <a:latin typeface="Times New Roman" panose="02020603050405020304" pitchFamily="18" charset="0"/>
                <a:cs typeface="Times New Roman" panose="02020603050405020304" pitchFamily="18" charset="0"/>
              </a:rPr>
              <a:t>The multiple decimal format (1.0, 1.1.1, 1.1.2, 1.2.1,  and so 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919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Writing Introduction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4107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292097" y="2653852"/>
            <a:ext cx="7290055" cy="2935418"/>
          </a:xfrm>
        </p:spPr>
        <p:txBody>
          <a:bodyPr>
            <a:normAutofit/>
          </a:bodyPr>
          <a:lstStyle/>
          <a:p>
            <a:pPr algn="just"/>
            <a:r>
              <a:rPr lang="en-US" sz="2100" dirty="0">
                <a:latin typeface="Times New Roman" panose="02020603050405020304" pitchFamily="18" charset="0"/>
                <a:cs typeface="Times New Roman" panose="02020603050405020304" pitchFamily="18" charset="0"/>
              </a:rPr>
              <a:t>The introduction leads the reader from a </a:t>
            </a:r>
            <a:r>
              <a:rPr lang="en-US" sz="2100" dirty="0">
                <a:solidFill>
                  <a:srgbClr val="FF0000"/>
                </a:solidFill>
                <a:latin typeface="Times New Roman" panose="02020603050405020304" pitchFamily="18" charset="0"/>
                <a:cs typeface="Times New Roman" panose="02020603050405020304" pitchFamily="18" charset="0"/>
              </a:rPr>
              <a:t>general subject area to a particular field of research</a:t>
            </a:r>
            <a:r>
              <a:rPr lang="en-US" sz="2100" dirty="0">
                <a:latin typeface="Times New Roman" panose="02020603050405020304" pitchFamily="18" charset="0"/>
                <a:cs typeface="Times New Roman" panose="02020603050405020304" pitchFamily="18" charset="0"/>
              </a:rPr>
              <a:t>. It establishes the </a:t>
            </a:r>
            <a:r>
              <a:rPr lang="en-US" sz="2100" dirty="0">
                <a:solidFill>
                  <a:srgbClr val="FF0000"/>
                </a:solidFill>
                <a:latin typeface="Times New Roman" panose="02020603050405020304" pitchFamily="18" charset="0"/>
                <a:cs typeface="Times New Roman" panose="02020603050405020304" pitchFamily="18" charset="0"/>
              </a:rPr>
              <a:t>context</a:t>
            </a:r>
            <a:r>
              <a:rPr lang="en-US" sz="2100" dirty="0">
                <a:latin typeface="Times New Roman" panose="02020603050405020304" pitchFamily="18" charset="0"/>
                <a:cs typeface="Times New Roman" panose="02020603050405020304" pitchFamily="18" charset="0"/>
              </a:rPr>
              <a:t> and </a:t>
            </a:r>
            <a:r>
              <a:rPr lang="en-US" sz="2100" dirty="0">
                <a:solidFill>
                  <a:srgbClr val="FF0000"/>
                </a:solidFill>
                <a:latin typeface="Times New Roman" panose="02020603050405020304" pitchFamily="18" charset="0"/>
                <a:cs typeface="Times New Roman" panose="02020603050405020304" pitchFamily="18" charset="0"/>
              </a:rPr>
              <a:t>significance</a:t>
            </a:r>
            <a:r>
              <a:rPr lang="en-US" sz="2100" dirty="0">
                <a:latin typeface="Times New Roman" panose="02020603050405020304" pitchFamily="18" charset="0"/>
                <a:cs typeface="Times New Roman" panose="02020603050405020304" pitchFamily="18" charset="0"/>
              </a:rPr>
              <a:t> of the research being conducted by </a:t>
            </a:r>
            <a:r>
              <a:rPr lang="en-US" sz="2100" dirty="0">
                <a:solidFill>
                  <a:srgbClr val="FF0000"/>
                </a:solidFill>
                <a:latin typeface="Times New Roman" panose="02020603050405020304" pitchFamily="18" charset="0"/>
                <a:cs typeface="Times New Roman" panose="02020603050405020304" pitchFamily="18" charset="0"/>
              </a:rPr>
              <a:t>summarizing current understanding and background information </a:t>
            </a:r>
            <a:r>
              <a:rPr lang="en-US" sz="2100" dirty="0">
                <a:latin typeface="Times New Roman" panose="02020603050405020304" pitchFamily="18" charset="0"/>
                <a:cs typeface="Times New Roman" panose="02020603050405020304" pitchFamily="18" charset="0"/>
              </a:rPr>
              <a:t>about the topic, stating the </a:t>
            </a:r>
            <a:r>
              <a:rPr lang="en-US" sz="2100" dirty="0">
                <a:solidFill>
                  <a:srgbClr val="FF0000"/>
                </a:solidFill>
                <a:latin typeface="Times New Roman" panose="02020603050405020304" pitchFamily="18" charset="0"/>
                <a:cs typeface="Times New Roman" panose="02020603050405020304" pitchFamily="18" charset="0"/>
              </a:rPr>
              <a:t>purpose</a:t>
            </a:r>
            <a:r>
              <a:rPr lang="en-US" sz="2100" dirty="0">
                <a:latin typeface="Times New Roman" panose="02020603050405020304" pitchFamily="18" charset="0"/>
                <a:cs typeface="Times New Roman" panose="02020603050405020304" pitchFamily="18" charset="0"/>
              </a:rPr>
              <a:t> of the work in the form of the </a:t>
            </a:r>
            <a:r>
              <a:rPr lang="en-US" sz="2100" dirty="0">
                <a:solidFill>
                  <a:srgbClr val="FF0000"/>
                </a:solidFill>
                <a:latin typeface="Times New Roman" panose="02020603050405020304" pitchFamily="18" charset="0"/>
                <a:cs typeface="Times New Roman" panose="02020603050405020304" pitchFamily="18" charset="0"/>
              </a:rPr>
              <a:t>research problem </a:t>
            </a:r>
            <a:r>
              <a:rPr lang="en-US" sz="2100" dirty="0">
                <a:latin typeface="Times New Roman" panose="02020603050405020304" pitchFamily="18" charset="0"/>
                <a:cs typeface="Times New Roman" panose="02020603050405020304" pitchFamily="18" charset="0"/>
              </a:rPr>
              <a:t>supported by a hypothesis or a set of questions, briefly explaining the </a:t>
            </a:r>
            <a:r>
              <a:rPr lang="en-US" sz="2100" dirty="0">
                <a:solidFill>
                  <a:srgbClr val="FF0000"/>
                </a:solidFill>
                <a:latin typeface="Times New Roman" panose="02020603050405020304" pitchFamily="18" charset="0"/>
                <a:cs typeface="Times New Roman" panose="02020603050405020304" pitchFamily="18" charset="0"/>
              </a:rPr>
              <a:t>methodological approach </a:t>
            </a:r>
            <a:r>
              <a:rPr lang="en-US" sz="2100" dirty="0">
                <a:latin typeface="Times New Roman" panose="02020603050405020304" pitchFamily="18" charset="0"/>
                <a:cs typeface="Times New Roman" panose="02020603050405020304" pitchFamily="18" charset="0"/>
              </a:rPr>
              <a:t>used to examine the research problem, </a:t>
            </a:r>
            <a:r>
              <a:rPr lang="en-US" sz="2100" dirty="0">
                <a:solidFill>
                  <a:srgbClr val="FF0000"/>
                </a:solidFill>
                <a:latin typeface="Times New Roman" panose="02020603050405020304" pitchFamily="18" charset="0"/>
                <a:cs typeface="Times New Roman" panose="02020603050405020304" pitchFamily="18" charset="0"/>
              </a:rPr>
              <a:t>highlighting the potential outcomes </a:t>
            </a:r>
            <a:r>
              <a:rPr lang="en-US" sz="2100" dirty="0">
                <a:latin typeface="Times New Roman" panose="02020603050405020304" pitchFamily="18" charset="0"/>
                <a:cs typeface="Times New Roman" panose="02020603050405020304" pitchFamily="18" charset="0"/>
              </a:rPr>
              <a:t>your study can reveal, and outlining the remaining structure of the paper.</a:t>
            </a:r>
          </a:p>
        </p:txBody>
      </p:sp>
    </p:spTree>
    <p:extLst>
      <p:ext uri="{BB962C8B-B14F-4D97-AF65-F5344CB8AC3E}">
        <p14:creationId xmlns:p14="http://schemas.microsoft.com/office/powerpoint/2010/main" val="1668259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a Good Introduction</a:t>
            </a:r>
            <a:br>
              <a:rPr lang="en-US" dirty="0"/>
            </a:br>
            <a:endParaRPr lang="en-US" dirty="0"/>
          </a:p>
        </p:txBody>
      </p:sp>
      <p:sp>
        <p:nvSpPr>
          <p:cNvPr id="3" name="Content Placeholder 2"/>
          <p:cNvSpPr>
            <a:spLocks noGrp="1"/>
          </p:cNvSpPr>
          <p:nvPr>
            <p:ph idx="1"/>
          </p:nvPr>
        </p:nvSpPr>
        <p:spPr/>
        <p:txBody>
          <a:bodyPr/>
          <a:lstStyle/>
          <a:p>
            <a:r>
              <a:rPr lang="en-US" sz="2100" dirty="0">
                <a:latin typeface="Times New Roman" panose="02020603050405020304" pitchFamily="18" charset="0"/>
                <a:cs typeface="Times New Roman" panose="02020603050405020304" pitchFamily="18" charset="0"/>
              </a:rPr>
              <a:t>Think of the introduction as a mental road map that must answer for the reader these four questions:</a:t>
            </a: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What was I studying?</a:t>
            </a: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Why was this topic important to investigate?</a:t>
            </a: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What did we know about this topic before I did this study?</a:t>
            </a: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How will this study advance new knowledge or new ways of understanding?</a:t>
            </a:r>
          </a:p>
          <a:p>
            <a:endParaRPr lang="en-US" dirty="0"/>
          </a:p>
        </p:txBody>
      </p:sp>
    </p:spTree>
    <p:extLst>
      <p:ext uri="{BB962C8B-B14F-4D97-AF65-F5344CB8AC3E}">
        <p14:creationId xmlns:p14="http://schemas.microsoft.com/office/powerpoint/2010/main" val="3100187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dirty="0"/>
              <a:t>Structure and Approach</a:t>
            </a:r>
          </a:p>
        </p:txBody>
      </p:sp>
      <p:sp>
        <p:nvSpPr>
          <p:cNvPr id="3" name="Content Placeholder 2"/>
          <p:cNvSpPr>
            <a:spLocks noGrp="1"/>
          </p:cNvSpPr>
          <p:nvPr>
            <p:ph idx="1"/>
          </p:nvPr>
        </p:nvSpPr>
        <p:spPr>
          <a:xfrm>
            <a:off x="1765480" y="2122600"/>
            <a:ext cx="8741535" cy="3466671"/>
          </a:xfrm>
        </p:spPr>
        <p:txBody>
          <a:bodyPr>
            <a:normAutofit/>
          </a:bodyPr>
          <a:lstStyle/>
          <a:p>
            <a:r>
              <a:rPr lang="en-US" sz="1800" b="1" dirty="0">
                <a:latin typeface="Times New Roman" panose="02020603050405020304" pitchFamily="18" charset="0"/>
                <a:cs typeface="Times New Roman" panose="02020603050405020304" pitchFamily="18" charset="0"/>
              </a:rPr>
              <a:t>The introduction is the broad beginning of the paper that answers three important questions for the reader: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What is this?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Why should I read it?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What do you want me to think about / consider doing / react to?</a:t>
            </a:r>
          </a:p>
          <a:p>
            <a:pPr algn="just"/>
            <a:r>
              <a:rPr lang="en-US" sz="1800" dirty="0">
                <a:latin typeface="Times New Roman" panose="02020603050405020304" pitchFamily="18" charset="0"/>
                <a:cs typeface="Times New Roman" panose="02020603050405020304" pitchFamily="18" charset="0"/>
              </a:rPr>
              <a:t>Think of the structure of the introduction as an inverted triangle of information. Organize the information so as to present the more general aspects of the topic early in the introduction, then narrow your analysis to more specific topical information that provides context, finally arriving at your research problem and the rationale for studying it and, whenever possible, a description of the potential outcomes your study can reveal.</a:t>
            </a:r>
          </a:p>
        </p:txBody>
      </p:sp>
    </p:spTree>
    <p:extLst>
      <p:ext uri="{BB962C8B-B14F-4D97-AF65-F5344CB8AC3E}">
        <p14:creationId xmlns:p14="http://schemas.microsoft.com/office/powerpoint/2010/main" val="1272440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These are general phases associated with writing an introduction: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a:t>
            </a:r>
            <a:r>
              <a:rPr lang="en-US" sz="2100" dirty="0">
                <a:latin typeface="Times New Roman" panose="02020603050405020304" pitchFamily="18" charset="0"/>
                <a:cs typeface="Times New Roman" panose="02020603050405020304" pitchFamily="18" charset="0"/>
              </a:rPr>
              <a:t>  Establish an area to research by:</a:t>
            </a: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Highlighting the importance of the topic, and/or</a:t>
            </a: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Making general statements about the topic, and/or</a:t>
            </a: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Presenting an overview on current research on the subject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821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92097" y="1296162"/>
            <a:ext cx="7290055" cy="4293108"/>
          </a:xfrm>
        </p:spPr>
        <p:txBody>
          <a:bodyPr>
            <a:normAutofit fontScale="92500" lnSpcReduction="20000"/>
          </a:bodyPr>
          <a:lstStyle/>
          <a:p>
            <a:r>
              <a:rPr lang="en-US" sz="2100" dirty="0">
                <a:latin typeface="Times New Roman" panose="02020603050405020304" pitchFamily="18" charset="0"/>
                <a:cs typeface="Times New Roman" panose="02020603050405020304" pitchFamily="18" charset="0"/>
              </a:rPr>
              <a:t>2.  Identify a research niche by:</a:t>
            </a:r>
          </a:p>
          <a:p>
            <a:r>
              <a:rPr lang="en-US" sz="2100" dirty="0">
                <a:latin typeface="Times New Roman" panose="02020603050405020304" pitchFamily="18" charset="0"/>
                <a:cs typeface="Times New Roman" panose="02020603050405020304" pitchFamily="18" charset="0"/>
              </a:rPr>
              <a:t>Opposing an existing assumption, and/or</a:t>
            </a:r>
          </a:p>
          <a:p>
            <a:r>
              <a:rPr lang="en-US" sz="2100" dirty="0">
                <a:latin typeface="Times New Roman" panose="02020603050405020304" pitchFamily="18" charset="0"/>
                <a:cs typeface="Times New Roman" panose="02020603050405020304" pitchFamily="18" charset="0"/>
              </a:rPr>
              <a:t>Revealing </a:t>
            </a:r>
            <a:r>
              <a:rPr lang="en-US" sz="2100" dirty="0">
                <a:latin typeface="Times New Roman" panose="02020603050405020304" pitchFamily="18" charset="0"/>
                <a:cs typeface="Times New Roman" panose="02020603050405020304" pitchFamily="18" charset="0"/>
              </a:rPr>
              <a:t>a gap in existing research, and/or</a:t>
            </a:r>
          </a:p>
          <a:p>
            <a:r>
              <a:rPr lang="en-US" sz="2100" dirty="0">
                <a:latin typeface="Times New Roman" panose="02020603050405020304" pitchFamily="18" charset="0"/>
                <a:cs typeface="Times New Roman" panose="02020603050405020304" pitchFamily="18" charset="0"/>
              </a:rPr>
              <a:t>Formulating a research question or problem, and/or</a:t>
            </a:r>
          </a:p>
          <a:p>
            <a:r>
              <a:rPr lang="en-US" sz="2100" dirty="0">
                <a:latin typeface="Times New Roman" panose="02020603050405020304" pitchFamily="18" charset="0"/>
                <a:cs typeface="Times New Roman" panose="02020603050405020304" pitchFamily="18" charset="0"/>
              </a:rPr>
              <a:t>Continuing a disciplinary tradition</a:t>
            </a:r>
            <a:r>
              <a:rPr lang="en-US" sz="2100" dirty="0">
                <a:latin typeface="Times New Roman" panose="02020603050405020304" pitchFamily="18" charset="0"/>
                <a:cs typeface="Times New Roman" panose="02020603050405020304" pitchFamily="18" charset="0"/>
              </a:rPr>
              <a:t>.</a:t>
            </a:r>
          </a:p>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3.  Place your research within the research niche by:</a:t>
            </a:r>
          </a:p>
          <a:p>
            <a:r>
              <a:rPr lang="en-US" sz="2100" dirty="0">
                <a:latin typeface="Times New Roman" panose="02020603050405020304" pitchFamily="18" charset="0"/>
                <a:cs typeface="Times New Roman" panose="02020603050405020304" pitchFamily="18" charset="0"/>
              </a:rPr>
              <a:t>Stating the intent of your study,</a:t>
            </a:r>
          </a:p>
          <a:p>
            <a:r>
              <a:rPr lang="en-US" sz="2100" dirty="0">
                <a:latin typeface="Times New Roman" panose="02020603050405020304" pitchFamily="18" charset="0"/>
                <a:cs typeface="Times New Roman" panose="02020603050405020304" pitchFamily="18" charset="0"/>
              </a:rPr>
              <a:t>Outlining the key characteristics of your study,</a:t>
            </a:r>
          </a:p>
          <a:p>
            <a:r>
              <a:rPr lang="en-US" sz="2100" dirty="0">
                <a:latin typeface="Times New Roman" panose="02020603050405020304" pitchFamily="18" charset="0"/>
                <a:cs typeface="Times New Roman" panose="02020603050405020304" pitchFamily="18" charset="0"/>
              </a:rPr>
              <a:t>Describing important results, and</a:t>
            </a:r>
          </a:p>
          <a:p>
            <a:r>
              <a:rPr lang="en-US" sz="2100" dirty="0">
                <a:latin typeface="Times New Roman" panose="02020603050405020304" pitchFamily="18" charset="0"/>
                <a:cs typeface="Times New Roman" panose="02020603050405020304" pitchFamily="18" charset="0"/>
              </a:rPr>
              <a:t>Giving a brief overview of the structure of the paper.</a:t>
            </a:r>
          </a:p>
          <a:p>
            <a:endParaRPr lang="en-US" dirty="0"/>
          </a:p>
          <a:p>
            <a:endParaRPr lang="en-US" dirty="0"/>
          </a:p>
        </p:txBody>
      </p:sp>
    </p:spTree>
    <p:extLst>
      <p:ext uri="{BB962C8B-B14F-4D97-AF65-F5344CB8AC3E}">
        <p14:creationId xmlns:p14="http://schemas.microsoft.com/office/powerpoint/2010/main" val="3238827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draft an effective introduction</a:t>
            </a:r>
            <a:endParaRPr lang="en-US" dirty="0"/>
          </a:p>
        </p:txBody>
      </p:sp>
      <p:sp>
        <p:nvSpPr>
          <p:cNvPr id="3" name="Content Placeholder 2"/>
          <p:cNvSpPr>
            <a:spLocks noGrp="1"/>
          </p:cNvSpPr>
          <p:nvPr>
            <p:ph idx="1"/>
          </p:nvPr>
        </p:nvSpPr>
        <p:spPr>
          <a:xfrm>
            <a:off x="1707525" y="2277146"/>
            <a:ext cx="8673920" cy="3312125"/>
          </a:xfrm>
        </p:spPr>
        <p:txBody>
          <a:bodyPr>
            <a:normAutofit fontScale="92500" lnSpcReduction="20000"/>
          </a:bodyPr>
          <a:lstStyle/>
          <a:p>
            <a:pPr algn="just">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Your introduction should clearly identify the subject area of interest</a:t>
            </a:r>
            <a:r>
              <a:rPr lang="en-US" dirty="0">
                <a:latin typeface="Times New Roman" panose="02020603050405020304" pitchFamily="18" charset="0"/>
                <a:cs typeface="Times New Roman" panose="02020603050405020304" pitchFamily="18" charset="0"/>
              </a:rPr>
              <a:t>. A simple strategy to follow is to use key words from your title in the first few sentences of the introduction. This will help focus the introduction on the topic at the appropriate level and ensures that you get to the subject matter quickly without losing focus, or discussing information that is too general</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Establish context by providing a brief and balanced review of the pertinent published literature that is available on the subject.</a:t>
            </a:r>
            <a:r>
              <a:rPr lang="en-US" dirty="0">
                <a:latin typeface="Times New Roman" panose="02020603050405020304" pitchFamily="18" charset="0"/>
                <a:cs typeface="Times New Roman" panose="02020603050405020304" pitchFamily="18" charset="0"/>
              </a:rPr>
              <a:t> The key is to summarize for the reader what is known about the specific research problem before you did your analysis. This part of your introduction should not represent a comprehensive literature review. It consists of a general review of the important, foundational research literature [with citations] that lays a foundation for understanding key elements of the research problem. </a:t>
            </a:r>
          </a:p>
          <a:p>
            <a:pPr algn="jus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89817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draft an effective introduction</a:t>
            </a:r>
          </a:p>
        </p:txBody>
      </p:sp>
      <p:sp>
        <p:nvSpPr>
          <p:cNvPr id="3" name="Content Placeholder 2"/>
          <p:cNvSpPr>
            <a:spLocks noGrp="1"/>
          </p:cNvSpPr>
          <p:nvPr>
            <p:ph idx="1"/>
          </p:nvPr>
        </p:nvSpPr>
        <p:spPr>
          <a:xfrm>
            <a:off x="1639910" y="2571750"/>
            <a:ext cx="8673922" cy="3017520"/>
          </a:xfrm>
        </p:spPr>
        <p:txBody>
          <a:bodyPr/>
          <a:lstStyle/>
          <a:p>
            <a:pPr algn="just">
              <a:buFont typeface="Wingdings" panose="05000000000000000000" pitchFamily="2" charset="2"/>
              <a:buChar char="Ø"/>
            </a:pPr>
            <a:r>
              <a:rPr lang="en-US" sz="1800" b="1" dirty="0">
                <a:solidFill>
                  <a:srgbClr val="FF0000"/>
                </a:solidFill>
                <a:latin typeface="Times New Roman" panose="02020603050405020304" pitchFamily="18" charset="0"/>
                <a:cs typeface="Times New Roman" panose="02020603050405020304" pitchFamily="18" charset="0"/>
              </a:rPr>
              <a:t>Clearly state the hypothesis that you investigated</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When you are first learning to write in this format it is okay, and actually preferable, to use a past statement like, "The purpose of this study was to...." or "We investigated three possible mechanisms to explain the</a:t>
            </a:r>
            <a:r>
              <a:rPr lang="en-US" sz="1800"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dirty="0">
                <a:solidFill>
                  <a:srgbClr val="FF0000"/>
                </a:solidFill>
                <a:latin typeface="Times New Roman" panose="02020603050405020304" pitchFamily="18" charset="0"/>
                <a:cs typeface="Times New Roman" panose="02020603050405020304" pitchFamily="18" charset="0"/>
              </a:rPr>
              <a:t>Why did you choose this kind of research study or design?</a:t>
            </a:r>
            <a:r>
              <a:rPr lang="en-US" sz="1800" dirty="0">
                <a:latin typeface="Times New Roman" panose="02020603050405020304" pitchFamily="18" charset="0"/>
                <a:cs typeface="Times New Roman" panose="02020603050405020304" pitchFamily="18" charset="0"/>
              </a:rPr>
              <a:t> Provide a clear statement of the rationale for your approach to the problem studied. This will usually follow your statement of purpose in the last paragraph of the introduction.</a:t>
            </a:r>
          </a:p>
          <a:p>
            <a:endParaRPr lang="en-US" dirty="0"/>
          </a:p>
        </p:txBody>
      </p:sp>
    </p:spTree>
    <p:extLst>
      <p:ext uri="{BB962C8B-B14F-4D97-AF65-F5344CB8AC3E}">
        <p14:creationId xmlns:p14="http://schemas.microsoft.com/office/powerpoint/2010/main" val="3822909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00400"/>
            <a:ext cx="8229600" cy="2971800"/>
          </a:xfrm>
        </p:spPr>
        <p:txBody>
          <a:bodyPr>
            <a:normAutofit/>
          </a:bodyPr>
          <a:lstStyle/>
          <a:p>
            <a:r>
              <a:rPr lang="en-US" dirty="0" smtClean="0"/>
              <a:t/>
            </a:r>
            <a:br>
              <a:rPr lang="en-US" dirty="0" smtClean="0"/>
            </a:br>
            <a:endParaRPr lang="en-US" dirty="0"/>
          </a:p>
        </p:txBody>
      </p:sp>
      <p:sp>
        <p:nvSpPr>
          <p:cNvPr id="3" name="Content Placeholder 2"/>
          <p:cNvSpPr>
            <a:spLocks noGrp="1"/>
          </p:cNvSpPr>
          <p:nvPr>
            <p:ph idx="1"/>
          </p:nvPr>
        </p:nvSpPr>
        <p:spPr>
          <a:xfrm>
            <a:off x="2514600" y="634508"/>
            <a:ext cx="7696200" cy="3404093"/>
          </a:xfrm>
        </p:spPr>
        <p:txBody>
          <a:bodyPr>
            <a:noAutofit/>
          </a:bodyPr>
          <a:lstStyle/>
          <a:p>
            <a:r>
              <a:rPr lang="en-US" sz="4400" b="1" dirty="0">
                <a:latin typeface="Times New Roman" panose="02020603050405020304" pitchFamily="18" charset="0"/>
                <a:cs typeface="Times New Roman" panose="02020603050405020304" pitchFamily="18" charset="0"/>
              </a:rPr>
              <a:t>Elements /components of a report with a standard organizational pattern</a:t>
            </a:r>
          </a:p>
        </p:txBody>
      </p:sp>
    </p:spTree>
    <p:extLst>
      <p:ext uri="{BB962C8B-B14F-4D97-AF65-F5344CB8AC3E}">
        <p14:creationId xmlns:p14="http://schemas.microsoft.com/office/powerpoint/2010/main" val="1913976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414" y="944183"/>
            <a:ext cx="6205814" cy="705119"/>
          </a:xfrm>
        </p:spPr>
        <p:txBody>
          <a:bodyPr>
            <a:normAutofit fontScale="90000"/>
          </a:bodyPr>
          <a:lstStyle/>
          <a:p>
            <a:r>
              <a:rPr lang="en-US" b="1" dirty="0">
                <a:cs typeface="Times New Roman" panose="02020603050405020304" pitchFamily="18" charset="0"/>
              </a:rPr>
              <a:t>Stages in a thesis introduction</a:t>
            </a:r>
            <a:br>
              <a:rPr lang="en-US" b="1" dirty="0">
                <a:cs typeface="Times New Roman" panose="02020603050405020304" pitchFamily="18" charset="0"/>
              </a:rPr>
            </a:br>
            <a:endParaRPr lang="en-US" dirty="0"/>
          </a:p>
        </p:txBody>
      </p:sp>
      <p:sp>
        <p:nvSpPr>
          <p:cNvPr id="3" name="Content Placeholder 2"/>
          <p:cNvSpPr>
            <a:spLocks noGrp="1"/>
          </p:cNvSpPr>
          <p:nvPr>
            <p:ph idx="1"/>
          </p:nvPr>
        </p:nvSpPr>
        <p:spPr>
          <a:xfrm>
            <a:off x="2093890" y="1340210"/>
            <a:ext cx="8480738" cy="4660541"/>
          </a:xfrm>
        </p:spPr>
        <p:txBody>
          <a:bodyPr>
            <a:normAutofit/>
          </a:bodyPr>
          <a:lstStyle/>
          <a:p>
            <a:pPr fontAlgn="base"/>
            <a:r>
              <a:rPr lang="en-US" sz="1800" dirty="0">
                <a:latin typeface="Times New Roman" panose="02020603050405020304" pitchFamily="18" charset="0"/>
                <a:cs typeface="Times New Roman" panose="02020603050405020304" pitchFamily="18" charset="0"/>
              </a:rPr>
              <a:t>state </a:t>
            </a:r>
            <a:r>
              <a:rPr lang="en-US" sz="1800" dirty="0">
                <a:latin typeface="Times New Roman" panose="02020603050405020304" pitchFamily="18" charset="0"/>
                <a:cs typeface="Times New Roman" panose="02020603050405020304" pitchFamily="18" charset="0"/>
              </a:rPr>
              <a:t>the general topic and give some background</a:t>
            </a:r>
          </a:p>
          <a:p>
            <a:pPr fontAlgn="base"/>
            <a:r>
              <a:rPr lang="en-US" sz="1800" dirty="0">
                <a:latin typeface="Times New Roman" panose="02020603050405020304" pitchFamily="18" charset="0"/>
                <a:cs typeface="Times New Roman" panose="02020603050405020304" pitchFamily="18" charset="0"/>
              </a:rPr>
              <a:t>provide a review of the literature related to the topic</a:t>
            </a:r>
          </a:p>
          <a:p>
            <a:pPr fontAlgn="base"/>
            <a:r>
              <a:rPr lang="en-US" sz="1800" dirty="0">
                <a:latin typeface="Times New Roman" panose="02020603050405020304" pitchFamily="18" charset="0"/>
                <a:cs typeface="Times New Roman" panose="02020603050405020304" pitchFamily="18" charset="0"/>
              </a:rPr>
              <a:t>define the terms and scope of the topic</a:t>
            </a:r>
          </a:p>
          <a:p>
            <a:pPr fontAlgn="base"/>
            <a:r>
              <a:rPr lang="en-US" sz="1800" dirty="0">
                <a:latin typeface="Times New Roman" panose="02020603050405020304" pitchFamily="18" charset="0"/>
                <a:cs typeface="Times New Roman" panose="02020603050405020304" pitchFamily="18" charset="0"/>
              </a:rPr>
              <a:t>outline the current situation</a:t>
            </a:r>
          </a:p>
          <a:p>
            <a:pPr fontAlgn="base"/>
            <a:r>
              <a:rPr lang="en-US" sz="1800" dirty="0">
                <a:latin typeface="Times New Roman" panose="02020603050405020304" pitchFamily="18" charset="0"/>
                <a:cs typeface="Times New Roman" panose="02020603050405020304" pitchFamily="18" charset="0"/>
              </a:rPr>
              <a:t>evaluate the current situation (advantages/ disadvantages) and identify the gap</a:t>
            </a:r>
          </a:p>
          <a:p>
            <a:pPr fontAlgn="base"/>
            <a:r>
              <a:rPr lang="en-US" sz="1800" dirty="0">
                <a:latin typeface="Times New Roman" panose="02020603050405020304" pitchFamily="18" charset="0"/>
                <a:cs typeface="Times New Roman" panose="02020603050405020304" pitchFamily="18" charset="0"/>
              </a:rPr>
              <a:t>identify the importance of the proposed research</a:t>
            </a:r>
          </a:p>
          <a:p>
            <a:pPr fontAlgn="base"/>
            <a:r>
              <a:rPr lang="en-US" sz="1800" dirty="0">
                <a:latin typeface="Times New Roman" panose="02020603050405020304" pitchFamily="18" charset="0"/>
                <a:cs typeface="Times New Roman" panose="02020603050405020304" pitchFamily="18" charset="0"/>
              </a:rPr>
              <a:t>state the research problem/ questions</a:t>
            </a:r>
          </a:p>
          <a:p>
            <a:pPr fontAlgn="base"/>
            <a:r>
              <a:rPr lang="en-US" sz="1800" dirty="0">
                <a:latin typeface="Times New Roman" panose="02020603050405020304" pitchFamily="18" charset="0"/>
                <a:cs typeface="Times New Roman" panose="02020603050405020304" pitchFamily="18" charset="0"/>
              </a:rPr>
              <a:t>state the research aims and/or research objectives</a:t>
            </a:r>
          </a:p>
          <a:p>
            <a:pPr fontAlgn="base"/>
            <a:r>
              <a:rPr lang="en-US" sz="1800" dirty="0">
                <a:latin typeface="Times New Roman" panose="02020603050405020304" pitchFamily="18" charset="0"/>
                <a:cs typeface="Times New Roman" panose="02020603050405020304" pitchFamily="18" charset="0"/>
              </a:rPr>
              <a:t>state the hypotheses</a:t>
            </a:r>
          </a:p>
          <a:p>
            <a:pPr fontAlgn="base"/>
            <a:r>
              <a:rPr lang="en-US" sz="1800" dirty="0">
                <a:latin typeface="Times New Roman" panose="02020603050405020304" pitchFamily="18" charset="0"/>
                <a:cs typeface="Times New Roman" panose="02020603050405020304" pitchFamily="18" charset="0"/>
              </a:rPr>
              <a:t>outline the order of information in the thesis</a:t>
            </a:r>
          </a:p>
          <a:p>
            <a:pPr fontAlgn="base"/>
            <a:r>
              <a:rPr lang="en-US" sz="1800" dirty="0">
                <a:latin typeface="Times New Roman" panose="02020603050405020304" pitchFamily="18" charset="0"/>
                <a:cs typeface="Times New Roman" panose="02020603050405020304" pitchFamily="18" charset="0"/>
              </a:rPr>
              <a:t>outline the methodology</a:t>
            </a:r>
          </a:p>
          <a:p>
            <a:endParaRPr lang="en-US" dirty="0"/>
          </a:p>
        </p:txBody>
      </p:sp>
    </p:spTree>
    <p:extLst>
      <p:ext uri="{BB962C8B-B14F-4D97-AF65-F5344CB8AC3E}">
        <p14:creationId xmlns:p14="http://schemas.microsoft.com/office/powerpoint/2010/main" val="407004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096" y="152400"/>
            <a:ext cx="7290054" cy="1143000"/>
          </a:xfrm>
        </p:spPr>
        <p:txBody>
          <a:bodyPr/>
          <a:lstStyle/>
          <a:p>
            <a:r>
              <a:rPr lang="en-US" b="1" dirty="0" smtClean="0">
                <a:latin typeface="Times New Roman" panose="02020603050405020304" pitchFamily="18" charset="0"/>
                <a:cs typeface="Times New Roman" panose="02020603050405020304" pitchFamily="18" charset="0"/>
              </a:rPr>
              <a:t>Cover Materials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92096" y="1143000"/>
            <a:ext cx="7613904" cy="556260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Cover and title page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Cover letter or memo (optional)</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Invoice (optional)</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Letter of transmittal</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Acknowledgements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Executive summary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Table of contents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List of figures or illustrations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List of tables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206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096" y="585216"/>
            <a:ext cx="7290054" cy="1167384"/>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Cover and Title Page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0" y="1752600"/>
            <a:ext cx="8610600" cy="4800600"/>
          </a:xfrm>
        </p:spPr>
        <p:txBody>
          <a:bodyPr>
            <a:noAutofit/>
          </a:bodyPr>
          <a:lstStyle/>
          <a:p>
            <a:pPr algn="just"/>
            <a:r>
              <a:rPr lang="en-US" sz="2800" dirty="0">
                <a:latin typeface="Times New Roman" panose="02020603050405020304" pitchFamily="18" charset="0"/>
                <a:cs typeface="Times New Roman" panose="02020603050405020304" pitchFamily="18" charset="0"/>
              </a:rPr>
              <a:t>Neat and organized</a:t>
            </a:r>
          </a:p>
          <a:p>
            <a:pPr algn="just"/>
            <a:r>
              <a:rPr lang="en-US" sz="2800" dirty="0">
                <a:latin typeface="Times New Roman" panose="02020603050405020304" pitchFamily="18" charset="0"/>
                <a:cs typeface="Times New Roman" panose="02020603050405020304" pitchFamily="18" charset="0"/>
              </a:rPr>
              <a:t>Clearly indicates the subject title in the upper half of the page</a:t>
            </a:r>
          </a:p>
          <a:p>
            <a:pPr algn="just"/>
            <a:r>
              <a:rPr lang="en-US" sz="2800" dirty="0">
                <a:latin typeface="Times New Roman" panose="02020603050405020304" pitchFamily="18" charset="0"/>
                <a:cs typeface="Times New Roman" panose="02020603050405020304" pitchFamily="18" charset="0"/>
              </a:rPr>
              <a:t>The title of the report should specifically identify both the report’s function and subject</a:t>
            </a:r>
          </a:p>
          <a:p>
            <a:pPr algn="just"/>
            <a:r>
              <a:rPr lang="en-US" sz="2800" dirty="0">
                <a:latin typeface="Times New Roman" panose="02020603050405020304" pitchFamily="18" charset="0"/>
                <a:cs typeface="Times New Roman" panose="02020603050405020304" pitchFamily="18" charset="0"/>
              </a:rPr>
              <a:t>The person or organization writing the report and the person or organization receiving the report, the date of submittal appear in the lower half of the page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619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096" y="304800"/>
            <a:ext cx="8299704" cy="1447800"/>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Letter of transmittal</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92096" y="2286000"/>
            <a:ext cx="8147304" cy="4023360"/>
          </a:xfrm>
        </p:spPr>
        <p:txBody>
          <a:bodyPr>
            <a:normAutofit/>
          </a:bodyPr>
          <a:lstStyle/>
          <a:p>
            <a:pPr marL="651510" indent="-514350">
              <a:buAutoNum type="arabicPeriod"/>
            </a:pPr>
            <a:r>
              <a:rPr lang="en-US" sz="2800" dirty="0">
                <a:latin typeface="Times New Roman" panose="02020603050405020304" pitchFamily="18" charset="0"/>
                <a:cs typeface="Times New Roman" panose="02020603050405020304" pitchFamily="18" charset="0"/>
              </a:rPr>
              <a:t>The title and the subject of the report</a:t>
            </a:r>
          </a:p>
          <a:p>
            <a:pPr marL="651510" indent="-514350">
              <a:buAutoNum type="arabicPeriod"/>
            </a:pPr>
            <a:r>
              <a:rPr lang="en-US" sz="2800" dirty="0">
                <a:latin typeface="Times New Roman" panose="02020603050405020304" pitchFamily="18" charset="0"/>
                <a:cs typeface="Times New Roman" panose="02020603050405020304" pitchFamily="18" charset="0"/>
              </a:rPr>
              <a:t> can include brief summary</a:t>
            </a:r>
          </a:p>
          <a:p>
            <a:pPr marL="651510" indent="-514350">
              <a:buAutoNum type="arabicPeriod"/>
            </a:pPr>
            <a:r>
              <a:rPr lang="en-US" sz="2800" dirty="0">
                <a:latin typeface="Times New Roman" panose="02020603050405020304" pitchFamily="18" charset="0"/>
                <a:cs typeface="Times New Roman" panose="02020603050405020304" pitchFamily="18" charset="0"/>
              </a:rPr>
              <a:t>It can  acknowledge those who assisted in preparing the report</a:t>
            </a:r>
          </a:p>
          <a:p>
            <a:pPr marL="651510" indent="-514350">
              <a:buAutoNum type="arabicPeriod"/>
            </a:pPr>
            <a:r>
              <a:rPr lang="en-US" sz="2800" dirty="0">
                <a:latin typeface="Times New Roman" panose="02020603050405020304" pitchFamily="18" charset="0"/>
                <a:cs typeface="Times New Roman" panose="02020603050405020304" pitchFamily="18" charset="0"/>
              </a:rPr>
              <a:t>It has a formal tone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712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Abstract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2286000"/>
            <a:ext cx="8458200" cy="4267200"/>
          </a:xfrm>
        </p:spPr>
        <p:txBody>
          <a:bodyPr>
            <a:normAutofit/>
          </a:bodyPr>
          <a:lstStyle/>
          <a:p>
            <a:r>
              <a:rPr lang="en-US" sz="2800" dirty="0">
                <a:latin typeface="Times New Roman" panose="02020603050405020304" pitchFamily="18" charset="0"/>
                <a:cs typeface="Times New Roman" panose="02020603050405020304" pitchFamily="18" charset="0"/>
              </a:rPr>
              <a:t>It’s a brief summarizing statement, usually 75-150 words long</a:t>
            </a:r>
          </a:p>
          <a:p>
            <a:r>
              <a:rPr lang="en-US" sz="2800" dirty="0">
                <a:latin typeface="Times New Roman" panose="02020603050405020304" pitchFamily="18" charset="0"/>
                <a:cs typeface="Times New Roman" panose="02020603050405020304" pitchFamily="18" charset="0"/>
              </a:rPr>
              <a:t>An abstract includes these elements:</a:t>
            </a:r>
          </a:p>
          <a:p>
            <a:r>
              <a:rPr lang="en-US" sz="2800" dirty="0">
                <a:latin typeface="Times New Roman" panose="02020603050405020304" pitchFamily="18" charset="0"/>
                <a:cs typeface="Times New Roman" panose="02020603050405020304" pitchFamily="18" charset="0"/>
              </a:rPr>
              <a:t>1. problem</a:t>
            </a:r>
          </a:p>
          <a:p>
            <a:r>
              <a:rPr lang="en-US" sz="2800" dirty="0">
                <a:latin typeface="Times New Roman" panose="02020603050405020304" pitchFamily="18" charset="0"/>
                <a:cs typeface="Times New Roman" panose="02020603050405020304" pitchFamily="18" charset="0"/>
              </a:rPr>
              <a:t>2. method</a:t>
            </a:r>
          </a:p>
          <a:p>
            <a:r>
              <a:rPr lang="en-US" sz="2800" dirty="0">
                <a:latin typeface="Times New Roman" panose="02020603050405020304" pitchFamily="18" charset="0"/>
                <a:cs typeface="Times New Roman" panose="02020603050405020304" pitchFamily="18" charset="0"/>
              </a:rPr>
              <a:t>3. result</a:t>
            </a:r>
          </a:p>
          <a:p>
            <a:r>
              <a:rPr lang="en-US" sz="2800" dirty="0">
                <a:latin typeface="Times New Roman" panose="02020603050405020304" pitchFamily="18" charset="0"/>
                <a:cs typeface="Times New Roman" panose="02020603050405020304" pitchFamily="18" charset="0"/>
              </a:rPr>
              <a:t>4. conclusion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1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Abstract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0" y="1828800"/>
            <a:ext cx="8610600" cy="4876800"/>
          </a:xfrm>
        </p:spPr>
        <p:txBody>
          <a:bodyPr>
            <a:noAutofit/>
          </a:bodyPr>
          <a:lstStyle/>
          <a:p>
            <a:r>
              <a:rPr lang="en-US" sz="2800" dirty="0">
                <a:latin typeface="Times New Roman" panose="02020603050405020304" pitchFamily="18" charset="0"/>
                <a:cs typeface="Times New Roman" panose="02020603050405020304" pitchFamily="18" charset="0"/>
              </a:rPr>
              <a:t>There are two kinds of abstracts:</a:t>
            </a:r>
          </a:p>
          <a:p>
            <a:r>
              <a:rPr lang="en-US" sz="2800" b="1" u="sng" dirty="0">
                <a:latin typeface="Times New Roman" panose="02020603050405020304" pitchFamily="18" charset="0"/>
                <a:cs typeface="Times New Roman" panose="02020603050405020304" pitchFamily="18" charset="0"/>
              </a:rPr>
              <a:t>Descriptive</a:t>
            </a:r>
          </a:p>
          <a:p>
            <a:r>
              <a:rPr lang="en-US" sz="2800" dirty="0">
                <a:latin typeface="Times New Roman" panose="02020603050405020304" pitchFamily="18" charset="0"/>
                <a:cs typeface="Times New Roman" panose="02020603050405020304" pitchFamily="18" charset="0"/>
              </a:rPr>
              <a:t>Its written before the project is completed.</a:t>
            </a:r>
          </a:p>
          <a:p>
            <a:r>
              <a:rPr lang="en-US" sz="2800" dirty="0">
                <a:latin typeface="Times New Roman" panose="02020603050405020304" pitchFamily="18" charset="0"/>
                <a:cs typeface="Times New Roman" panose="02020603050405020304" pitchFamily="18" charset="0"/>
              </a:rPr>
              <a:t>Emphasis is on the problem and the method.</a:t>
            </a:r>
          </a:p>
          <a:p>
            <a:endParaRPr lang="en-US" sz="2800" dirty="0">
              <a:latin typeface="Times New Roman" panose="02020603050405020304" pitchFamily="18" charset="0"/>
              <a:cs typeface="Times New Roman" panose="02020603050405020304" pitchFamily="18" charset="0"/>
            </a:endParaRPr>
          </a:p>
          <a:p>
            <a:r>
              <a:rPr lang="en-US" sz="2800" b="1" u="sng" dirty="0">
                <a:latin typeface="Times New Roman" panose="02020603050405020304" pitchFamily="18" charset="0"/>
                <a:cs typeface="Times New Roman" panose="02020603050405020304" pitchFamily="18" charset="0"/>
              </a:rPr>
              <a:t>Informative</a:t>
            </a:r>
          </a:p>
          <a:p>
            <a:r>
              <a:rPr lang="en-US" sz="2800" dirty="0">
                <a:latin typeface="Times New Roman" panose="02020603050405020304" pitchFamily="18" charset="0"/>
                <a:cs typeface="Times New Roman" panose="02020603050405020304" pitchFamily="18" charset="0"/>
              </a:rPr>
              <a:t>Written after the project has been completed</a:t>
            </a:r>
          </a:p>
          <a:p>
            <a:r>
              <a:rPr lang="en-US" sz="2800" dirty="0">
                <a:latin typeface="Times New Roman" panose="02020603050405020304" pitchFamily="18" charset="0"/>
                <a:cs typeface="Times New Roman" panose="02020603050405020304" pitchFamily="18" charset="0"/>
              </a:rPr>
              <a:t>Care is given to the results and conclusions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878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096" y="381000"/>
            <a:ext cx="7290054" cy="1295400"/>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Executive summary</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0" y="1676400"/>
            <a:ext cx="8610600" cy="4632960"/>
          </a:xfrm>
        </p:spPr>
        <p:txBody>
          <a:bodyPr>
            <a:normAutofit/>
          </a:bodyPr>
          <a:lstStyle/>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written for busy administrators and decision makers.</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a document in miniature that may be read in place of the longer document.</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placed </a:t>
            </a:r>
            <a:r>
              <a:rPr lang="en-US" sz="2800" u="sng" dirty="0">
                <a:latin typeface="Times New Roman" panose="02020603050405020304" pitchFamily="18" charset="0"/>
                <a:cs typeface="Times New Roman" panose="02020603050405020304" pitchFamily="18" charset="0"/>
              </a:rPr>
              <a:t>immediately after the title page </a:t>
            </a:r>
            <a:r>
              <a:rPr lang="en-US" sz="2800" dirty="0">
                <a:latin typeface="Times New Roman" panose="02020603050405020304" pitchFamily="18" charset="0"/>
                <a:cs typeface="Times New Roman" panose="02020603050405020304" pitchFamily="18" charset="0"/>
              </a:rPr>
              <a:t>of a report.</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typically range between </a:t>
            </a:r>
            <a:r>
              <a:rPr lang="en-US" sz="2800" u="sng" dirty="0">
                <a:latin typeface="Times New Roman" panose="02020603050405020304" pitchFamily="18" charset="0"/>
                <a:cs typeface="Times New Roman" panose="02020603050405020304" pitchFamily="18" charset="0"/>
              </a:rPr>
              <a:t>10 and 25 percent </a:t>
            </a:r>
            <a:r>
              <a:rPr lang="en-US" sz="2800" dirty="0">
                <a:latin typeface="Times New Roman" panose="02020603050405020304" pitchFamily="18" charset="0"/>
                <a:cs typeface="Times New Roman" panose="02020603050405020304" pitchFamily="18" charset="0"/>
              </a:rPr>
              <a:t>of the original document.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435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096" y="228600"/>
            <a:ext cx="7290054" cy="1219200"/>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Executive summary</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0" y="1447800"/>
            <a:ext cx="8686800" cy="4861560"/>
          </a:xfrm>
        </p:spPr>
        <p:txBody>
          <a:bodyPr>
            <a:noAutofit/>
          </a:bodyPr>
          <a:lstStyle/>
          <a:p>
            <a:r>
              <a:rPr lang="en-US" sz="2800" dirty="0">
                <a:latin typeface="Times New Roman" panose="02020603050405020304" pitchFamily="18" charset="0"/>
                <a:cs typeface="Times New Roman" panose="02020603050405020304" pitchFamily="18" charset="0"/>
              </a:rPr>
              <a:t>Structure of executive summary is similar to that of abstracts</a:t>
            </a:r>
          </a:p>
          <a:p>
            <a:pPr marL="651510" indent="-514350">
              <a:buFont typeface="+mj-lt"/>
              <a:buAutoNum type="arabicPeriod"/>
            </a:pPr>
            <a:r>
              <a:rPr lang="en-US" sz="2800" dirty="0">
                <a:latin typeface="Times New Roman" panose="02020603050405020304" pitchFamily="18" charset="0"/>
                <a:cs typeface="Times New Roman" panose="02020603050405020304" pitchFamily="18" charset="0"/>
              </a:rPr>
              <a:t>Problem</a:t>
            </a:r>
          </a:p>
          <a:p>
            <a:pPr marL="651510" indent="-514350">
              <a:buFont typeface="+mj-lt"/>
              <a:buAutoNum type="arabicPeriod"/>
            </a:pPr>
            <a:r>
              <a:rPr lang="en-US" sz="2800" dirty="0">
                <a:latin typeface="Times New Roman" panose="02020603050405020304" pitchFamily="18" charset="0"/>
                <a:cs typeface="Times New Roman" panose="02020603050405020304" pitchFamily="18" charset="0"/>
              </a:rPr>
              <a:t>Method</a:t>
            </a:r>
          </a:p>
          <a:p>
            <a:pPr marL="651510" indent="-514350">
              <a:buFont typeface="+mj-lt"/>
              <a:buAutoNum type="arabicPeriod"/>
            </a:pPr>
            <a:r>
              <a:rPr lang="en-US" sz="2800" dirty="0">
                <a:latin typeface="Times New Roman" panose="02020603050405020304" pitchFamily="18" charset="0"/>
                <a:cs typeface="Times New Roman" panose="02020603050405020304" pitchFamily="18" charset="0"/>
              </a:rPr>
              <a:t>Results</a:t>
            </a:r>
          </a:p>
          <a:p>
            <a:pPr marL="651510" indent="-514350">
              <a:buFont typeface="+mj-lt"/>
              <a:buAutoNum type="arabicPeriod"/>
            </a:pPr>
            <a:r>
              <a:rPr lang="en-US" sz="2800" dirty="0">
                <a:latin typeface="Times New Roman" panose="02020603050405020304" pitchFamily="18" charset="0"/>
                <a:cs typeface="Times New Roman" panose="02020603050405020304" pitchFamily="18" charset="0"/>
              </a:rPr>
              <a:t>Recommendations</a:t>
            </a:r>
          </a:p>
          <a:p>
            <a:pPr marL="651510" indent="-514350">
              <a:buNone/>
            </a:pPr>
            <a:r>
              <a:rPr lang="en-US" sz="2800" dirty="0">
                <a:latin typeface="Times New Roman" panose="02020603050405020304" pitchFamily="18" charset="0"/>
                <a:cs typeface="Times New Roman" panose="02020603050405020304" pitchFamily="18" charset="0"/>
              </a:rPr>
              <a:t>About 25 percent of the summary is devoted to the problem and method, and remaining 75 percent is given to the results and recommendations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6898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0</TotalTime>
  <Words>935</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Times New Roman</vt:lpstr>
      <vt:lpstr>Tw Cen MT</vt:lpstr>
      <vt:lpstr>Tw Cen MT Condensed</vt:lpstr>
      <vt:lpstr>Wingdings</vt:lpstr>
      <vt:lpstr>Wingdings 3</vt:lpstr>
      <vt:lpstr>Integral</vt:lpstr>
      <vt:lpstr>Writing Technical Reports</vt:lpstr>
      <vt:lpstr> </vt:lpstr>
      <vt:lpstr>Cover Materials</vt:lpstr>
      <vt:lpstr>Cover and Title Page</vt:lpstr>
      <vt:lpstr>Letter of transmittal</vt:lpstr>
      <vt:lpstr>Abstract</vt:lpstr>
      <vt:lpstr>Abstract</vt:lpstr>
      <vt:lpstr>Executive summary</vt:lpstr>
      <vt:lpstr>Executive summary</vt:lpstr>
      <vt:lpstr>Executive summary</vt:lpstr>
      <vt:lpstr>Table of contents/list of figures/tables</vt:lpstr>
      <vt:lpstr>Writing Introduction </vt:lpstr>
      <vt:lpstr>Introduction</vt:lpstr>
      <vt:lpstr>Importance of a Good Introduction </vt:lpstr>
      <vt:lpstr> Structure and Approach</vt:lpstr>
      <vt:lpstr>PowerPoint Presentation</vt:lpstr>
      <vt:lpstr>PowerPoint Presentation</vt:lpstr>
      <vt:lpstr>How to draft an effective introduction</vt:lpstr>
      <vt:lpstr>How to draft an effective introduction</vt:lpstr>
      <vt:lpstr>Stages in a thesis introduction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Technical Reports</dc:title>
  <dc:creator>Faiza Mumtaz</dc:creator>
  <cp:lastModifiedBy>Faiza Mumtaz</cp:lastModifiedBy>
  <cp:revision>1</cp:revision>
  <dcterms:created xsi:type="dcterms:W3CDTF">2021-04-11T15:16:48Z</dcterms:created>
  <dcterms:modified xsi:type="dcterms:W3CDTF">2021-04-11T15:17:10Z</dcterms:modified>
</cp:coreProperties>
</file>