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03A3F0-4278-4AFC-A45E-85C575040CB1}" type="datetimeFigureOut">
              <a:rPr lang="en-US" smtClean="0"/>
              <a:t>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2D780-C3F5-40FF-B57E-201C828EB8A6}" type="slidenum">
              <a:rPr lang="en-US" smtClean="0"/>
              <a:t>‹#›</a:t>
            </a:fld>
            <a:endParaRPr lang="en-US"/>
          </a:p>
        </p:txBody>
      </p:sp>
    </p:spTree>
    <p:extLst>
      <p:ext uri="{BB962C8B-B14F-4D97-AF65-F5344CB8AC3E}">
        <p14:creationId xmlns:p14="http://schemas.microsoft.com/office/powerpoint/2010/main" val="1256353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DEA662-3BC6-4E62-B120-FBFBB59D5EF0}"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974876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2/23/2021</a:t>
            </a:fld>
            <a:endParaRPr lang="en-US" dirty="0">
              <a:solidFill>
                <a:prstClr val="black"/>
              </a:solidFill>
            </a:endParaRPr>
          </a:p>
        </p:txBody>
      </p:sp>
      <p:sp>
        <p:nvSpPr>
          <p:cNvPr id="5" name="Footer Placeholder 4"/>
          <p:cNvSpPr>
            <a:spLocks noGrp="1"/>
          </p:cNvSpPr>
          <p:nvPr>
            <p:ph type="ftr" sz="quarter" idx="11"/>
          </p:nvPr>
        </p:nvSpPr>
        <p:spPr>
          <a:xfrm>
            <a:off x="5332412" y="5883275"/>
            <a:ext cx="4324044" cy="365125"/>
          </a:xfr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20857900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solidFill>
                  <a:prstClr val="black"/>
                </a:solidFill>
              </a:rPr>
              <a:pPr/>
              <a:t>2/23/2021</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3A2F0832-F084-422D-97D1-AF848F4F2C3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9898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solidFill>
                  <a:prstClr val="black"/>
                </a:solidFill>
              </a:rPr>
              <a:pPr/>
              <a:t>2/23/2021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3A2F0832-F084-422D-97D1-AF848F4F2C3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05490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atinLnBrk="1"/>
            <a:r>
              <a:rPr lang="en-US" sz="8000" dirty="0">
                <a:solidFill>
                  <a:prstClr val="black"/>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atinLnBrk="1"/>
            <a:r>
              <a:rPr lang="en-US" sz="8000" dirty="0">
                <a:solidFill>
                  <a:prstClr val="black"/>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solidFill>
                  <a:prstClr val="black"/>
                </a:solidFill>
              </a:rPr>
              <a:pPr/>
              <a:t>2/23/2021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3A2F0832-F084-422D-97D1-AF848F4F2C3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48563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solidFill>
                  <a:prstClr val="black"/>
                </a:solidFill>
              </a:rPr>
              <a:pPr/>
              <a:t>2/23/2021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3A2F0832-F084-422D-97D1-AF848F4F2C3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389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atinLnBrk="1"/>
            <a:r>
              <a:rPr lang="en-US" sz="8000" dirty="0">
                <a:solidFill>
                  <a:prstClr val="black"/>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atinLnBrk="1"/>
            <a:r>
              <a:rPr lang="en-US" sz="8000" dirty="0">
                <a:solidFill>
                  <a:prstClr val="black"/>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solidFill>
                  <a:prstClr val="black"/>
                </a:solidFill>
              </a:rPr>
              <a:pPr/>
              <a:t>2/23/2021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3A2F0832-F084-422D-97D1-AF848F4F2C3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19218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solidFill>
                  <a:prstClr val="black"/>
                </a:solidFill>
              </a:rPr>
              <a:pPr/>
              <a:t>2/23/2021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3A2F0832-F084-422D-97D1-AF848F4F2C3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7704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solidFill>
                  <a:prstClr val="black"/>
                </a:solidFill>
              </a:rPr>
              <a:pPr/>
              <a:t>2/23/2021</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47333891-D5E7-4C7B-BF1D-E855E53CB5A8}"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901085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2/23/2021</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7314620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710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3339" y="16778"/>
            <a:ext cx="12048661"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801621" y="1340768"/>
            <a:ext cx="10780779"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815413" y="2017439"/>
            <a:ext cx="10780779"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358883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solidFill>
                  <a:prstClr val="black"/>
                </a:solidFill>
              </a:rPr>
              <a:pPr/>
              <a:t>2/23/2021</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10951856" y="5867131"/>
            <a:ext cx="551167" cy="365125"/>
          </a:xfrm>
        </p:spPr>
        <p:txBody>
          <a:bodyPr/>
          <a:lstStyle/>
          <a:p>
            <a:fld id="{47333891-D5E7-4C7B-BF1D-E855E53CB5A8}"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851151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574373" y="1268760"/>
            <a:ext cx="9001999"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2588165" y="1844825"/>
            <a:ext cx="9001999"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15685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2/23/2021</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16033209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solidFill>
              </a:rPr>
              <a:pPr/>
              <a:t>2/23/2021</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753148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solidFill>
                  <a:prstClr val="black"/>
                </a:solidFill>
              </a:rPr>
              <a:pPr/>
              <a:t>2/23/2021</a:t>
            </a:fld>
            <a:endParaRPr lang="en-US" dirty="0">
              <a:solidFill>
                <a:prstClr val="black"/>
              </a:solidFill>
            </a:endParaRPr>
          </a:p>
        </p:txBody>
      </p:sp>
      <p:sp>
        <p:nvSpPr>
          <p:cNvPr id="8" name="Footer Placeholder 7"/>
          <p:cNvSpPr>
            <a:spLocks noGrp="1"/>
          </p:cNvSpPr>
          <p:nvPr>
            <p:ph type="ftr" sz="quarter" idx="11"/>
          </p:nvPr>
        </p:nvSpPr>
        <p:spPr/>
        <p:txBody>
          <a:bodyPr/>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72968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solidFill>
                  <a:prstClr val="black"/>
                </a:solidFill>
              </a:rPr>
              <a:pPr/>
              <a:t>2/23/2021</a:t>
            </a:fld>
            <a:endParaRPr lang="en-US" dirty="0">
              <a:solidFill>
                <a:prstClr val="black"/>
              </a:solidFill>
            </a:endParaRPr>
          </a:p>
        </p:txBody>
      </p:sp>
      <p:sp>
        <p:nvSpPr>
          <p:cNvPr id="4" name="Footer Placeholder 3"/>
          <p:cNvSpPr>
            <a:spLocks noGrp="1"/>
          </p:cNvSpPr>
          <p:nvPr>
            <p:ph type="ftr" sz="quarter" idx="11"/>
          </p:nvPr>
        </p:nvSpPr>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27497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solidFill>
                  <a:prstClr val="black"/>
                </a:solidFill>
              </a:rPr>
              <a:pPr/>
              <a:t>2/23/2021</a:t>
            </a:fld>
            <a:endParaRPr lang="en-US" dirty="0">
              <a:solidFill>
                <a:prstClr val="black"/>
              </a:solidFill>
            </a:endParaRPr>
          </a:p>
        </p:txBody>
      </p:sp>
      <p:sp>
        <p:nvSpPr>
          <p:cNvPr id="3" name="Footer Placeholder 2"/>
          <p:cNvSpPr>
            <a:spLocks noGrp="1"/>
          </p:cNvSpPr>
          <p:nvPr>
            <p:ph type="ftr" sz="quarter" idx="11"/>
          </p:nvPr>
        </p:nvSpPr>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55473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solidFill>
                  <a:prstClr val="black"/>
                </a:solidFill>
              </a:rPr>
              <a:pPr/>
              <a:t>2/23/2021</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47333891-D5E7-4C7B-BF1D-E855E53CB5A8}"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814518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solidFill>
              </a:rPr>
              <a:pPr/>
              <a:t>2/23/2021</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294179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latinLnBrk="1"/>
            <a:fld id="{18DCCD61-643D-44A5-A450-3A42A50CBC1E}" type="datetimeFigureOut">
              <a:rPr lang="en-US" smtClean="0">
                <a:solidFill>
                  <a:prstClr val="black"/>
                </a:solidFill>
              </a:rPr>
              <a:pPr latinLnBrk="1"/>
              <a:t>2/23/2021</a:t>
            </a:fld>
            <a:endParaRPr lang="en-US">
              <a:solidFill>
                <a:prstClr val="black"/>
              </a:solidFill>
            </a:endParaRP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latinLnBrk="1"/>
            <a:endParaRPr lang="en-US">
              <a:solidFill>
                <a:prstClr val="black"/>
              </a:solidFill>
            </a:endParaRP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latinLnBrk="1"/>
            <a:fld id="{3A2F0832-F084-422D-97D1-AF848F4F2C34}" type="slidenum">
              <a:rPr lang="en-US" smtClean="0">
                <a:solidFill>
                  <a:prstClr val="black"/>
                </a:solidFill>
              </a:rPr>
              <a:pPr latinLnBrk="1"/>
              <a:t>‹#›</a:t>
            </a:fld>
            <a:endParaRPr lang="en-US">
              <a:solidFill>
                <a:prstClr val="black"/>
              </a:solidFill>
            </a:endParaRPr>
          </a:p>
        </p:txBody>
      </p:sp>
    </p:spTree>
    <p:extLst>
      <p:ext uri="{BB962C8B-B14F-4D97-AF65-F5344CB8AC3E}">
        <p14:creationId xmlns:p14="http://schemas.microsoft.com/office/powerpoint/2010/main" val="1114928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3352800" y="2514600"/>
            <a:ext cx="6859122" cy="646331"/>
          </a:xfrm>
          <a:prstGeom prst="rect">
            <a:avLst/>
          </a:prstGeom>
          <a:noFill/>
          <a:ln w="9525">
            <a:noFill/>
            <a:miter lim="800000"/>
            <a:headEnd/>
            <a:tailEnd/>
          </a:ln>
        </p:spPr>
        <p:txBody>
          <a:bodyPr wrap="square">
            <a:spAutoFit/>
          </a:bodyPr>
          <a:lstStyle/>
          <a:p>
            <a:pPr latinLnBrk="1"/>
            <a:r>
              <a:rPr lang="en-US" altLang="ko-KR" sz="3600" b="1" dirty="0">
                <a:solidFill>
                  <a:srgbClr val="212121"/>
                </a:solidFill>
                <a:latin typeface="Arial" pitchFamily="34" charset="0"/>
                <a:ea typeface="맑은 고딕" pitchFamily="50" charset="-127"/>
                <a:cs typeface="Arial" pitchFamily="34" charset="0"/>
              </a:rPr>
              <a:t>The TECHNICAL STYLE</a:t>
            </a:r>
          </a:p>
        </p:txBody>
      </p:sp>
    </p:spTree>
    <p:extLst>
      <p:ext uri="{BB962C8B-B14F-4D97-AF65-F5344CB8AC3E}">
        <p14:creationId xmlns:p14="http://schemas.microsoft.com/office/powerpoint/2010/main" val="1722380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CLARITY-Follow these strategies to </a:t>
            </a:r>
            <a:br>
              <a:rPr lang="en-US" dirty="0"/>
            </a:br>
            <a:r>
              <a:rPr lang="en-US" dirty="0"/>
              <a:t>ensure Clarity!</a:t>
            </a: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a:xfrm>
            <a:off x="1435693" y="1340768"/>
            <a:ext cx="10146707" cy="460648"/>
          </a:xfrm>
        </p:spPr>
        <p:txBody>
          <a:bodyPr>
            <a:normAutofit fontScale="85000" lnSpcReduction="10000"/>
          </a:bodyPr>
          <a:lstStyle/>
          <a:p>
            <a:r>
              <a:rPr lang="en-US" b="1" dirty="0" smtClean="0"/>
              <a:t>1. Completeness </a:t>
            </a:r>
            <a:r>
              <a:rPr lang="en-US" dirty="0" smtClean="0"/>
              <a:t>(Answer all </a:t>
            </a:r>
            <a:r>
              <a:rPr lang="en-US" dirty="0" err="1" smtClean="0"/>
              <a:t>Wh</a:t>
            </a:r>
            <a:r>
              <a:rPr lang="en-US" dirty="0" smtClean="0"/>
              <a:t>-Question also anticipating those that can arise post reading.</a:t>
            </a:r>
            <a:endParaRPr lang="en-US" dirty="0"/>
          </a:p>
        </p:txBody>
      </p:sp>
      <p:sp>
        <p:nvSpPr>
          <p:cNvPr id="4" name="Content Placeholder 3"/>
          <p:cNvSpPr>
            <a:spLocks noGrp="1"/>
          </p:cNvSpPr>
          <p:nvPr>
            <p:ph idx="10"/>
          </p:nvPr>
        </p:nvSpPr>
        <p:spPr/>
        <p:txBody>
          <a:bodyPr>
            <a:noAutofit/>
          </a:bodyPr>
          <a:lstStyle/>
          <a:p>
            <a:r>
              <a:rPr lang="en-US" sz="1600" b="1" dirty="0"/>
              <a:t>Which is better?</a:t>
            </a:r>
          </a:p>
          <a:p>
            <a:r>
              <a:rPr lang="en-US" sz="1600" b="1" dirty="0"/>
              <a:t>Version 2:</a:t>
            </a:r>
          </a:p>
          <a:p>
            <a:pPr>
              <a:spcBef>
                <a:spcPts val="0"/>
              </a:spcBef>
            </a:pPr>
            <a:r>
              <a:rPr lang="en-US" sz="1600" dirty="0">
                <a:latin typeface="Georgia" panose="02040502050405020303" pitchFamily="18" charset="0"/>
              </a:rPr>
              <a:t>Date: March 5, 2004 To: Michelle Fields From: Earl </a:t>
            </a:r>
            <a:r>
              <a:rPr lang="en-US" sz="1600" dirty="0" err="1">
                <a:latin typeface="Georgia" panose="02040502050405020303" pitchFamily="18" charset="0"/>
              </a:rPr>
              <a:t>Eddings</a:t>
            </a:r>
            <a:r>
              <a:rPr lang="en-US" sz="1600" dirty="0">
                <a:latin typeface="Georgia" panose="02040502050405020303" pitchFamily="18" charset="0"/>
              </a:rPr>
              <a:t> Subject: Sales Staff Meeting </a:t>
            </a:r>
          </a:p>
          <a:p>
            <a:pPr>
              <a:spcBef>
                <a:spcPts val="0"/>
              </a:spcBef>
            </a:pPr>
            <a:endParaRPr lang="en-US" sz="1600" dirty="0">
              <a:latin typeface="Georgia" panose="02040502050405020303" pitchFamily="18" charset="0"/>
            </a:endParaRPr>
          </a:p>
          <a:p>
            <a:pPr>
              <a:spcBef>
                <a:spcPts val="0"/>
              </a:spcBef>
            </a:pPr>
            <a:r>
              <a:rPr lang="en-US" sz="1600" dirty="0">
                <a:latin typeface="Georgia" panose="02040502050405020303" pitchFamily="18" charset="0"/>
              </a:rPr>
              <a:t>Please make a presentation on improved sales techniques for our sales staff. This meeting is planned for March 18, 2004, in Conference Room C, </a:t>
            </a:r>
            <a:r>
              <a:rPr lang="en-US" sz="1600" dirty="0" smtClean="0">
                <a:latin typeface="Georgia" panose="02040502050405020303" pitchFamily="18" charset="0"/>
              </a:rPr>
              <a:t>from </a:t>
            </a:r>
            <a:r>
              <a:rPr lang="en-US" sz="1600" dirty="0">
                <a:latin typeface="Georgia" panose="02040502050405020303" pitchFamily="18" charset="0"/>
              </a:rPr>
              <a:t>8:00 a.m. - 5:00 p.m. </a:t>
            </a:r>
          </a:p>
          <a:p>
            <a:pPr>
              <a:spcBef>
                <a:spcPts val="0"/>
              </a:spcBef>
            </a:pPr>
            <a:endParaRPr lang="en-US" sz="1600" dirty="0">
              <a:latin typeface="Georgia" panose="02040502050405020303" pitchFamily="18" charset="0"/>
            </a:endParaRPr>
          </a:p>
          <a:p>
            <a:pPr>
              <a:spcBef>
                <a:spcPts val="0"/>
              </a:spcBef>
            </a:pPr>
            <a:r>
              <a:rPr lang="en-US" sz="1600" dirty="0">
                <a:latin typeface="Georgia" panose="02040502050405020303" pitchFamily="18" charset="0"/>
              </a:rPr>
              <a:t>Our quarterly sales are down 27%. Thus, we need to help our staff accomplish the following: 1. Make new contacts. 2. Close deals more effectively. 3. Earn a 40% profit margin on all sales.</a:t>
            </a:r>
          </a:p>
          <a:p>
            <a:pPr>
              <a:spcBef>
                <a:spcPts val="0"/>
              </a:spcBef>
            </a:pPr>
            <a:endParaRPr lang="en-US" sz="1600" dirty="0">
              <a:latin typeface="Georgia" panose="02040502050405020303" pitchFamily="18" charset="0"/>
            </a:endParaRPr>
          </a:p>
          <a:p>
            <a:pPr>
              <a:spcBef>
                <a:spcPts val="0"/>
              </a:spcBef>
            </a:pPr>
            <a:r>
              <a:rPr lang="en-US" sz="1600" dirty="0">
                <a:latin typeface="Georgia" panose="02040502050405020303" pitchFamily="18" charset="0"/>
              </a:rPr>
              <a:t>Use our new multimedia presentation system to make your presentation. With your help, I know our company can get back on track. </a:t>
            </a:r>
          </a:p>
          <a:p>
            <a:pPr>
              <a:spcBef>
                <a:spcPts val="0"/>
              </a:spcBef>
            </a:pPr>
            <a:endParaRPr lang="en-US" sz="1600" dirty="0">
              <a:latin typeface="Georgia" panose="02040502050405020303" pitchFamily="18" charset="0"/>
            </a:endParaRPr>
          </a:p>
          <a:p>
            <a:pPr>
              <a:spcBef>
                <a:spcPts val="0"/>
              </a:spcBef>
            </a:pPr>
            <a:r>
              <a:rPr lang="en-US" sz="1600" dirty="0">
                <a:latin typeface="Georgia" panose="02040502050405020303" pitchFamily="18" charset="0"/>
              </a:rPr>
              <a:t>Thanks. </a:t>
            </a:r>
          </a:p>
          <a:p>
            <a:endParaRPr lang="en-US" b="1" dirty="0"/>
          </a:p>
          <a:p>
            <a:endParaRPr lang="en-US" sz="1600" b="1" dirty="0"/>
          </a:p>
          <a:p>
            <a:endParaRPr lang="en-US" sz="1100" dirty="0"/>
          </a:p>
        </p:txBody>
      </p:sp>
    </p:spTree>
    <p:extLst>
      <p:ext uri="{BB962C8B-B14F-4D97-AF65-F5344CB8AC3E}">
        <p14:creationId xmlns:p14="http://schemas.microsoft.com/office/powerpoint/2010/main" val="2465608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a:xfrm>
            <a:off x="1245029" y="1340768"/>
            <a:ext cx="10780779" cy="460648"/>
          </a:xfrm>
        </p:spPr>
        <p:txBody>
          <a:bodyPr/>
          <a:lstStyle/>
          <a:p>
            <a:r>
              <a:rPr lang="en-US" b="1" dirty="0" smtClean="0"/>
              <a:t>2. Correct Grammar </a:t>
            </a:r>
            <a:endParaRPr lang="en-US" b="1" dirty="0"/>
          </a:p>
        </p:txBody>
      </p:sp>
      <p:sp>
        <p:nvSpPr>
          <p:cNvPr id="4" name="Content Placeholder 3"/>
          <p:cNvSpPr>
            <a:spLocks noGrp="1"/>
          </p:cNvSpPr>
          <p:nvPr>
            <p:ph idx="10"/>
          </p:nvPr>
        </p:nvSpPr>
        <p:spPr>
          <a:xfrm>
            <a:off x="1258821" y="2017439"/>
            <a:ext cx="10780779" cy="3600400"/>
          </a:xfrm>
        </p:spPr>
        <p:txBody>
          <a:bodyPr/>
          <a:lstStyle/>
          <a:p>
            <a:r>
              <a:rPr lang="en-US" sz="2400" dirty="0"/>
              <a:t>This includes </a:t>
            </a:r>
          </a:p>
          <a:p>
            <a:pPr>
              <a:buFont typeface="Arial" pitchFamily="34" charset="0"/>
              <a:buChar char="•"/>
            </a:pPr>
            <a:r>
              <a:rPr lang="en-US" sz="2400" dirty="0"/>
              <a:t> The structures (tenses, voice, conditionals), articles,   </a:t>
            </a:r>
          </a:p>
          <a:p>
            <a:pPr>
              <a:buFont typeface="Arial" pitchFamily="34" charset="0"/>
              <a:buChar char="•"/>
            </a:pPr>
            <a:r>
              <a:rPr lang="en-US" sz="2400" dirty="0"/>
              <a:t>prepositions, modal verbs</a:t>
            </a:r>
          </a:p>
          <a:p>
            <a:pPr>
              <a:buFont typeface="Arial" pitchFamily="34" charset="0"/>
              <a:buChar char="•"/>
            </a:pPr>
            <a:r>
              <a:rPr lang="en-US" sz="2400" dirty="0"/>
              <a:t> Sentence structure (the conjunctions, clauses, </a:t>
            </a:r>
            <a:r>
              <a:rPr lang="en-US" sz="2400" dirty="0" smtClean="0"/>
              <a:t>punctuation</a:t>
            </a:r>
            <a:r>
              <a:rPr lang="en-US" sz="2400" dirty="0"/>
              <a:t>, avoidance of sentential errors)</a:t>
            </a:r>
          </a:p>
          <a:p>
            <a:pPr>
              <a:buFont typeface="Arial" pitchFamily="34" charset="0"/>
              <a:buChar char="•"/>
            </a:pPr>
            <a:r>
              <a:rPr lang="en-US" sz="2400" dirty="0"/>
              <a:t> Other mechanics and punctuations</a:t>
            </a:r>
          </a:p>
        </p:txBody>
      </p:sp>
    </p:spTree>
    <p:extLst>
      <p:ext uri="{BB962C8B-B14F-4D97-AF65-F5344CB8AC3E}">
        <p14:creationId xmlns:p14="http://schemas.microsoft.com/office/powerpoint/2010/main" val="3758106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a:xfrm>
            <a:off x="1397429" y="1340768"/>
            <a:ext cx="10780779" cy="460648"/>
          </a:xfrm>
        </p:spPr>
        <p:txBody>
          <a:bodyPr/>
          <a:lstStyle/>
          <a:p>
            <a:r>
              <a:rPr lang="en-US" b="1" dirty="0" smtClean="0"/>
              <a:t>3. Clear organization of Content</a:t>
            </a:r>
            <a:endParaRPr lang="en-US" b="1" dirty="0"/>
          </a:p>
        </p:txBody>
      </p:sp>
      <p:sp>
        <p:nvSpPr>
          <p:cNvPr id="4" name="Content Placeholder 3"/>
          <p:cNvSpPr>
            <a:spLocks noGrp="1"/>
          </p:cNvSpPr>
          <p:nvPr>
            <p:ph idx="10"/>
          </p:nvPr>
        </p:nvSpPr>
        <p:spPr>
          <a:xfrm>
            <a:off x="1411221" y="2017439"/>
            <a:ext cx="10780779" cy="3600400"/>
          </a:xfrm>
        </p:spPr>
        <p:txBody>
          <a:bodyPr/>
          <a:lstStyle/>
          <a:p>
            <a:r>
              <a:rPr lang="en-US" sz="2400" dirty="0"/>
              <a:t>This includes</a:t>
            </a:r>
          </a:p>
          <a:p>
            <a:pPr>
              <a:buFont typeface="Arial" pitchFamily="34" charset="0"/>
              <a:buChar char="•"/>
            </a:pPr>
            <a:r>
              <a:rPr lang="en-US" sz="2400" dirty="0"/>
              <a:t> Organizing your thoughts in an organic way </a:t>
            </a:r>
            <a:r>
              <a:rPr lang="en-US" sz="2400" dirty="0" smtClean="0"/>
              <a:t>that </a:t>
            </a:r>
            <a:r>
              <a:rPr lang="en-US" sz="2400" dirty="0"/>
              <a:t>creates a progression of ideas that is clear and natural </a:t>
            </a:r>
            <a:r>
              <a:rPr lang="en-US" sz="2400" dirty="0" smtClean="0"/>
              <a:t>to </a:t>
            </a:r>
            <a:r>
              <a:rPr lang="en-US" sz="2400" dirty="0"/>
              <a:t>the reader</a:t>
            </a:r>
          </a:p>
          <a:p>
            <a:pPr>
              <a:buFont typeface="Arial" pitchFamily="34" charset="0"/>
              <a:buChar char="•"/>
            </a:pPr>
            <a:r>
              <a:rPr lang="en-US" sz="2400" dirty="0"/>
              <a:t> Using the writing process effectively</a:t>
            </a:r>
          </a:p>
          <a:p>
            <a:pPr>
              <a:buFont typeface="Arial" pitchFamily="34" charset="0"/>
              <a:buChar char="•"/>
            </a:pPr>
            <a:r>
              <a:rPr lang="en-US" sz="2400" dirty="0"/>
              <a:t> Clear paragraphing </a:t>
            </a:r>
          </a:p>
        </p:txBody>
      </p:sp>
    </p:spTree>
    <p:extLst>
      <p:ext uri="{BB962C8B-B14F-4D97-AF65-F5344CB8AC3E}">
        <p14:creationId xmlns:p14="http://schemas.microsoft.com/office/powerpoint/2010/main" val="1710726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a:xfrm>
            <a:off x="1397429" y="1340768"/>
            <a:ext cx="10780779" cy="460648"/>
          </a:xfrm>
        </p:spPr>
        <p:txBody>
          <a:bodyPr/>
          <a:lstStyle/>
          <a:p>
            <a:r>
              <a:rPr lang="en-US" b="1" dirty="0" smtClean="0"/>
              <a:t>4. Clear Pronoun References</a:t>
            </a:r>
            <a:endParaRPr lang="en-US" b="1" dirty="0"/>
          </a:p>
        </p:txBody>
      </p:sp>
      <p:sp>
        <p:nvSpPr>
          <p:cNvPr id="4" name="Content Placeholder 3"/>
          <p:cNvSpPr>
            <a:spLocks noGrp="1"/>
          </p:cNvSpPr>
          <p:nvPr>
            <p:ph idx="10"/>
          </p:nvPr>
        </p:nvSpPr>
        <p:spPr>
          <a:xfrm>
            <a:off x="1411221" y="2017439"/>
            <a:ext cx="10780779" cy="3600400"/>
          </a:xfrm>
        </p:spPr>
        <p:txBody>
          <a:bodyPr/>
          <a:lstStyle/>
          <a:p>
            <a:r>
              <a:rPr lang="en-US" sz="2400" dirty="0"/>
              <a:t>Pronouns substitute for nouns. The word a pronoun </a:t>
            </a:r>
            <a:r>
              <a:rPr lang="en-US" sz="2400" dirty="0" smtClean="0"/>
              <a:t>refers </a:t>
            </a:r>
            <a:r>
              <a:rPr lang="en-US" sz="2400" dirty="0"/>
              <a:t>to is called its antecedent. A pronoun should refer clearly to its antecedent. A pronoun’s reference will be unclear if it is ambiguous, implied, vague or indefinite.</a:t>
            </a:r>
          </a:p>
        </p:txBody>
      </p:sp>
    </p:spTree>
    <p:extLst>
      <p:ext uri="{BB962C8B-B14F-4D97-AF65-F5344CB8AC3E}">
        <p14:creationId xmlns:p14="http://schemas.microsoft.com/office/powerpoint/2010/main" val="762025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a:xfrm>
            <a:off x="1245029" y="1340768"/>
            <a:ext cx="10780779" cy="460648"/>
          </a:xfrm>
        </p:spPr>
        <p:txBody>
          <a:bodyPr/>
          <a:lstStyle/>
          <a:p>
            <a:r>
              <a:rPr lang="en-US" dirty="0" smtClean="0"/>
              <a:t>Clear Pronoun Reference</a:t>
            </a:r>
            <a:endParaRPr lang="en-US" dirty="0"/>
          </a:p>
        </p:txBody>
      </p:sp>
      <p:sp>
        <p:nvSpPr>
          <p:cNvPr id="4" name="Content Placeholder 3"/>
          <p:cNvSpPr>
            <a:spLocks noGrp="1"/>
          </p:cNvSpPr>
          <p:nvPr>
            <p:ph idx="10"/>
          </p:nvPr>
        </p:nvSpPr>
        <p:spPr>
          <a:xfrm>
            <a:off x="1258821" y="2017439"/>
            <a:ext cx="10780779" cy="3600400"/>
          </a:xfrm>
        </p:spPr>
        <p:txBody>
          <a:bodyPr>
            <a:normAutofit fontScale="92500" lnSpcReduction="20000"/>
          </a:bodyPr>
          <a:lstStyle/>
          <a:p>
            <a:r>
              <a:rPr lang="en-US" sz="2400" b="1" dirty="0"/>
              <a:t>A. Ambiguous Reference</a:t>
            </a:r>
          </a:p>
          <a:p>
            <a:r>
              <a:rPr lang="en-US" sz="2400" dirty="0"/>
              <a:t>An ambiguous reference occurs when the </a:t>
            </a:r>
            <a:r>
              <a:rPr lang="en-US" sz="2400" dirty="0" smtClean="0"/>
              <a:t>pronoun </a:t>
            </a:r>
            <a:r>
              <a:rPr lang="en-US" sz="2400" dirty="0"/>
              <a:t>could refer to two possible antecedents.</a:t>
            </a:r>
          </a:p>
          <a:p>
            <a:endParaRPr lang="en-US" sz="2400" dirty="0"/>
          </a:p>
          <a:p>
            <a:r>
              <a:rPr lang="en-US" sz="2400" dirty="0"/>
              <a:t>The client told James that he had to come to therapy.</a:t>
            </a:r>
          </a:p>
          <a:p>
            <a:r>
              <a:rPr lang="en-US" sz="2400" dirty="0"/>
              <a:t>(Who has to come to therapy- the client or James?)</a:t>
            </a:r>
          </a:p>
          <a:p>
            <a:endParaRPr lang="en-US" sz="2400" dirty="0"/>
          </a:p>
          <a:p>
            <a:r>
              <a:rPr lang="en-US" sz="2400" dirty="0"/>
              <a:t>The following revision eliminates the ambiguity.</a:t>
            </a:r>
          </a:p>
          <a:p>
            <a:r>
              <a:rPr lang="en-US" sz="2400" dirty="0"/>
              <a:t>The client told James, “You have to come to therapy.”</a:t>
            </a:r>
          </a:p>
        </p:txBody>
      </p:sp>
    </p:spTree>
    <p:extLst>
      <p:ext uri="{BB962C8B-B14F-4D97-AF65-F5344CB8AC3E}">
        <p14:creationId xmlns:p14="http://schemas.microsoft.com/office/powerpoint/2010/main" val="2619828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a:xfrm>
            <a:off x="2125216" y="1066800"/>
            <a:ext cx="8085584" cy="381000"/>
          </a:xfrm>
        </p:spPr>
        <p:txBody>
          <a:bodyPr>
            <a:normAutofit lnSpcReduction="10000"/>
          </a:bodyPr>
          <a:lstStyle/>
          <a:p>
            <a:r>
              <a:rPr lang="en-US" dirty="0" smtClean="0"/>
              <a:t>Clear Pronoun Reference</a:t>
            </a:r>
            <a:endParaRPr lang="en-US" dirty="0"/>
          </a:p>
        </p:txBody>
      </p:sp>
      <p:sp>
        <p:nvSpPr>
          <p:cNvPr id="4" name="Content Placeholder 3"/>
          <p:cNvSpPr>
            <a:spLocks noGrp="1"/>
          </p:cNvSpPr>
          <p:nvPr>
            <p:ph idx="10"/>
          </p:nvPr>
        </p:nvSpPr>
        <p:spPr>
          <a:xfrm>
            <a:off x="1828800" y="1524001"/>
            <a:ext cx="9819118" cy="4093839"/>
          </a:xfrm>
        </p:spPr>
        <p:txBody>
          <a:bodyPr>
            <a:noAutofit/>
          </a:bodyPr>
          <a:lstStyle/>
          <a:p>
            <a:r>
              <a:rPr lang="en-US" sz="2000" b="1" dirty="0"/>
              <a:t>B. Implied Reference</a:t>
            </a:r>
          </a:p>
          <a:p>
            <a:r>
              <a:rPr lang="en-US" sz="2000" dirty="0"/>
              <a:t>A pronoun must refer to a specific antecedent, not to a word that </a:t>
            </a:r>
            <a:r>
              <a:rPr lang="en-US" sz="2000" dirty="0" smtClean="0"/>
              <a:t>is implied </a:t>
            </a:r>
            <a:r>
              <a:rPr lang="en-US" sz="2000" dirty="0"/>
              <a:t>but not present in the sentence.</a:t>
            </a:r>
          </a:p>
          <a:p>
            <a:r>
              <a:rPr lang="en-US" sz="2000" b="1" dirty="0">
                <a:solidFill>
                  <a:schemeClr val="accent5">
                    <a:lumMod val="50000"/>
                  </a:schemeClr>
                </a:solidFill>
              </a:rPr>
              <a:t>After braiding Ann’s hair, Sue decorated them with ribbons.</a:t>
            </a:r>
          </a:p>
          <a:p>
            <a:r>
              <a:rPr lang="en-US" sz="2000" dirty="0"/>
              <a:t>The pronoun them refers to Ann’s braids (implied by the </a:t>
            </a:r>
            <a:r>
              <a:rPr lang="en-US" sz="2000" dirty="0" smtClean="0"/>
              <a:t>term braiding</a:t>
            </a:r>
            <a:r>
              <a:rPr lang="en-US" sz="2000" dirty="0"/>
              <a:t>), but the word braids did not appear in the sentence.</a:t>
            </a:r>
          </a:p>
          <a:p>
            <a:r>
              <a:rPr lang="en-US" sz="2000" b="1" dirty="0">
                <a:solidFill>
                  <a:schemeClr val="accent5">
                    <a:lumMod val="50000"/>
                  </a:schemeClr>
                </a:solidFill>
              </a:rPr>
              <a:t>After braiding Ann’s hair, Sue decorated the braids </a:t>
            </a:r>
            <a:r>
              <a:rPr lang="en-US" sz="2000" b="1" dirty="0" smtClean="0">
                <a:solidFill>
                  <a:schemeClr val="accent5">
                    <a:lumMod val="50000"/>
                  </a:schemeClr>
                </a:solidFill>
              </a:rPr>
              <a:t>with ribbons</a:t>
            </a:r>
            <a:r>
              <a:rPr lang="en-US" sz="2000" b="1" dirty="0">
                <a:solidFill>
                  <a:schemeClr val="accent5">
                    <a:lumMod val="50000"/>
                  </a:schemeClr>
                </a:solidFill>
              </a:rPr>
              <a:t>.</a:t>
            </a:r>
          </a:p>
          <a:p>
            <a:r>
              <a:rPr lang="en-US" sz="2000" dirty="0"/>
              <a:t>Possessives cannot serve as antecedents.</a:t>
            </a:r>
          </a:p>
          <a:p>
            <a:r>
              <a:rPr lang="en-US" sz="2000" b="1" dirty="0">
                <a:solidFill>
                  <a:schemeClr val="accent5">
                    <a:lumMod val="50000"/>
                  </a:schemeClr>
                </a:solidFill>
              </a:rPr>
              <a:t>In Nikki’s case file, she describes how Ms. Jones </a:t>
            </a:r>
            <a:r>
              <a:rPr lang="en-US" sz="2000" b="1" dirty="0" smtClean="0">
                <a:solidFill>
                  <a:schemeClr val="accent5">
                    <a:lumMod val="50000"/>
                  </a:schemeClr>
                </a:solidFill>
              </a:rPr>
              <a:t>abuses substances</a:t>
            </a:r>
            <a:r>
              <a:rPr lang="en-US" sz="2000" b="1" dirty="0">
                <a:solidFill>
                  <a:schemeClr val="accent5">
                    <a:lumMod val="50000"/>
                  </a:schemeClr>
                </a:solidFill>
              </a:rPr>
              <a:t>.</a:t>
            </a:r>
          </a:p>
          <a:p>
            <a:r>
              <a:rPr lang="en-US" sz="2000" dirty="0"/>
              <a:t>The pronoun </a:t>
            </a:r>
            <a:r>
              <a:rPr lang="en-US" sz="2000" i="1" dirty="0"/>
              <a:t>she does not refer to Nikki but refers to Nikki’s case file.</a:t>
            </a:r>
          </a:p>
          <a:p>
            <a:r>
              <a:rPr lang="en-US" sz="2000" b="1" dirty="0">
                <a:solidFill>
                  <a:schemeClr val="accent5">
                    <a:lumMod val="50000"/>
                  </a:schemeClr>
                </a:solidFill>
              </a:rPr>
              <a:t>In Nikki’s case file, Nikki describes how Ms. Jones </a:t>
            </a:r>
            <a:r>
              <a:rPr lang="en-US" sz="2000" b="1" dirty="0" smtClean="0">
                <a:solidFill>
                  <a:schemeClr val="accent5">
                    <a:lumMod val="50000"/>
                  </a:schemeClr>
                </a:solidFill>
              </a:rPr>
              <a:t>abuses substances</a:t>
            </a:r>
            <a:r>
              <a:rPr lang="en-US" sz="2000" b="1" dirty="0">
                <a:solidFill>
                  <a:schemeClr val="accent5">
                    <a:lumMod val="50000"/>
                  </a:schemeClr>
                </a:solidFill>
              </a:rPr>
              <a:t>.</a:t>
            </a:r>
          </a:p>
        </p:txBody>
      </p:sp>
    </p:spTree>
    <p:extLst>
      <p:ext uri="{BB962C8B-B14F-4D97-AF65-F5344CB8AC3E}">
        <p14:creationId xmlns:p14="http://schemas.microsoft.com/office/powerpoint/2010/main" val="2252908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a:xfrm>
            <a:off x="2125216" y="1066800"/>
            <a:ext cx="8085584" cy="381000"/>
          </a:xfrm>
        </p:spPr>
        <p:txBody>
          <a:bodyPr>
            <a:normAutofit lnSpcReduction="10000"/>
          </a:bodyPr>
          <a:lstStyle/>
          <a:p>
            <a:r>
              <a:rPr lang="en-US" dirty="0" smtClean="0"/>
              <a:t>Clear Pronoun Reference</a:t>
            </a:r>
            <a:endParaRPr lang="en-US" dirty="0"/>
          </a:p>
        </p:txBody>
      </p:sp>
      <p:sp>
        <p:nvSpPr>
          <p:cNvPr id="4" name="Content Placeholder 3"/>
          <p:cNvSpPr>
            <a:spLocks noGrp="1"/>
          </p:cNvSpPr>
          <p:nvPr>
            <p:ph idx="10"/>
          </p:nvPr>
        </p:nvSpPr>
        <p:spPr>
          <a:xfrm>
            <a:off x="1239139" y="1524001"/>
            <a:ext cx="10793339" cy="4093839"/>
          </a:xfrm>
        </p:spPr>
        <p:txBody>
          <a:bodyPr>
            <a:noAutofit/>
          </a:bodyPr>
          <a:lstStyle/>
          <a:p>
            <a:r>
              <a:rPr lang="en-US" sz="1800" b="1" dirty="0"/>
              <a:t>C. Vague Reference: this, that, which</a:t>
            </a:r>
          </a:p>
          <a:p>
            <a:r>
              <a:rPr lang="en-US" sz="1800" dirty="0"/>
              <a:t>The pronouns </a:t>
            </a:r>
            <a:r>
              <a:rPr lang="en-US" sz="1800" i="1" dirty="0"/>
              <a:t>this, that and which should not refer vaguely to </a:t>
            </a:r>
            <a:r>
              <a:rPr lang="en-US" sz="1800" i="1" dirty="0" smtClean="0"/>
              <a:t>earlier </a:t>
            </a:r>
            <a:r>
              <a:rPr lang="en-US" sz="1800" dirty="0" smtClean="0"/>
              <a:t>word </a:t>
            </a:r>
            <a:r>
              <a:rPr lang="en-US" sz="1800" dirty="0"/>
              <a:t>groups or ideas. These pronouns should refer to specific </a:t>
            </a:r>
            <a:r>
              <a:rPr lang="en-US" sz="1800" dirty="0" smtClean="0"/>
              <a:t>antecedents</a:t>
            </a:r>
            <a:r>
              <a:rPr lang="en-US" sz="1800" dirty="0"/>
              <a:t>.</a:t>
            </a:r>
          </a:p>
          <a:p>
            <a:r>
              <a:rPr lang="en-US" sz="1800" dirty="0"/>
              <a:t>When a pronoun’s reference is too vague, replace the </a:t>
            </a:r>
            <a:r>
              <a:rPr lang="en-US" sz="1800" dirty="0" smtClean="0"/>
              <a:t>pronoun with </a:t>
            </a:r>
            <a:r>
              <a:rPr lang="en-US" sz="1800" dirty="0"/>
              <a:t>a noun.</a:t>
            </a:r>
          </a:p>
          <a:p>
            <a:r>
              <a:rPr lang="en-US" sz="2400" dirty="0">
                <a:solidFill>
                  <a:schemeClr val="accent5"/>
                </a:solidFill>
              </a:rPr>
              <a:t>More and more often, especially in large cities, we are </a:t>
            </a:r>
            <a:r>
              <a:rPr lang="en-US" sz="2400" dirty="0" smtClean="0">
                <a:solidFill>
                  <a:schemeClr val="accent5"/>
                </a:solidFill>
              </a:rPr>
              <a:t>finding ourselves </a:t>
            </a:r>
            <a:r>
              <a:rPr lang="en-US" sz="2400" dirty="0">
                <a:solidFill>
                  <a:schemeClr val="accent5"/>
                </a:solidFill>
              </a:rPr>
              <a:t>victims of serious crimes. We learn to accept </a:t>
            </a:r>
            <a:r>
              <a:rPr lang="en-US" sz="2400" b="1" dirty="0" smtClean="0">
                <a:solidFill>
                  <a:schemeClr val="accent5"/>
                </a:solidFill>
              </a:rPr>
              <a:t>this </a:t>
            </a:r>
            <a:r>
              <a:rPr lang="en-US" sz="2400" dirty="0" smtClean="0">
                <a:solidFill>
                  <a:schemeClr val="accent5"/>
                </a:solidFill>
              </a:rPr>
              <a:t>with </a:t>
            </a:r>
            <a:r>
              <a:rPr lang="en-US" sz="2400" dirty="0">
                <a:solidFill>
                  <a:schemeClr val="accent5"/>
                </a:solidFill>
              </a:rPr>
              <a:t>minor complaints.</a:t>
            </a:r>
          </a:p>
          <a:p>
            <a:r>
              <a:rPr lang="en-US" sz="2400" dirty="0">
                <a:solidFill>
                  <a:schemeClr val="accent1">
                    <a:lumMod val="50000"/>
                  </a:schemeClr>
                </a:solidFill>
              </a:rPr>
              <a:t>More and more often, especially in large cites, we are </a:t>
            </a:r>
            <a:r>
              <a:rPr lang="en-US" sz="2400" dirty="0" smtClean="0">
                <a:solidFill>
                  <a:schemeClr val="accent1">
                    <a:lumMod val="50000"/>
                  </a:schemeClr>
                </a:solidFill>
              </a:rPr>
              <a:t>finding ourselves </a:t>
            </a:r>
            <a:r>
              <a:rPr lang="en-US" sz="2400" dirty="0">
                <a:solidFill>
                  <a:schemeClr val="accent1">
                    <a:lumMod val="50000"/>
                  </a:schemeClr>
                </a:solidFill>
              </a:rPr>
              <a:t>victims of serious crimes. We learn to accept </a:t>
            </a:r>
            <a:r>
              <a:rPr lang="en-US" sz="2400" b="1" dirty="0" smtClean="0">
                <a:solidFill>
                  <a:schemeClr val="accent1">
                    <a:lumMod val="50000"/>
                  </a:schemeClr>
                </a:solidFill>
              </a:rPr>
              <a:t>our fate </a:t>
            </a:r>
            <a:r>
              <a:rPr lang="en-US" sz="2400" b="1" dirty="0">
                <a:solidFill>
                  <a:schemeClr val="accent1">
                    <a:lumMod val="50000"/>
                  </a:schemeClr>
                </a:solidFill>
              </a:rPr>
              <a:t>with minor complaints. (The pronoun </a:t>
            </a:r>
            <a:r>
              <a:rPr lang="en-US" sz="2400" b="1" i="1" dirty="0">
                <a:solidFill>
                  <a:schemeClr val="accent1">
                    <a:lumMod val="50000"/>
                  </a:schemeClr>
                </a:solidFill>
              </a:rPr>
              <a:t>this is replaced by</a:t>
            </a:r>
          </a:p>
          <a:p>
            <a:r>
              <a:rPr lang="en-US" sz="2400" dirty="0">
                <a:solidFill>
                  <a:schemeClr val="accent1">
                    <a:lumMod val="50000"/>
                  </a:schemeClr>
                </a:solidFill>
              </a:rPr>
              <a:t>the noun </a:t>
            </a:r>
            <a:r>
              <a:rPr lang="en-US" sz="2400" i="1" dirty="0">
                <a:solidFill>
                  <a:schemeClr val="accent1">
                    <a:lumMod val="50000"/>
                  </a:schemeClr>
                </a:solidFill>
              </a:rPr>
              <a:t>fate).</a:t>
            </a:r>
          </a:p>
        </p:txBody>
      </p:sp>
    </p:spTree>
    <p:extLst>
      <p:ext uri="{BB962C8B-B14F-4D97-AF65-F5344CB8AC3E}">
        <p14:creationId xmlns:p14="http://schemas.microsoft.com/office/powerpoint/2010/main" val="897053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a:xfrm>
            <a:off x="2125216" y="1066800"/>
            <a:ext cx="8085584" cy="381000"/>
          </a:xfrm>
        </p:spPr>
        <p:txBody>
          <a:bodyPr>
            <a:normAutofit lnSpcReduction="10000"/>
          </a:bodyPr>
          <a:lstStyle/>
          <a:p>
            <a:r>
              <a:rPr lang="en-US" dirty="0" smtClean="0"/>
              <a:t>Clear Pronoun Reference</a:t>
            </a:r>
            <a:endParaRPr lang="en-US" dirty="0"/>
          </a:p>
        </p:txBody>
      </p:sp>
      <p:sp>
        <p:nvSpPr>
          <p:cNvPr id="4" name="Content Placeholder 3"/>
          <p:cNvSpPr>
            <a:spLocks noGrp="1"/>
          </p:cNvSpPr>
          <p:nvPr>
            <p:ph idx="10"/>
          </p:nvPr>
        </p:nvSpPr>
        <p:spPr>
          <a:xfrm>
            <a:off x="1828799" y="1524001"/>
            <a:ext cx="10169495" cy="4093839"/>
          </a:xfrm>
        </p:spPr>
        <p:txBody>
          <a:bodyPr>
            <a:noAutofit/>
          </a:bodyPr>
          <a:lstStyle/>
          <a:p>
            <a:r>
              <a:rPr lang="en-US" sz="2400" b="1" dirty="0"/>
              <a:t>C. Vague Reference: this, that, which</a:t>
            </a:r>
          </a:p>
          <a:p>
            <a:endParaRPr lang="en-US" sz="2400" dirty="0"/>
          </a:p>
          <a:p>
            <a:r>
              <a:rPr lang="en-US" sz="2400" dirty="0"/>
              <a:t>OR</a:t>
            </a:r>
          </a:p>
          <a:p>
            <a:r>
              <a:rPr lang="en-US" sz="2400" dirty="0"/>
              <a:t>When a pronoun’s reference is too vague, supply </a:t>
            </a:r>
            <a:r>
              <a:rPr lang="en-US" sz="2400" dirty="0" smtClean="0"/>
              <a:t>an antecedent </a:t>
            </a:r>
            <a:r>
              <a:rPr lang="en-US" sz="2400" dirty="0"/>
              <a:t>to which the pronoun clearly refers.</a:t>
            </a:r>
          </a:p>
          <a:p>
            <a:r>
              <a:rPr lang="en-US" sz="2400" dirty="0">
                <a:solidFill>
                  <a:schemeClr val="accent5">
                    <a:lumMod val="50000"/>
                  </a:schemeClr>
                </a:solidFill>
              </a:rPr>
              <a:t>Sue and Patsy were both too young to have acquired </a:t>
            </a:r>
            <a:r>
              <a:rPr lang="en-US" sz="2400" dirty="0" smtClean="0">
                <a:solidFill>
                  <a:schemeClr val="accent5">
                    <a:lumMod val="50000"/>
                  </a:schemeClr>
                </a:solidFill>
              </a:rPr>
              <a:t>much wisdom</a:t>
            </a:r>
            <a:r>
              <a:rPr lang="en-US" sz="2400" dirty="0">
                <a:solidFill>
                  <a:schemeClr val="accent5">
                    <a:lumMod val="50000"/>
                  </a:schemeClr>
                </a:solidFill>
              </a:rPr>
              <a:t>, </a:t>
            </a:r>
            <a:r>
              <a:rPr lang="en-US" sz="2400" b="1" dirty="0">
                <a:solidFill>
                  <a:schemeClr val="accent5">
                    <a:lumMod val="50000"/>
                  </a:schemeClr>
                </a:solidFill>
              </a:rPr>
              <a:t>which accounts for their rash actions.</a:t>
            </a:r>
          </a:p>
          <a:p>
            <a:r>
              <a:rPr lang="en-US" sz="2400" dirty="0">
                <a:solidFill>
                  <a:schemeClr val="accent1">
                    <a:lumMod val="50000"/>
                  </a:schemeClr>
                </a:solidFill>
              </a:rPr>
              <a:t>Sue and Patsy were both too young to have acquired </a:t>
            </a:r>
            <a:r>
              <a:rPr lang="en-US" sz="2400" dirty="0" smtClean="0">
                <a:solidFill>
                  <a:schemeClr val="accent1">
                    <a:lumMod val="50000"/>
                  </a:schemeClr>
                </a:solidFill>
              </a:rPr>
              <a:t>much wisdom</a:t>
            </a:r>
            <a:r>
              <a:rPr lang="en-US" sz="2400" dirty="0">
                <a:solidFill>
                  <a:schemeClr val="accent1">
                    <a:lumMod val="50000"/>
                  </a:schemeClr>
                </a:solidFill>
              </a:rPr>
              <a:t>, </a:t>
            </a:r>
            <a:r>
              <a:rPr lang="en-US" sz="2400" b="1" dirty="0">
                <a:solidFill>
                  <a:schemeClr val="accent1">
                    <a:lumMod val="50000"/>
                  </a:schemeClr>
                </a:solidFill>
              </a:rPr>
              <a:t>a fact which accounts for their rash decisions. (</a:t>
            </a:r>
            <a:r>
              <a:rPr lang="en-US" sz="2400" b="1" dirty="0" smtClean="0">
                <a:solidFill>
                  <a:schemeClr val="accent1">
                    <a:lumMod val="50000"/>
                  </a:schemeClr>
                </a:solidFill>
              </a:rPr>
              <a:t>The </a:t>
            </a:r>
            <a:r>
              <a:rPr lang="en-US" sz="2400" dirty="0" smtClean="0">
                <a:solidFill>
                  <a:schemeClr val="accent1">
                    <a:lumMod val="50000"/>
                  </a:schemeClr>
                </a:solidFill>
              </a:rPr>
              <a:t>pronoun </a:t>
            </a:r>
            <a:r>
              <a:rPr lang="en-US" sz="2400" i="1" dirty="0">
                <a:solidFill>
                  <a:schemeClr val="accent1">
                    <a:lumMod val="50000"/>
                  </a:schemeClr>
                </a:solidFill>
              </a:rPr>
              <a:t>which clearly refers to the supplied antecedent, fact).</a:t>
            </a:r>
            <a:endParaRPr lang="en-US" sz="2400" b="1" dirty="0">
              <a:solidFill>
                <a:schemeClr val="accent1">
                  <a:lumMod val="50000"/>
                </a:schemeClr>
              </a:solidFill>
            </a:endParaRPr>
          </a:p>
        </p:txBody>
      </p:sp>
    </p:spTree>
    <p:extLst>
      <p:ext uri="{BB962C8B-B14F-4D97-AF65-F5344CB8AC3E}">
        <p14:creationId xmlns:p14="http://schemas.microsoft.com/office/powerpoint/2010/main" val="2588583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CLARITY</a:t>
            </a:r>
            <a:endParaRPr lang="en-US" sz="4400" dirty="0"/>
          </a:p>
        </p:txBody>
      </p:sp>
      <p:sp>
        <p:nvSpPr>
          <p:cNvPr id="3" name="Content Placeholder 2"/>
          <p:cNvSpPr>
            <a:spLocks noGrp="1"/>
          </p:cNvSpPr>
          <p:nvPr>
            <p:ph idx="1"/>
          </p:nvPr>
        </p:nvSpPr>
        <p:spPr>
          <a:xfrm>
            <a:off x="1676400" y="1590910"/>
            <a:ext cx="10780779" cy="460648"/>
          </a:xfrm>
        </p:spPr>
        <p:txBody>
          <a:bodyPr>
            <a:noAutofit/>
          </a:bodyPr>
          <a:lstStyle/>
          <a:p>
            <a:r>
              <a:rPr lang="en-US" sz="3600" dirty="0" smtClean="0"/>
              <a:t>Important!</a:t>
            </a:r>
            <a:endParaRPr lang="en-US" sz="3600" dirty="0"/>
          </a:p>
        </p:txBody>
      </p:sp>
      <p:sp>
        <p:nvSpPr>
          <p:cNvPr id="4" name="Content Placeholder 3"/>
          <p:cNvSpPr>
            <a:spLocks noGrp="1"/>
          </p:cNvSpPr>
          <p:nvPr>
            <p:ph idx="10"/>
          </p:nvPr>
        </p:nvSpPr>
        <p:spPr/>
        <p:txBody>
          <a:bodyPr>
            <a:normAutofit/>
          </a:bodyPr>
          <a:lstStyle/>
          <a:p>
            <a:endParaRPr lang="en-US" sz="1600" dirty="0" smtClean="0"/>
          </a:p>
          <a:p>
            <a:r>
              <a:rPr lang="en-US" sz="4000" dirty="0"/>
              <a:t>CLARITY, in addition to following the mentioned strategies, also depends to a great extent on the other qualities of TW. </a:t>
            </a:r>
          </a:p>
        </p:txBody>
      </p:sp>
    </p:spTree>
    <p:extLst>
      <p:ext uri="{BB962C8B-B14F-4D97-AF65-F5344CB8AC3E}">
        <p14:creationId xmlns:p14="http://schemas.microsoft.com/office/powerpoint/2010/main" val="3556180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a:xfrm>
            <a:off x="1803042" y="684377"/>
            <a:ext cx="10208975" cy="1068224"/>
          </a:xfrm>
        </p:spPr>
        <p:txBody>
          <a:bodyPr>
            <a:normAutofit/>
          </a:bodyPr>
          <a:lstStyle/>
          <a:p>
            <a:r>
              <a:rPr lang="en-US" dirty="0" smtClean="0"/>
              <a:t>Precision refers to </a:t>
            </a:r>
            <a:r>
              <a:rPr lang="en-US" b="1" dirty="0" smtClean="0"/>
              <a:t>exact, definite, and distinct terms/words/details </a:t>
            </a:r>
            <a:r>
              <a:rPr lang="en-US" dirty="0" smtClean="0"/>
              <a:t>for expressing an idea. It will leave no room for misinterpretation or multiple interpretations.</a:t>
            </a:r>
            <a:endParaRPr lang="en-US" dirty="0"/>
          </a:p>
        </p:txBody>
      </p:sp>
      <p:sp>
        <p:nvSpPr>
          <p:cNvPr id="4" name="Content Placeholder 3"/>
          <p:cNvSpPr>
            <a:spLocks noGrp="1"/>
          </p:cNvSpPr>
          <p:nvPr>
            <p:ph idx="10"/>
          </p:nvPr>
        </p:nvSpPr>
        <p:spPr>
          <a:xfrm>
            <a:off x="2124877" y="1469266"/>
            <a:ext cx="8085584" cy="3865239"/>
          </a:xfrm>
        </p:spPr>
        <p:txBody>
          <a:bodyPr/>
          <a:lstStyle/>
          <a:p>
            <a:r>
              <a:rPr lang="en-US" sz="2400" b="1" dirty="0" smtClean="0"/>
              <a:t>Study the following examples and state which is precise and what technique has the writer used to achieve precision.</a:t>
            </a:r>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7008385"/>
              </p:ext>
            </p:extLst>
          </p:nvPr>
        </p:nvGraphicFramePr>
        <p:xfrm>
          <a:off x="1571223" y="2590800"/>
          <a:ext cx="9916731" cy="3965711"/>
        </p:xfrm>
        <a:graphic>
          <a:graphicData uri="http://schemas.openxmlformats.org/drawingml/2006/table">
            <a:tbl>
              <a:tblPr firstRow="1" bandRow="1">
                <a:tableStyleId>{5C22544A-7EE6-4342-B048-85BDC9FD1C3A}</a:tableStyleId>
              </a:tblPr>
              <a:tblGrid>
                <a:gridCol w="4131971">
                  <a:extLst>
                    <a:ext uri="{9D8B030D-6E8A-4147-A177-3AD203B41FA5}">
                      <a16:colId xmlns="" xmlns:a16="http://schemas.microsoft.com/office/drawing/2014/main" val="20000"/>
                    </a:ext>
                  </a:extLst>
                </a:gridCol>
                <a:gridCol w="5784760">
                  <a:extLst>
                    <a:ext uri="{9D8B030D-6E8A-4147-A177-3AD203B41FA5}">
                      <a16:colId xmlns="" xmlns:a16="http://schemas.microsoft.com/office/drawing/2014/main" val="20001"/>
                    </a:ext>
                  </a:extLst>
                </a:gridCol>
              </a:tblGrid>
              <a:tr h="378197">
                <a:tc>
                  <a:txBody>
                    <a:bodyPr/>
                    <a:lstStyle/>
                    <a:p>
                      <a:r>
                        <a:rPr lang="en-US" sz="2200" dirty="0" smtClean="0"/>
                        <a:t>SET 1</a:t>
                      </a:r>
                      <a:endParaRPr lang="en-US" sz="2200" dirty="0"/>
                    </a:p>
                  </a:txBody>
                  <a:tcPr/>
                </a:tc>
                <a:tc>
                  <a:txBody>
                    <a:bodyPr/>
                    <a:lstStyle/>
                    <a:p>
                      <a:r>
                        <a:rPr lang="en-US" sz="2200" dirty="0" smtClean="0"/>
                        <a:t>SET 2</a:t>
                      </a:r>
                      <a:endParaRPr lang="en-US" sz="2200" dirty="0"/>
                    </a:p>
                  </a:txBody>
                  <a:tcPr/>
                </a:tc>
                <a:extLst>
                  <a:ext uri="{0D108BD9-81ED-4DB2-BD59-A6C34878D82A}">
                    <a16:rowId xmlns="" xmlns:a16="http://schemas.microsoft.com/office/drawing/2014/main" val="10000"/>
                  </a:ext>
                </a:extLst>
              </a:tr>
              <a:tr h="3538991">
                <a:tc>
                  <a:txBody>
                    <a:bodyPr/>
                    <a:lstStyle/>
                    <a:p>
                      <a:pPr marL="342900" marR="0" lvl="0" indent="-342900" algn="just">
                        <a:lnSpc>
                          <a:spcPct val="115000"/>
                        </a:lnSpc>
                        <a:spcBef>
                          <a:spcPts val="0"/>
                        </a:spcBef>
                        <a:spcAft>
                          <a:spcPts val="0"/>
                        </a:spcAft>
                        <a:buFont typeface="Symbol"/>
                        <a:buChar char=""/>
                      </a:pPr>
                      <a:r>
                        <a:rPr lang="en-US" sz="2200" dirty="0" smtClean="0">
                          <a:latin typeface="Times New Roman"/>
                          <a:ea typeface="Times New Roman"/>
                          <a:cs typeface="Times New Roman"/>
                        </a:rPr>
                        <a:t>Some of our competitors have very good businesses.</a:t>
                      </a:r>
                      <a:endParaRPr lang="en-US" sz="2200" dirty="0" smtClean="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2200" dirty="0" smtClean="0">
                          <a:latin typeface="Times New Roman"/>
                          <a:ea typeface="Times New Roman"/>
                          <a:cs typeface="Times New Roman"/>
                        </a:rPr>
                        <a:t>As we discussed recently, I   have the figures on the projects.</a:t>
                      </a:r>
                      <a:endParaRPr lang="en-US" sz="2200" dirty="0" smtClean="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2200" dirty="0" smtClean="0">
                          <a:latin typeface="Times New Roman"/>
                          <a:ea typeface="Times New Roman"/>
                          <a:cs typeface="Times New Roman"/>
                        </a:rPr>
                        <a:t>The policy change will affect us adversely.</a:t>
                      </a:r>
                      <a:endParaRPr lang="en-US" sz="2200"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Symbol"/>
                        <a:buChar char=""/>
                      </a:pPr>
                      <a:r>
                        <a:rPr lang="en-US" sz="2200" dirty="0" smtClean="0">
                          <a:latin typeface="Times New Roman"/>
                          <a:ea typeface="Times New Roman"/>
                          <a:cs typeface="Times New Roman"/>
                        </a:rPr>
                        <a:t>Both Sunbelt Instruments, Inc. and Ohio</a:t>
                      </a:r>
                      <a:r>
                        <a:rPr lang="en-US" sz="2200" baseline="0" dirty="0" smtClean="0">
                          <a:latin typeface="Times New Roman"/>
                          <a:ea typeface="Times New Roman"/>
                          <a:cs typeface="Times New Roman"/>
                        </a:rPr>
                        <a:t> </a:t>
                      </a:r>
                      <a:r>
                        <a:rPr lang="en-US" sz="2200" dirty="0" smtClean="0">
                          <a:latin typeface="Times New Roman"/>
                          <a:ea typeface="Times New Roman"/>
                          <a:cs typeface="Times New Roman"/>
                        </a:rPr>
                        <a:t>Testing laboratories grossed over $6.2 million during the fourth quarter of last year.</a:t>
                      </a:r>
                      <a:endParaRPr lang="en-US" sz="2200" dirty="0" smtClean="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2200" dirty="0" smtClean="0">
                          <a:latin typeface="Times New Roman"/>
                          <a:ea typeface="Times New Roman"/>
                          <a:cs typeface="Times New Roman"/>
                        </a:rPr>
                        <a:t>I have discussed the comparative costs of three word processing computers which you requested in our telephone conversation last Friday.</a:t>
                      </a:r>
                      <a:endParaRPr lang="en-US" sz="2200" dirty="0" smtClean="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2200" dirty="0" smtClean="0">
                          <a:latin typeface="Times New Roman"/>
                          <a:ea typeface="Times New Roman"/>
                          <a:cs typeface="Times New Roman"/>
                        </a:rPr>
                        <a:t>New Policy 1204.05 (Leaves) will decrease our allowable sick days from 10 to 8 per year.</a:t>
                      </a:r>
                      <a:endParaRPr lang="en-US" sz="2200" dirty="0">
                        <a:latin typeface="Calibri"/>
                        <a:ea typeface="Times New Roman"/>
                        <a:cs typeface="Times New Roman"/>
                      </a:endParaRPr>
                    </a:p>
                  </a:txBody>
                  <a:tcPr marL="68580" marR="68580" marT="0" marB="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79943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39" y="16778"/>
            <a:ext cx="12048661" cy="1069514"/>
          </a:xfrm>
        </p:spPr>
        <p:txBody>
          <a:bodyPr/>
          <a:lstStyle/>
          <a:p>
            <a:r>
              <a:rPr lang="en-US" dirty="0" smtClean="0"/>
              <a:t>Style in Writing</a:t>
            </a:r>
            <a:endParaRPr lang="en-US" dirty="0"/>
          </a:p>
        </p:txBody>
      </p:sp>
      <p:sp>
        <p:nvSpPr>
          <p:cNvPr id="3" name="Content Placeholder 2"/>
          <p:cNvSpPr>
            <a:spLocks noGrp="1"/>
          </p:cNvSpPr>
          <p:nvPr>
            <p:ph idx="1"/>
          </p:nvPr>
        </p:nvSpPr>
        <p:spPr>
          <a:xfrm>
            <a:off x="1258821" y="1340768"/>
            <a:ext cx="10780779" cy="460648"/>
          </a:xfrm>
        </p:spPr>
        <p:txBody>
          <a:bodyPr/>
          <a:lstStyle/>
          <a:p>
            <a:r>
              <a:rPr lang="en-US" dirty="0" smtClean="0"/>
              <a:t>Consider the following</a:t>
            </a:r>
            <a:endParaRPr lang="en-US" dirty="0"/>
          </a:p>
        </p:txBody>
      </p:sp>
      <p:sp>
        <p:nvSpPr>
          <p:cNvPr id="4" name="Content Placeholder 3"/>
          <p:cNvSpPr>
            <a:spLocks noGrp="1"/>
          </p:cNvSpPr>
          <p:nvPr>
            <p:ph idx="10"/>
          </p:nvPr>
        </p:nvSpPr>
        <p:spPr>
          <a:xfrm>
            <a:off x="1272613" y="2017439"/>
            <a:ext cx="10780779" cy="3600400"/>
          </a:xfrm>
        </p:spPr>
        <p:txBody>
          <a:bodyPr/>
          <a:lstStyle/>
          <a:p>
            <a:r>
              <a:rPr lang="en-US" sz="2000" dirty="0"/>
              <a:t>Vocabulary: type, sophistication, complexity (long, multisyllabic </a:t>
            </a:r>
          </a:p>
          <a:p>
            <a:r>
              <a:rPr lang="en-US" sz="2000" dirty="0"/>
              <a:t>words)</a:t>
            </a:r>
          </a:p>
          <a:p>
            <a:endParaRPr lang="en-US" sz="2000" dirty="0"/>
          </a:p>
          <a:p>
            <a:r>
              <a:rPr lang="en-US" sz="2000" dirty="0"/>
              <a:t>Sentences: length, structure, impact (how is the key </a:t>
            </a:r>
            <a:r>
              <a:rPr lang="en-US" sz="2000" dirty="0" smtClean="0"/>
              <a:t>information </a:t>
            </a:r>
            <a:r>
              <a:rPr lang="en-US" sz="2000" dirty="0"/>
              <a:t>arranged and communicated)</a:t>
            </a:r>
          </a:p>
          <a:p>
            <a:endParaRPr lang="en-US" sz="2000" dirty="0"/>
          </a:p>
          <a:p>
            <a:r>
              <a:rPr lang="en-US" sz="2000" dirty="0"/>
              <a:t>Document structure (layout and presentation of information</a:t>
            </a:r>
            <a:r>
              <a:rPr lang="en-US" sz="2000" dirty="0" smtClean="0"/>
              <a:t>): </a:t>
            </a:r>
            <a:r>
              <a:rPr lang="en-US" sz="2000" dirty="0"/>
              <a:t>headings, font, format</a:t>
            </a:r>
          </a:p>
          <a:p>
            <a:endParaRPr lang="en-US" sz="2000" dirty="0"/>
          </a:p>
        </p:txBody>
      </p:sp>
    </p:spTree>
    <p:extLst>
      <p:ext uri="{BB962C8B-B14F-4D97-AF65-F5344CB8AC3E}">
        <p14:creationId xmlns:p14="http://schemas.microsoft.com/office/powerpoint/2010/main" val="3037522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a:xfrm>
            <a:off x="1411221" y="1086292"/>
            <a:ext cx="10780779" cy="460648"/>
          </a:xfrm>
        </p:spPr>
        <p:txBody>
          <a:bodyPr/>
          <a:lstStyle/>
          <a:p>
            <a:r>
              <a:rPr lang="en-US" dirty="0" smtClean="0"/>
              <a:t>Follow these strategies to achieve precision.</a:t>
            </a:r>
            <a:endParaRPr lang="en-US" dirty="0"/>
          </a:p>
        </p:txBody>
      </p:sp>
      <p:sp>
        <p:nvSpPr>
          <p:cNvPr id="4" name="Content Placeholder 3"/>
          <p:cNvSpPr>
            <a:spLocks noGrp="1"/>
          </p:cNvSpPr>
          <p:nvPr>
            <p:ph idx="10"/>
          </p:nvPr>
        </p:nvSpPr>
        <p:spPr>
          <a:xfrm>
            <a:off x="1021474" y="1450769"/>
            <a:ext cx="10780779" cy="3600400"/>
          </a:xfrm>
        </p:spPr>
        <p:txBody>
          <a:bodyPr/>
          <a:lstStyle/>
          <a:p>
            <a:pPr lvl="0"/>
            <a:r>
              <a:rPr lang="en-US" sz="2000" b="1" dirty="0"/>
              <a:t>1. Choose precise, concrete, and specific words.</a:t>
            </a:r>
            <a:endParaRPr lang="en-US" sz="2000" dirty="0"/>
          </a:p>
          <a:p>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448885375"/>
              </p:ext>
            </p:extLst>
          </p:nvPr>
        </p:nvGraphicFramePr>
        <p:xfrm>
          <a:off x="1411221" y="1911417"/>
          <a:ext cx="10579009" cy="3042050"/>
        </p:xfrm>
        <a:graphic>
          <a:graphicData uri="http://schemas.openxmlformats.org/drawingml/2006/table">
            <a:tbl>
              <a:tblPr firstRow="1" bandRow="1">
                <a:tableStyleId>{5C22544A-7EE6-4342-B048-85BDC9FD1C3A}</a:tableStyleId>
              </a:tblPr>
              <a:tblGrid>
                <a:gridCol w="4362477">
                  <a:extLst>
                    <a:ext uri="{9D8B030D-6E8A-4147-A177-3AD203B41FA5}">
                      <a16:colId xmlns="" xmlns:a16="http://schemas.microsoft.com/office/drawing/2014/main" val="20000"/>
                    </a:ext>
                  </a:extLst>
                </a:gridCol>
                <a:gridCol w="6216532">
                  <a:extLst>
                    <a:ext uri="{9D8B030D-6E8A-4147-A177-3AD203B41FA5}">
                      <a16:colId xmlns="" xmlns:a16="http://schemas.microsoft.com/office/drawing/2014/main" val="20001"/>
                    </a:ext>
                  </a:extLst>
                </a:gridCol>
              </a:tblGrid>
              <a:tr h="679777">
                <a:tc>
                  <a:txBody>
                    <a:bodyPr/>
                    <a:lstStyle/>
                    <a:p>
                      <a:pPr marL="0" marR="0" algn="just">
                        <a:lnSpc>
                          <a:spcPct val="115000"/>
                        </a:lnSpc>
                        <a:spcBef>
                          <a:spcPts val="0"/>
                        </a:spcBef>
                        <a:spcAft>
                          <a:spcPts val="0"/>
                        </a:spcAft>
                      </a:pPr>
                      <a:r>
                        <a:rPr lang="en-US" sz="2400" b="1" dirty="0">
                          <a:latin typeface="Times New Roman"/>
                          <a:ea typeface="Times New Roman"/>
                          <a:cs typeface="Times New Roman"/>
                        </a:rPr>
                        <a:t>Vague and Ambiguous</a:t>
                      </a:r>
                      <a:endParaRPr lang="en-US" sz="24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400" b="1">
                          <a:latin typeface="Times New Roman"/>
                          <a:ea typeface="Times New Roman"/>
                          <a:cs typeface="Times New Roman"/>
                        </a:rPr>
                        <a:t>Clear and Precise</a:t>
                      </a:r>
                      <a:endParaRPr lang="en-US" sz="2400">
                        <a:latin typeface="Calibri"/>
                        <a:ea typeface="Times New Roman"/>
                        <a:cs typeface="Times New Roman"/>
                      </a:endParaRPr>
                    </a:p>
                  </a:txBody>
                  <a:tcPr marL="68580" marR="68580" marT="0" marB="0"/>
                </a:tc>
                <a:extLst>
                  <a:ext uri="{0D108BD9-81ED-4DB2-BD59-A6C34878D82A}">
                    <a16:rowId xmlns="" xmlns:a16="http://schemas.microsoft.com/office/drawing/2014/main" val="10000"/>
                  </a:ext>
                </a:extLst>
              </a:tr>
              <a:tr h="679777">
                <a:tc>
                  <a:txBody>
                    <a:bodyPr/>
                    <a:lstStyle/>
                    <a:p>
                      <a:pPr marL="0" marR="0" algn="just">
                        <a:lnSpc>
                          <a:spcPct val="115000"/>
                        </a:lnSpc>
                        <a:spcBef>
                          <a:spcPts val="0"/>
                        </a:spcBef>
                        <a:spcAft>
                          <a:spcPts val="0"/>
                        </a:spcAft>
                      </a:pPr>
                      <a:r>
                        <a:rPr lang="en-US" sz="2400" dirty="0">
                          <a:latin typeface="Times New Roman"/>
                          <a:ea typeface="Times New Roman"/>
                          <a:cs typeface="Times New Roman"/>
                        </a:rPr>
                        <a:t>The flow of lava was affected.</a:t>
                      </a:r>
                      <a:endParaRPr lang="en-US" sz="24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latin typeface="Times New Roman"/>
                          <a:ea typeface="Times New Roman"/>
                          <a:cs typeface="Times New Roman"/>
                        </a:rPr>
                        <a:t>The flow of lava was </a:t>
                      </a:r>
                      <a:r>
                        <a:rPr lang="en-US" sz="2400" b="1" dirty="0">
                          <a:latin typeface="Times New Roman"/>
                          <a:ea typeface="Times New Roman"/>
                          <a:cs typeface="Times New Roman"/>
                        </a:rPr>
                        <a:t>decreased</a:t>
                      </a:r>
                      <a:r>
                        <a:rPr lang="en-US" sz="2400" dirty="0">
                          <a:latin typeface="Times New Roman"/>
                          <a:ea typeface="Times New Roman"/>
                          <a:cs typeface="Times New Roman"/>
                        </a:rPr>
                        <a:t>.</a:t>
                      </a:r>
                      <a:endParaRPr lang="en-US" sz="2400" dirty="0">
                        <a:latin typeface="Calibri"/>
                        <a:ea typeface="Times New Roman"/>
                        <a:cs typeface="Times New Roman"/>
                      </a:endParaRPr>
                    </a:p>
                  </a:txBody>
                  <a:tcPr marL="68580" marR="68580" marT="0" marB="0"/>
                </a:tc>
                <a:extLst>
                  <a:ext uri="{0D108BD9-81ED-4DB2-BD59-A6C34878D82A}">
                    <a16:rowId xmlns="" xmlns:a16="http://schemas.microsoft.com/office/drawing/2014/main" val="10001"/>
                  </a:ext>
                </a:extLst>
              </a:tr>
              <a:tr h="679777">
                <a:tc>
                  <a:txBody>
                    <a:bodyPr/>
                    <a:lstStyle/>
                    <a:p>
                      <a:pPr marL="0" marR="0" algn="just">
                        <a:lnSpc>
                          <a:spcPct val="115000"/>
                        </a:lnSpc>
                        <a:spcBef>
                          <a:spcPts val="0"/>
                        </a:spcBef>
                        <a:spcAft>
                          <a:spcPts val="0"/>
                        </a:spcAft>
                      </a:pPr>
                      <a:r>
                        <a:rPr lang="en-US" sz="2400" dirty="0">
                          <a:latin typeface="Times New Roman"/>
                          <a:ea typeface="Times New Roman"/>
                          <a:cs typeface="Times New Roman"/>
                        </a:rPr>
                        <a:t>The lacquer created nice </a:t>
                      </a:r>
                      <a:r>
                        <a:rPr lang="en-US" sz="2400" dirty="0" smtClean="0">
                          <a:latin typeface="Times New Roman"/>
                          <a:ea typeface="Times New Roman"/>
                          <a:cs typeface="Times New Roman"/>
                        </a:rPr>
                        <a:t> appearance</a:t>
                      </a:r>
                      <a:r>
                        <a:rPr lang="en-US" sz="2400" dirty="0">
                          <a:latin typeface="Times New Roman"/>
                          <a:ea typeface="Times New Roman"/>
                          <a:cs typeface="Times New Roman"/>
                        </a:rPr>
                        <a:t>.</a:t>
                      </a:r>
                      <a:endParaRPr lang="en-US" sz="24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latin typeface="Times New Roman"/>
                          <a:ea typeface="Times New Roman"/>
                          <a:cs typeface="Times New Roman"/>
                        </a:rPr>
                        <a:t>The lacquer created a </a:t>
                      </a:r>
                      <a:r>
                        <a:rPr lang="en-US" sz="2400" b="1" dirty="0">
                          <a:latin typeface="Times New Roman"/>
                          <a:ea typeface="Times New Roman"/>
                          <a:cs typeface="Times New Roman"/>
                        </a:rPr>
                        <a:t>glossy</a:t>
                      </a:r>
                      <a:r>
                        <a:rPr lang="en-US" sz="2400" dirty="0">
                          <a:latin typeface="Times New Roman"/>
                          <a:ea typeface="Times New Roman"/>
                          <a:cs typeface="Times New Roman"/>
                        </a:rPr>
                        <a:t> appearance.</a:t>
                      </a:r>
                      <a:endParaRPr lang="en-US" sz="2400" dirty="0">
                        <a:latin typeface="Calibri"/>
                        <a:ea typeface="Times New Roman"/>
                        <a:cs typeface="Times New Roman"/>
                      </a:endParaRPr>
                    </a:p>
                  </a:txBody>
                  <a:tcPr marL="68580" marR="68580" marT="0" marB="0"/>
                </a:tc>
                <a:extLst>
                  <a:ext uri="{0D108BD9-81ED-4DB2-BD59-A6C34878D82A}">
                    <a16:rowId xmlns="" xmlns:a16="http://schemas.microsoft.com/office/drawing/2014/main" val="10002"/>
                  </a:ext>
                </a:extLst>
              </a:tr>
              <a:tr h="771035">
                <a:tc>
                  <a:txBody>
                    <a:bodyPr/>
                    <a:lstStyle/>
                    <a:p>
                      <a:pPr marL="0" marR="0" algn="just">
                        <a:lnSpc>
                          <a:spcPct val="115000"/>
                        </a:lnSpc>
                        <a:spcBef>
                          <a:spcPts val="0"/>
                        </a:spcBef>
                        <a:spcAft>
                          <a:spcPts val="0"/>
                        </a:spcAft>
                      </a:pPr>
                      <a:r>
                        <a:rPr lang="en-US" sz="2400" dirty="0">
                          <a:latin typeface="Times New Roman"/>
                          <a:ea typeface="Times New Roman"/>
                          <a:cs typeface="Times New Roman"/>
                        </a:rPr>
                        <a:t>This is the last carburetor to </a:t>
                      </a:r>
                      <a:r>
                        <a:rPr lang="en-US" sz="2400" dirty="0" smtClean="0">
                          <a:latin typeface="Times New Roman"/>
                          <a:ea typeface="Times New Roman"/>
                          <a:cs typeface="Times New Roman"/>
                        </a:rPr>
                        <a:t>be installed</a:t>
                      </a:r>
                      <a:r>
                        <a:rPr lang="en-US" sz="2400" dirty="0">
                          <a:latin typeface="Times New Roman"/>
                          <a:ea typeface="Times New Roman"/>
                          <a:cs typeface="Times New Roman"/>
                        </a:rPr>
                        <a:t>.</a:t>
                      </a:r>
                      <a:endParaRPr lang="en-US" sz="24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latin typeface="Times New Roman"/>
                          <a:ea typeface="Times New Roman"/>
                          <a:cs typeface="Times New Roman"/>
                        </a:rPr>
                        <a:t>This is </a:t>
                      </a:r>
                      <a:r>
                        <a:rPr lang="en-US" sz="2400" b="1" dirty="0">
                          <a:latin typeface="Times New Roman"/>
                          <a:ea typeface="Times New Roman"/>
                          <a:cs typeface="Times New Roman"/>
                        </a:rPr>
                        <a:t>the most recent </a:t>
                      </a:r>
                      <a:r>
                        <a:rPr lang="en-US" sz="2400" dirty="0">
                          <a:latin typeface="Times New Roman"/>
                          <a:ea typeface="Times New Roman"/>
                          <a:cs typeface="Times New Roman"/>
                        </a:rPr>
                        <a:t>carburetor to be installed.</a:t>
                      </a:r>
                      <a:endParaRPr lang="en-US" sz="2400" dirty="0">
                        <a:latin typeface="Calibri"/>
                        <a:ea typeface="Times New Roman"/>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934700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a:xfrm>
            <a:off x="1411221" y="1321541"/>
            <a:ext cx="10780779" cy="460648"/>
          </a:xfrm>
        </p:spPr>
        <p:txBody>
          <a:bodyPr/>
          <a:lstStyle/>
          <a:p>
            <a:r>
              <a:rPr lang="en-US" dirty="0" smtClean="0"/>
              <a:t>Follow these strategies to achieve precision.</a:t>
            </a:r>
            <a:endParaRPr lang="en-US" dirty="0"/>
          </a:p>
        </p:txBody>
      </p:sp>
      <p:sp>
        <p:nvSpPr>
          <p:cNvPr id="4" name="Content Placeholder 3"/>
          <p:cNvSpPr>
            <a:spLocks noGrp="1"/>
          </p:cNvSpPr>
          <p:nvPr>
            <p:ph idx="10"/>
          </p:nvPr>
        </p:nvSpPr>
        <p:spPr>
          <a:xfrm>
            <a:off x="1140153" y="1949073"/>
            <a:ext cx="10780779" cy="3600400"/>
          </a:xfrm>
        </p:spPr>
        <p:txBody>
          <a:bodyPr/>
          <a:lstStyle/>
          <a:p>
            <a:pPr lvl="0"/>
            <a:r>
              <a:rPr lang="en-US" sz="2000" b="1" dirty="0"/>
              <a:t>2. Use Specific Facts and Figures.</a:t>
            </a:r>
            <a:endParaRPr lang="en-US" sz="2000" dirty="0"/>
          </a:p>
          <a:p>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267969182"/>
              </p:ext>
            </p:extLst>
          </p:nvPr>
        </p:nvGraphicFramePr>
        <p:xfrm>
          <a:off x="1411220" y="2492121"/>
          <a:ext cx="10334312" cy="3925824"/>
        </p:xfrm>
        <a:graphic>
          <a:graphicData uri="http://schemas.openxmlformats.org/drawingml/2006/table">
            <a:tbl>
              <a:tblPr firstRow="1" bandRow="1">
                <a:tableStyleId>{5C22544A-7EE6-4342-B048-85BDC9FD1C3A}</a:tableStyleId>
              </a:tblPr>
              <a:tblGrid>
                <a:gridCol w="5167156">
                  <a:extLst>
                    <a:ext uri="{9D8B030D-6E8A-4147-A177-3AD203B41FA5}">
                      <a16:colId xmlns="" xmlns:a16="http://schemas.microsoft.com/office/drawing/2014/main" val="20000"/>
                    </a:ext>
                  </a:extLst>
                </a:gridCol>
                <a:gridCol w="5167156">
                  <a:extLst>
                    <a:ext uri="{9D8B030D-6E8A-4147-A177-3AD203B41FA5}">
                      <a16:colId xmlns="" xmlns:a16="http://schemas.microsoft.com/office/drawing/2014/main" val="20001"/>
                    </a:ext>
                  </a:extLst>
                </a:gridCol>
              </a:tblGrid>
              <a:tr h="384211">
                <a:tc>
                  <a:txBody>
                    <a:bodyPr/>
                    <a:lstStyle/>
                    <a:p>
                      <a:pPr marL="0" marR="0" algn="just">
                        <a:lnSpc>
                          <a:spcPct val="115000"/>
                        </a:lnSpc>
                        <a:spcBef>
                          <a:spcPts val="0"/>
                        </a:spcBef>
                        <a:spcAft>
                          <a:spcPts val="0"/>
                        </a:spcAft>
                      </a:pPr>
                      <a:r>
                        <a:rPr lang="en-US" sz="3200" b="1" dirty="0">
                          <a:latin typeface="Times New Roman"/>
                          <a:ea typeface="Times New Roman"/>
                          <a:cs typeface="Times New Roman"/>
                        </a:rPr>
                        <a:t>Vague, General, </a:t>
                      </a:r>
                      <a:r>
                        <a:rPr lang="en-US" sz="3200" b="1" dirty="0" smtClean="0">
                          <a:latin typeface="Times New Roman"/>
                          <a:ea typeface="Times New Roman"/>
                          <a:cs typeface="Times New Roman"/>
                        </a:rPr>
                        <a:t>Indefinite</a:t>
                      </a:r>
                      <a:endParaRPr lang="en-US" sz="32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3200" b="1" dirty="0">
                          <a:latin typeface="Times New Roman"/>
                          <a:ea typeface="Times New Roman"/>
                          <a:cs typeface="Times New Roman"/>
                        </a:rPr>
                        <a:t>Concrete, </a:t>
                      </a:r>
                      <a:r>
                        <a:rPr lang="en-US" sz="3200" b="1" dirty="0" smtClean="0">
                          <a:latin typeface="Times New Roman"/>
                          <a:ea typeface="Times New Roman"/>
                          <a:cs typeface="Times New Roman"/>
                        </a:rPr>
                        <a:t>Precise</a:t>
                      </a:r>
                      <a:endParaRPr lang="en-US" sz="3200" dirty="0">
                        <a:latin typeface="Calibri"/>
                        <a:ea typeface="Times New Roman"/>
                        <a:cs typeface="Times New Roman"/>
                      </a:endParaRPr>
                    </a:p>
                  </a:txBody>
                  <a:tcPr marL="68580" marR="68580" marT="0" marB="0"/>
                </a:tc>
                <a:extLst>
                  <a:ext uri="{0D108BD9-81ED-4DB2-BD59-A6C34878D82A}">
                    <a16:rowId xmlns="" xmlns:a16="http://schemas.microsoft.com/office/drawing/2014/main" val="10000"/>
                  </a:ext>
                </a:extLst>
              </a:tr>
              <a:tr h="768423">
                <a:tc>
                  <a:txBody>
                    <a:bodyPr/>
                    <a:lstStyle/>
                    <a:p>
                      <a:pPr marL="0" marR="0" algn="just">
                        <a:lnSpc>
                          <a:spcPct val="115000"/>
                        </a:lnSpc>
                        <a:spcBef>
                          <a:spcPts val="0"/>
                        </a:spcBef>
                        <a:spcAft>
                          <a:spcPts val="0"/>
                        </a:spcAft>
                      </a:pPr>
                      <a:r>
                        <a:rPr lang="en-US" sz="3200" dirty="0">
                          <a:latin typeface="Times New Roman"/>
                          <a:ea typeface="Times New Roman"/>
                          <a:cs typeface="Times New Roman"/>
                        </a:rPr>
                        <a:t>This is a long letter.</a:t>
                      </a:r>
                      <a:endParaRPr lang="en-US" sz="32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3200" dirty="0">
                          <a:latin typeface="Times New Roman"/>
                          <a:ea typeface="Times New Roman"/>
                          <a:cs typeface="Times New Roman"/>
                        </a:rPr>
                        <a:t>This letter is </a:t>
                      </a:r>
                      <a:r>
                        <a:rPr lang="en-US" sz="3200" b="1" dirty="0">
                          <a:latin typeface="Times New Roman"/>
                          <a:ea typeface="Times New Roman"/>
                          <a:cs typeface="Times New Roman"/>
                        </a:rPr>
                        <a:t>three times as </a:t>
                      </a:r>
                      <a:r>
                        <a:rPr lang="en-US" sz="3200" dirty="0">
                          <a:latin typeface="Times New Roman"/>
                          <a:ea typeface="Times New Roman"/>
                          <a:cs typeface="Times New Roman"/>
                        </a:rPr>
                        <a:t>long as </a:t>
                      </a:r>
                      <a:r>
                        <a:rPr lang="en-US" sz="3200" dirty="0" smtClean="0">
                          <a:latin typeface="Times New Roman"/>
                          <a:ea typeface="Times New Roman"/>
                          <a:cs typeface="Times New Roman"/>
                        </a:rPr>
                        <a:t>you </a:t>
                      </a:r>
                      <a:r>
                        <a:rPr lang="en-US" sz="3200" dirty="0">
                          <a:latin typeface="Times New Roman"/>
                          <a:ea typeface="Times New Roman"/>
                          <a:cs typeface="Times New Roman"/>
                        </a:rPr>
                        <a:t>said it would.</a:t>
                      </a:r>
                      <a:endParaRPr lang="en-US" sz="3200" dirty="0">
                        <a:latin typeface="Calibri"/>
                        <a:ea typeface="Times New Roman"/>
                        <a:cs typeface="Times New Roman"/>
                      </a:endParaRPr>
                    </a:p>
                  </a:txBody>
                  <a:tcPr marL="68580" marR="68580" marT="0" marB="0"/>
                </a:tc>
                <a:extLst>
                  <a:ext uri="{0D108BD9-81ED-4DB2-BD59-A6C34878D82A}">
                    <a16:rowId xmlns="" xmlns:a16="http://schemas.microsoft.com/office/drawing/2014/main" val="10001"/>
                  </a:ext>
                </a:extLst>
              </a:tr>
              <a:tr h="1536845">
                <a:tc>
                  <a:txBody>
                    <a:bodyPr/>
                    <a:lstStyle/>
                    <a:p>
                      <a:pPr marL="0" marR="0" indent="0" algn="just" defTabSz="914400" rtl="0" eaLnBrk="1" fontAlgn="auto" latinLnBrk="1" hangingPunct="1">
                        <a:lnSpc>
                          <a:spcPct val="115000"/>
                        </a:lnSpc>
                        <a:spcBef>
                          <a:spcPts val="0"/>
                        </a:spcBef>
                        <a:spcAft>
                          <a:spcPts val="0"/>
                        </a:spcAft>
                        <a:buClrTx/>
                        <a:buSzTx/>
                        <a:buFontTx/>
                        <a:buNone/>
                        <a:tabLst/>
                        <a:defRPr/>
                      </a:pPr>
                      <a:r>
                        <a:rPr lang="en-US" sz="3200" dirty="0" smtClean="0">
                          <a:latin typeface="Times New Roman"/>
                          <a:ea typeface="Times New Roman"/>
                          <a:cs typeface="Times New Roman"/>
                        </a:rPr>
                        <a:t>Student GMAT scores are higher.</a:t>
                      </a:r>
                      <a:endParaRPr lang="en-US" sz="3200" dirty="0" smtClean="0">
                        <a:latin typeface="Calibri"/>
                        <a:ea typeface="Times New Roman"/>
                        <a:cs typeface="Times New Roman"/>
                      </a:endParaRPr>
                    </a:p>
                    <a:p>
                      <a:pPr marL="0" marR="0" algn="just">
                        <a:lnSpc>
                          <a:spcPct val="115000"/>
                        </a:lnSpc>
                        <a:spcBef>
                          <a:spcPts val="0"/>
                        </a:spcBef>
                        <a:spcAft>
                          <a:spcPts val="0"/>
                        </a:spcAft>
                      </a:pPr>
                      <a:endParaRPr lang="en-US" sz="3200" dirty="0">
                        <a:latin typeface="Calibri"/>
                        <a:ea typeface="Times New Roman"/>
                        <a:cs typeface="Times New Roman"/>
                      </a:endParaRPr>
                    </a:p>
                  </a:txBody>
                  <a:tcPr marL="68580" marR="68580" marT="0" marB="0"/>
                </a:tc>
                <a:tc>
                  <a:txBody>
                    <a:bodyPr/>
                    <a:lstStyle/>
                    <a:p>
                      <a:pPr marL="0" marR="0" indent="0" algn="just" defTabSz="914400" rtl="0" eaLnBrk="1" fontAlgn="auto" latinLnBrk="1" hangingPunct="1">
                        <a:lnSpc>
                          <a:spcPct val="115000"/>
                        </a:lnSpc>
                        <a:spcBef>
                          <a:spcPts val="0"/>
                        </a:spcBef>
                        <a:spcAft>
                          <a:spcPts val="0"/>
                        </a:spcAft>
                        <a:buClrTx/>
                        <a:buSzTx/>
                        <a:buFontTx/>
                        <a:buNone/>
                        <a:tabLst/>
                        <a:defRPr/>
                      </a:pPr>
                      <a:r>
                        <a:rPr lang="en-US" sz="3200" dirty="0" smtClean="0">
                          <a:latin typeface="Times New Roman"/>
                          <a:ea typeface="Times New Roman"/>
                          <a:cs typeface="Times New Roman"/>
                        </a:rPr>
                        <a:t>In 1996, the GMAT scores averaged 600; by 1997 they had</a:t>
                      </a:r>
                      <a:r>
                        <a:rPr lang="en-US" sz="3200" baseline="0" dirty="0" smtClean="0">
                          <a:latin typeface="Times New Roman"/>
                          <a:ea typeface="Times New Roman"/>
                          <a:cs typeface="Times New Roman"/>
                        </a:rPr>
                        <a:t> </a:t>
                      </a:r>
                    </a:p>
                    <a:p>
                      <a:pPr marL="0" marR="0" indent="0" algn="just" defTabSz="914400" rtl="0" eaLnBrk="1" fontAlgn="auto" latinLnBrk="1" hangingPunct="1">
                        <a:lnSpc>
                          <a:spcPct val="115000"/>
                        </a:lnSpc>
                        <a:spcBef>
                          <a:spcPts val="0"/>
                        </a:spcBef>
                        <a:spcAft>
                          <a:spcPts val="0"/>
                        </a:spcAft>
                        <a:buClrTx/>
                        <a:buSzTx/>
                        <a:buFontTx/>
                        <a:buNone/>
                        <a:tabLst/>
                        <a:defRPr/>
                      </a:pPr>
                      <a:r>
                        <a:rPr lang="en-US" sz="3200" baseline="0" dirty="0" smtClean="0">
                          <a:latin typeface="Times New Roman"/>
                          <a:ea typeface="Times New Roman"/>
                          <a:cs typeface="Times New Roman"/>
                        </a:rPr>
                        <a:t>ri</a:t>
                      </a:r>
                      <a:r>
                        <a:rPr lang="en-US" sz="3200" dirty="0" smtClean="0">
                          <a:latin typeface="Times New Roman"/>
                          <a:ea typeface="Times New Roman"/>
                          <a:cs typeface="Times New Roman"/>
                        </a:rPr>
                        <a:t>sen to 610.</a:t>
                      </a:r>
                      <a:endParaRPr lang="en-US" sz="3200" dirty="0" smtClean="0">
                        <a:latin typeface="Calibri"/>
                        <a:ea typeface="Times New Roman"/>
                        <a:cs typeface="Times New Roman"/>
                      </a:endParaRPr>
                    </a:p>
                    <a:p>
                      <a:pPr marL="0" marR="0" algn="just">
                        <a:lnSpc>
                          <a:spcPct val="115000"/>
                        </a:lnSpc>
                        <a:spcBef>
                          <a:spcPts val="0"/>
                        </a:spcBef>
                        <a:spcAft>
                          <a:spcPts val="0"/>
                        </a:spcAft>
                      </a:pPr>
                      <a:endParaRPr lang="en-US" sz="3200" dirty="0">
                        <a:latin typeface="Calibri"/>
                        <a:ea typeface="Times New Roman"/>
                        <a:cs typeface="Times New Roman"/>
                      </a:endParaRPr>
                    </a:p>
                  </a:txBody>
                  <a:tcPr marL="68580" marR="68580"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630508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a:xfrm>
            <a:off x="2125216" y="838200"/>
            <a:ext cx="8085584" cy="963216"/>
          </a:xfrm>
        </p:spPr>
        <p:txBody>
          <a:bodyPr/>
          <a:lstStyle/>
          <a:p>
            <a:r>
              <a:rPr lang="en-US" b="1" dirty="0" smtClean="0"/>
              <a:t>Correct the issues in the text below.</a:t>
            </a:r>
            <a:endParaRPr lang="en-US" b="1" dirty="0"/>
          </a:p>
        </p:txBody>
      </p:sp>
      <p:sp>
        <p:nvSpPr>
          <p:cNvPr id="4" name="Content Placeholder 3"/>
          <p:cNvSpPr>
            <a:spLocks noGrp="1"/>
          </p:cNvSpPr>
          <p:nvPr>
            <p:ph idx="10"/>
          </p:nvPr>
        </p:nvSpPr>
        <p:spPr>
          <a:xfrm>
            <a:off x="1378039" y="1600201"/>
            <a:ext cx="10522039" cy="4017639"/>
          </a:xfrm>
        </p:spPr>
        <p:txBody>
          <a:bodyPr>
            <a:noAutofit/>
          </a:bodyPr>
          <a:lstStyle/>
          <a:p>
            <a:pPr algn="just"/>
            <a:r>
              <a:rPr lang="en-US" sz="2800" dirty="0"/>
              <a:t>Our </a:t>
            </a:r>
            <a:r>
              <a:rPr lang="en-US" sz="2800" u="sng" dirty="0"/>
              <a:t>latest</a:t>
            </a:r>
            <a:r>
              <a:rPr lang="en-US" sz="2800" dirty="0"/>
              <a:t> attempt at molding preform protectors has led to </a:t>
            </a:r>
            <a:r>
              <a:rPr lang="en-US" sz="2800" u="sng" dirty="0"/>
              <a:t>some</a:t>
            </a:r>
            <a:r>
              <a:rPr lang="en-US" sz="2800" dirty="0"/>
              <a:t> positive results. We spent </a:t>
            </a:r>
            <a:r>
              <a:rPr lang="en-US" sz="2800" u="sng" dirty="0"/>
              <a:t>several</a:t>
            </a:r>
            <a:r>
              <a:rPr lang="en-US" sz="2800" dirty="0"/>
              <a:t> hours </a:t>
            </a:r>
            <a:r>
              <a:rPr lang="en-US" sz="2800" dirty="0" smtClean="0"/>
              <a:t>in Dept</a:t>
            </a:r>
            <a:r>
              <a:rPr lang="en-US" sz="2800" dirty="0"/>
              <a:t>. 15 typing different machine settings </a:t>
            </a:r>
            <a:r>
              <a:rPr lang="en-US" sz="2800" dirty="0" smtClean="0"/>
              <a:t>and techniques</a:t>
            </a:r>
            <a:r>
              <a:rPr lang="en-US" sz="2800" dirty="0"/>
              <a:t>. </a:t>
            </a:r>
            <a:r>
              <a:rPr lang="en-US" sz="2800" u="sng" dirty="0"/>
              <a:t>Several</a:t>
            </a:r>
            <a:r>
              <a:rPr lang="en-US" sz="2800" dirty="0"/>
              <a:t> good parts were molded using two different sheet thicknesses. Here’s summary of </a:t>
            </a:r>
            <a:r>
              <a:rPr lang="en-US" sz="2800" dirty="0" smtClean="0"/>
              <a:t>the findings</a:t>
            </a:r>
            <a:r>
              <a:rPr lang="en-US" sz="2800" dirty="0"/>
              <a:t>.</a:t>
            </a:r>
          </a:p>
          <a:p>
            <a:pPr algn="just"/>
            <a:r>
              <a:rPr lang="en-US" sz="2800" dirty="0"/>
              <a:t>First, we tried the </a:t>
            </a:r>
            <a:r>
              <a:rPr lang="en-US" sz="2800" u="sng" dirty="0"/>
              <a:t>thick</a:t>
            </a:r>
            <a:r>
              <a:rPr lang="en-US" sz="2800" dirty="0"/>
              <a:t> sheet material. At 240 F, this       thickness worked well.</a:t>
            </a:r>
          </a:p>
          <a:p>
            <a:pPr algn="just"/>
            <a:r>
              <a:rPr lang="en-US" sz="2800" dirty="0"/>
              <a:t>Next, we tried the </a:t>
            </a:r>
            <a:r>
              <a:rPr lang="en-US" sz="2800" u="sng" dirty="0"/>
              <a:t>thinner</a:t>
            </a:r>
            <a:r>
              <a:rPr lang="en-US" sz="2800" dirty="0"/>
              <a:t> sheet material. The </a:t>
            </a:r>
            <a:r>
              <a:rPr lang="en-US" sz="2800" u="sng" dirty="0"/>
              <a:t>thinner</a:t>
            </a:r>
            <a:r>
              <a:rPr lang="en-US" sz="2800" dirty="0"/>
              <a:t> </a:t>
            </a:r>
            <a:r>
              <a:rPr lang="en-US" sz="2800" dirty="0" smtClean="0"/>
              <a:t>material </a:t>
            </a:r>
            <a:r>
              <a:rPr lang="en-US" sz="2800" dirty="0"/>
              <a:t>is less forgiving, but after a </a:t>
            </a:r>
            <a:r>
              <a:rPr lang="en-US" sz="2800" u="sng" dirty="0"/>
              <a:t>few </a:t>
            </a:r>
            <a:r>
              <a:rPr lang="en-US" sz="2800" dirty="0"/>
              <a:t>adjustments we were making good parts. Still, </a:t>
            </a:r>
            <a:r>
              <a:rPr lang="en-US" sz="2800" u="sng" dirty="0"/>
              <a:t>the thin</a:t>
            </a:r>
            <a:r>
              <a:rPr lang="en-US" sz="2800" dirty="0"/>
              <a:t> material </a:t>
            </a:r>
            <a:r>
              <a:rPr lang="en-US" sz="2800" dirty="0" smtClean="0"/>
              <a:t>caused the </a:t>
            </a:r>
            <a:r>
              <a:rPr lang="en-US" sz="2800" dirty="0"/>
              <a:t>most handling problems.</a:t>
            </a:r>
          </a:p>
          <a:p>
            <a:pPr algn="just"/>
            <a:endParaRPr lang="en-US" sz="1600" dirty="0"/>
          </a:p>
        </p:txBody>
      </p:sp>
    </p:spTree>
    <p:extLst>
      <p:ext uri="{BB962C8B-B14F-4D97-AF65-F5344CB8AC3E}">
        <p14:creationId xmlns:p14="http://schemas.microsoft.com/office/powerpoint/2010/main" val="162887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a:xfrm>
            <a:off x="1941490" y="855968"/>
            <a:ext cx="10780779" cy="460648"/>
          </a:xfrm>
        </p:spPr>
        <p:txBody>
          <a:bodyPr/>
          <a:lstStyle/>
          <a:p>
            <a:r>
              <a:rPr lang="en-US" b="1" dirty="0" smtClean="0"/>
              <a:t>A better version</a:t>
            </a:r>
            <a:endParaRPr lang="en-US" b="1" dirty="0"/>
          </a:p>
        </p:txBody>
      </p:sp>
      <p:sp>
        <p:nvSpPr>
          <p:cNvPr id="4" name="Content Placeholder 3"/>
          <p:cNvSpPr>
            <a:spLocks noGrp="1"/>
          </p:cNvSpPr>
          <p:nvPr>
            <p:ph idx="10"/>
          </p:nvPr>
        </p:nvSpPr>
        <p:spPr>
          <a:xfrm>
            <a:off x="815413" y="1316616"/>
            <a:ext cx="11376587" cy="3600400"/>
          </a:xfrm>
        </p:spPr>
        <p:txBody>
          <a:bodyPr>
            <a:noAutofit/>
          </a:bodyPr>
          <a:lstStyle/>
          <a:p>
            <a:pPr algn="just"/>
            <a:r>
              <a:rPr lang="en-US" sz="2800" dirty="0"/>
              <a:t>During the week of 10/4/14, we spent approximately 12 hours in Dept. 15 trying different machine settings, techniques, </a:t>
            </a:r>
            <a:r>
              <a:rPr lang="en-US" sz="2800" dirty="0" smtClean="0"/>
              <a:t>and thicknesses </a:t>
            </a:r>
            <a:r>
              <a:rPr lang="en-US" sz="2800" dirty="0"/>
              <a:t>to mold preform mold protectors. Here is a report on </a:t>
            </a:r>
            <a:r>
              <a:rPr lang="en-US" sz="2800" dirty="0" smtClean="0"/>
              <a:t>our </a:t>
            </a:r>
            <a:r>
              <a:rPr lang="en-US" sz="2800" dirty="0"/>
              <a:t>findings.</a:t>
            </a:r>
          </a:p>
          <a:p>
            <a:pPr algn="just"/>
            <a:r>
              <a:rPr lang="en-US" sz="2800" u="sng" dirty="0"/>
              <a:t>0.030″ Thick sheet </a:t>
            </a:r>
            <a:r>
              <a:rPr lang="en-US" sz="2800" dirty="0"/>
              <a:t> </a:t>
            </a:r>
            <a:endParaRPr lang="en-US" sz="2800" dirty="0" smtClean="0"/>
          </a:p>
          <a:p>
            <a:pPr algn="just"/>
            <a:r>
              <a:rPr lang="en-US" sz="2800" dirty="0" smtClean="0"/>
              <a:t>At </a:t>
            </a:r>
            <a:r>
              <a:rPr lang="en-US" sz="2800" dirty="0"/>
              <a:t>240 F, this thickness worked well.</a:t>
            </a:r>
          </a:p>
          <a:p>
            <a:pPr algn="just"/>
            <a:r>
              <a:rPr lang="en-US" sz="2800" u="sng" dirty="0"/>
              <a:t>0.015″thick sheet</a:t>
            </a:r>
            <a:endParaRPr lang="en-US" sz="2800" dirty="0"/>
          </a:p>
          <a:p>
            <a:pPr algn="just"/>
            <a:r>
              <a:rPr lang="en-US" sz="2800" dirty="0"/>
              <a:t>This material is less forgiving, but after decreasing the heat </a:t>
            </a:r>
            <a:r>
              <a:rPr lang="en-US" sz="2800" dirty="0" smtClean="0"/>
              <a:t>to 200F</a:t>
            </a:r>
            <a:r>
              <a:rPr lang="en-US" sz="2800" dirty="0"/>
              <a:t>, we could produce good parts. Still, material at 0.015″causes </a:t>
            </a:r>
            <a:r>
              <a:rPr lang="en-US" sz="2800" dirty="0" smtClean="0"/>
              <a:t>handling </a:t>
            </a:r>
            <a:r>
              <a:rPr lang="en-US" sz="2800" dirty="0"/>
              <a:t>problems.</a:t>
            </a:r>
          </a:p>
          <a:p>
            <a:endParaRPr lang="en-US" sz="2800" dirty="0"/>
          </a:p>
        </p:txBody>
      </p:sp>
    </p:spTree>
    <p:extLst>
      <p:ext uri="{BB962C8B-B14F-4D97-AF65-F5344CB8AC3E}">
        <p14:creationId xmlns:p14="http://schemas.microsoft.com/office/powerpoint/2010/main" val="647980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SIMPLICITY</a:t>
            </a:r>
            <a:endParaRPr lang="en-US" dirty="0"/>
          </a:p>
        </p:txBody>
      </p:sp>
      <p:sp>
        <p:nvSpPr>
          <p:cNvPr id="3" name="Content Placeholder 2"/>
          <p:cNvSpPr>
            <a:spLocks noGrp="1"/>
          </p:cNvSpPr>
          <p:nvPr>
            <p:ph idx="1"/>
          </p:nvPr>
        </p:nvSpPr>
        <p:spPr>
          <a:xfrm>
            <a:off x="1386200" y="1321541"/>
            <a:ext cx="10780779" cy="460648"/>
          </a:xfrm>
        </p:spPr>
        <p:txBody>
          <a:bodyPr>
            <a:noAutofit/>
          </a:bodyPr>
          <a:lstStyle/>
          <a:p>
            <a:endParaRPr lang="en-US" sz="2400" dirty="0" smtClean="0"/>
          </a:p>
          <a:p>
            <a:r>
              <a:rPr lang="en-US" sz="2400" dirty="0" smtClean="0"/>
              <a:t>The technical style demands formal yet simple language. Use              technical words only when you really need to. Avoid unnecessary  jargon and gobbledygook. Gobbledygook refers to unintelligible, pompous, and stiff language. Consider the following examples:</a:t>
            </a:r>
          </a:p>
          <a:p>
            <a:endParaRPr lang="en-US" sz="2400" dirty="0"/>
          </a:p>
        </p:txBody>
      </p:sp>
      <p:sp>
        <p:nvSpPr>
          <p:cNvPr id="4" name="Content Placeholder 3"/>
          <p:cNvSpPr>
            <a:spLocks noGrp="1"/>
          </p:cNvSpPr>
          <p:nvPr>
            <p:ph idx="10"/>
          </p:nvPr>
        </p:nvSpPr>
        <p:spPr/>
        <p:txBody>
          <a:bodyPr/>
          <a:lstStyle/>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79405519"/>
              </p:ext>
            </p:extLst>
          </p:nvPr>
        </p:nvGraphicFramePr>
        <p:xfrm>
          <a:off x="1386200" y="2286000"/>
          <a:ext cx="10681304" cy="4921864"/>
        </p:xfrm>
        <a:graphic>
          <a:graphicData uri="http://schemas.openxmlformats.org/drawingml/2006/table">
            <a:tbl>
              <a:tblPr firstRow="1" bandRow="1">
                <a:tableStyleId>{5C22544A-7EE6-4342-B048-85BDC9FD1C3A}</a:tableStyleId>
              </a:tblPr>
              <a:tblGrid>
                <a:gridCol w="5340652">
                  <a:extLst>
                    <a:ext uri="{9D8B030D-6E8A-4147-A177-3AD203B41FA5}">
                      <a16:colId xmlns="" xmlns:a16="http://schemas.microsoft.com/office/drawing/2014/main" val="20000"/>
                    </a:ext>
                  </a:extLst>
                </a:gridCol>
                <a:gridCol w="5340652">
                  <a:extLst>
                    <a:ext uri="{9D8B030D-6E8A-4147-A177-3AD203B41FA5}">
                      <a16:colId xmlns="" xmlns:a16="http://schemas.microsoft.com/office/drawing/2014/main" val="20001"/>
                    </a:ext>
                  </a:extLst>
                </a:gridCol>
              </a:tblGrid>
              <a:tr h="715624">
                <a:tc>
                  <a:txBody>
                    <a:bodyPr/>
                    <a:lstStyle/>
                    <a:p>
                      <a:pPr marL="0" marR="0" algn="just">
                        <a:lnSpc>
                          <a:spcPct val="115000"/>
                        </a:lnSpc>
                        <a:spcBef>
                          <a:spcPts val="0"/>
                        </a:spcBef>
                        <a:spcAft>
                          <a:spcPts val="0"/>
                        </a:spcAft>
                      </a:pPr>
                      <a:r>
                        <a:rPr lang="en-US" sz="2400" b="1" dirty="0">
                          <a:latin typeface="Times New Roman"/>
                          <a:ea typeface="Times New Roman"/>
                          <a:cs typeface="Times New Roman"/>
                        </a:rPr>
                        <a:t>Jargonized and Pompous language</a:t>
                      </a:r>
                      <a:endParaRPr lang="en-US" sz="24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400" b="1">
                          <a:latin typeface="Times New Roman"/>
                          <a:ea typeface="Times New Roman"/>
                          <a:cs typeface="Times New Roman"/>
                        </a:rPr>
                        <a:t>Simple and Formal</a:t>
                      </a:r>
                      <a:endParaRPr lang="en-US" sz="2400">
                        <a:latin typeface="Calibri"/>
                        <a:ea typeface="Times New Roman"/>
                        <a:cs typeface="Times New Roman"/>
                      </a:endParaRPr>
                    </a:p>
                  </a:txBody>
                  <a:tcPr marL="68580" marR="68580" marT="0" marB="0"/>
                </a:tc>
                <a:extLst>
                  <a:ext uri="{0D108BD9-81ED-4DB2-BD59-A6C34878D82A}">
                    <a16:rowId xmlns="" xmlns:a16="http://schemas.microsoft.com/office/drawing/2014/main" val="10000"/>
                  </a:ext>
                </a:extLst>
              </a:tr>
              <a:tr h="811694">
                <a:tc>
                  <a:txBody>
                    <a:bodyPr/>
                    <a:lstStyle/>
                    <a:p>
                      <a:pPr marL="0" marR="0" algn="just">
                        <a:lnSpc>
                          <a:spcPct val="115000"/>
                        </a:lnSpc>
                        <a:spcBef>
                          <a:spcPts val="0"/>
                        </a:spcBef>
                        <a:spcAft>
                          <a:spcPts val="0"/>
                        </a:spcAft>
                      </a:pPr>
                      <a:r>
                        <a:rPr lang="en-US" sz="2400" dirty="0">
                          <a:latin typeface="Times New Roman"/>
                          <a:ea typeface="Times New Roman"/>
                          <a:cs typeface="Times New Roman"/>
                        </a:rPr>
                        <a:t>We will use the input of each </a:t>
                      </a:r>
                      <a:r>
                        <a:rPr lang="en-US" sz="2400" dirty="0" smtClean="0">
                          <a:latin typeface="Times New Roman"/>
                          <a:ea typeface="Times New Roman"/>
                          <a:cs typeface="Times New Roman"/>
                        </a:rPr>
                        <a:t>               department </a:t>
                      </a:r>
                      <a:r>
                        <a:rPr lang="en-US" sz="2400" dirty="0">
                          <a:latin typeface="Times New Roman"/>
                          <a:ea typeface="Times New Roman"/>
                          <a:cs typeface="Times New Roman"/>
                        </a:rPr>
                        <a:t>to finalize our </a:t>
                      </a:r>
                      <a:r>
                        <a:rPr lang="en-US" sz="2400" b="1" dirty="0">
                          <a:latin typeface="Times New Roman"/>
                          <a:ea typeface="Times New Roman"/>
                          <a:cs typeface="Times New Roman"/>
                        </a:rPr>
                        <a:t>game plan.</a:t>
                      </a:r>
                      <a:endParaRPr lang="en-US" sz="2400" b="1"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latin typeface="Times New Roman"/>
                          <a:ea typeface="Times New Roman"/>
                          <a:cs typeface="Times New Roman"/>
                        </a:rPr>
                        <a:t>We will consider the suggestions of </a:t>
                      </a:r>
                      <a:r>
                        <a:rPr lang="en-US" sz="2400" dirty="0" smtClean="0">
                          <a:latin typeface="Times New Roman"/>
                          <a:ea typeface="Times New Roman"/>
                          <a:cs typeface="Times New Roman"/>
                        </a:rPr>
                        <a:t>    each </a:t>
                      </a:r>
                      <a:r>
                        <a:rPr lang="en-US" sz="2400" dirty="0">
                          <a:latin typeface="Times New Roman"/>
                          <a:ea typeface="Times New Roman"/>
                          <a:cs typeface="Times New Roman"/>
                        </a:rPr>
                        <a:t>department to complete our </a:t>
                      </a:r>
                      <a:r>
                        <a:rPr lang="en-US" sz="2400" dirty="0" smtClean="0">
                          <a:latin typeface="Times New Roman"/>
                          <a:ea typeface="Times New Roman"/>
                          <a:cs typeface="Times New Roman"/>
                        </a:rPr>
                        <a:t>         programming</a:t>
                      </a:r>
                      <a:r>
                        <a:rPr lang="en-US" sz="2400" dirty="0">
                          <a:latin typeface="Times New Roman"/>
                          <a:ea typeface="Times New Roman"/>
                          <a:cs typeface="Times New Roman"/>
                        </a:rPr>
                        <a:t>.</a:t>
                      </a:r>
                      <a:endParaRPr lang="en-US" sz="2400" dirty="0">
                        <a:latin typeface="Calibri"/>
                        <a:ea typeface="Times New Roman"/>
                        <a:cs typeface="Times New Roman"/>
                      </a:endParaRPr>
                    </a:p>
                  </a:txBody>
                  <a:tcPr marL="68580" marR="68580" marT="0" marB="0"/>
                </a:tc>
                <a:extLst>
                  <a:ext uri="{0D108BD9-81ED-4DB2-BD59-A6C34878D82A}">
                    <a16:rowId xmlns="" xmlns:a16="http://schemas.microsoft.com/office/drawing/2014/main" val="10001"/>
                  </a:ext>
                </a:extLst>
              </a:tr>
              <a:tr h="811694">
                <a:tc>
                  <a:txBody>
                    <a:bodyPr/>
                    <a:lstStyle/>
                    <a:p>
                      <a:pPr marL="0" marR="0" algn="just">
                        <a:lnSpc>
                          <a:spcPct val="115000"/>
                        </a:lnSpc>
                        <a:spcBef>
                          <a:spcPts val="0"/>
                        </a:spcBef>
                        <a:spcAft>
                          <a:spcPts val="0"/>
                        </a:spcAft>
                      </a:pPr>
                      <a:r>
                        <a:rPr lang="en-US" sz="2400" dirty="0">
                          <a:latin typeface="Times New Roman"/>
                          <a:ea typeface="Times New Roman"/>
                          <a:cs typeface="Times New Roman"/>
                        </a:rPr>
                        <a:t>At this juncture, the </a:t>
                      </a:r>
                      <a:r>
                        <a:rPr lang="en-US" sz="2400" b="1" dirty="0">
                          <a:latin typeface="Times New Roman"/>
                          <a:ea typeface="Times New Roman"/>
                          <a:cs typeface="Times New Roman"/>
                        </a:rPr>
                        <a:t>aforementioned</a:t>
                      </a:r>
                      <a:r>
                        <a:rPr lang="en-US" sz="2400" dirty="0">
                          <a:latin typeface="Times New Roman"/>
                          <a:ea typeface="Times New Roman"/>
                          <a:cs typeface="Times New Roman"/>
                        </a:rPr>
                        <a:t> </a:t>
                      </a:r>
                      <a:r>
                        <a:rPr lang="en-US" sz="2400" dirty="0" smtClean="0">
                          <a:latin typeface="Times New Roman"/>
                          <a:ea typeface="Times New Roman"/>
                          <a:cs typeface="Times New Roman"/>
                        </a:rPr>
                        <a:t>   procedure </a:t>
                      </a:r>
                      <a:r>
                        <a:rPr lang="en-US" sz="2400" dirty="0">
                          <a:latin typeface="Times New Roman"/>
                          <a:ea typeface="Times New Roman"/>
                          <a:cs typeface="Times New Roman"/>
                        </a:rPr>
                        <a:t>should be utilized.</a:t>
                      </a:r>
                      <a:endParaRPr lang="en-US" sz="24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latin typeface="Times New Roman"/>
                          <a:ea typeface="Times New Roman"/>
                          <a:cs typeface="Times New Roman"/>
                        </a:rPr>
                        <a:t>The plan which we discussed should be used now.</a:t>
                      </a:r>
                      <a:endParaRPr lang="en-US" sz="2400" dirty="0">
                        <a:latin typeface="Calibri"/>
                        <a:ea typeface="Times New Roman"/>
                        <a:cs typeface="Times New Roman"/>
                      </a:endParaRPr>
                    </a:p>
                  </a:txBody>
                  <a:tcPr marL="68580" marR="68580" marT="0" marB="0"/>
                </a:tc>
                <a:extLst>
                  <a:ext uri="{0D108BD9-81ED-4DB2-BD59-A6C34878D82A}">
                    <a16:rowId xmlns="" xmlns:a16="http://schemas.microsoft.com/office/drawing/2014/main" val="10002"/>
                  </a:ext>
                </a:extLst>
              </a:tr>
              <a:tr h="811694">
                <a:tc>
                  <a:txBody>
                    <a:bodyPr/>
                    <a:lstStyle/>
                    <a:p>
                      <a:pPr marL="0" marR="0" algn="just">
                        <a:lnSpc>
                          <a:spcPct val="115000"/>
                        </a:lnSpc>
                        <a:spcBef>
                          <a:spcPts val="0"/>
                        </a:spcBef>
                        <a:spcAft>
                          <a:spcPts val="0"/>
                        </a:spcAft>
                      </a:pPr>
                      <a:r>
                        <a:rPr lang="en-US" sz="2400" dirty="0">
                          <a:latin typeface="Times New Roman"/>
                          <a:ea typeface="Times New Roman"/>
                          <a:cs typeface="Times New Roman"/>
                        </a:rPr>
                        <a:t>We should </a:t>
                      </a:r>
                      <a:r>
                        <a:rPr lang="en-US" sz="2400" b="1" dirty="0">
                          <a:latin typeface="Times New Roman"/>
                          <a:ea typeface="Times New Roman"/>
                          <a:cs typeface="Times New Roman"/>
                        </a:rPr>
                        <a:t>commence</a:t>
                      </a:r>
                      <a:r>
                        <a:rPr lang="en-US" sz="2400" dirty="0">
                          <a:latin typeface="Times New Roman"/>
                          <a:ea typeface="Times New Roman"/>
                          <a:cs typeface="Times New Roman"/>
                        </a:rPr>
                        <a:t> operational </a:t>
                      </a:r>
                      <a:r>
                        <a:rPr lang="en-US" sz="2400" dirty="0" smtClean="0">
                          <a:latin typeface="Times New Roman"/>
                          <a:ea typeface="Times New Roman"/>
                          <a:cs typeface="Times New Roman"/>
                        </a:rPr>
                        <a:t>       capabilities </a:t>
                      </a:r>
                      <a:r>
                        <a:rPr lang="en-US" sz="2400" dirty="0">
                          <a:latin typeface="Times New Roman"/>
                          <a:ea typeface="Times New Roman"/>
                          <a:cs typeface="Times New Roman"/>
                        </a:rPr>
                        <a:t>in systematic increments.</a:t>
                      </a:r>
                      <a:endParaRPr lang="en-US" sz="24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latin typeface="Times New Roman"/>
                          <a:ea typeface="Times New Roman"/>
                          <a:cs typeface="Times New Roman"/>
                        </a:rPr>
                        <a:t>We should begin the project step by </a:t>
                      </a:r>
                      <a:r>
                        <a:rPr lang="en-US" sz="2400" dirty="0" smtClean="0">
                          <a:latin typeface="Times New Roman"/>
                          <a:ea typeface="Times New Roman"/>
                          <a:cs typeface="Times New Roman"/>
                        </a:rPr>
                        <a:t>    step</a:t>
                      </a:r>
                      <a:r>
                        <a:rPr lang="en-US" sz="2400" dirty="0">
                          <a:latin typeface="Times New Roman"/>
                          <a:ea typeface="Times New Roman"/>
                          <a:cs typeface="Times New Roman"/>
                        </a:rPr>
                        <a:t>.</a:t>
                      </a:r>
                      <a:endParaRPr lang="en-US" sz="2400" dirty="0">
                        <a:latin typeface="Calibri"/>
                        <a:ea typeface="Times New Roman"/>
                        <a:cs typeface="Times New Roman"/>
                      </a:endParaRPr>
                    </a:p>
                  </a:txBody>
                  <a:tcPr marL="68580" marR="68580" marT="0" marB="0"/>
                </a:tc>
                <a:extLst>
                  <a:ext uri="{0D108BD9-81ED-4DB2-BD59-A6C34878D82A}">
                    <a16:rowId xmlns="" xmlns:a16="http://schemas.microsoft.com/office/drawing/2014/main" val="10003"/>
                  </a:ext>
                </a:extLst>
              </a:tr>
              <a:tr h="811694">
                <a:tc>
                  <a:txBody>
                    <a:bodyPr/>
                    <a:lstStyle/>
                    <a:p>
                      <a:pPr marL="0" marR="0" algn="just">
                        <a:lnSpc>
                          <a:spcPct val="115000"/>
                        </a:lnSpc>
                        <a:spcBef>
                          <a:spcPts val="0"/>
                        </a:spcBef>
                        <a:spcAft>
                          <a:spcPts val="0"/>
                        </a:spcAft>
                      </a:pPr>
                      <a:r>
                        <a:rPr lang="en-US" sz="2400" dirty="0">
                          <a:latin typeface="Times New Roman"/>
                          <a:ea typeface="Times New Roman"/>
                          <a:cs typeface="Times New Roman"/>
                        </a:rPr>
                        <a:t>It just isn’t </a:t>
                      </a:r>
                      <a:r>
                        <a:rPr lang="en-US" sz="2400" b="1" dirty="0">
                          <a:latin typeface="Times New Roman"/>
                          <a:ea typeface="Times New Roman"/>
                          <a:cs typeface="Times New Roman"/>
                        </a:rPr>
                        <a:t>politically</a:t>
                      </a:r>
                      <a:r>
                        <a:rPr lang="en-US" sz="2400" dirty="0">
                          <a:latin typeface="Times New Roman"/>
                          <a:ea typeface="Times New Roman"/>
                          <a:cs typeface="Times New Roman"/>
                        </a:rPr>
                        <a:t> correct to </a:t>
                      </a:r>
                      <a:r>
                        <a:rPr lang="en-US" sz="2400" dirty="0" smtClean="0">
                          <a:latin typeface="Times New Roman"/>
                          <a:ea typeface="Times New Roman"/>
                          <a:cs typeface="Times New Roman"/>
                        </a:rPr>
                        <a:t>           suggest </a:t>
                      </a:r>
                      <a:r>
                        <a:rPr lang="en-US" sz="2400" dirty="0">
                          <a:latin typeface="Times New Roman"/>
                          <a:ea typeface="Times New Roman"/>
                          <a:cs typeface="Times New Roman"/>
                        </a:rPr>
                        <a:t>a purchase from a company </a:t>
                      </a:r>
                      <a:r>
                        <a:rPr lang="en-US" sz="2400" dirty="0" smtClean="0">
                          <a:latin typeface="Times New Roman"/>
                          <a:ea typeface="Times New Roman"/>
                          <a:cs typeface="Times New Roman"/>
                        </a:rPr>
                        <a:t>     that </a:t>
                      </a:r>
                      <a:r>
                        <a:rPr lang="en-US" sz="2400" dirty="0">
                          <a:latin typeface="Times New Roman"/>
                          <a:ea typeface="Times New Roman"/>
                          <a:cs typeface="Times New Roman"/>
                        </a:rPr>
                        <a:t>is played.</a:t>
                      </a:r>
                      <a:endParaRPr lang="en-US" sz="24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latin typeface="Times New Roman"/>
                          <a:ea typeface="Times New Roman"/>
                          <a:cs typeface="Times New Roman"/>
                        </a:rPr>
                        <a:t>It just isn’t smart to suggest a purchase from a company whose sales are falling.</a:t>
                      </a:r>
                      <a:endParaRPr lang="en-US" sz="2400" dirty="0">
                        <a:latin typeface="Calibri"/>
                        <a:ea typeface="Times New Roman"/>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4176848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OBJECTIVITY</a:t>
            </a:r>
            <a:endParaRPr lang="en-US" sz="4800" dirty="0"/>
          </a:p>
        </p:txBody>
      </p:sp>
      <p:sp>
        <p:nvSpPr>
          <p:cNvPr id="4" name="Content Placeholder 3"/>
          <p:cNvSpPr>
            <a:spLocks noGrp="1"/>
          </p:cNvSpPr>
          <p:nvPr>
            <p:ph idx="10"/>
          </p:nvPr>
        </p:nvSpPr>
        <p:spPr>
          <a:xfrm>
            <a:off x="1072990" y="1588568"/>
            <a:ext cx="10780779" cy="4531547"/>
          </a:xfrm>
        </p:spPr>
        <p:txBody>
          <a:bodyPr>
            <a:noAutofit/>
          </a:bodyPr>
          <a:lstStyle/>
          <a:p>
            <a:r>
              <a:rPr lang="en-US" sz="2800" dirty="0"/>
              <a:t>The convention of ‘objective’ writing is that arguments use impartial language, which is not </a:t>
            </a:r>
            <a:r>
              <a:rPr lang="en-US" sz="2800" dirty="0" smtClean="0">
                <a:solidFill>
                  <a:srgbClr val="FF0000"/>
                </a:solidFill>
              </a:rPr>
              <a:t>a</a:t>
            </a:r>
            <a:r>
              <a:rPr lang="en-US" sz="2800" dirty="0">
                <a:solidFill>
                  <a:srgbClr val="FF0000"/>
                </a:solidFill>
              </a:rPr>
              <a:t>) personal, b) judgmental, </a:t>
            </a:r>
            <a:r>
              <a:rPr lang="en-US" sz="2800" dirty="0" smtClean="0">
                <a:solidFill>
                  <a:srgbClr val="FF0000"/>
                </a:solidFill>
              </a:rPr>
              <a:t>or c</a:t>
            </a:r>
            <a:r>
              <a:rPr lang="en-US" sz="2800" dirty="0">
                <a:solidFill>
                  <a:srgbClr val="FF0000"/>
                </a:solidFill>
              </a:rPr>
              <a:t>) emotive</a:t>
            </a:r>
            <a:r>
              <a:rPr lang="en-US" sz="2800" dirty="0"/>
              <a:t>. Objective language, therefore, is considered </a:t>
            </a:r>
            <a:r>
              <a:rPr lang="en-US" sz="2800" dirty="0">
                <a:solidFill>
                  <a:srgbClr val="FF0000"/>
                </a:solidFill>
              </a:rPr>
              <a:t>fair and    accurate</a:t>
            </a:r>
            <a:r>
              <a:rPr lang="en-US" sz="2800" dirty="0"/>
              <a:t>. It avoids exaggeration and bias, and shows respect for the views of others.</a:t>
            </a:r>
          </a:p>
          <a:p>
            <a:endParaRPr lang="en-US" sz="2800" dirty="0"/>
          </a:p>
          <a:p>
            <a:r>
              <a:rPr lang="en-US" sz="2800" b="1" dirty="0"/>
              <a:t>Everyday language is ‘subjective</a:t>
            </a:r>
            <a:r>
              <a:rPr lang="en-US" sz="2800" dirty="0"/>
              <a:t>’. It is used to express opinions </a:t>
            </a:r>
            <a:r>
              <a:rPr lang="en-US" sz="2800" dirty="0" smtClean="0"/>
              <a:t>based </a:t>
            </a:r>
            <a:r>
              <a:rPr lang="en-US" sz="2800" dirty="0"/>
              <a:t>on personal values, beliefs or preferences rather than </a:t>
            </a:r>
            <a:r>
              <a:rPr lang="en-US" sz="2800" dirty="0" smtClean="0"/>
              <a:t>evidence</a:t>
            </a:r>
            <a:r>
              <a:rPr lang="en-US" sz="2800" dirty="0"/>
              <a:t>. Opinions tend to be based on subjective judgment rather than  on information that can be verified.</a:t>
            </a:r>
          </a:p>
        </p:txBody>
      </p:sp>
    </p:spTree>
    <p:extLst>
      <p:ext uri="{BB962C8B-B14F-4D97-AF65-F5344CB8AC3E}">
        <p14:creationId xmlns:p14="http://schemas.microsoft.com/office/powerpoint/2010/main" val="2200951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OBJECTIVITY- Follow these strategies</a:t>
            </a:r>
            <a:endParaRPr lang="en-US" dirty="0"/>
          </a:p>
        </p:txBody>
      </p:sp>
      <p:sp>
        <p:nvSpPr>
          <p:cNvPr id="3" name="Content Placeholder 2"/>
          <p:cNvSpPr>
            <a:spLocks noGrp="1"/>
          </p:cNvSpPr>
          <p:nvPr>
            <p:ph idx="1"/>
          </p:nvPr>
        </p:nvSpPr>
        <p:spPr>
          <a:xfrm>
            <a:off x="2125216" y="1447800"/>
            <a:ext cx="8085584" cy="353616"/>
          </a:xfrm>
        </p:spPr>
        <p:txBody>
          <a:bodyPr>
            <a:noAutofit/>
          </a:bodyPr>
          <a:lstStyle/>
          <a:p>
            <a:r>
              <a:rPr lang="en-US" sz="2400" b="1" dirty="0" smtClean="0"/>
              <a:t>1.Avoid personal language unless necessary. Compare the examples below:</a:t>
            </a:r>
          </a:p>
          <a:p>
            <a:endParaRPr lang="en-US" sz="2400" dirty="0"/>
          </a:p>
        </p:txBody>
      </p:sp>
      <p:sp>
        <p:nvSpPr>
          <p:cNvPr id="4" name="Content Placeholder 3"/>
          <p:cNvSpPr>
            <a:spLocks noGrp="1"/>
          </p:cNvSpPr>
          <p:nvPr>
            <p:ph idx="10"/>
          </p:nvPr>
        </p:nvSpPr>
        <p:spPr>
          <a:xfrm>
            <a:off x="815413" y="2017438"/>
            <a:ext cx="11376587" cy="4840561"/>
          </a:xfrm>
        </p:spPr>
        <p:txBody>
          <a:bodyPr>
            <a:noAutofit/>
          </a:bodyPr>
          <a:lstStyle/>
          <a:p>
            <a:r>
              <a:rPr lang="en-US" sz="1800" b="1" dirty="0">
                <a:solidFill>
                  <a:schemeClr val="accent2">
                    <a:lumMod val="75000"/>
                  </a:schemeClr>
                </a:solidFill>
              </a:rPr>
              <a:t>I got informed consent in accordance with the procedures specified for research… </a:t>
            </a:r>
          </a:p>
          <a:p>
            <a:r>
              <a:rPr lang="en-US" sz="1800" b="1" dirty="0">
                <a:solidFill>
                  <a:schemeClr val="accent2">
                    <a:lumMod val="75000"/>
                  </a:schemeClr>
                </a:solidFill>
              </a:rPr>
              <a:t>Informed consent was obtained in accordance with the procedures specified for research… </a:t>
            </a:r>
          </a:p>
          <a:p>
            <a:endParaRPr lang="en-US" sz="1800" b="1" dirty="0"/>
          </a:p>
          <a:p>
            <a:r>
              <a:rPr lang="en-US" sz="1800" b="1" dirty="0"/>
              <a:t> </a:t>
            </a:r>
            <a:r>
              <a:rPr lang="en-US" sz="1800" b="1" dirty="0">
                <a:solidFill>
                  <a:schemeClr val="accent4">
                    <a:lumMod val="50000"/>
                  </a:schemeClr>
                </a:solidFill>
              </a:rPr>
              <a:t>I believe that there is a discrepancy between theory and practice… </a:t>
            </a:r>
          </a:p>
          <a:p>
            <a:r>
              <a:rPr lang="en-US" sz="1800" b="1" dirty="0">
                <a:solidFill>
                  <a:schemeClr val="accent4">
                    <a:lumMod val="50000"/>
                  </a:schemeClr>
                </a:solidFill>
              </a:rPr>
              <a:t> Research suggests that there is a discrepancy between theory and practice… </a:t>
            </a:r>
          </a:p>
          <a:p>
            <a:endParaRPr lang="en-US" sz="1800" b="1" dirty="0"/>
          </a:p>
          <a:p>
            <a:r>
              <a:rPr lang="en-US" sz="1800" b="1" dirty="0">
                <a:solidFill>
                  <a:srgbClr val="7030A0"/>
                </a:solidFill>
              </a:rPr>
              <a:t>I interviewed a total of 22 parents during the month of December 2009… </a:t>
            </a:r>
          </a:p>
          <a:p>
            <a:r>
              <a:rPr lang="en-US" sz="1800" b="1" dirty="0">
                <a:solidFill>
                  <a:srgbClr val="7030A0"/>
                </a:solidFill>
              </a:rPr>
              <a:t>A total of 22 parents were interviewed during the month of December 2009… </a:t>
            </a:r>
          </a:p>
          <a:p>
            <a:endParaRPr lang="en-US" sz="1800" b="1" dirty="0"/>
          </a:p>
          <a:p>
            <a:r>
              <a:rPr lang="en-US" sz="1800" b="1" dirty="0">
                <a:solidFill>
                  <a:srgbClr val="C00000"/>
                </a:solidFill>
              </a:rPr>
              <a:t>I gave completed questionnaires a number for identification purposes… </a:t>
            </a:r>
          </a:p>
          <a:p>
            <a:r>
              <a:rPr lang="en-US" sz="1800" b="1" dirty="0">
                <a:solidFill>
                  <a:srgbClr val="C00000"/>
                </a:solidFill>
              </a:rPr>
              <a:t>Completed questionnaires were allocated a number for identification purposes… </a:t>
            </a:r>
          </a:p>
          <a:p>
            <a:endParaRPr lang="en-US" sz="1800" b="1" dirty="0"/>
          </a:p>
        </p:txBody>
      </p:sp>
    </p:spTree>
    <p:extLst>
      <p:ext uri="{BB962C8B-B14F-4D97-AF65-F5344CB8AC3E}">
        <p14:creationId xmlns:p14="http://schemas.microsoft.com/office/powerpoint/2010/main" val="7390898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OBJECTIVITY- Follow these strategies</a:t>
            </a:r>
            <a:endParaRPr lang="en-US" dirty="0"/>
          </a:p>
        </p:txBody>
      </p:sp>
      <p:sp>
        <p:nvSpPr>
          <p:cNvPr id="3" name="Content Placeholder 2"/>
          <p:cNvSpPr>
            <a:spLocks noGrp="1"/>
          </p:cNvSpPr>
          <p:nvPr>
            <p:ph idx="1"/>
          </p:nvPr>
        </p:nvSpPr>
        <p:spPr>
          <a:xfrm>
            <a:off x="2125216" y="1447800"/>
            <a:ext cx="8085584" cy="353616"/>
          </a:xfrm>
        </p:spPr>
        <p:txBody>
          <a:bodyPr>
            <a:normAutofit fontScale="92500" lnSpcReduction="10000"/>
          </a:bodyPr>
          <a:lstStyle/>
          <a:p>
            <a:r>
              <a:rPr lang="en-US" b="1" dirty="0" smtClean="0"/>
              <a:t>2. Avoid Judgmental Language.</a:t>
            </a:r>
            <a:endParaRPr lang="en-US" b="1" dirty="0"/>
          </a:p>
        </p:txBody>
      </p:sp>
      <p:sp>
        <p:nvSpPr>
          <p:cNvPr id="4" name="Content Placeholder 3"/>
          <p:cNvSpPr>
            <a:spLocks noGrp="1"/>
          </p:cNvSpPr>
          <p:nvPr>
            <p:ph idx="10"/>
          </p:nvPr>
        </p:nvSpPr>
        <p:spPr/>
        <p:txBody>
          <a:bodyPr>
            <a:normAutofit/>
          </a:bodyPr>
          <a:lstStyle/>
          <a:p>
            <a:endParaRPr lang="en-US" sz="1600" dirty="0"/>
          </a:p>
          <a:p>
            <a:pPr>
              <a:buFont typeface="Arial" pitchFamily="34" charset="0"/>
              <a:buChar char="•"/>
            </a:pPr>
            <a:r>
              <a:rPr lang="en-US" sz="2400" dirty="0"/>
              <a:t>Judgmental language suggests that you are </a:t>
            </a:r>
            <a:r>
              <a:rPr lang="en-US" sz="2400" b="1" dirty="0"/>
              <a:t>making a personal judgment.</a:t>
            </a:r>
          </a:p>
          <a:p>
            <a:pPr>
              <a:buFont typeface="Arial" pitchFamily="34" charset="0"/>
              <a:buChar char="•"/>
            </a:pPr>
            <a:r>
              <a:rPr lang="en-US" sz="2400" dirty="0"/>
              <a:t> By using judgmental language, it may sound as though you have come to a conclusion </a:t>
            </a:r>
            <a:r>
              <a:rPr lang="en-US" sz="2400" b="1" dirty="0"/>
              <a:t>based on your </a:t>
            </a:r>
            <a:r>
              <a:rPr lang="en-US" sz="2400" b="1" dirty="0" smtClean="0"/>
              <a:t>previously-held </a:t>
            </a:r>
            <a:r>
              <a:rPr lang="en-US" sz="2400" b="1" dirty="0"/>
              <a:t>beliefs</a:t>
            </a:r>
            <a:r>
              <a:rPr lang="en-US" sz="2400" dirty="0"/>
              <a:t>, rather than through a review of the relevant literature. </a:t>
            </a:r>
          </a:p>
          <a:p>
            <a:pPr>
              <a:buFont typeface="Arial" pitchFamily="34" charset="0"/>
              <a:buChar char="•"/>
            </a:pPr>
            <a:r>
              <a:rPr lang="en-US" sz="2400" dirty="0"/>
              <a:t>It is important to remember that beliefs you may have  held at one time could later be disproved. </a:t>
            </a:r>
          </a:p>
          <a:p>
            <a:endParaRPr lang="en-US" sz="1600" dirty="0">
              <a:solidFill>
                <a:srgbClr val="C00000"/>
              </a:solidFill>
            </a:endParaRPr>
          </a:p>
        </p:txBody>
      </p:sp>
    </p:spTree>
    <p:extLst>
      <p:ext uri="{BB962C8B-B14F-4D97-AF65-F5344CB8AC3E}">
        <p14:creationId xmlns:p14="http://schemas.microsoft.com/office/powerpoint/2010/main" val="2316266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OBJECTIVITY- Follow these strategies</a:t>
            </a:r>
            <a:endParaRPr lang="en-US" dirty="0"/>
          </a:p>
        </p:txBody>
      </p:sp>
      <p:sp>
        <p:nvSpPr>
          <p:cNvPr id="3" name="Content Placeholder 2"/>
          <p:cNvSpPr>
            <a:spLocks noGrp="1"/>
          </p:cNvSpPr>
          <p:nvPr>
            <p:ph idx="1"/>
          </p:nvPr>
        </p:nvSpPr>
        <p:spPr>
          <a:xfrm>
            <a:off x="2124877" y="924059"/>
            <a:ext cx="8085584" cy="533400"/>
          </a:xfrm>
        </p:spPr>
        <p:txBody>
          <a:bodyPr/>
          <a:lstStyle/>
          <a:p>
            <a:r>
              <a:rPr lang="en-US" b="1" dirty="0" smtClean="0"/>
              <a:t>2. Avoid Judgmental Language.</a:t>
            </a:r>
            <a:endParaRPr lang="en-US" b="1" dirty="0"/>
          </a:p>
        </p:txBody>
      </p:sp>
      <p:sp>
        <p:nvSpPr>
          <p:cNvPr id="4" name="Content Placeholder 3"/>
          <p:cNvSpPr>
            <a:spLocks noGrp="1"/>
          </p:cNvSpPr>
          <p:nvPr>
            <p:ph idx="10"/>
          </p:nvPr>
        </p:nvSpPr>
        <p:spPr>
          <a:xfrm>
            <a:off x="1249251" y="1600200"/>
            <a:ext cx="10942749" cy="5257800"/>
          </a:xfrm>
        </p:spPr>
        <p:txBody>
          <a:bodyPr>
            <a:normAutofit/>
          </a:bodyPr>
          <a:lstStyle/>
          <a:p>
            <a:r>
              <a:rPr lang="en-US" sz="2000" b="1" dirty="0">
                <a:solidFill>
                  <a:schemeClr val="bg2">
                    <a:lumMod val="25000"/>
                  </a:schemeClr>
                </a:solidFill>
              </a:rPr>
              <a:t>International schools are </a:t>
            </a:r>
            <a:r>
              <a:rPr lang="en-US" sz="2000" b="1" u="sng" dirty="0">
                <a:solidFill>
                  <a:schemeClr val="bg2">
                    <a:lumMod val="25000"/>
                  </a:schemeClr>
                </a:solidFill>
              </a:rPr>
              <a:t>always</a:t>
            </a:r>
            <a:r>
              <a:rPr lang="en-US" sz="2000" b="1" dirty="0">
                <a:solidFill>
                  <a:schemeClr val="bg2">
                    <a:lumMod val="25000"/>
                  </a:schemeClr>
                </a:solidFill>
              </a:rPr>
              <a:t> elitist… </a:t>
            </a:r>
          </a:p>
          <a:p>
            <a:r>
              <a:rPr lang="en-US" sz="2000" b="1" dirty="0">
                <a:solidFill>
                  <a:schemeClr val="bg2">
                    <a:lumMod val="25000"/>
                  </a:schemeClr>
                </a:solidFill>
              </a:rPr>
              <a:t>International schools are </a:t>
            </a:r>
            <a:r>
              <a:rPr lang="en-US" sz="2000" b="1" u="sng" dirty="0">
                <a:solidFill>
                  <a:schemeClr val="bg2">
                    <a:lumMod val="25000"/>
                  </a:schemeClr>
                </a:solidFill>
              </a:rPr>
              <a:t>often viewed</a:t>
            </a:r>
            <a:r>
              <a:rPr lang="en-US" sz="2000" b="1" dirty="0">
                <a:solidFill>
                  <a:schemeClr val="bg2">
                    <a:lumMod val="25000"/>
                  </a:schemeClr>
                </a:solidFill>
              </a:rPr>
              <a:t> as elitist…</a:t>
            </a:r>
            <a:r>
              <a:rPr lang="en-US" sz="2000" b="1" dirty="0"/>
              <a:t> </a:t>
            </a:r>
          </a:p>
          <a:p>
            <a:endParaRPr lang="en-US" sz="2000" b="1" dirty="0"/>
          </a:p>
          <a:p>
            <a:r>
              <a:rPr lang="en-US" sz="2000" b="1" dirty="0" err="1">
                <a:solidFill>
                  <a:srgbClr val="00B050"/>
                </a:solidFill>
              </a:rPr>
              <a:t>Jessen’s</a:t>
            </a:r>
            <a:r>
              <a:rPr lang="en-US" sz="2000" b="1" dirty="0">
                <a:solidFill>
                  <a:srgbClr val="00B050"/>
                </a:solidFill>
              </a:rPr>
              <a:t> (1956) theory </a:t>
            </a:r>
            <a:r>
              <a:rPr lang="en-US" sz="2000" b="1" u="sng" dirty="0">
                <a:solidFill>
                  <a:srgbClr val="00B050"/>
                </a:solidFill>
              </a:rPr>
              <a:t>is the most influential</a:t>
            </a:r>
            <a:r>
              <a:rPr lang="en-US" sz="2000" b="1" dirty="0">
                <a:solidFill>
                  <a:srgbClr val="00B050"/>
                </a:solidFill>
              </a:rPr>
              <a:t> for scholars in education</a:t>
            </a:r>
          </a:p>
          <a:p>
            <a:r>
              <a:rPr lang="en-US" sz="2000" b="1" dirty="0" err="1">
                <a:solidFill>
                  <a:srgbClr val="00B050"/>
                </a:solidFill>
              </a:rPr>
              <a:t>Jessen’s</a:t>
            </a:r>
            <a:r>
              <a:rPr lang="en-US" sz="2000" b="1" dirty="0">
                <a:solidFill>
                  <a:srgbClr val="00B050"/>
                </a:solidFill>
              </a:rPr>
              <a:t> (1956) theory </a:t>
            </a:r>
            <a:r>
              <a:rPr lang="en-US" sz="2000" b="1" u="sng" dirty="0">
                <a:solidFill>
                  <a:srgbClr val="00B050"/>
                </a:solidFill>
              </a:rPr>
              <a:t>remains one of the most </a:t>
            </a:r>
            <a:r>
              <a:rPr lang="en-US" sz="2000" b="1" dirty="0">
                <a:solidFill>
                  <a:srgbClr val="00B050"/>
                </a:solidFill>
              </a:rPr>
              <a:t>influential for scholars in education… </a:t>
            </a:r>
          </a:p>
          <a:p>
            <a:endParaRPr lang="en-US" sz="2000" b="1" dirty="0"/>
          </a:p>
          <a:p>
            <a:r>
              <a:rPr lang="en-US" sz="2000" b="1" dirty="0">
                <a:solidFill>
                  <a:srgbClr val="0070C0"/>
                </a:solidFill>
              </a:rPr>
              <a:t>Smith’s (2009) paper made </a:t>
            </a:r>
            <a:r>
              <a:rPr lang="en-US" sz="2000" b="1" u="sng" dirty="0">
                <a:solidFill>
                  <a:srgbClr val="0070C0"/>
                </a:solidFill>
              </a:rPr>
              <a:t>such a remarkable</a:t>
            </a:r>
            <a:r>
              <a:rPr lang="en-US" sz="2000" b="1" dirty="0">
                <a:solidFill>
                  <a:srgbClr val="0070C0"/>
                </a:solidFill>
              </a:rPr>
              <a:t> contribution to the </a:t>
            </a:r>
            <a:r>
              <a:rPr lang="en-US" sz="2000" b="1" dirty="0" smtClean="0">
                <a:solidFill>
                  <a:srgbClr val="0070C0"/>
                </a:solidFill>
              </a:rPr>
              <a:t>field</a:t>
            </a:r>
            <a:r>
              <a:rPr lang="en-US" sz="2000" b="1" dirty="0">
                <a:solidFill>
                  <a:srgbClr val="0070C0"/>
                </a:solidFill>
              </a:rPr>
              <a:t>… </a:t>
            </a:r>
          </a:p>
          <a:p>
            <a:r>
              <a:rPr lang="en-US" sz="2000" b="1" dirty="0">
                <a:solidFill>
                  <a:srgbClr val="0070C0"/>
                </a:solidFill>
              </a:rPr>
              <a:t>Smith’s (2009) paper made a </a:t>
            </a:r>
            <a:r>
              <a:rPr lang="en-US" sz="2000" b="1" u="sng" dirty="0">
                <a:solidFill>
                  <a:srgbClr val="0070C0"/>
                </a:solidFill>
              </a:rPr>
              <a:t>major </a:t>
            </a:r>
            <a:r>
              <a:rPr lang="en-US" sz="2000" b="1" dirty="0">
                <a:solidFill>
                  <a:srgbClr val="0070C0"/>
                </a:solidFill>
              </a:rPr>
              <a:t>contribution to the field… </a:t>
            </a:r>
          </a:p>
          <a:p>
            <a:endParaRPr lang="en-US" sz="2000" b="1" dirty="0"/>
          </a:p>
          <a:p>
            <a:r>
              <a:rPr lang="en-US" sz="2000" b="1" dirty="0"/>
              <a:t> </a:t>
            </a:r>
            <a:r>
              <a:rPr lang="en-US" sz="2000" b="1" dirty="0" err="1">
                <a:solidFill>
                  <a:srgbClr val="7030A0"/>
                </a:solidFill>
              </a:rPr>
              <a:t>Gorard’s</a:t>
            </a:r>
            <a:r>
              <a:rPr lang="en-US" sz="2000" b="1" dirty="0">
                <a:solidFill>
                  <a:srgbClr val="7030A0"/>
                </a:solidFill>
              </a:rPr>
              <a:t> (1999, pp.31-33) study provided an </a:t>
            </a:r>
            <a:r>
              <a:rPr lang="en-US" sz="2000" b="1" u="sng" dirty="0">
                <a:solidFill>
                  <a:srgbClr val="7030A0"/>
                </a:solidFill>
              </a:rPr>
              <a:t>awesome </a:t>
            </a:r>
            <a:r>
              <a:rPr lang="en-US" sz="2000" b="1" dirty="0">
                <a:solidFill>
                  <a:srgbClr val="7030A0"/>
                </a:solidFill>
              </a:rPr>
              <a:t>classification model… </a:t>
            </a:r>
          </a:p>
          <a:p>
            <a:r>
              <a:rPr lang="en-US" sz="2000" b="1" dirty="0">
                <a:solidFill>
                  <a:srgbClr val="7030A0"/>
                </a:solidFill>
              </a:rPr>
              <a:t> </a:t>
            </a:r>
            <a:r>
              <a:rPr lang="en-US" sz="2000" b="1" dirty="0" err="1">
                <a:solidFill>
                  <a:srgbClr val="7030A0"/>
                </a:solidFill>
              </a:rPr>
              <a:t>Gorard’s</a:t>
            </a:r>
            <a:r>
              <a:rPr lang="en-US" sz="2000" b="1" dirty="0">
                <a:solidFill>
                  <a:srgbClr val="7030A0"/>
                </a:solidFill>
              </a:rPr>
              <a:t> (1999, pp.31-33) study provided a concise classification </a:t>
            </a:r>
            <a:r>
              <a:rPr lang="en-US" sz="2000" b="1" dirty="0" smtClean="0">
                <a:solidFill>
                  <a:srgbClr val="7030A0"/>
                </a:solidFill>
              </a:rPr>
              <a:t>model</a:t>
            </a:r>
            <a:r>
              <a:rPr lang="en-US" sz="2000" b="1" dirty="0">
                <a:solidFill>
                  <a:srgbClr val="7030A0"/>
                </a:solidFill>
              </a:rPr>
              <a:t>… </a:t>
            </a:r>
          </a:p>
          <a:p>
            <a:endParaRPr lang="en-US" sz="2000" b="1" dirty="0">
              <a:solidFill>
                <a:srgbClr val="C00000"/>
              </a:solidFill>
            </a:endParaRPr>
          </a:p>
        </p:txBody>
      </p:sp>
    </p:spTree>
    <p:extLst>
      <p:ext uri="{BB962C8B-B14F-4D97-AF65-F5344CB8AC3E}">
        <p14:creationId xmlns:p14="http://schemas.microsoft.com/office/powerpoint/2010/main" val="23398501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OBJECTIVITY- Follow these strategies</a:t>
            </a:r>
            <a:endParaRPr lang="en-US" dirty="0"/>
          </a:p>
        </p:txBody>
      </p:sp>
      <p:sp>
        <p:nvSpPr>
          <p:cNvPr id="3" name="Content Placeholder 2"/>
          <p:cNvSpPr>
            <a:spLocks noGrp="1"/>
          </p:cNvSpPr>
          <p:nvPr>
            <p:ph idx="1"/>
          </p:nvPr>
        </p:nvSpPr>
        <p:spPr>
          <a:xfrm>
            <a:off x="2125216" y="1143000"/>
            <a:ext cx="8085584" cy="533400"/>
          </a:xfrm>
        </p:spPr>
        <p:txBody>
          <a:bodyPr>
            <a:normAutofit/>
          </a:bodyPr>
          <a:lstStyle/>
          <a:p>
            <a:r>
              <a:rPr lang="en-US" sz="2800" b="1" dirty="0" smtClean="0"/>
              <a:t>3. Avoid emotive language. </a:t>
            </a:r>
          </a:p>
        </p:txBody>
      </p:sp>
      <p:sp>
        <p:nvSpPr>
          <p:cNvPr id="4" name="Content Placeholder 3"/>
          <p:cNvSpPr>
            <a:spLocks noGrp="1"/>
          </p:cNvSpPr>
          <p:nvPr>
            <p:ph idx="10"/>
          </p:nvPr>
        </p:nvSpPr>
        <p:spPr>
          <a:xfrm>
            <a:off x="1905000" y="1600200"/>
            <a:ext cx="8316144" cy="5257800"/>
          </a:xfrm>
        </p:spPr>
        <p:txBody>
          <a:bodyPr/>
          <a:lstStyle/>
          <a:p>
            <a:pPr>
              <a:buFont typeface="Arial" pitchFamily="34" charset="0"/>
              <a:buChar char="•"/>
            </a:pPr>
            <a:r>
              <a:rPr lang="en-US" sz="2400" dirty="0"/>
              <a:t>Emotive language appeals to the emotions or values of  your reader. </a:t>
            </a:r>
          </a:p>
          <a:p>
            <a:endParaRPr lang="en-US" sz="2400" dirty="0"/>
          </a:p>
          <a:p>
            <a:pPr>
              <a:buFont typeface="Arial" pitchFamily="34" charset="0"/>
              <a:buChar char="•"/>
            </a:pPr>
            <a:r>
              <a:rPr lang="en-US" sz="2400" dirty="0"/>
              <a:t>Emotive language tends to use superlatives and/or exaggeration in an attempt to incite an emotional reaction. </a:t>
            </a:r>
          </a:p>
          <a:p>
            <a:endParaRPr lang="en-US" sz="2000" dirty="0">
              <a:solidFill>
                <a:srgbClr val="C00000"/>
              </a:solidFill>
            </a:endParaRPr>
          </a:p>
        </p:txBody>
      </p:sp>
    </p:spTree>
    <p:extLst>
      <p:ext uri="{BB962C8B-B14F-4D97-AF65-F5344CB8AC3E}">
        <p14:creationId xmlns:p14="http://schemas.microsoft.com/office/powerpoint/2010/main" val="3072997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the style</a:t>
            </a:r>
            <a:endParaRPr lang="en-US" dirty="0"/>
          </a:p>
        </p:txBody>
      </p:sp>
      <p:sp>
        <p:nvSpPr>
          <p:cNvPr id="3" name="Content Placeholder 2"/>
          <p:cNvSpPr>
            <a:spLocks noGrp="1"/>
          </p:cNvSpPr>
          <p:nvPr>
            <p:ph idx="1"/>
          </p:nvPr>
        </p:nvSpPr>
        <p:spPr/>
        <p:txBody>
          <a:bodyPr/>
          <a:lstStyle/>
          <a:p>
            <a:endParaRPr lang="en-US"/>
          </a:p>
        </p:txBody>
      </p:sp>
      <p:sp>
        <p:nvSpPr>
          <p:cNvPr id="4" name="Content Placeholder 3"/>
          <p:cNvSpPr>
            <a:spLocks noGrp="1"/>
          </p:cNvSpPr>
          <p:nvPr>
            <p:ph idx="10"/>
          </p:nvPr>
        </p:nvSpPr>
        <p:spPr/>
        <p:txBody>
          <a:bodyPr>
            <a:normAutofit/>
          </a:bodyPr>
          <a:lstStyle/>
          <a:p>
            <a:r>
              <a:rPr lang="en-US" sz="2400" b="1" dirty="0"/>
              <a:t>TEXT A </a:t>
            </a:r>
          </a:p>
          <a:p>
            <a:r>
              <a:rPr lang="en-US" sz="2400" dirty="0"/>
              <a:t>One enters the palatial room through an </a:t>
            </a:r>
            <a:r>
              <a:rPr lang="en-US" sz="2400" dirty="0" smtClean="0"/>
              <a:t>elegantly </a:t>
            </a:r>
            <a:r>
              <a:rPr lang="en-US" sz="2400" dirty="0"/>
              <a:t>carved maple door to reveal the French </a:t>
            </a:r>
            <a:r>
              <a:rPr lang="en-US" sz="2400" dirty="0" smtClean="0"/>
              <a:t>provincial </a:t>
            </a:r>
            <a:r>
              <a:rPr lang="en-US" sz="2400" dirty="0"/>
              <a:t>furniture of another century. The plush beige carpet </a:t>
            </a:r>
            <a:r>
              <a:rPr lang="en-US" sz="2400" dirty="0" smtClean="0"/>
              <a:t>makes </a:t>
            </a:r>
            <a:r>
              <a:rPr lang="en-US" sz="2400" dirty="0"/>
              <a:t>one want to run and dance barefoot. 	</a:t>
            </a:r>
          </a:p>
          <a:p>
            <a:r>
              <a:rPr lang="en-US" sz="2400" b="1" dirty="0"/>
              <a:t>TEXT B </a:t>
            </a:r>
          </a:p>
          <a:p>
            <a:r>
              <a:rPr lang="en-US" sz="2400" dirty="0"/>
              <a:t>The entrance to the 24-ft room is a 36-in. by 80-in. </a:t>
            </a:r>
            <a:r>
              <a:rPr lang="en-US" sz="2400" dirty="0" smtClean="0"/>
              <a:t>maple </a:t>
            </a:r>
            <a:r>
              <a:rPr lang="en-US" sz="2400" dirty="0"/>
              <a:t>door decorated with a carved family crest. The </a:t>
            </a:r>
            <a:r>
              <a:rPr lang="en-US" sz="2400" dirty="0" smtClean="0"/>
              <a:t>floor </a:t>
            </a:r>
            <a:r>
              <a:rPr lang="en-US" sz="2400" dirty="0"/>
              <a:t>has a beige nylon carpet with a 1-in. pad. The </a:t>
            </a:r>
            <a:r>
              <a:rPr lang="en-US" sz="2400" dirty="0" smtClean="0"/>
              <a:t>furniture </a:t>
            </a:r>
            <a:r>
              <a:rPr lang="en-US" sz="2400" dirty="0"/>
              <a:t>is French provincial. 	</a:t>
            </a:r>
          </a:p>
          <a:p>
            <a:endParaRPr lang="en-US" dirty="0"/>
          </a:p>
        </p:txBody>
      </p:sp>
    </p:spTree>
    <p:extLst>
      <p:ext uri="{BB962C8B-B14F-4D97-AF65-F5344CB8AC3E}">
        <p14:creationId xmlns:p14="http://schemas.microsoft.com/office/powerpoint/2010/main" val="3570410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OBJECTIVITY- Follow these strategies</a:t>
            </a:r>
            <a:endParaRPr lang="en-US" dirty="0"/>
          </a:p>
        </p:txBody>
      </p:sp>
      <p:sp>
        <p:nvSpPr>
          <p:cNvPr id="3" name="Content Placeholder 2"/>
          <p:cNvSpPr>
            <a:spLocks noGrp="1"/>
          </p:cNvSpPr>
          <p:nvPr>
            <p:ph idx="1"/>
          </p:nvPr>
        </p:nvSpPr>
        <p:spPr>
          <a:xfrm>
            <a:off x="2124877" y="819592"/>
            <a:ext cx="8085584" cy="533400"/>
          </a:xfrm>
        </p:spPr>
        <p:txBody>
          <a:bodyPr/>
          <a:lstStyle/>
          <a:p>
            <a:r>
              <a:rPr lang="en-US" b="1" dirty="0" smtClean="0"/>
              <a:t>3. Avoid emotive language. </a:t>
            </a:r>
          </a:p>
        </p:txBody>
      </p:sp>
      <p:sp>
        <p:nvSpPr>
          <p:cNvPr id="4" name="Content Placeholder 3"/>
          <p:cNvSpPr>
            <a:spLocks noGrp="1"/>
          </p:cNvSpPr>
          <p:nvPr>
            <p:ph idx="10"/>
          </p:nvPr>
        </p:nvSpPr>
        <p:spPr>
          <a:xfrm>
            <a:off x="862885" y="1600200"/>
            <a:ext cx="11165983" cy="5257800"/>
          </a:xfrm>
        </p:spPr>
        <p:txBody>
          <a:bodyPr>
            <a:noAutofit/>
          </a:bodyPr>
          <a:lstStyle/>
          <a:p>
            <a:r>
              <a:rPr lang="en-US" sz="2400" b="1" dirty="0">
                <a:solidFill>
                  <a:schemeClr val="bg2">
                    <a:lumMod val="25000"/>
                  </a:schemeClr>
                </a:solidFill>
              </a:rPr>
              <a:t>Japanese orthography is too difficult to be well-understood… </a:t>
            </a:r>
          </a:p>
          <a:p>
            <a:r>
              <a:rPr lang="en-US" sz="2400" b="1" dirty="0">
                <a:solidFill>
                  <a:schemeClr val="bg2">
                    <a:lumMod val="25000"/>
                  </a:schemeClr>
                </a:solidFill>
              </a:rPr>
              <a:t> Japanese orthography is not generally well-understood… </a:t>
            </a:r>
            <a:endParaRPr lang="en-US" sz="2400" b="1" dirty="0"/>
          </a:p>
          <a:p>
            <a:r>
              <a:rPr lang="en-US" sz="2400" b="1" dirty="0"/>
              <a:t> </a:t>
            </a:r>
            <a:r>
              <a:rPr lang="en-US" sz="2400" b="1" dirty="0">
                <a:solidFill>
                  <a:schemeClr val="accent1">
                    <a:lumMod val="75000"/>
                  </a:schemeClr>
                </a:solidFill>
              </a:rPr>
              <a:t>These really lucky people may be advantaged by healthcare services that… </a:t>
            </a:r>
          </a:p>
          <a:p>
            <a:r>
              <a:rPr lang="en-US" sz="2400" b="1" dirty="0">
                <a:solidFill>
                  <a:schemeClr val="accent1">
                    <a:lumMod val="75000"/>
                  </a:schemeClr>
                </a:solidFill>
              </a:rPr>
              <a:t> These people may be advantaged by healthcare services that… </a:t>
            </a:r>
            <a:endParaRPr lang="en-US" sz="2400" b="1" dirty="0"/>
          </a:p>
          <a:p>
            <a:r>
              <a:rPr lang="en-US" sz="2400" b="1" dirty="0"/>
              <a:t> </a:t>
            </a:r>
            <a:r>
              <a:rPr lang="en-US" sz="2400" b="1" dirty="0">
                <a:solidFill>
                  <a:schemeClr val="accent2">
                    <a:lumMod val="75000"/>
                  </a:schemeClr>
                </a:solidFill>
              </a:rPr>
              <a:t>Sydney represents an incredibly vivacious school market… </a:t>
            </a:r>
          </a:p>
          <a:p>
            <a:r>
              <a:rPr lang="en-US" sz="2400" b="1" dirty="0">
                <a:solidFill>
                  <a:schemeClr val="accent2">
                    <a:lumMod val="75000"/>
                  </a:schemeClr>
                </a:solidFill>
              </a:rPr>
              <a:t>Sydney represents an active and dynamic school market… </a:t>
            </a:r>
            <a:endParaRPr lang="en-US" sz="2400" b="1" dirty="0"/>
          </a:p>
          <a:p>
            <a:r>
              <a:rPr lang="en-US" sz="2400" b="1" dirty="0">
                <a:solidFill>
                  <a:srgbClr val="7030A0"/>
                </a:solidFill>
              </a:rPr>
              <a:t>Our children’s success in school may be framed in ecological terms… </a:t>
            </a:r>
          </a:p>
          <a:p>
            <a:r>
              <a:rPr lang="en-US" sz="2400" b="1" dirty="0">
                <a:solidFill>
                  <a:srgbClr val="7030A0"/>
                </a:solidFill>
              </a:rPr>
              <a:t>The potential for children’s success in school may be framed in          ecological terms… </a:t>
            </a:r>
          </a:p>
          <a:p>
            <a:endParaRPr lang="en-US" sz="2400" b="1" dirty="0">
              <a:solidFill>
                <a:srgbClr val="C00000"/>
              </a:solidFill>
            </a:endParaRPr>
          </a:p>
        </p:txBody>
      </p:sp>
    </p:spTree>
    <p:extLst>
      <p:ext uri="{BB962C8B-B14F-4D97-AF65-F5344CB8AC3E}">
        <p14:creationId xmlns:p14="http://schemas.microsoft.com/office/powerpoint/2010/main" val="3689447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 Cut the Clutter</a:t>
            </a:r>
            <a:endParaRPr lang="en-US" dirty="0"/>
          </a:p>
        </p:txBody>
      </p:sp>
      <p:sp>
        <p:nvSpPr>
          <p:cNvPr id="3" name="Content Placeholder 2"/>
          <p:cNvSpPr>
            <a:spLocks noGrp="1"/>
          </p:cNvSpPr>
          <p:nvPr>
            <p:ph idx="1"/>
          </p:nvPr>
        </p:nvSpPr>
        <p:spPr>
          <a:xfrm>
            <a:off x="1411221" y="1340768"/>
            <a:ext cx="10780779" cy="460648"/>
          </a:xfrm>
        </p:spPr>
        <p:txBody>
          <a:bodyPr/>
          <a:lstStyle/>
          <a:p>
            <a:r>
              <a:rPr lang="en-US" dirty="0" smtClean="0"/>
              <a:t>The most significant and difficult trait!</a:t>
            </a:r>
            <a:endParaRPr lang="en-US" dirty="0"/>
          </a:p>
        </p:txBody>
      </p:sp>
      <p:sp>
        <p:nvSpPr>
          <p:cNvPr id="4" name="Content Placeholder 3"/>
          <p:cNvSpPr>
            <a:spLocks noGrp="1"/>
          </p:cNvSpPr>
          <p:nvPr>
            <p:ph idx="10"/>
          </p:nvPr>
        </p:nvSpPr>
        <p:spPr>
          <a:xfrm>
            <a:off x="1411221" y="2055892"/>
            <a:ext cx="10780779" cy="3600400"/>
          </a:xfrm>
        </p:spPr>
        <p:txBody>
          <a:bodyPr>
            <a:normAutofit fontScale="77500" lnSpcReduction="20000"/>
          </a:bodyPr>
          <a:lstStyle/>
          <a:p>
            <a:r>
              <a:rPr lang="en-US" sz="1800" b="1" dirty="0"/>
              <a:t>“The secret of good writing is to strip every</a:t>
            </a:r>
          </a:p>
          <a:p>
            <a:r>
              <a:rPr lang="en-US" sz="1800" b="1" dirty="0"/>
              <a:t>sentence to its cleanest components. Every</a:t>
            </a:r>
          </a:p>
          <a:p>
            <a:r>
              <a:rPr lang="en-US" sz="1800" b="1" dirty="0"/>
              <a:t>word that serves no function, every long</a:t>
            </a:r>
          </a:p>
          <a:p>
            <a:r>
              <a:rPr lang="en-US" sz="1800" b="1" dirty="0"/>
              <a:t>word that could be a short word, every</a:t>
            </a:r>
          </a:p>
          <a:p>
            <a:r>
              <a:rPr lang="en-US" sz="1800" b="1" dirty="0"/>
              <a:t>adverb that carries the same meaning that’s</a:t>
            </a:r>
          </a:p>
          <a:p>
            <a:r>
              <a:rPr lang="en-US" sz="1800" b="1" dirty="0"/>
              <a:t>already in the verb, every passive</a:t>
            </a:r>
          </a:p>
          <a:p>
            <a:r>
              <a:rPr lang="en-US" sz="1800" b="1" dirty="0"/>
              <a:t>construction that leaves the reader unsure of</a:t>
            </a:r>
          </a:p>
          <a:p>
            <a:r>
              <a:rPr lang="en-US" sz="1800" b="1" dirty="0"/>
              <a:t>who is doing what—these are the thousand</a:t>
            </a:r>
          </a:p>
          <a:p>
            <a:r>
              <a:rPr lang="en-US" sz="1800" b="1" dirty="0"/>
              <a:t>and one adulterants that weaken the strength</a:t>
            </a:r>
          </a:p>
          <a:p>
            <a:r>
              <a:rPr lang="en-US" sz="1800" b="1" dirty="0"/>
              <a:t>of a sentence. And they usually occur in</a:t>
            </a:r>
          </a:p>
          <a:p>
            <a:r>
              <a:rPr lang="en-US" sz="1800" b="1" dirty="0"/>
              <a:t>proportion to the education and rank.”</a:t>
            </a:r>
          </a:p>
          <a:p>
            <a:r>
              <a:rPr lang="en-US" sz="1800" b="1" dirty="0"/>
              <a:t> -- William Zinsser in On Writing Well, 1976</a:t>
            </a:r>
          </a:p>
        </p:txBody>
      </p:sp>
    </p:spTree>
    <p:extLst>
      <p:ext uri="{BB962C8B-B14F-4D97-AF65-F5344CB8AC3E}">
        <p14:creationId xmlns:p14="http://schemas.microsoft.com/office/powerpoint/2010/main" val="2959297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1219200" y="1321541"/>
            <a:ext cx="10780779" cy="460648"/>
          </a:xfrm>
        </p:spPr>
        <p:txBody>
          <a:bodyPr>
            <a:normAutofit/>
          </a:bodyPr>
          <a:lstStyle/>
          <a:p>
            <a:r>
              <a:rPr lang="en-US" dirty="0" smtClean="0"/>
              <a:t>How easy and clear are the following sentences to read? Can you cut the clutter?</a:t>
            </a:r>
            <a:endParaRPr lang="en-US" dirty="0"/>
          </a:p>
        </p:txBody>
      </p:sp>
      <p:sp>
        <p:nvSpPr>
          <p:cNvPr id="4" name="Content Placeholder 3"/>
          <p:cNvSpPr>
            <a:spLocks noGrp="1"/>
          </p:cNvSpPr>
          <p:nvPr>
            <p:ph idx="10"/>
          </p:nvPr>
        </p:nvSpPr>
        <p:spPr/>
        <p:txBody>
          <a:bodyPr/>
          <a:lstStyle/>
          <a:p>
            <a:r>
              <a:rPr lang="en-US" sz="2000" dirty="0"/>
              <a:t>“As it is well known, increased athletic activity has been related to  profile of lower cardiovascular risk, lower blood pressure levels,     and improved muscular and cardio-respiratory performance.”</a:t>
            </a:r>
          </a:p>
        </p:txBody>
      </p:sp>
    </p:spTree>
    <p:extLst>
      <p:ext uri="{BB962C8B-B14F-4D97-AF65-F5344CB8AC3E}">
        <p14:creationId xmlns:p14="http://schemas.microsoft.com/office/powerpoint/2010/main" val="1795391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1600200" y="1340768"/>
            <a:ext cx="10780779" cy="460648"/>
          </a:xfrm>
        </p:spPr>
        <p:txBody>
          <a:bodyPr/>
          <a:lstStyle/>
          <a:p>
            <a:r>
              <a:rPr lang="en-US" dirty="0" smtClean="0"/>
              <a:t>What is clutter?</a:t>
            </a:r>
            <a:endParaRPr lang="en-US" dirty="0"/>
          </a:p>
        </p:txBody>
      </p:sp>
      <p:sp>
        <p:nvSpPr>
          <p:cNvPr id="4" name="Content Placeholder 3"/>
          <p:cNvSpPr>
            <a:spLocks noGrp="1"/>
          </p:cNvSpPr>
          <p:nvPr>
            <p:ph idx="10"/>
          </p:nvPr>
        </p:nvSpPr>
        <p:spPr>
          <a:xfrm>
            <a:off x="1981200" y="2055892"/>
            <a:ext cx="10780779" cy="3600400"/>
          </a:xfrm>
        </p:spPr>
        <p:txBody>
          <a:bodyPr>
            <a:normAutofit fontScale="62500" lnSpcReduction="20000"/>
          </a:bodyPr>
          <a:lstStyle/>
          <a:p>
            <a:r>
              <a:rPr lang="en-US" sz="2000" dirty="0"/>
              <a:t>1. Dead weight words and phrases</a:t>
            </a:r>
          </a:p>
          <a:p>
            <a:r>
              <a:rPr lang="en-US" sz="2000" dirty="0"/>
              <a:t> As it is well known</a:t>
            </a:r>
          </a:p>
          <a:p>
            <a:r>
              <a:rPr lang="en-US" sz="2000" dirty="0"/>
              <a:t> As it has been shown</a:t>
            </a:r>
          </a:p>
          <a:p>
            <a:r>
              <a:rPr lang="en-US" sz="2000" dirty="0"/>
              <a:t> It can be regarded that</a:t>
            </a:r>
          </a:p>
          <a:p>
            <a:r>
              <a:rPr lang="en-US" sz="2000" dirty="0"/>
              <a:t> It should be emphasized that</a:t>
            </a:r>
          </a:p>
          <a:p>
            <a:endParaRPr lang="en-US" sz="2000" dirty="0"/>
          </a:p>
          <a:p>
            <a:r>
              <a:rPr lang="en-US" sz="2000" dirty="0"/>
              <a:t> 2. Empty words and phrases</a:t>
            </a:r>
          </a:p>
          <a:p>
            <a:r>
              <a:rPr lang="en-US" sz="2000" dirty="0"/>
              <a:t> basic tenets of</a:t>
            </a:r>
          </a:p>
          <a:p>
            <a:r>
              <a:rPr lang="en-US" sz="2000" dirty="0"/>
              <a:t> </a:t>
            </a:r>
            <a:r>
              <a:rPr lang="en-US" sz="2000" dirty="0" err="1"/>
              <a:t>methodologic</a:t>
            </a:r>
            <a:endParaRPr lang="en-US" sz="2000" dirty="0"/>
          </a:p>
          <a:p>
            <a:r>
              <a:rPr lang="en-US" sz="2000" dirty="0"/>
              <a:t> important</a:t>
            </a:r>
          </a:p>
          <a:p>
            <a:endParaRPr lang="en-US" sz="2000" dirty="0"/>
          </a:p>
          <a:p>
            <a:r>
              <a:rPr lang="en-US" sz="2000" dirty="0"/>
              <a:t> 3. Long words or phrases that could be short</a:t>
            </a:r>
          </a:p>
          <a:p>
            <a:r>
              <a:rPr lang="en-US" sz="2000" dirty="0"/>
              <a:t> muscular and </a:t>
            </a:r>
            <a:r>
              <a:rPr lang="en-US" sz="2000" dirty="0" err="1"/>
              <a:t>cardiorespiratory</a:t>
            </a:r>
            <a:r>
              <a:rPr lang="en-US" sz="2000" dirty="0"/>
              <a:t> performance</a:t>
            </a:r>
          </a:p>
        </p:txBody>
      </p:sp>
    </p:spTree>
    <p:extLst>
      <p:ext uri="{BB962C8B-B14F-4D97-AF65-F5344CB8AC3E}">
        <p14:creationId xmlns:p14="http://schemas.microsoft.com/office/powerpoint/2010/main" val="13438209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1397429" y="1340768"/>
            <a:ext cx="10780779" cy="460648"/>
          </a:xfrm>
        </p:spPr>
        <p:txBody>
          <a:bodyPr/>
          <a:lstStyle/>
          <a:p>
            <a:r>
              <a:rPr lang="en-US" dirty="0" smtClean="0"/>
              <a:t>What is clutter?</a:t>
            </a:r>
            <a:endParaRPr lang="en-US" dirty="0"/>
          </a:p>
        </p:txBody>
      </p:sp>
      <p:sp>
        <p:nvSpPr>
          <p:cNvPr id="4" name="Content Placeholder 3"/>
          <p:cNvSpPr>
            <a:spLocks noGrp="1"/>
          </p:cNvSpPr>
          <p:nvPr>
            <p:ph idx="10"/>
          </p:nvPr>
        </p:nvSpPr>
        <p:spPr>
          <a:xfrm>
            <a:off x="1411221" y="2017439"/>
            <a:ext cx="10780779" cy="3600400"/>
          </a:xfrm>
        </p:spPr>
        <p:txBody>
          <a:bodyPr>
            <a:normAutofit fontScale="77500" lnSpcReduction="20000"/>
          </a:bodyPr>
          <a:lstStyle/>
          <a:p>
            <a:r>
              <a:rPr lang="en-US" sz="2000" dirty="0"/>
              <a:t>4. Unnecessary jargon and acronyms</a:t>
            </a:r>
          </a:p>
          <a:p>
            <a:r>
              <a:rPr lang="en-US" sz="2000" dirty="0"/>
              <a:t> muscular and </a:t>
            </a:r>
            <a:r>
              <a:rPr lang="en-US" sz="2000" dirty="0" err="1"/>
              <a:t>cardiorespiratory</a:t>
            </a:r>
            <a:r>
              <a:rPr lang="en-US" sz="2000" dirty="0"/>
              <a:t> performance</a:t>
            </a:r>
          </a:p>
          <a:p>
            <a:endParaRPr lang="en-US" sz="2000" dirty="0"/>
          </a:p>
          <a:p>
            <a:r>
              <a:rPr lang="en-US" sz="2000" dirty="0"/>
              <a:t> 5. Repetitive words or phrases</a:t>
            </a:r>
          </a:p>
          <a:p>
            <a:r>
              <a:rPr lang="en-US" sz="2000" dirty="0"/>
              <a:t> studies/examples</a:t>
            </a:r>
          </a:p>
          <a:p>
            <a:r>
              <a:rPr lang="en-US" sz="2000" dirty="0"/>
              <a:t> illustrate/demonstrate</a:t>
            </a:r>
          </a:p>
          <a:p>
            <a:r>
              <a:rPr lang="en-US" sz="2000" dirty="0"/>
              <a:t> challenges/difficulties</a:t>
            </a:r>
          </a:p>
          <a:p>
            <a:r>
              <a:rPr lang="en-US" sz="2000" dirty="0"/>
              <a:t> successful solutions</a:t>
            </a:r>
          </a:p>
          <a:p>
            <a:endParaRPr lang="en-US" sz="2000" dirty="0"/>
          </a:p>
          <a:p>
            <a:r>
              <a:rPr lang="en-US" sz="2000" dirty="0"/>
              <a:t> 6. Adverbs</a:t>
            </a:r>
          </a:p>
          <a:p>
            <a:r>
              <a:rPr lang="en-US" sz="2000" dirty="0"/>
              <a:t> very, really, quite, basically, generally, etc.</a:t>
            </a:r>
          </a:p>
        </p:txBody>
      </p:sp>
    </p:spTree>
    <p:extLst>
      <p:ext uri="{BB962C8B-B14F-4D97-AF65-F5344CB8AC3E}">
        <p14:creationId xmlns:p14="http://schemas.microsoft.com/office/powerpoint/2010/main" val="20545906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1397429" y="1340768"/>
            <a:ext cx="10780779" cy="460648"/>
          </a:xfrm>
        </p:spPr>
        <p:txBody>
          <a:bodyPr/>
          <a:lstStyle/>
          <a:p>
            <a:r>
              <a:rPr lang="en-US" dirty="0" smtClean="0"/>
              <a:t>Long words and phrases that could be short…</a:t>
            </a:r>
            <a:endParaRPr lang="en-US" dirty="0"/>
          </a:p>
        </p:txBody>
      </p:sp>
      <p:sp>
        <p:nvSpPr>
          <p:cNvPr id="6" name="Content Placeholder 5"/>
          <p:cNvSpPr>
            <a:spLocks noGrp="1"/>
          </p:cNvSpPr>
          <p:nvPr>
            <p:ph idx="10"/>
          </p:nvPr>
        </p:nvSpPr>
        <p:spPr>
          <a:xfrm>
            <a:off x="1411221" y="2017439"/>
            <a:ext cx="10780779" cy="3600400"/>
          </a:xfrm>
        </p:spPr>
        <p:txBody>
          <a:bodyPr>
            <a:normAutofit fontScale="92500" lnSpcReduction="10000"/>
          </a:bodyPr>
          <a:lstStyle/>
          <a:p>
            <a:r>
              <a:rPr lang="en-US" sz="2400" dirty="0"/>
              <a:t>A majority of                                              most</a:t>
            </a:r>
          </a:p>
          <a:p>
            <a:r>
              <a:rPr lang="en-US" sz="2400" dirty="0"/>
              <a:t> A number of                                              many</a:t>
            </a:r>
          </a:p>
          <a:p>
            <a:r>
              <a:rPr lang="en-US" sz="2400" dirty="0"/>
              <a:t> Are of the same opinion                           agree</a:t>
            </a:r>
          </a:p>
          <a:p>
            <a:r>
              <a:rPr lang="en-US" sz="2400" dirty="0"/>
              <a:t> Less frequently occurring                         rare</a:t>
            </a:r>
          </a:p>
          <a:p>
            <a:r>
              <a:rPr lang="en-US" sz="2400" dirty="0"/>
              <a:t> All three of the                                          </a:t>
            </a:r>
            <a:r>
              <a:rPr lang="en-US" sz="2400" dirty="0" err="1"/>
              <a:t>the</a:t>
            </a:r>
            <a:r>
              <a:rPr lang="en-US" sz="2400" dirty="0"/>
              <a:t> three</a:t>
            </a:r>
          </a:p>
          <a:p>
            <a:r>
              <a:rPr lang="en-US" sz="2400" dirty="0"/>
              <a:t> Give rise to                                               cause</a:t>
            </a:r>
          </a:p>
          <a:p>
            <a:r>
              <a:rPr lang="en-US" sz="2400" dirty="0"/>
              <a:t> Due to the fact that                                  because</a:t>
            </a:r>
          </a:p>
          <a:p>
            <a:r>
              <a:rPr lang="en-US" sz="2400" dirty="0"/>
              <a:t> Have an effect on                                     affect</a:t>
            </a:r>
          </a:p>
        </p:txBody>
      </p:sp>
    </p:spTree>
    <p:extLst>
      <p:ext uri="{BB962C8B-B14F-4D97-AF65-F5344CB8AC3E}">
        <p14:creationId xmlns:p14="http://schemas.microsoft.com/office/powerpoint/2010/main" val="10831124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1420320" y="1321541"/>
            <a:ext cx="10780779" cy="460648"/>
          </a:xfrm>
        </p:spPr>
        <p:txBody>
          <a:bodyPr/>
          <a:lstStyle/>
          <a:p>
            <a:r>
              <a:rPr lang="en-US" dirty="0" smtClean="0"/>
              <a:t>Cut the Clutter- Some Tricks Set 1</a:t>
            </a:r>
            <a:endParaRPr lang="en-US" dirty="0"/>
          </a:p>
        </p:txBody>
      </p:sp>
      <p:sp>
        <p:nvSpPr>
          <p:cNvPr id="4" name="Content Placeholder 3"/>
          <p:cNvSpPr>
            <a:spLocks noGrp="1"/>
          </p:cNvSpPr>
          <p:nvPr>
            <p:ph idx="10"/>
          </p:nvPr>
        </p:nvSpPr>
        <p:spPr/>
        <p:txBody>
          <a:bodyPr/>
          <a:lstStyle/>
          <a:p>
            <a:pPr>
              <a:buFont typeface="Arial" pitchFamily="34" charset="0"/>
              <a:buChar char="•"/>
            </a:pPr>
            <a:r>
              <a:rPr lang="en-US" sz="2000" dirty="0"/>
              <a:t>Eliminate negatives</a:t>
            </a:r>
          </a:p>
          <a:p>
            <a:pPr>
              <a:buFont typeface="Arial" pitchFamily="34" charset="0"/>
              <a:buChar char="•"/>
            </a:pPr>
            <a:r>
              <a:rPr lang="en-US" sz="2000" dirty="0"/>
              <a:t>Eliminate superfluous uses of “there are/there is”</a:t>
            </a:r>
          </a:p>
          <a:p>
            <a:pPr>
              <a:buFont typeface="Arial" pitchFamily="34" charset="0"/>
              <a:buChar char="•"/>
            </a:pPr>
            <a:r>
              <a:rPr lang="en-US" sz="2000" dirty="0"/>
              <a:t>Use the active voice</a:t>
            </a:r>
          </a:p>
          <a:p>
            <a:pPr>
              <a:buFont typeface="Arial" pitchFamily="34" charset="0"/>
              <a:buChar char="•"/>
            </a:pPr>
            <a:endParaRPr lang="en-US" sz="2000" dirty="0"/>
          </a:p>
          <a:p>
            <a:endParaRPr lang="en-US" sz="2000" dirty="0"/>
          </a:p>
        </p:txBody>
      </p:sp>
    </p:spTree>
    <p:extLst>
      <p:ext uri="{BB962C8B-B14F-4D97-AF65-F5344CB8AC3E}">
        <p14:creationId xmlns:p14="http://schemas.microsoft.com/office/powerpoint/2010/main" val="16798404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2125216" y="838200"/>
            <a:ext cx="8085584" cy="457200"/>
          </a:xfrm>
        </p:spPr>
        <p:txBody>
          <a:bodyPr/>
          <a:lstStyle/>
          <a:p>
            <a:r>
              <a:rPr lang="en-US" dirty="0" smtClean="0"/>
              <a:t>Eliminate negatives</a:t>
            </a:r>
            <a:endParaRPr lang="en-US" dirty="0"/>
          </a:p>
        </p:txBody>
      </p:sp>
      <p:sp>
        <p:nvSpPr>
          <p:cNvPr id="4" name="Content Placeholder 3"/>
          <p:cNvSpPr>
            <a:spLocks noGrp="1"/>
          </p:cNvSpPr>
          <p:nvPr>
            <p:ph idx="10"/>
          </p:nvPr>
        </p:nvSpPr>
        <p:spPr>
          <a:xfrm>
            <a:off x="2135560" y="1295401"/>
            <a:ext cx="8085584" cy="4322439"/>
          </a:xfrm>
        </p:spPr>
        <p:txBody>
          <a:bodyPr>
            <a:normAutofit fontScale="70000" lnSpcReduction="20000"/>
          </a:bodyPr>
          <a:lstStyle/>
          <a:p>
            <a:pPr>
              <a:buFont typeface="Wingdings" pitchFamily="2" charset="2"/>
              <a:buChar char="Ø"/>
            </a:pPr>
            <a:r>
              <a:rPr lang="en-US" sz="2000" b="1" dirty="0"/>
              <a:t>She was not often right.</a:t>
            </a:r>
          </a:p>
          <a:p>
            <a:pPr>
              <a:buFont typeface="Wingdings" pitchFamily="2" charset="2"/>
              <a:buChar char="Ø"/>
            </a:pPr>
            <a:r>
              <a:rPr lang="en-US" sz="2000" b="1" dirty="0"/>
              <a:t>She was usually wrong.</a:t>
            </a:r>
          </a:p>
          <a:p>
            <a:pPr>
              <a:buFont typeface="Arial" pitchFamily="34" charset="0"/>
              <a:buChar char="•"/>
            </a:pPr>
            <a:r>
              <a:rPr lang="en-US" sz="2000" b="1" dirty="0"/>
              <a:t>She did not want to perform the experiment incorrectly.</a:t>
            </a:r>
          </a:p>
          <a:p>
            <a:pPr>
              <a:buFont typeface="Arial" pitchFamily="34" charset="0"/>
              <a:buChar char="•"/>
            </a:pPr>
            <a:r>
              <a:rPr lang="en-US" sz="2000" b="1" dirty="0"/>
              <a:t>She wanted to perform the experiment correctly.</a:t>
            </a:r>
          </a:p>
          <a:p>
            <a:pPr>
              <a:buFont typeface="Wingdings" pitchFamily="2" charset="2"/>
              <a:buChar char="Ø"/>
            </a:pPr>
            <a:r>
              <a:rPr lang="en-US" sz="2000" b="1" dirty="0"/>
              <a:t>They did not believe the drug was harmful.</a:t>
            </a:r>
          </a:p>
          <a:p>
            <a:pPr>
              <a:buFont typeface="Wingdings" pitchFamily="2" charset="2"/>
              <a:buChar char="Ø"/>
            </a:pPr>
            <a:r>
              <a:rPr lang="en-US" sz="2000" b="1" dirty="0"/>
              <a:t>They believed the drug was safe.</a:t>
            </a:r>
            <a:endParaRPr lang="en-US" sz="2000" dirty="0"/>
          </a:p>
          <a:p>
            <a:endParaRPr lang="en-US" sz="2000" dirty="0"/>
          </a:p>
          <a:p>
            <a:r>
              <a:rPr lang="en-US" sz="2000" dirty="0"/>
              <a:t>Not honest dishonest</a:t>
            </a:r>
          </a:p>
          <a:p>
            <a:r>
              <a:rPr lang="en-US" sz="2000" dirty="0"/>
              <a:t> Not harmful                                    safe</a:t>
            </a:r>
          </a:p>
          <a:p>
            <a:r>
              <a:rPr lang="en-US" sz="2000" dirty="0"/>
              <a:t> Not important                                 unimportant</a:t>
            </a:r>
          </a:p>
          <a:p>
            <a:r>
              <a:rPr lang="en-US" sz="2000" dirty="0"/>
              <a:t> Does not have                                lacks</a:t>
            </a:r>
          </a:p>
          <a:p>
            <a:r>
              <a:rPr lang="en-US" sz="2000" dirty="0"/>
              <a:t> Did not remember                          forgot</a:t>
            </a:r>
          </a:p>
          <a:p>
            <a:r>
              <a:rPr lang="en-US" sz="2000" dirty="0"/>
              <a:t> Did not pay attention to                  ignored</a:t>
            </a:r>
          </a:p>
          <a:p>
            <a:r>
              <a:rPr lang="en-US" sz="2000" dirty="0"/>
              <a:t> Did not succeed                             failed</a:t>
            </a:r>
          </a:p>
        </p:txBody>
      </p:sp>
    </p:spTree>
    <p:extLst>
      <p:ext uri="{BB962C8B-B14F-4D97-AF65-F5344CB8AC3E}">
        <p14:creationId xmlns:p14="http://schemas.microsoft.com/office/powerpoint/2010/main" val="37684622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6778"/>
            <a:ext cx="9036496" cy="669022"/>
          </a:xfrm>
        </p:spPr>
        <p:txBody>
          <a:bodyPr>
            <a:normAutofit fontScale="90000"/>
          </a:bodyPr>
          <a:lstStyle/>
          <a:p>
            <a:r>
              <a:rPr lang="en-US" dirty="0" smtClean="0"/>
              <a:t>ECONOMY</a:t>
            </a:r>
            <a:endParaRPr lang="en-US" dirty="0"/>
          </a:p>
        </p:txBody>
      </p:sp>
      <p:sp>
        <p:nvSpPr>
          <p:cNvPr id="3" name="Content Placeholder 2"/>
          <p:cNvSpPr>
            <a:spLocks noGrp="1"/>
          </p:cNvSpPr>
          <p:nvPr>
            <p:ph idx="1"/>
          </p:nvPr>
        </p:nvSpPr>
        <p:spPr>
          <a:xfrm>
            <a:off x="2125216" y="609600"/>
            <a:ext cx="8085584" cy="457200"/>
          </a:xfrm>
        </p:spPr>
        <p:txBody>
          <a:bodyPr/>
          <a:lstStyle/>
          <a:p>
            <a:r>
              <a:rPr lang="en-US" dirty="0" smtClean="0"/>
              <a:t>Eliminate superfluous uses of “there are/there is”</a:t>
            </a:r>
            <a:endParaRPr lang="en-US" dirty="0"/>
          </a:p>
        </p:txBody>
      </p:sp>
      <p:sp>
        <p:nvSpPr>
          <p:cNvPr id="4" name="Content Placeholder 3"/>
          <p:cNvSpPr>
            <a:spLocks noGrp="1"/>
          </p:cNvSpPr>
          <p:nvPr>
            <p:ph idx="10"/>
          </p:nvPr>
        </p:nvSpPr>
        <p:spPr>
          <a:xfrm>
            <a:off x="1981200" y="1143000"/>
            <a:ext cx="8239944" cy="5105400"/>
          </a:xfrm>
        </p:spPr>
        <p:txBody>
          <a:bodyPr/>
          <a:lstStyle/>
          <a:p>
            <a:r>
              <a:rPr lang="en-US" sz="2000" dirty="0"/>
              <a:t>There are many ways in which we can arrange the pulleys.</a:t>
            </a:r>
          </a:p>
          <a:p>
            <a:r>
              <a:rPr lang="en-US" sz="2000" dirty="0"/>
              <a:t>We can arrange the pulleys in many ways.</a:t>
            </a:r>
          </a:p>
          <a:p>
            <a:r>
              <a:rPr lang="en-US" sz="2000" dirty="0"/>
              <a:t>There was a long line of bacteria on the plate.</a:t>
            </a:r>
          </a:p>
          <a:p>
            <a:r>
              <a:rPr lang="en-US" sz="2000" dirty="0"/>
              <a:t>Bacteria lined the plate.</a:t>
            </a:r>
          </a:p>
          <a:p>
            <a:endParaRPr lang="en-US" sz="2000" dirty="0"/>
          </a:p>
          <a:p>
            <a:r>
              <a:rPr lang="en-US" sz="2000" dirty="0"/>
              <a:t>There are many physicists who like to write.</a:t>
            </a:r>
          </a:p>
          <a:p>
            <a:r>
              <a:rPr lang="en-US" sz="2000" dirty="0"/>
              <a:t>Many physicists like to write.</a:t>
            </a:r>
          </a:p>
          <a:p>
            <a:r>
              <a:rPr lang="en-US" sz="2000" dirty="0"/>
              <a:t>The data confirm that there is an association between vegetables     and cancer.</a:t>
            </a:r>
          </a:p>
          <a:p>
            <a:r>
              <a:rPr lang="en-US" sz="2000" dirty="0"/>
              <a:t>The data confirm an association between vegetables and cancer.</a:t>
            </a:r>
          </a:p>
          <a:p>
            <a:endParaRPr lang="en-US" dirty="0" smtClean="0"/>
          </a:p>
          <a:p>
            <a:endParaRPr lang="en-US" dirty="0"/>
          </a:p>
        </p:txBody>
      </p:sp>
    </p:spTree>
    <p:extLst>
      <p:ext uri="{BB962C8B-B14F-4D97-AF65-F5344CB8AC3E}">
        <p14:creationId xmlns:p14="http://schemas.microsoft.com/office/powerpoint/2010/main" val="6629073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1295400" y="1342013"/>
            <a:ext cx="10780779" cy="460648"/>
          </a:xfrm>
        </p:spPr>
        <p:txBody>
          <a:bodyPr/>
          <a:lstStyle/>
          <a:p>
            <a:r>
              <a:rPr lang="en-US" dirty="0" smtClean="0"/>
              <a:t>Cut the Clutter: Trick Set 2</a:t>
            </a:r>
            <a:endParaRPr lang="en-US" dirty="0"/>
          </a:p>
        </p:txBody>
      </p:sp>
      <p:sp>
        <p:nvSpPr>
          <p:cNvPr id="4" name="Content Placeholder 3"/>
          <p:cNvSpPr>
            <a:spLocks noGrp="1"/>
          </p:cNvSpPr>
          <p:nvPr>
            <p:ph idx="10"/>
          </p:nvPr>
        </p:nvSpPr>
        <p:spPr/>
        <p:txBody>
          <a:bodyPr/>
          <a:lstStyle/>
          <a:p>
            <a:r>
              <a:rPr lang="en-US" sz="2000" dirty="0"/>
              <a:t>Write with verbs</a:t>
            </a:r>
          </a:p>
          <a:p>
            <a:pPr>
              <a:buFont typeface="Arial" pitchFamily="34" charset="0"/>
              <a:buChar char="•"/>
            </a:pPr>
            <a:r>
              <a:rPr lang="en-US" sz="2000" dirty="0"/>
              <a:t> use strong verbs</a:t>
            </a:r>
          </a:p>
          <a:p>
            <a:r>
              <a:rPr lang="en-US" sz="2000" dirty="0"/>
              <a:t>• avoid turning verbs into nouns</a:t>
            </a:r>
          </a:p>
          <a:p>
            <a:r>
              <a:rPr lang="en-US" sz="2000" dirty="0"/>
              <a:t>• don’t bury the main verb</a:t>
            </a:r>
          </a:p>
          <a:p>
            <a:endParaRPr lang="en-US" sz="2000" dirty="0"/>
          </a:p>
        </p:txBody>
      </p:sp>
    </p:spTree>
    <p:extLst>
      <p:ext uri="{BB962C8B-B14F-4D97-AF65-F5344CB8AC3E}">
        <p14:creationId xmlns:p14="http://schemas.microsoft.com/office/powerpoint/2010/main" val="899338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TECHNICAL STYLE</a:t>
            </a:r>
            <a:endParaRPr lang="en-US" dirty="0"/>
          </a:p>
        </p:txBody>
      </p:sp>
      <p:sp>
        <p:nvSpPr>
          <p:cNvPr id="3" name="Content Placeholder 2"/>
          <p:cNvSpPr>
            <a:spLocks noGrp="1"/>
          </p:cNvSpPr>
          <p:nvPr>
            <p:ph idx="1"/>
          </p:nvPr>
        </p:nvSpPr>
        <p:spPr>
          <a:xfrm>
            <a:off x="2209800" y="1355660"/>
            <a:ext cx="10780779" cy="460648"/>
          </a:xfrm>
        </p:spPr>
        <p:txBody>
          <a:bodyPr/>
          <a:lstStyle/>
          <a:p>
            <a:r>
              <a:rPr lang="en-US" dirty="0" smtClean="0"/>
              <a:t>The following acronym sums it all up.</a:t>
            </a:r>
            <a:endParaRPr lang="en-US" dirty="0"/>
          </a:p>
        </p:txBody>
      </p:sp>
      <p:sp>
        <p:nvSpPr>
          <p:cNvPr id="4" name="Content Placeholder 3"/>
          <p:cNvSpPr>
            <a:spLocks noGrp="1"/>
          </p:cNvSpPr>
          <p:nvPr>
            <p:ph idx="10"/>
          </p:nvPr>
        </p:nvSpPr>
        <p:spPr/>
        <p:txBody>
          <a:bodyPr/>
          <a:lstStyle/>
          <a:p>
            <a:pPr algn="ctr"/>
            <a:r>
              <a:rPr lang="en-US" sz="8800" b="1" dirty="0"/>
              <a:t>SCOPE</a:t>
            </a:r>
          </a:p>
        </p:txBody>
      </p:sp>
    </p:spTree>
    <p:extLst>
      <p:ext uri="{BB962C8B-B14F-4D97-AF65-F5344CB8AC3E}">
        <p14:creationId xmlns:p14="http://schemas.microsoft.com/office/powerpoint/2010/main" val="28224584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1676400" y="1321541"/>
            <a:ext cx="10780779" cy="460648"/>
          </a:xfrm>
        </p:spPr>
        <p:txBody>
          <a:bodyPr/>
          <a:lstStyle/>
          <a:p>
            <a:r>
              <a:rPr lang="en-US" dirty="0" smtClean="0"/>
              <a:t>Write with Verbs: Use strong verbs.</a:t>
            </a:r>
            <a:endParaRPr lang="en-US" dirty="0"/>
          </a:p>
        </p:txBody>
      </p:sp>
      <p:sp>
        <p:nvSpPr>
          <p:cNvPr id="4" name="Content Placeholder 3"/>
          <p:cNvSpPr>
            <a:spLocks noGrp="1"/>
          </p:cNvSpPr>
          <p:nvPr>
            <p:ph idx="10"/>
          </p:nvPr>
        </p:nvSpPr>
        <p:spPr/>
        <p:txBody>
          <a:bodyPr>
            <a:normAutofit fontScale="85000" lnSpcReduction="20000"/>
          </a:bodyPr>
          <a:lstStyle/>
          <a:p>
            <a:r>
              <a:rPr lang="en-US" sz="2400" dirty="0"/>
              <a:t>Verbs make sentences go!</a:t>
            </a:r>
          </a:p>
          <a:p>
            <a:r>
              <a:rPr lang="en-US" sz="2400" dirty="0"/>
              <a:t>Compare:</a:t>
            </a:r>
          </a:p>
          <a:p>
            <a:r>
              <a:rPr lang="en-US" sz="2400" dirty="0"/>
              <a:t>“Loud music came from speakers embedded in the walls, and the entire arena moved as the</a:t>
            </a:r>
          </a:p>
          <a:p>
            <a:r>
              <a:rPr lang="en-US" sz="2400" dirty="0"/>
              <a:t>hungry crowd got to its feet.”</a:t>
            </a:r>
          </a:p>
          <a:p>
            <a:endParaRPr lang="en-US" sz="2400" dirty="0"/>
          </a:p>
          <a:p>
            <a:r>
              <a:rPr lang="en-US" sz="2400" dirty="0"/>
              <a:t>With:</a:t>
            </a:r>
          </a:p>
          <a:p>
            <a:r>
              <a:rPr lang="en-US" sz="2400" dirty="0"/>
              <a:t>“Loud music exploded from speakers embedded in the walls, and the entire arena shook as the hungry crowd </a:t>
            </a:r>
          </a:p>
          <a:p>
            <a:r>
              <a:rPr lang="en-US" sz="2400" dirty="0"/>
              <a:t>leaped to its feet.”</a:t>
            </a:r>
          </a:p>
        </p:txBody>
      </p:sp>
    </p:spTree>
    <p:extLst>
      <p:ext uri="{BB962C8B-B14F-4D97-AF65-F5344CB8AC3E}">
        <p14:creationId xmlns:p14="http://schemas.microsoft.com/office/powerpoint/2010/main" val="38598337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1387337" y="1355660"/>
            <a:ext cx="10780779" cy="460648"/>
          </a:xfrm>
        </p:spPr>
        <p:txBody>
          <a:bodyPr/>
          <a:lstStyle/>
          <a:p>
            <a:r>
              <a:rPr lang="en-US" dirty="0" smtClean="0"/>
              <a:t>Write with Verbs: Use strong verbs</a:t>
            </a:r>
            <a:endParaRPr lang="en-US" dirty="0"/>
          </a:p>
        </p:txBody>
      </p:sp>
      <p:sp>
        <p:nvSpPr>
          <p:cNvPr id="4" name="Content Placeholder 3"/>
          <p:cNvSpPr>
            <a:spLocks noGrp="1"/>
          </p:cNvSpPr>
          <p:nvPr>
            <p:ph idx="10"/>
          </p:nvPr>
        </p:nvSpPr>
        <p:spPr/>
        <p:txBody>
          <a:bodyPr>
            <a:normAutofit lnSpcReduction="10000"/>
          </a:bodyPr>
          <a:lstStyle/>
          <a:p>
            <a:r>
              <a:rPr lang="en-US" sz="2000" dirty="0"/>
              <a:t>Pick the right verb!</a:t>
            </a:r>
          </a:p>
          <a:p>
            <a:r>
              <a:rPr lang="en-US" sz="2000" dirty="0"/>
              <a:t>The WHO reports that approximately two-thirds of the world’s diabetics are found in developing  countries, and estimates that the number of diabetics in these countries will double in the</a:t>
            </a:r>
          </a:p>
          <a:p>
            <a:r>
              <a:rPr lang="en-US" sz="2000" dirty="0"/>
              <a:t>next 25 year.</a:t>
            </a:r>
          </a:p>
          <a:p>
            <a:endParaRPr lang="en-US" sz="2000" dirty="0"/>
          </a:p>
          <a:p>
            <a:r>
              <a:rPr lang="en-US" sz="2000" dirty="0"/>
              <a:t>The WHO estimates that two-thirds of the world’s diabetics are found in developing countries,    and projects that the number of diabetics in these countries will double in the next</a:t>
            </a:r>
          </a:p>
          <a:p>
            <a:r>
              <a:rPr lang="en-US" sz="2000" dirty="0"/>
              <a:t>25 years</a:t>
            </a:r>
            <a:r>
              <a:rPr lang="en-US" dirty="0" smtClean="0"/>
              <a:t>.</a:t>
            </a:r>
            <a:endParaRPr lang="en-US" dirty="0"/>
          </a:p>
        </p:txBody>
      </p:sp>
    </p:spTree>
    <p:extLst>
      <p:ext uri="{BB962C8B-B14F-4D97-AF65-F5344CB8AC3E}">
        <p14:creationId xmlns:p14="http://schemas.microsoft.com/office/powerpoint/2010/main" val="31328418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1395299" y="1355660"/>
            <a:ext cx="10780779" cy="460648"/>
          </a:xfrm>
        </p:spPr>
        <p:txBody>
          <a:bodyPr/>
          <a:lstStyle/>
          <a:p>
            <a:r>
              <a:rPr lang="en-US" dirty="0" smtClean="0"/>
              <a:t>Write with verbs: Use strong verbs</a:t>
            </a:r>
            <a:endParaRPr lang="en-US" dirty="0"/>
          </a:p>
        </p:txBody>
      </p:sp>
      <p:sp>
        <p:nvSpPr>
          <p:cNvPr id="4" name="Content Placeholder 3"/>
          <p:cNvSpPr>
            <a:spLocks noGrp="1"/>
          </p:cNvSpPr>
          <p:nvPr>
            <p:ph idx="10"/>
          </p:nvPr>
        </p:nvSpPr>
        <p:spPr/>
        <p:txBody>
          <a:bodyPr/>
          <a:lstStyle/>
          <a:p>
            <a:r>
              <a:rPr lang="en-US" sz="3200" dirty="0"/>
              <a:t>Use “to be” verbs purposefully and           sparingly.</a:t>
            </a:r>
          </a:p>
          <a:p>
            <a:r>
              <a:rPr lang="en-US" sz="3200" dirty="0"/>
              <a:t>Is are was were be been am…</a:t>
            </a:r>
          </a:p>
          <a:p>
            <a:endParaRPr lang="en-US" dirty="0" smtClean="0"/>
          </a:p>
          <a:p>
            <a:endParaRPr lang="en-US" dirty="0"/>
          </a:p>
        </p:txBody>
      </p:sp>
    </p:spTree>
    <p:extLst>
      <p:ext uri="{BB962C8B-B14F-4D97-AF65-F5344CB8AC3E}">
        <p14:creationId xmlns:p14="http://schemas.microsoft.com/office/powerpoint/2010/main" val="18995487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1418045" y="1321541"/>
            <a:ext cx="10780779" cy="460648"/>
          </a:xfrm>
        </p:spPr>
        <p:txBody>
          <a:bodyPr/>
          <a:lstStyle/>
          <a:p>
            <a:r>
              <a:rPr lang="en-US" dirty="0" smtClean="0"/>
              <a:t>Write with verbs: Don’t turn verbs into nouns</a:t>
            </a:r>
            <a:endParaRPr lang="en-US" dirty="0"/>
          </a:p>
        </p:txBody>
      </p:sp>
      <p:sp>
        <p:nvSpPr>
          <p:cNvPr id="4" name="Content Placeholder 3"/>
          <p:cNvSpPr>
            <a:spLocks noGrp="1"/>
          </p:cNvSpPr>
          <p:nvPr>
            <p:ph idx="10"/>
          </p:nvPr>
        </p:nvSpPr>
        <p:spPr/>
        <p:txBody>
          <a:bodyPr/>
          <a:lstStyle/>
          <a:p>
            <a:r>
              <a:rPr lang="en-US" dirty="0" smtClean="0"/>
              <a:t>When we turn a verb or adjective into a noun, we create a nominalization.</a:t>
            </a:r>
            <a:endParaRPr lang="en-US" dirty="0"/>
          </a:p>
        </p:txBody>
      </p:sp>
    </p:spTree>
    <p:extLst>
      <p:ext uri="{BB962C8B-B14F-4D97-AF65-F5344CB8AC3E}">
        <p14:creationId xmlns:p14="http://schemas.microsoft.com/office/powerpoint/2010/main" val="12658268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Don’t bury the main verb</a:t>
            </a:r>
            <a:endParaRPr lang="en-US" b="1" dirty="0"/>
          </a:p>
        </p:txBody>
      </p:sp>
      <p:sp>
        <p:nvSpPr>
          <p:cNvPr id="3" name="Content Placeholder 2"/>
          <p:cNvSpPr>
            <a:spLocks noGrp="1"/>
          </p:cNvSpPr>
          <p:nvPr>
            <p:ph idx="1"/>
          </p:nvPr>
        </p:nvSpPr>
        <p:spPr/>
        <p:txBody>
          <a:bodyPr/>
          <a:lstStyle/>
          <a:p>
            <a:r>
              <a:rPr lang="en-US" dirty="0" smtClean="0"/>
              <a:t>Keep the subject and main verb</a:t>
            </a:r>
          </a:p>
          <a:p>
            <a:pPr>
              <a:buNone/>
            </a:pPr>
            <a:r>
              <a:rPr lang="en-US" dirty="0" smtClean="0"/>
              <a:t>  (predicate) close together at the start of</a:t>
            </a:r>
          </a:p>
          <a:p>
            <a:pPr>
              <a:buNone/>
            </a:pPr>
            <a:r>
              <a:rPr lang="en-US" dirty="0" smtClean="0"/>
              <a:t>  the sentence…</a:t>
            </a:r>
          </a:p>
          <a:p>
            <a:pPr>
              <a:buNone/>
            </a:pPr>
            <a:r>
              <a:rPr lang="en-US" dirty="0" smtClean="0"/>
              <a:t>  Readers are waiting for the verb!</a:t>
            </a:r>
            <a:endParaRPr lang="en-US" dirty="0"/>
          </a:p>
        </p:txBody>
      </p:sp>
    </p:spTree>
    <p:extLst>
      <p:ext uri="{BB962C8B-B14F-4D97-AF65-F5344CB8AC3E}">
        <p14:creationId xmlns:p14="http://schemas.microsoft.com/office/powerpoint/2010/main" val="28967262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Don’t bury the main verb</a:t>
            </a:r>
            <a:endParaRPr lang="en-US" b="1" dirty="0"/>
          </a:p>
        </p:txBody>
      </p:sp>
      <p:sp>
        <p:nvSpPr>
          <p:cNvPr id="3" name="Content Placeholder 2"/>
          <p:cNvSpPr>
            <a:spLocks noGrp="1"/>
          </p:cNvSpPr>
          <p:nvPr>
            <p:ph idx="1"/>
          </p:nvPr>
        </p:nvSpPr>
        <p:spPr/>
        <p:txBody>
          <a:bodyPr/>
          <a:lstStyle/>
          <a:p>
            <a:pPr>
              <a:buNone/>
            </a:pPr>
            <a:r>
              <a:rPr lang="en-US" dirty="0" smtClean="0"/>
              <a:t>The case of the buried predicate…</a:t>
            </a:r>
          </a:p>
          <a:p>
            <a:pPr marL="0" algn="just">
              <a:buNone/>
            </a:pPr>
            <a:r>
              <a:rPr lang="en-US" dirty="0" smtClean="0"/>
              <a:t>One study of 930 adults with multiple</a:t>
            </a:r>
          </a:p>
          <a:p>
            <a:pPr marL="0" algn="just">
              <a:buNone/>
            </a:pPr>
            <a:r>
              <a:rPr lang="en-US" dirty="0" smtClean="0"/>
              <a:t>sclerosis (MS) receiving care in one of two</a:t>
            </a:r>
          </a:p>
          <a:p>
            <a:pPr marL="0" algn="just">
              <a:buNone/>
            </a:pPr>
            <a:r>
              <a:rPr lang="en-US" dirty="0" smtClean="0"/>
              <a:t>managed care settings or in a fee-for-service setting found that only      two-thirds of those needing to contact a  neurologist for an Ms-related problem in    the prior 6 months had done so (</a:t>
            </a:r>
            <a:r>
              <a:rPr lang="en-US" dirty="0" err="1" smtClean="0"/>
              <a:t>Vickrey</a:t>
            </a:r>
            <a:r>
              <a:rPr lang="en-US" dirty="0" smtClean="0"/>
              <a:t> et al 1999).</a:t>
            </a:r>
            <a:endParaRPr lang="en-US" dirty="0"/>
          </a:p>
        </p:txBody>
      </p:sp>
    </p:spTree>
    <p:extLst>
      <p:ext uri="{BB962C8B-B14F-4D97-AF65-F5344CB8AC3E}">
        <p14:creationId xmlns:p14="http://schemas.microsoft.com/office/powerpoint/2010/main" val="30280008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Avoiding redundancy</a:t>
            </a:r>
            <a:r>
              <a:rPr lang="en-US" b="1" dirty="0" smtClean="0"/>
              <a:t/>
            </a:r>
            <a:br>
              <a:rPr lang="en-US" b="1" dirty="0" smtClean="0"/>
            </a:br>
            <a:endParaRPr lang="en-US" b="1" dirty="0"/>
          </a:p>
        </p:txBody>
      </p:sp>
      <p:sp>
        <p:nvSpPr>
          <p:cNvPr id="3" name="Content Placeholder 2"/>
          <p:cNvSpPr>
            <a:spLocks noGrp="1"/>
          </p:cNvSpPr>
          <p:nvPr>
            <p:ph idx="1"/>
          </p:nvPr>
        </p:nvSpPr>
        <p:spPr/>
        <p:txBody>
          <a:bodyPr/>
          <a:lstStyle/>
          <a:p>
            <a:r>
              <a:rPr lang="en-US" dirty="0" smtClean="0"/>
              <a:t>Why say, “The used car will cost the sum of $1,000.00”?  It is more concise to say, “The used car will cost $1,000.00.”  In this instance, “the sum of” is redundant.  The following examples replace redundancy with concise revisions:</a:t>
            </a:r>
          </a:p>
          <a:p>
            <a:endParaRPr lang="en-US" dirty="0"/>
          </a:p>
        </p:txBody>
      </p:sp>
    </p:spTree>
    <p:extLst>
      <p:ext uri="{BB962C8B-B14F-4D97-AF65-F5344CB8AC3E}">
        <p14:creationId xmlns:p14="http://schemas.microsoft.com/office/powerpoint/2010/main" val="25330310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10018713" cy="1752599"/>
          </a:xfrm>
        </p:spPr>
        <p:txBody>
          <a:bodyPr/>
          <a:lstStyle/>
          <a:p>
            <a:r>
              <a:rPr lang="en-US" b="1" u="sng" dirty="0" smtClean="0"/>
              <a:t>Avoiding redundancy</a:t>
            </a:r>
            <a:endParaRPr lang="en-US" b="1" dirty="0"/>
          </a:p>
        </p:txBody>
      </p:sp>
      <p:graphicFrame>
        <p:nvGraphicFramePr>
          <p:cNvPr id="4" name="Content Placeholder 3"/>
          <p:cNvGraphicFramePr>
            <a:graphicFrameLocks noGrp="1"/>
          </p:cNvGraphicFramePr>
          <p:nvPr>
            <p:ph idx="1"/>
            <p:extLst/>
          </p:nvPr>
        </p:nvGraphicFramePr>
        <p:xfrm>
          <a:off x="2438400" y="1600200"/>
          <a:ext cx="6348412" cy="5218430"/>
        </p:xfrm>
        <a:graphic>
          <a:graphicData uri="http://schemas.openxmlformats.org/drawingml/2006/table">
            <a:tbl>
              <a:tblPr firstRow="1" bandRow="1">
                <a:tableStyleId>{5C22544A-7EE6-4342-B048-85BDC9FD1C3A}</a:tableStyleId>
              </a:tblPr>
              <a:tblGrid>
                <a:gridCol w="3174206">
                  <a:extLst>
                    <a:ext uri="{9D8B030D-6E8A-4147-A177-3AD203B41FA5}">
                      <a16:colId xmlns="" xmlns:a16="http://schemas.microsoft.com/office/drawing/2014/main" val="20000"/>
                    </a:ext>
                  </a:extLst>
                </a:gridCol>
                <a:gridCol w="3174206">
                  <a:extLst>
                    <a:ext uri="{9D8B030D-6E8A-4147-A177-3AD203B41FA5}">
                      <a16:colId xmlns="" xmlns:a16="http://schemas.microsoft.com/office/drawing/2014/main" val="20001"/>
                    </a:ext>
                  </a:extLst>
                </a:gridCol>
              </a:tblGrid>
              <a:tr h="370840">
                <a:tc>
                  <a:txBody>
                    <a:bodyPr/>
                    <a:lstStyle/>
                    <a:p>
                      <a:pPr marL="0" marR="0" algn="just">
                        <a:lnSpc>
                          <a:spcPct val="107000"/>
                        </a:lnSpc>
                        <a:spcBef>
                          <a:spcPts val="0"/>
                        </a:spcBef>
                        <a:spcAft>
                          <a:spcPts val="0"/>
                        </a:spcAft>
                      </a:pPr>
                      <a:r>
                        <a:rPr lang="en-US" sz="3200" b="1" dirty="0">
                          <a:latin typeface="Times New Roman"/>
                          <a:ea typeface="Calibri"/>
                          <a:cs typeface="Times New Roman"/>
                        </a:rPr>
                        <a:t>Wordy Sentence </a:t>
                      </a:r>
                      <a:endParaRPr lang="en-US" sz="3200" dirty="0">
                        <a:latin typeface="Calibri"/>
                        <a:ea typeface="Calibri"/>
                        <a:cs typeface="Times New Roman"/>
                      </a:endParaRPr>
                    </a:p>
                  </a:txBody>
                  <a:tcPr marL="52903" marR="52903" marT="0" marB="0"/>
                </a:tc>
                <a:tc>
                  <a:txBody>
                    <a:bodyPr/>
                    <a:lstStyle/>
                    <a:p>
                      <a:pPr marL="0" marR="0" algn="just">
                        <a:lnSpc>
                          <a:spcPct val="107000"/>
                        </a:lnSpc>
                        <a:spcBef>
                          <a:spcPts val="0"/>
                        </a:spcBef>
                        <a:spcAft>
                          <a:spcPts val="0"/>
                        </a:spcAft>
                      </a:pPr>
                      <a:r>
                        <a:rPr lang="en-US" sz="3200" b="1">
                          <a:latin typeface="Times New Roman"/>
                          <a:ea typeface="Calibri"/>
                          <a:cs typeface="Times New Roman"/>
                        </a:rPr>
                        <a:t>Less Wordy Sentence</a:t>
                      </a:r>
                      <a:endParaRPr lang="en-US" sz="3200">
                        <a:latin typeface="Calibri"/>
                        <a:ea typeface="Calibri"/>
                        <a:cs typeface="Times New Roman"/>
                      </a:endParaRPr>
                    </a:p>
                  </a:txBody>
                  <a:tcPr marL="52903" marR="52903" marT="0" marB="0"/>
                </a:tc>
                <a:extLst>
                  <a:ext uri="{0D108BD9-81ED-4DB2-BD59-A6C34878D82A}">
                    <a16:rowId xmlns="" xmlns:a16="http://schemas.microsoft.com/office/drawing/2014/main" val="10000"/>
                  </a:ext>
                </a:extLst>
              </a:tr>
              <a:tr h="370840">
                <a:tc>
                  <a:txBody>
                    <a:bodyPr/>
                    <a:lstStyle/>
                    <a:p>
                      <a:pPr marL="0" marR="0" algn="just">
                        <a:lnSpc>
                          <a:spcPct val="107000"/>
                        </a:lnSpc>
                        <a:spcBef>
                          <a:spcPts val="0"/>
                        </a:spcBef>
                        <a:spcAft>
                          <a:spcPts val="0"/>
                        </a:spcAft>
                      </a:pPr>
                      <a:r>
                        <a:rPr lang="en-US" sz="3200" dirty="0">
                          <a:latin typeface="Times New Roman"/>
                          <a:ea typeface="Calibri"/>
                          <a:cs typeface="Times New Roman"/>
                        </a:rPr>
                        <a:t>We collaborated </a:t>
                      </a:r>
                      <a:r>
                        <a:rPr lang="en-US" sz="3200" b="1" dirty="0">
                          <a:latin typeface="Times New Roman"/>
                          <a:ea typeface="Calibri"/>
                          <a:cs typeface="Times New Roman"/>
                        </a:rPr>
                        <a:t>together</a:t>
                      </a:r>
                      <a:r>
                        <a:rPr lang="en-US" sz="3200" dirty="0">
                          <a:latin typeface="Times New Roman"/>
                          <a:ea typeface="Calibri"/>
                          <a:cs typeface="Times New Roman"/>
                        </a:rPr>
                        <a:t> on the projects.</a:t>
                      </a:r>
                      <a:endParaRPr lang="en-US" sz="3200" dirty="0">
                        <a:latin typeface="Calibri"/>
                        <a:ea typeface="Calibri"/>
                        <a:cs typeface="Times New Roman"/>
                      </a:endParaRPr>
                    </a:p>
                  </a:txBody>
                  <a:tcPr marL="52903" marR="52903" marT="0" marB="0"/>
                </a:tc>
                <a:tc>
                  <a:txBody>
                    <a:bodyPr/>
                    <a:lstStyle/>
                    <a:p>
                      <a:pPr marL="0" marR="0" algn="just">
                        <a:lnSpc>
                          <a:spcPct val="107000"/>
                        </a:lnSpc>
                        <a:spcBef>
                          <a:spcPts val="0"/>
                        </a:spcBef>
                        <a:spcAft>
                          <a:spcPts val="0"/>
                        </a:spcAft>
                      </a:pPr>
                      <a:r>
                        <a:rPr lang="en-US" sz="3200">
                          <a:latin typeface="Times New Roman"/>
                          <a:ea typeface="Calibri"/>
                          <a:cs typeface="Times New Roman"/>
                        </a:rPr>
                        <a:t>We collaborated on the project. </a:t>
                      </a:r>
                      <a:endParaRPr lang="en-US" sz="3200">
                        <a:latin typeface="Calibri"/>
                        <a:ea typeface="Calibri"/>
                        <a:cs typeface="Times New Roman"/>
                      </a:endParaRPr>
                    </a:p>
                  </a:txBody>
                  <a:tcPr marL="52903" marR="52903" marT="0" marB="0"/>
                </a:tc>
                <a:extLst>
                  <a:ext uri="{0D108BD9-81ED-4DB2-BD59-A6C34878D82A}">
                    <a16:rowId xmlns="" xmlns:a16="http://schemas.microsoft.com/office/drawing/2014/main" val="10001"/>
                  </a:ext>
                </a:extLst>
              </a:tr>
              <a:tr h="370840">
                <a:tc>
                  <a:txBody>
                    <a:bodyPr/>
                    <a:lstStyle/>
                    <a:p>
                      <a:pPr marL="0" marR="0" algn="just">
                        <a:lnSpc>
                          <a:spcPct val="107000"/>
                        </a:lnSpc>
                        <a:spcBef>
                          <a:spcPts val="0"/>
                        </a:spcBef>
                        <a:spcAft>
                          <a:spcPts val="0"/>
                        </a:spcAft>
                      </a:pPr>
                      <a:r>
                        <a:rPr lang="en-US" sz="3200" dirty="0">
                          <a:latin typeface="Times New Roman"/>
                          <a:ea typeface="Calibri"/>
                          <a:cs typeface="Times New Roman"/>
                        </a:rPr>
                        <a:t>This is a </a:t>
                      </a:r>
                      <a:r>
                        <a:rPr lang="en-US" sz="3200" b="1" dirty="0">
                          <a:latin typeface="Times New Roman"/>
                          <a:ea typeface="Calibri"/>
                          <a:cs typeface="Times New Roman"/>
                        </a:rPr>
                        <a:t>brand new</a:t>
                      </a:r>
                      <a:r>
                        <a:rPr lang="en-US" sz="3200" dirty="0">
                          <a:latin typeface="Times New Roman"/>
                          <a:ea typeface="Calibri"/>
                          <a:cs typeface="Times New Roman"/>
                        </a:rPr>
                        <a:t> innovation. </a:t>
                      </a:r>
                      <a:endParaRPr lang="en-US" sz="3200" dirty="0">
                        <a:latin typeface="Calibri"/>
                        <a:ea typeface="Calibri"/>
                        <a:cs typeface="Times New Roman"/>
                      </a:endParaRPr>
                    </a:p>
                  </a:txBody>
                  <a:tcPr marL="52903" marR="52903" marT="0" marB="0"/>
                </a:tc>
                <a:tc>
                  <a:txBody>
                    <a:bodyPr/>
                    <a:lstStyle/>
                    <a:p>
                      <a:pPr marL="0" marR="0" algn="just">
                        <a:lnSpc>
                          <a:spcPct val="107000"/>
                        </a:lnSpc>
                        <a:spcBef>
                          <a:spcPts val="0"/>
                        </a:spcBef>
                        <a:spcAft>
                          <a:spcPts val="0"/>
                        </a:spcAft>
                      </a:pPr>
                      <a:r>
                        <a:rPr lang="en-US" sz="3200" dirty="0">
                          <a:latin typeface="Times New Roman"/>
                          <a:ea typeface="Calibri"/>
                          <a:cs typeface="Times New Roman"/>
                        </a:rPr>
                        <a:t>This is an innovation. </a:t>
                      </a:r>
                      <a:endParaRPr lang="en-US" sz="3200" dirty="0">
                        <a:latin typeface="Calibri"/>
                        <a:ea typeface="Calibri"/>
                        <a:cs typeface="Times New Roman"/>
                      </a:endParaRPr>
                    </a:p>
                  </a:txBody>
                  <a:tcPr marL="52903" marR="52903" marT="0" marB="0"/>
                </a:tc>
                <a:extLst>
                  <a:ext uri="{0D108BD9-81ED-4DB2-BD59-A6C34878D82A}">
                    <a16:rowId xmlns="" xmlns:a16="http://schemas.microsoft.com/office/drawing/2014/main" val="10002"/>
                  </a:ext>
                </a:extLst>
              </a:tr>
              <a:tr h="370840">
                <a:tc>
                  <a:txBody>
                    <a:bodyPr/>
                    <a:lstStyle/>
                    <a:p>
                      <a:pPr marL="0" marR="0" algn="just">
                        <a:lnSpc>
                          <a:spcPct val="107000"/>
                        </a:lnSpc>
                        <a:spcBef>
                          <a:spcPts val="0"/>
                        </a:spcBef>
                        <a:spcAft>
                          <a:spcPts val="0"/>
                        </a:spcAft>
                      </a:pPr>
                      <a:r>
                        <a:rPr lang="en-US" sz="3200">
                          <a:latin typeface="Times New Roman"/>
                          <a:ea typeface="Calibri"/>
                          <a:cs typeface="Times New Roman"/>
                        </a:rPr>
                        <a:t>The </a:t>
                      </a:r>
                      <a:r>
                        <a:rPr lang="en-US" sz="3200" b="1">
                          <a:latin typeface="Times New Roman"/>
                          <a:ea typeface="Calibri"/>
                          <a:cs typeface="Times New Roman"/>
                        </a:rPr>
                        <a:t>other</a:t>
                      </a:r>
                      <a:r>
                        <a:rPr lang="en-US" sz="3200">
                          <a:latin typeface="Times New Roman"/>
                          <a:ea typeface="Calibri"/>
                          <a:cs typeface="Times New Roman"/>
                        </a:rPr>
                        <a:t> alternative is to eat soup. </a:t>
                      </a:r>
                      <a:endParaRPr lang="en-US" sz="3200">
                        <a:latin typeface="Calibri"/>
                        <a:ea typeface="Calibri"/>
                        <a:cs typeface="Times New Roman"/>
                      </a:endParaRPr>
                    </a:p>
                  </a:txBody>
                  <a:tcPr marL="52903" marR="52903" marT="0" marB="0"/>
                </a:tc>
                <a:tc>
                  <a:txBody>
                    <a:bodyPr/>
                    <a:lstStyle/>
                    <a:p>
                      <a:pPr marL="0" marR="0" algn="just">
                        <a:lnSpc>
                          <a:spcPct val="107000"/>
                        </a:lnSpc>
                        <a:spcBef>
                          <a:spcPts val="0"/>
                        </a:spcBef>
                        <a:spcAft>
                          <a:spcPts val="0"/>
                        </a:spcAft>
                      </a:pPr>
                      <a:r>
                        <a:rPr lang="en-US" sz="3200" dirty="0">
                          <a:latin typeface="Times New Roman"/>
                          <a:ea typeface="Calibri"/>
                          <a:cs typeface="Times New Roman"/>
                        </a:rPr>
                        <a:t>The alternative is to eat soup. </a:t>
                      </a:r>
                      <a:endParaRPr lang="en-US" sz="3200" dirty="0">
                        <a:latin typeface="Calibri"/>
                        <a:ea typeface="Calibri"/>
                        <a:cs typeface="Times New Roman"/>
                      </a:endParaRPr>
                    </a:p>
                  </a:txBody>
                  <a:tcPr marL="52903" marR="52903" marT="0" marB="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686001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Avoiding prepositional phrases</a:t>
            </a:r>
            <a:r>
              <a:rPr lang="en-US" b="1" dirty="0" smtClean="0"/>
              <a:t/>
            </a:r>
            <a:br>
              <a:rPr lang="en-US" b="1" dirty="0" smtClean="0"/>
            </a:br>
            <a:endParaRPr lang="en-US" b="1" dirty="0"/>
          </a:p>
        </p:txBody>
      </p:sp>
      <p:sp>
        <p:nvSpPr>
          <p:cNvPr id="3" name="Content Placeholder 2"/>
          <p:cNvSpPr>
            <a:spLocks noGrp="1"/>
          </p:cNvSpPr>
          <p:nvPr>
            <p:ph idx="1"/>
          </p:nvPr>
        </p:nvSpPr>
        <p:spPr>
          <a:xfrm>
            <a:off x="1752600" y="1676400"/>
            <a:ext cx="10018713" cy="3124201"/>
          </a:xfrm>
        </p:spPr>
        <p:txBody>
          <a:bodyPr/>
          <a:lstStyle/>
          <a:p>
            <a:r>
              <a:rPr lang="en-US" dirty="0" smtClean="0"/>
              <a:t>Prepositional phrases create wordy sentences.  Consider the following examples   (note that the prepositional phrase is in bold type):</a:t>
            </a:r>
          </a:p>
          <a:p>
            <a:endParaRPr lang="en-US" dirty="0"/>
          </a:p>
        </p:txBody>
      </p:sp>
      <p:graphicFrame>
        <p:nvGraphicFramePr>
          <p:cNvPr id="4" name="Table 3"/>
          <p:cNvGraphicFramePr>
            <a:graphicFrameLocks noGrp="1"/>
          </p:cNvGraphicFramePr>
          <p:nvPr/>
        </p:nvGraphicFramePr>
        <p:xfrm>
          <a:off x="2895600" y="3810000"/>
          <a:ext cx="6096000" cy="237236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70840">
                <a:tc>
                  <a:txBody>
                    <a:bodyPr/>
                    <a:lstStyle/>
                    <a:p>
                      <a:pPr marL="0" marR="0" algn="just">
                        <a:lnSpc>
                          <a:spcPct val="107000"/>
                        </a:lnSpc>
                        <a:spcBef>
                          <a:spcPts val="0"/>
                        </a:spcBef>
                        <a:spcAft>
                          <a:spcPts val="0"/>
                        </a:spcAft>
                      </a:pPr>
                      <a:r>
                        <a:rPr lang="en-US" sz="2000" b="1" dirty="0">
                          <a:latin typeface="Times New Roman"/>
                          <a:ea typeface="Calibri"/>
                          <a:cs typeface="Times New Roman"/>
                        </a:rPr>
                        <a:t>Wordy Sentence </a:t>
                      </a:r>
                      <a:endParaRPr lang="en-US" sz="20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b="1">
                          <a:latin typeface="Times New Roman"/>
                          <a:ea typeface="Calibri"/>
                          <a:cs typeface="Times New Roman"/>
                        </a:rPr>
                        <a:t>Concise Sentence</a:t>
                      </a:r>
                      <a:endParaRPr lang="en-US" sz="2000">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370840">
                <a:tc>
                  <a:txBody>
                    <a:bodyPr/>
                    <a:lstStyle/>
                    <a:p>
                      <a:pPr marL="0" marR="0" algn="just">
                        <a:lnSpc>
                          <a:spcPct val="107000"/>
                        </a:lnSpc>
                        <a:spcBef>
                          <a:spcPts val="0"/>
                        </a:spcBef>
                        <a:spcAft>
                          <a:spcPts val="0"/>
                        </a:spcAft>
                      </a:pPr>
                      <a:r>
                        <a:rPr lang="en-US" sz="2000" dirty="0">
                          <a:latin typeface="Times New Roman"/>
                          <a:ea typeface="Calibri"/>
                          <a:cs typeface="Times New Roman"/>
                        </a:rPr>
                        <a:t>I will see you in the near future.</a:t>
                      </a:r>
                      <a:endParaRPr lang="en-US" sz="20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latin typeface="Times New Roman"/>
                          <a:ea typeface="Calibri"/>
                          <a:cs typeface="Times New Roman"/>
                        </a:rPr>
                        <a:t>I will see you soon. </a:t>
                      </a:r>
                      <a:endParaRPr lang="en-US" sz="2000" dirty="0">
                        <a:latin typeface="Calibri"/>
                        <a:ea typeface="Calibri"/>
                        <a:cs typeface="Times New Roman"/>
                      </a:endParaRPr>
                    </a:p>
                  </a:txBody>
                  <a:tcPr marL="68580" marR="68580" marT="0" marB="0"/>
                </a:tc>
                <a:extLst>
                  <a:ext uri="{0D108BD9-81ED-4DB2-BD59-A6C34878D82A}">
                    <a16:rowId xmlns="" xmlns:a16="http://schemas.microsoft.com/office/drawing/2014/main" val="10001"/>
                  </a:ext>
                </a:extLst>
              </a:tr>
              <a:tr h="370840">
                <a:tc>
                  <a:txBody>
                    <a:bodyPr/>
                    <a:lstStyle/>
                    <a:p>
                      <a:pPr marL="0" marR="0" algn="just">
                        <a:lnSpc>
                          <a:spcPct val="107000"/>
                        </a:lnSpc>
                        <a:spcBef>
                          <a:spcPts val="0"/>
                        </a:spcBef>
                        <a:spcAft>
                          <a:spcPts val="0"/>
                        </a:spcAft>
                      </a:pPr>
                      <a:r>
                        <a:rPr lang="en-US" sz="2000" dirty="0">
                          <a:latin typeface="Times New Roman"/>
                          <a:ea typeface="Calibri"/>
                          <a:cs typeface="Times New Roman"/>
                        </a:rPr>
                        <a:t>I am in receipt of your e-mail message requesting an increase in pay. </a:t>
                      </a:r>
                      <a:endParaRPr lang="en-US" sz="20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latin typeface="Times New Roman"/>
                          <a:ea typeface="Calibri"/>
                          <a:cs typeface="Times New Roman"/>
                        </a:rPr>
                        <a:t>I received your e-mail message requesting a pay raise.</a:t>
                      </a:r>
                      <a:endParaRPr lang="en-US" sz="2000" dirty="0">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370840">
                <a:tc>
                  <a:txBody>
                    <a:bodyPr/>
                    <a:lstStyle/>
                    <a:p>
                      <a:pPr marL="0" marR="0" algn="just">
                        <a:lnSpc>
                          <a:spcPct val="107000"/>
                        </a:lnSpc>
                        <a:spcBef>
                          <a:spcPts val="0"/>
                        </a:spcBef>
                        <a:spcAft>
                          <a:spcPts val="0"/>
                        </a:spcAft>
                      </a:pPr>
                      <a:r>
                        <a:rPr lang="en-US" sz="2000">
                          <a:latin typeface="Times New Roman"/>
                          <a:ea typeface="Calibri"/>
                          <a:cs typeface="Times New Roman"/>
                        </a:rPr>
                        <a:t>He drove at a rapid rate.</a:t>
                      </a:r>
                      <a:endParaRPr lang="en-US" sz="20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latin typeface="Times New Roman"/>
                          <a:ea typeface="Calibri"/>
                          <a:cs typeface="Times New Roman"/>
                        </a:rPr>
                        <a:t>He drove rapidly.</a:t>
                      </a:r>
                      <a:endParaRPr lang="en-US" sz="2000" dirty="0">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4646226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88831"/>
            <a:ext cx="11277600" cy="705118"/>
          </a:xfrm>
        </p:spPr>
        <p:txBody>
          <a:bodyPr>
            <a:normAutofit fontScale="90000"/>
          </a:bodyPr>
          <a:lstStyle/>
          <a:p>
            <a:r>
              <a:rPr lang="en-US" b="1" dirty="0"/>
              <a:t>Revise the following long sentences, making them shorter.</a:t>
            </a:r>
          </a:p>
        </p:txBody>
      </p:sp>
      <p:sp>
        <p:nvSpPr>
          <p:cNvPr id="3" name="Content Placeholder 2"/>
          <p:cNvSpPr>
            <a:spLocks noGrp="1"/>
          </p:cNvSpPr>
          <p:nvPr>
            <p:ph idx="1"/>
          </p:nvPr>
        </p:nvSpPr>
        <p:spPr>
          <a:xfrm>
            <a:off x="1484310" y="1493949"/>
            <a:ext cx="10018713" cy="5364051"/>
          </a:xfrm>
        </p:spPr>
        <p:txBody>
          <a:bodyPr>
            <a:normAutofit/>
          </a:bodyPr>
          <a:lstStyle/>
          <a:p>
            <a:r>
              <a:rPr lang="en-US" sz="2800" dirty="0"/>
              <a:t>1</a:t>
            </a:r>
            <a:r>
              <a:rPr lang="en-US" sz="2800" dirty="0" smtClean="0"/>
              <a:t>. </a:t>
            </a:r>
            <a:r>
              <a:rPr lang="en-US" sz="2800" dirty="0"/>
              <a:t>If I can be of any assistance to you in the evaluation of this proposal, please feel free to </a:t>
            </a:r>
            <a:r>
              <a:rPr lang="en-US" sz="2800" dirty="0" smtClean="0"/>
              <a:t>give me </a:t>
            </a:r>
            <a:r>
              <a:rPr lang="en-US" sz="2800" dirty="0"/>
              <a:t>a call.</a:t>
            </a:r>
          </a:p>
          <a:p>
            <a:r>
              <a:rPr lang="en-US" sz="2800" dirty="0" smtClean="0"/>
              <a:t>2. </a:t>
            </a:r>
            <a:r>
              <a:rPr lang="en-US" sz="2800" dirty="0"/>
              <a:t>The company is in the process of trying to cut the cost of expenditures relating to the waste </a:t>
            </a:r>
            <a:r>
              <a:rPr lang="en-US" sz="2800" dirty="0" smtClean="0"/>
              <a:t>of unused </a:t>
            </a:r>
            <a:r>
              <a:rPr lang="en-US" sz="2800" dirty="0"/>
              <a:t>office supplies.</a:t>
            </a:r>
          </a:p>
          <a:p>
            <a:r>
              <a:rPr lang="en-US" sz="2800" dirty="0"/>
              <a:t>3</a:t>
            </a:r>
            <a:r>
              <a:rPr lang="en-US" sz="2800" dirty="0" smtClean="0"/>
              <a:t>. </a:t>
            </a:r>
            <a:r>
              <a:rPr lang="en-US" sz="2800" dirty="0"/>
              <a:t>In the month of July, my family will make a visit to the state of Arkansas.</a:t>
            </a:r>
          </a:p>
          <a:p>
            <a:r>
              <a:rPr lang="en-US" sz="2800" dirty="0"/>
              <a:t>4</a:t>
            </a:r>
            <a:r>
              <a:rPr lang="en-US" sz="2800" dirty="0" smtClean="0"/>
              <a:t>. </a:t>
            </a:r>
            <a:r>
              <a:rPr lang="en-US" sz="2800" dirty="0"/>
              <a:t>On two different occasions, the manager of personnel met with at least several </a:t>
            </a:r>
            <a:r>
              <a:rPr lang="en-US" sz="2800" dirty="0" smtClean="0"/>
              <a:t>different employees </a:t>
            </a:r>
            <a:r>
              <a:rPr lang="en-US" sz="2800" dirty="0"/>
              <a:t>to ascertain whether or not they were in agreement with the company’s </a:t>
            </a:r>
            <a:r>
              <a:rPr lang="en-US" sz="2800" dirty="0" smtClean="0"/>
              <a:t>policies regarding </a:t>
            </a:r>
            <a:r>
              <a:rPr lang="en-US" sz="2800" dirty="0"/>
              <a:t>overtime.</a:t>
            </a:r>
          </a:p>
        </p:txBody>
      </p:sp>
    </p:spTree>
    <p:extLst>
      <p:ext uri="{BB962C8B-B14F-4D97-AF65-F5344CB8AC3E}">
        <p14:creationId xmlns:p14="http://schemas.microsoft.com/office/powerpoint/2010/main" val="57134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SCOPE</a:t>
            </a:r>
            <a:endParaRPr lang="en-US" dirty="0"/>
          </a:p>
        </p:txBody>
      </p:sp>
      <p:sp>
        <p:nvSpPr>
          <p:cNvPr id="3" name="Content Placeholder 2"/>
          <p:cNvSpPr>
            <a:spLocks noGrp="1"/>
          </p:cNvSpPr>
          <p:nvPr>
            <p:ph idx="1"/>
          </p:nvPr>
        </p:nvSpPr>
        <p:spPr>
          <a:xfrm>
            <a:off x="1549829" y="1340768"/>
            <a:ext cx="10780779" cy="460648"/>
          </a:xfrm>
        </p:spPr>
        <p:txBody>
          <a:bodyPr/>
          <a:lstStyle/>
          <a:p>
            <a:r>
              <a:rPr lang="en-US" dirty="0" smtClean="0"/>
              <a:t>Which one is the easiest??? Recall 7 Cs!</a:t>
            </a:r>
            <a:endParaRPr lang="en-US" dirty="0"/>
          </a:p>
        </p:txBody>
      </p:sp>
      <p:sp>
        <p:nvSpPr>
          <p:cNvPr id="4" name="Content Placeholder 3"/>
          <p:cNvSpPr>
            <a:spLocks noGrp="1"/>
          </p:cNvSpPr>
          <p:nvPr>
            <p:ph idx="10"/>
          </p:nvPr>
        </p:nvSpPr>
        <p:spPr>
          <a:xfrm>
            <a:off x="1563621" y="2017439"/>
            <a:ext cx="10780779" cy="3600400"/>
          </a:xfrm>
        </p:spPr>
        <p:txBody>
          <a:bodyPr>
            <a:normAutofit fontScale="92500" lnSpcReduction="10000"/>
          </a:bodyPr>
          <a:lstStyle/>
          <a:p>
            <a:r>
              <a:rPr lang="en-US" sz="4000" b="1" dirty="0"/>
              <a:t>S- Simplicity</a:t>
            </a:r>
          </a:p>
          <a:p>
            <a:r>
              <a:rPr lang="en-US" sz="4000" b="1" dirty="0"/>
              <a:t>C- Clarity</a:t>
            </a:r>
          </a:p>
          <a:p>
            <a:r>
              <a:rPr lang="en-US" sz="4000" b="1" dirty="0"/>
              <a:t>O- Objectivity</a:t>
            </a:r>
          </a:p>
          <a:p>
            <a:r>
              <a:rPr lang="en-US" sz="4000" b="1" dirty="0"/>
              <a:t>P- Precision</a:t>
            </a:r>
          </a:p>
          <a:p>
            <a:r>
              <a:rPr lang="en-US" sz="4000" b="1" dirty="0"/>
              <a:t>E- Economy</a:t>
            </a:r>
          </a:p>
          <a:p>
            <a:endParaRPr lang="en-US" sz="4000" dirty="0"/>
          </a:p>
        </p:txBody>
      </p:sp>
    </p:spTree>
    <p:extLst>
      <p:ext uri="{BB962C8B-B14F-4D97-AF65-F5344CB8AC3E}">
        <p14:creationId xmlns:p14="http://schemas.microsoft.com/office/powerpoint/2010/main" val="9893441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666482"/>
          </a:xfrm>
        </p:spPr>
        <p:txBody>
          <a:bodyPr>
            <a:normAutofit fontScale="90000"/>
          </a:bodyPr>
          <a:lstStyle/>
          <a:p>
            <a:r>
              <a:rPr lang="en-US" b="1" dirty="0"/>
              <a:t>Make the following statements more concrete:</a:t>
            </a:r>
          </a:p>
        </p:txBody>
      </p:sp>
      <p:sp>
        <p:nvSpPr>
          <p:cNvPr id="3" name="Content Placeholder 2"/>
          <p:cNvSpPr>
            <a:spLocks noGrp="1"/>
          </p:cNvSpPr>
          <p:nvPr>
            <p:ph idx="1"/>
          </p:nvPr>
        </p:nvSpPr>
        <p:spPr>
          <a:xfrm>
            <a:off x="1484310" y="1262131"/>
            <a:ext cx="10018713" cy="4529070"/>
          </a:xfrm>
        </p:spPr>
        <p:txBody>
          <a:bodyPr>
            <a:normAutofit/>
          </a:bodyPr>
          <a:lstStyle/>
          <a:p>
            <a:r>
              <a:rPr lang="en-US" sz="3200" dirty="0" smtClean="0"/>
              <a:t>1</a:t>
            </a:r>
            <a:r>
              <a:rPr lang="en-US" sz="3200" dirty="0"/>
              <a:t>. Those reports are quite a bit behind the schedule</a:t>
            </a:r>
          </a:p>
          <a:p>
            <a:r>
              <a:rPr lang="en-US" sz="3200" dirty="0"/>
              <a:t>2. The software in that department needs updating.</a:t>
            </a:r>
          </a:p>
          <a:p>
            <a:r>
              <a:rPr lang="en-US" sz="3200" dirty="0"/>
              <a:t>3. A number of departments are frequently late in submitting results.</a:t>
            </a:r>
          </a:p>
          <a:p>
            <a:r>
              <a:rPr lang="en-US" sz="3200" dirty="0"/>
              <a:t>4. The project should be attended to properly.</a:t>
            </a:r>
          </a:p>
          <a:p>
            <a:r>
              <a:rPr lang="en-US" sz="3200" dirty="0"/>
              <a:t>5. The camera has a system which gives good pictures.</a:t>
            </a:r>
          </a:p>
        </p:txBody>
      </p:sp>
    </p:spTree>
    <p:extLst>
      <p:ext uri="{BB962C8B-B14F-4D97-AF65-F5344CB8AC3E}">
        <p14:creationId xmlns:p14="http://schemas.microsoft.com/office/powerpoint/2010/main" val="829055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47920"/>
            <a:ext cx="10018713" cy="795270"/>
          </a:xfrm>
        </p:spPr>
        <p:txBody>
          <a:bodyPr>
            <a:noAutofit/>
          </a:bodyPr>
          <a:lstStyle/>
          <a:p>
            <a:r>
              <a:rPr lang="en-US" sz="4800" b="1" dirty="0"/>
              <a:t>CREATE TEXT FLOW</a:t>
            </a:r>
          </a:p>
        </p:txBody>
      </p:sp>
      <p:sp>
        <p:nvSpPr>
          <p:cNvPr id="3" name="Content Placeholder 2"/>
          <p:cNvSpPr>
            <a:spLocks noGrp="1"/>
          </p:cNvSpPr>
          <p:nvPr>
            <p:ph idx="1"/>
          </p:nvPr>
        </p:nvSpPr>
        <p:spPr>
          <a:xfrm>
            <a:off x="1484310" y="1210615"/>
            <a:ext cx="10018713" cy="4580586"/>
          </a:xfrm>
        </p:spPr>
        <p:txBody>
          <a:bodyPr>
            <a:normAutofit/>
          </a:bodyPr>
          <a:lstStyle/>
          <a:p>
            <a:r>
              <a:rPr lang="en-US" sz="3200" dirty="0"/>
              <a:t>Organize the ideas into smooth flowing text by developing coherent paragraphs, </a:t>
            </a:r>
            <a:endParaRPr lang="en-US" sz="3200" dirty="0" smtClean="0"/>
          </a:p>
          <a:p>
            <a:r>
              <a:rPr lang="en-US" sz="3200" dirty="0" smtClean="0"/>
              <a:t>using </a:t>
            </a:r>
            <a:r>
              <a:rPr lang="en-US" sz="3200" dirty="0"/>
              <a:t>transitional words, </a:t>
            </a:r>
            <a:endParaRPr lang="en-US" sz="3200" dirty="0" smtClean="0"/>
          </a:p>
          <a:p>
            <a:r>
              <a:rPr lang="en-US" sz="3200" dirty="0" smtClean="0"/>
              <a:t>and </a:t>
            </a:r>
            <a:r>
              <a:rPr lang="en-US" sz="3200" dirty="0"/>
              <a:t>incorporating sentence variety. </a:t>
            </a:r>
            <a:endParaRPr lang="en-US" sz="3200" dirty="0" smtClean="0"/>
          </a:p>
          <a:p>
            <a:r>
              <a:rPr lang="en-US" sz="3200" dirty="0" smtClean="0"/>
              <a:t>Be </a:t>
            </a:r>
            <a:r>
              <a:rPr lang="en-US" sz="3200" dirty="0"/>
              <a:t>selective in the use of acronyms and </a:t>
            </a:r>
            <a:r>
              <a:rPr lang="en-US" sz="3200" dirty="0" err="1"/>
              <a:t>initialisms</a:t>
            </a:r>
            <a:r>
              <a:rPr lang="en-US" sz="3200" dirty="0"/>
              <a:t>. </a:t>
            </a:r>
            <a:endParaRPr lang="en-US" sz="3200" dirty="0" smtClean="0"/>
          </a:p>
          <a:p>
            <a:r>
              <a:rPr lang="en-US" sz="3200" dirty="0" smtClean="0"/>
              <a:t>Use </a:t>
            </a:r>
            <a:r>
              <a:rPr lang="en-US" sz="3200" dirty="0"/>
              <a:t>numbers or bullets to convey lists of information</a:t>
            </a:r>
          </a:p>
        </p:txBody>
      </p:sp>
    </p:spTree>
    <p:extLst>
      <p:ext uri="{BB962C8B-B14F-4D97-AF65-F5344CB8AC3E}">
        <p14:creationId xmlns:p14="http://schemas.microsoft.com/office/powerpoint/2010/main" val="1184581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Coherent Paragraphs </a:t>
            </a:r>
          </a:p>
        </p:txBody>
      </p:sp>
      <p:sp>
        <p:nvSpPr>
          <p:cNvPr id="3" name="Content Placeholder 2"/>
          <p:cNvSpPr>
            <a:spLocks noGrp="1"/>
          </p:cNvSpPr>
          <p:nvPr>
            <p:ph idx="1"/>
          </p:nvPr>
        </p:nvSpPr>
        <p:spPr/>
        <p:txBody>
          <a:bodyPr>
            <a:noAutofit/>
          </a:bodyPr>
          <a:lstStyle/>
          <a:p>
            <a:r>
              <a:rPr lang="en-US" sz="3600" dirty="0"/>
              <a:t>Create paragraphs with a single topic or focus, </a:t>
            </a:r>
            <a:endParaRPr lang="en-US" sz="3600" dirty="0" smtClean="0"/>
          </a:p>
          <a:p>
            <a:r>
              <a:rPr lang="en-US" sz="3600" dirty="0" smtClean="0"/>
              <a:t>and </a:t>
            </a:r>
            <a:r>
              <a:rPr lang="en-US" sz="3600" dirty="0"/>
              <a:t>include supporting details. </a:t>
            </a:r>
            <a:endParaRPr lang="en-US" sz="3600" dirty="0" smtClean="0"/>
          </a:p>
          <a:p>
            <a:r>
              <a:rPr lang="en-US" sz="3600" dirty="0" smtClean="0"/>
              <a:t>To </a:t>
            </a:r>
            <a:r>
              <a:rPr lang="en-US" sz="3600" dirty="0"/>
              <a:t>improve comprehension, place the key topic at the beginning of a sentence and new information at the end.</a:t>
            </a:r>
          </a:p>
        </p:txBody>
      </p:sp>
    </p:spTree>
    <p:extLst>
      <p:ext uri="{BB962C8B-B14F-4D97-AF65-F5344CB8AC3E}">
        <p14:creationId xmlns:p14="http://schemas.microsoft.com/office/powerpoint/2010/main" val="10655895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83524"/>
            <a:ext cx="10018713" cy="743755"/>
          </a:xfrm>
        </p:spPr>
        <p:txBody>
          <a:bodyPr>
            <a:noAutofit/>
          </a:bodyPr>
          <a:lstStyle/>
          <a:p>
            <a:r>
              <a:rPr lang="en-US" sz="4800" b="1" dirty="0"/>
              <a:t>Transitional Words</a:t>
            </a:r>
          </a:p>
        </p:txBody>
      </p:sp>
      <p:sp>
        <p:nvSpPr>
          <p:cNvPr id="3" name="Content Placeholder 2"/>
          <p:cNvSpPr>
            <a:spLocks noGrp="1"/>
          </p:cNvSpPr>
          <p:nvPr>
            <p:ph idx="1"/>
          </p:nvPr>
        </p:nvSpPr>
        <p:spPr>
          <a:xfrm>
            <a:off x="1484310" y="927279"/>
            <a:ext cx="10018713" cy="5640946"/>
          </a:xfrm>
        </p:spPr>
        <p:txBody>
          <a:bodyPr/>
          <a:lstStyle/>
          <a:p>
            <a:r>
              <a:rPr lang="en-US" dirty="0"/>
              <a:t>Use transitional words to connect one idea to the next, one sentence to another, one paragraph to another. </a:t>
            </a:r>
            <a:endParaRPr lang="en-US" dirty="0" smtClean="0"/>
          </a:p>
          <a:p>
            <a:r>
              <a:rPr lang="en-US" dirty="0" smtClean="0"/>
              <a:t>Forms </a:t>
            </a:r>
            <a:r>
              <a:rPr lang="en-US" dirty="0"/>
              <a:t>of transitional words include: indicators for time order (earlier, later); position in time (rarely); sequence (next); </a:t>
            </a:r>
            <a:endParaRPr lang="en-US" dirty="0" smtClean="0"/>
          </a:p>
          <a:p>
            <a:r>
              <a:rPr lang="en-US" dirty="0" smtClean="0"/>
              <a:t>occurrences </a:t>
            </a:r>
            <a:r>
              <a:rPr lang="en-US" dirty="0"/>
              <a:t>that happen again (to explain); </a:t>
            </a:r>
            <a:endParaRPr lang="en-US" dirty="0" smtClean="0"/>
          </a:p>
          <a:p>
            <a:r>
              <a:rPr lang="en-US" dirty="0" smtClean="0"/>
              <a:t>conclusions </a:t>
            </a:r>
            <a:r>
              <a:rPr lang="en-US" dirty="0"/>
              <a:t>(in conclusion); </a:t>
            </a:r>
            <a:endParaRPr lang="en-US" dirty="0" smtClean="0"/>
          </a:p>
          <a:p>
            <a:r>
              <a:rPr lang="en-US" dirty="0" smtClean="0"/>
              <a:t>the </a:t>
            </a:r>
            <a:r>
              <a:rPr lang="en-US" dirty="0"/>
              <a:t>end of an idea (finally); </a:t>
            </a:r>
            <a:endParaRPr lang="en-US" dirty="0" smtClean="0"/>
          </a:p>
          <a:p>
            <a:r>
              <a:rPr lang="en-US" dirty="0" smtClean="0"/>
              <a:t>compare/contrast </a:t>
            </a:r>
            <a:r>
              <a:rPr lang="en-US" dirty="0"/>
              <a:t>(also/but); causality (because, as a result, therefore); spatial concerns (neighboring); </a:t>
            </a:r>
            <a:endParaRPr lang="en-US" dirty="0" smtClean="0"/>
          </a:p>
          <a:p>
            <a:r>
              <a:rPr lang="en-US" dirty="0" smtClean="0"/>
              <a:t>and </a:t>
            </a:r>
            <a:r>
              <a:rPr lang="en-US" dirty="0"/>
              <a:t>other connectors (or, nor, but, subsequently, then, besides, furthermore, similarly, likewise, moreover, in which, nevertheless)</a:t>
            </a:r>
          </a:p>
        </p:txBody>
      </p:sp>
    </p:spTree>
    <p:extLst>
      <p:ext uri="{BB962C8B-B14F-4D97-AF65-F5344CB8AC3E}">
        <p14:creationId xmlns:p14="http://schemas.microsoft.com/office/powerpoint/2010/main" val="3677245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60797"/>
            <a:ext cx="10018713" cy="743755"/>
          </a:xfrm>
        </p:spPr>
        <p:txBody>
          <a:bodyPr>
            <a:noAutofit/>
          </a:bodyPr>
          <a:lstStyle/>
          <a:p>
            <a:r>
              <a:rPr lang="en-US" sz="4800" b="1" dirty="0"/>
              <a:t>Sentence Variety</a:t>
            </a:r>
          </a:p>
        </p:txBody>
      </p:sp>
      <p:sp>
        <p:nvSpPr>
          <p:cNvPr id="3" name="Content Placeholder 2"/>
          <p:cNvSpPr>
            <a:spLocks noGrp="1"/>
          </p:cNvSpPr>
          <p:nvPr>
            <p:ph idx="1"/>
          </p:nvPr>
        </p:nvSpPr>
        <p:spPr>
          <a:xfrm>
            <a:off x="1484310" y="1171977"/>
            <a:ext cx="10018713" cy="4619223"/>
          </a:xfrm>
        </p:spPr>
        <p:txBody>
          <a:bodyPr/>
          <a:lstStyle/>
          <a:p>
            <a:r>
              <a:rPr lang="en-US" dirty="0"/>
              <a:t>Develop clear concise text by writing shorter sentences that are appropriate for the intended </a:t>
            </a:r>
            <a:r>
              <a:rPr lang="en-US" dirty="0" smtClean="0"/>
              <a:t>audience</a:t>
            </a:r>
          </a:p>
          <a:p>
            <a:r>
              <a:rPr lang="en-US" dirty="0"/>
              <a:t>Compare the first example, which has six nouns in a row, with the rewritten sentence that follows: </a:t>
            </a:r>
            <a:endParaRPr lang="en-US" dirty="0" smtClean="0"/>
          </a:p>
          <a:p>
            <a:r>
              <a:rPr lang="en-US" dirty="0" smtClean="0">
                <a:solidFill>
                  <a:schemeClr val="accent1">
                    <a:lumMod val="50000"/>
                  </a:schemeClr>
                </a:solidFill>
              </a:rPr>
              <a:t>The </a:t>
            </a:r>
            <a:r>
              <a:rPr lang="en-US" dirty="0">
                <a:solidFill>
                  <a:schemeClr val="accent1">
                    <a:lumMod val="50000"/>
                  </a:schemeClr>
                </a:solidFill>
              </a:rPr>
              <a:t>nanotechnology enhanced iron foam column contactor removes phosphorus … </a:t>
            </a:r>
            <a:endParaRPr lang="en-US" dirty="0" smtClean="0">
              <a:solidFill>
                <a:schemeClr val="accent1">
                  <a:lumMod val="50000"/>
                </a:schemeClr>
              </a:solidFill>
            </a:endParaRPr>
          </a:p>
          <a:p>
            <a:r>
              <a:rPr lang="en-US" dirty="0" smtClean="0">
                <a:solidFill>
                  <a:schemeClr val="accent3">
                    <a:lumMod val="50000"/>
                  </a:schemeClr>
                </a:solidFill>
              </a:rPr>
              <a:t>The </a:t>
            </a:r>
            <a:r>
              <a:rPr lang="en-US" dirty="0">
                <a:solidFill>
                  <a:schemeClr val="accent3">
                    <a:lumMod val="50000"/>
                  </a:schemeClr>
                </a:solidFill>
              </a:rPr>
              <a:t>column contactor uses nanotechnology-enhanced iron foam to remove phosphorus …</a:t>
            </a:r>
          </a:p>
        </p:txBody>
      </p:sp>
    </p:spTree>
    <p:extLst>
      <p:ext uri="{BB962C8B-B14F-4D97-AF65-F5344CB8AC3E}">
        <p14:creationId xmlns:p14="http://schemas.microsoft.com/office/powerpoint/2010/main" val="4482548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63828"/>
            <a:ext cx="10018713" cy="717997"/>
          </a:xfrm>
        </p:spPr>
        <p:txBody>
          <a:bodyPr/>
          <a:lstStyle/>
          <a:p>
            <a:r>
              <a:rPr lang="en-US" b="1" dirty="0"/>
              <a:t>Acronyms and </a:t>
            </a:r>
            <a:r>
              <a:rPr lang="en-US" b="1" dirty="0" err="1"/>
              <a:t>Initialism</a:t>
            </a:r>
            <a:endParaRPr lang="en-US" b="1" dirty="0"/>
          </a:p>
        </p:txBody>
      </p:sp>
      <p:sp>
        <p:nvSpPr>
          <p:cNvPr id="3" name="Content Placeholder 2"/>
          <p:cNvSpPr>
            <a:spLocks noGrp="1"/>
          </p:cNvSpPr>
          <p:nvPr>
            <p:ph idx="1"/>
          </p:nvPr>
        </p:nvSpPr>
        <p:spPr>
          <a:xfrm>
            <a:off x="1484310" y="1081825"/>
            <a:ext cx="10018713" cy="4709375"/>
          </a:xfrm>
        </p:spPr>
        <p:txBody>
          <a:bodyPr/>
          <a:lstStyle/>
          <a:p>
            <a:r>
              <a:rPr lang="en-US" dirty="0"/>
              <a:t>Using uncommon acronyms and </a:t>
            </a:r>
            <a:r>
              <a:rPr lang="en-US" dirty="0" err="1"/>
              <a:t>initialisms</a:t>
            </a:r>
            <a:r>
              <a:rPr lang="en-US" dirty="0"/>
              <a:t> makes reading harder for all but a few specialists; therefore, be selective and limit their use. </a:t>
            </a:r>
            <a:endParaRPr lang="en-US" dirty="0" smtClean="0"/>
          </a:p>
          <a:p>
            <a:r>
              <a:rPr lang="en-US" dirty="0" smtClean="0"/>
              <a:t>When </a:t>
            </a:r>
            <a:r>
              <a:rPr lang="en-US" dirty="0"/>
              <a:t>using either, write the full name or phrase followed by the acronym or </a:t>
            </a:r>
            <a:r>
              <a:rPr lang="en-US" dirty="0" err="1"/>
              <a:t>initialism</a:t>
            </a:r>
            <a:r>
              <a:rPr lang="en-US" dirty="0"/>
              <a:t> in parentheses for the first appearance</a:t>
            </a:r>
            <a:r>
              <a:rPr lang="en-US" dirty="0" smtClean="0"/>
              <a:t>.</a:t>
            </a:r>
          </a:p>
          <a:p>
            <a:r>
              <a:rPr lang="en-US" b="1" dirty="0"/>
              <a:t>Acronyms</a:t>
            </a:r>
            <a:r>
              <a:rPr lang="en-US" dirty="0"/>
              <a:t> are pronounced as a </a:t>
            </a:r>
            <a:r>
              <a:rPr lang="en-US" dirty="0" smtClean="0"/>
              <a:t>word-FAST</a:t>
            </a:r>
          </a:p>
          <a:p>
            <a:r>
              <a:rPr lang="en-US" b="1" dirty="0" err="1" smtClean="0"/>
              <a:t>Initialisms</a:t>
            </a:r>
            <a:r>
              <a:rPr lang="en-US" dirty="0" smtClean="0"/>
              <a:t> </a:t>
            </a:r>
            <a:r>
              <a:rPr lang="en-US" dirty="0"/>
              <a:t>are pronounced as a series of </a:t>
            </a:r>
            <a:r>
              <a:rPr lang="en-US" dirty="0" smtClean="0"/>
              <a:t>letters-IBM</a:t>
            </a:r>
            <a:endParaRPr lang="en-US" dirty="0"/>
          </a:p>
        </p:txBody>
      </p:sp>
    </p:spTree>
    <p:extLst>
      <p:ext uri="{BB962C8B-B14F-4D97-AF65-F5344CB8AC3E}">
        <p14:creationId xmlns:p14="http://schemas.microsoft.com/office/powerpoint/2010/main" val="7911050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60797"/>
            <a:ext cx="10018713" cy="653603"/>
          </a:xfrm>
        </p:spPr>
        <p:txBody>
          <a:bodyPr>
            <a:normAutofit fontScale="90000"/>
          </a:bodyPr>
          <a:lstStyle/>
          <a:p>
            <a:r>
              <a:rPr lang="en-US" b="1" dirty="0" smtClean="0"/>
              <a:t>Organization</a:t>
            </a:r>
            <a:endParaRPr lang="en-US" b="1" dirty="0"/>
          </a:p>
        </p:txBody>
      </p:sp>
      <p:sp>
        <p:nvSpPr>
          <p:cNvPr id="3" name="Content Placeholder 2"/>
          <p:cNvSpPr>
            <a:spLocks noGrp="1"/>
          </p:cNvSpPr>
          <p:nvPr>
            <p:ph idx="1"/>
          </p:nvPr>
        </p:nvSpPr>
        <p:spPr>
          <a:xfrm>
            <a:off x="1484310" y="1004553"/>
            <a:ext cx="10018713" cy="4786648"/>
          </a:xfrm>
        </p:spPr>
        <p:txBody>
          <a:bodyPr/>
          <a:lstStyle/>
          <a:p>
            <a:r>
              <a:rPr lang="en-US" dirty="0"/>
              <a:t>As a writer, you cannot haphazardly throw words on the page and expect readers to understand you clearly. </a:t>
            </a:r>
            <a:endParaRPr lang="en-US" dirty="0" smtClean="0"/>
          </a:p>
          <a:p>
            <a:r>
              <a:rPr lang="en-US" dirty="0" smtClean="0"/>
              <a:t>In </a:t>
            </a:r>
            <a:r>
              <a:rPr lang="en-US" dirty="0"/>
              <a:t>contrast, you should order that information on the page logically, allowing your readers to follow your train of thoughts. </a:t>
            </a:r>
            <a:endParaRPr lang="en-US" dirty="0" smtClean="0"/>
          </a:p>
          <a:p>
            <a:r>
              <a:rPr lang="en-US" dirty="0"/>
              <a:t>Five patterns of </a:t>
            </a:r>
            <a:r>
              <a:rPr lang="en-US" dirty="0" smtClean="0"/>
              <a:t>organization:</a:t>
            </a:r>
          </a:p>
          <a:p>
            <a:pPr lvl="1"/>
            <a:r>
              <a:rPr lang="en-US" dirty="0" smtClean="0"/>
              <a:t>Spatial</a:t>
            </a:r>
          </a:p>
          <a:p>
            <a:pPr lvl="1"/>
            <a:r>
              <a:rPr lang="en-US" dirty="0"/>
              <a:t>Chronological </a:t>
            </a:r>
            <a:endParaRPr lang="en-US" dirty="0" smtClean="0"/>
          </a:p>
          <a:p>
            <a:pPr lvl="1"/>
            <a:r>
              <a:rPr lang="en-US" dirty="0" smtClean="0"/>
              <a:t>Importance</a:t>
            </a:r>
          </a:p>
        </p:txBody>
      </p:sp>
    </p:spTree>
    <p:extLst>
      <p:ext uri="{BB962C8B-B14F-4D97-AF65-F5344CB8AC3E}">
        <p14:creationId xmlns:p14="http://schemas.microsoft.com/office/powerpoint/2010/main" val="22373133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19129"/>
            <a:ext cx="10018713" cy="859665"/>
          </a:xfrm>
        </p:spPr>
        <p:txBody>
          <a:bodyPr/>
          <a:lstStyle/>
          <a:p>
            <a:r>
              <a:rPr lang="en-US" b="1" dirty="0" smtClean="0"/>
              <a:t>Spatial </a:t>
            </a:r>
            <a:endParaRPr lang="en-US" b="1" dirty="0"/>
          </a:p>
        </p:txBody>
      </p:sp>
      <p:sp>
        <p:nvSpPr>
          <p:cNvPr id="3" name="Content Placeholder 2"/>
          <p:cNvSpPr>
            <a:spLocks noGrp="1"/>
          </p:cNvSpPr>
          <p:nvPr>
            <p:ph idx="1"/>
          </p:nvPr>
        </p:nvSpPr>
        <p:spPr>
          <a:xfrm>
            <a:off x="1484310" y="850007"/>
            <a:ext cx="10018713" cy="4941194"/>
          </a:xfrm>
        </p:spPr>
        <p:txBody>
          <a:bodyPr>
            <a:normAutofit/>
          </a:bodyPr>
          <a:lstStyle/>
          <a:p>
            <a:r>
              <a:rPr lang="en-US" dirty="0"/>
              <a:t>If you are writing to describe the parts of a machine or a plot of ground, you might want to organize your text spatially. You would describe what you see as it appears in space-left to right, top to bottom, inside to outside, or clockwise. </a:t>
            </a:r>
            <a:endParaRPr lang="en-US" dirty="0" smtClean="0"/>
          </a:p>
          <a:p>
            <a:r>
              <a:rPr lang="en-US" b="1" i="1" dirty="0" smtClean="0"/>
              <a:t>At </a:t>
            </a:r>
            <a:r>
              <a:rPr lang="en-US" b="1" i="1" dirty="0"/>
              <a:t>the basement’s north wall, I will build a window seat 7’ long by 2’ wide by 2’ high. To the right of this seat, on the east wall, I will build a desk 4’ high by 5’ long by 3’ wide. On the south wall, to the left of the door, I will build an entertainment unit the height of the wall including four, 4’ high by 4’ wide by 2’ deep shelving compartments. The west wall will contain no built-ins. You can use this space to display pictures and to place furniture. </a:t>
            </a:r>
          </a:p>
        </p:txBody>
      </p:sp>
    </p:spTree>
    <p:extLst>
      <p:ext uri="{BB962C8B-B14F-4D97-AF65-F5344CB8AC3E}">
        <p14:creationId xmlns:p14="http://schemas.microsoft.com/office/powerpoint/2010/main" val="35040557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50949"/>
            <a:ext cx="10018713" cy="627845"/>
          </a:xfrm>
        </p:spPr>
        <p:txBody>
          <a:bodyPr>
            <a:normAutofit fontScale="90000"/>
          </a:bodyPr>
          <a:lstStyle/>
          <a:p>
            <a:r>
              <a:rPr lang="en-US" b="1" dirty="0"/>
              <a:t>Chronological </a:t>
            </a:r>
          </a:p>
        </p:txBody>
      </p:sp>
      <p:sp>
        <p:nvSpPr>
          <p:cNvPr id="3" name="Content Placeholder 2"/>
          <p:cNvSpPr>
            <a:spLocks noGrp="1"/>
          </p:cNvSpPr>
          <p:nvPr>
            <p:ph idx="1"/>
          </p:nvPr>
        </p:nvSpPr>
        <p:spPr>
          <a:xfrm>
            <a:off x="1484310" y="1081825"/>
            <a:ext cx="10018713" cy="4709375"/>
          </a:xfrm>
        </p:spPr>
        <p:txBody>
          <a:bodyPr/>
          <a:lstStyle/>
          <a:p>
            <a:r>
              <a:rPr lang="en-US" dirty="0"/>
              <a:t>Chronology is used to document time or the steps in an instruction. For example, an emergency medical technician (EMT) reporting services provided during an emergency call would document those activities chronologically. </a:t>
            </a:r>
            <a:endParaRPr lang="en-US" dirty="0" smtClean="0"/>
          </a:p>
          <a:p>
            <a:r>
              <a:rPr lang="en-US" b="1" i="1" dirty="0"/>
              <a:t>At 1:15 p.m., we arrived at the site and assessed the patient’s condition, taking vitals (pulse, respiration, etc.). At 1:17 p.m. after stabilizing the patient, we contacted the hospital and relayed the vitals. By 1:20 p.m., the patient was on an IV drip and en route to the hospital. Our vehicle arrived at the hospital at 1:35 p.m. and hospital staff took over the patient’s care</a:t>
            </a:r>
            <a:r>
              <a:rPr lang="en-US" dirty="0"/>
              <a:t>.</a:t>
            </a:r>
          </a:p>
        </p:txBody>
      </p:sp>
    </p:spTree>
    <p:extLst>
      <p:ext uri="{BB962C8B-B14F-4D97-AF65-F5344CB8AC3E}">
        <p14:creationId xmlns:p14="http://schemas.microsoft.com/office/powerpoint/2010/main" val="35623383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47919"/>
            <a:ext cx="10018713" cy="730876"/>
          </a:xfrm>
        </p:spPr>
        <p:txBody>
          <a:bodyPr/>
          <a:lstStyle/>
          <a:p>
            <a:r>
              <a:rPr lang="en-US" b="1" dirty="0"/>
              <a:t>Importance</a:t>
            </a:r>
          </a:p>
        </p:txBody>
      </p:sp>
      <p:sp>
        <p:nvSpPr>
          <p:cNvPr id="3" name="Content Placeholder 2"/>
          <p:cNvSpPr>
            <a:spLocks noGrp="1"/>
          </p:cNvSpPr>
          <p:nvPr>
            <p:ph idx="1"/>
          </p:nvPr>
        </p:nvSpPr>
        <p:spPr>
          <a:xfrm>
            <a:off x="1262130" y="978795"/>
            <a:ext cx="10779616" cy="5628067"/>
          </a:xfrm>
        </p:spPr>
        <p:txBody>
          <a:bodyPr numCol="1">
            <a:normAutofit/>
          </a:bodyPr>
          <a:lstStyle/>
          <a:p>
            <a:r>
              <a:rPr lang="en-US" sz="3200" dirty="0"/>
              <a:t>Your page of text is like real estate. Certain areas of the page are more important than others- location, location, location. </a:t>
            </a:r>
            <a:endParaRPr lang="en-US" sz="3200" dirty="0" smtClean="0"/>
          </a:p>
          <a:p>
            <a:r>
              <a:rPr lang="en-US" sz="3200" dirty="0" smtClean="0"/>
              <a:t>If </a:t>
            </a:r>
            <a:r>
              <a:rPr lang="en-US" sz="3200" dirty="0"/>
              <a:t>you bury key data on the bottom of a page, your reader might not see information</a:t>
            </a:r>
            <a:r>
              <a:rPr lang="en-US" sz="3200" dirty="0" smtClean="0"/>
              <a:t>.</a:t>
            </a:r>
          </a:p>
          <a:p>
            <a:endParaRPr lang="en-US" sz="3200" dirty="0"/>
          </a:p>
        </p:txBody>
      </p:sp>
    </p:spTree>
    <p:extLst>
      <p:ext uri="{BB962C8B-B14F-4D97-AF65-F5344CB8AC3E}">
        <p14:creationId xmlns:p14="http://schemas.microsoft.com/office/powerpoint/2010/main" val="124052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 will change the order to study!</a:t>
            </a:r>
            <a:endParaRPr lang="en-US" dirty="0"/>
          </a:p>
        </p:txBody>
      </p:sp>
      <p:sp>
        <p:nvSpPr>
          <p:cNvPr id="3" name="Content Placeholder 2"/>
          <p:cNvSpPr>
            <a:spLocks noGrp="1"/>
          </p:cNvSpPr>
          <p:nvPr>
            <p:ph idx="1"/>
          </p:nvPr>
        </p:nvSpPr>
        <p:spPr/>
        <p:txBody>
          <a:bodyPr/>
          <a:lstStyle/>
          <a:p>
            <a:endParaRPr lang="en-US" dirty="0"/>
          </a:p>
        </p:txBody>
      </p:sp>
      <p:sp>
        <p:nvSpPr>
          <p:cNvPr id="4" name="Content Placeholder 3"/>
          <p:cNvSpPr>
            <a:spLocks noGrp="1"/>
          </p:cNvSpPr>
          <p:nvPr>
            <p:ph idx="10"/>
          </p:nvPr>
        </p:nvSpPr>
        <p:spPr/>
        <p:txBody>
          <a:bodyPr>
            <a:normAutofit fontScale="92500" lnSpcReduction="10000"/>
          </a:bodyPr>
          <a:lstStyle/>
          <a:p>
            <a:endParaRPr lang="en-US" dirty="0" smtClean="0"/>
          </a:p>
          <a:p>
            <a:pPr marL="342900" indent="-342900">
              <a:buAutoNum type="arabicPeriod"/>
            </a:pPr>
            <a:r>
              <a:rPr lang="en-US" sz="3600" dirty="0"/>
              <a:t>Clarity</a:t>
            </a:r>
          </a:p>
          <a:p>
            <a:pPr marL="342900" indent="-342900">
              <a:buAutoNum type="arabicPeriod"/>
            </a:pPr>
            <a:r>
              <a:rPr lang="en-US" sz="3600" dirty="0"/>
              <a:t>Precision</a:t>
            </a:r>
          </a:p>
          <a:p>
            <a:pPr marL="342900" indent="-342900">
              <a:buAutoNum type="arabicPeriod"/>
            </a:pPr>
            <a:r>
              <a:rPr lang="en-US" sz="3600" dirty="0"/>
              <a:t>Simplicity</a:t>
            </a:r>
          </a:p>
          <a:p>
            <a:pPr marL="342900" indent="-342900">
              <a:buAutoNum type="arabicPeriod"/>
            </a:pPr>
            <a:r>
              <a:rPr lang="en-US" sz="3600" dirty="0"/>
              <a:t>Objectivity</a:t>
            </a:r>
          </a:p>
          <a:p>
            <a:pPr marL="342900" indent="-342900">
              <a:buAutoNum type="arabicPeriod"/>
            </a:pPr>
            <a:r>
              <a:rPr lang="en-US" sz="3600" dirty="0"/>
              <a:t>Economy</a:t>
            </a:r>
          </a:p>
        </p:txBody>
      </p:sp>
    </p:spTree>
    <p:extLst>
      <p:ext uri="{BB962C8B-B14F-4D97-AF65-F5344CB8AC3E}">
        <p14:creationId xmlns:p14="http://schemas.microsoft.com/office/powerpoint/2010/main" val="9176293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50760"/>
            <a:ext cx="10018713" cy="6014434"/>
          </a:xfrm>
        </p:spPr>
        <p:txBody>
          <a:bodyPr>
            <a:normAutofit fontScale="85000" lnSpcReduction="20000"/>
          </a:bodyPr>
          <a:lstStyle/>
          <a:p>
            <a:pPr marL="0" indent="0">
              <a:buNone/>
            </a:pPr>
            <a:r>
              <a:rPr lang="en-US" b="1" dirty="0"/>
              <a:t>The following agenda is incorrectly organized:</a:t>
            </a:r>
          </a:p>
          <a:p>
            <a:pPr marL="0" indent="0">
              <a:buNone/>
            </a:pPr>
            <a:r>
              <a:rPr lang="en-US" dirty="0"/>
              <a:t>Miscellaneous ideas</a:t>
            </a:r>
          </a:p>
          <a:p>
            <a:pPr marL="0" indent="0">
              <a:buNone/>
            </a:pPr>
            <a:r>
              <a:rPr lang="en-US" dirty="0"/>
              <a:t> Questions from the audience</a:t>
            </a:r>
          </a:p>
          <a:p>
            <a:pPr marL="0" indent="0">
              <a:buNone/>
            </a:pPr>
            <a:r>
              <a:rPr lang="en-US" dirty="0"/>
              <a:t>Refreshments</a:t>
            </a:r>
          </a:p>
          <a:p>
            <a:pPr marL="0" indent="0">
              <a:buNone/>
            </a:pPr>
            <a:r>
              <a:rPr lang="en-US" dirty="0"/>
              <a:t>Location, date, and time</a:t>
            </a:r>
          </a:p>
          <a:p>
            <a:pPr marL="0" indent="0">
              <a:buNone/>
            </a:pPr>
            <a:r>
              <a:rPr lang="en-US" dirty="0"/>
              <a:t> Subject matter</a:t>
            </a:r>
          </a:p>
          <a:p>
            <a:pPr marL="0" indent="0">
              <a:buNone/>
            </a:pPr>
            <a:r>
              <a:rPr lang="en-US" dirty="0"/>
              <a:t>Guest speakers</a:t>
            </a:r>
          </a:p>
          <a:p>
            <a:pPr marL="0" indent="0">
              <a:buNone/>
            </a:pPr>
            <a:r>
              <a:rPr lang="en-US" b="1" dirty="0"/>
              <a:t>A better list would be organized by importance, as follows:</a:t>
            </a:r>
          </a:p>
          <a:p>
            <a:pPr marL="0" indent="0">
              <a:buNone/>
            </a:pPr>
            <a:r>
              <a:rPr lang="en-US" dirty="0"/>
              <a:t>Agenda</a:t>
            </a:r>
          </a:p>
          <a:p>
            <a:pPr marL="0" indent="0">
              <a:buNone/>
            </a:pPr>
            <a:r>
              <a:rPr lang="en-US" dirty="0"/>
              <a:t>Subject matter</a:t>
            </a:r>
          </a:p>
          <a:p>
            <a:pPr marL="0" indent="0">
              <a:buNone/>
            </a:pPr>
            <a:r>
              <a:rPr lang="en-US" dirty="0"/>
              <a:t>Guest speakers</a:t>
            </a:r>
          </a:p>
          <a:p>
            <a:pPr marL="0" indent="0">
              <a:buNone/>
            </a:pPr>
            <a:r>
              <a:rPr lang="en-US" dirty="0"/>
              <a:t>Location, date, and time</a:t>
            </a:r>
          </a:p>
          <a:p>
            <a:pPr marL="0" indent="0">
              <a:buNone/>
            </a:pPr>
            <a:r>
              <a:rPr lang="en-US" dirty="0"/>
              <a:t>Refreshments</a:t>
            </a:r>
          </a:p>
          <a:p>
            <a:pPr marL="0" indent="0">
              <a:buNone/>
            </a:pPr>
            <a:r>
              <a:rPr lang="en-US" dirty="0"/>
              <a:t>Questions from the audience</a:t>
            </a:r>
          </a:p>
          <a:p>
            <a:pPr marL="0" indent="0">
              <a:buNone/>
            </a:pPr>
            <a:r>
              <a:rPr lang="en-US" dirty="0"/>
              <a:t>Miscellaneous ideas</a:t>
            </a:r>
          </a:p>
          <a:p>
            <a:endParaRPr lang="en-US" dirty="0"/>
          </a:p>
        </p:txBody>
      </p:sp>
    </p:spTree>
    <p:extLst>
      <p:ext uri="{BB962C8B-B14F-4D97-AF65-F5344CB8AC3E}">
        <p14:creationId xmlns:p14="http://schemas.microsoft.com/office/powerpoint/2010/main" val="800458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a:t>
            </a:r>
            <a:endParaRPr lang="en-US" dirty="0"/>
          </a:p>
        </p:txBody>
      </p:sp>
      <p:sp>
        <p:nvSpPr>
          <p:cNvPr id="3" name="Content Placeholder 2"/>
          <p:cNvSpPr>
            <a:spLocks noGrp="1"/>
          </p:cNvSpPr>
          <p:nvPr>
            <p:ph idx="1"/>
          </p:nvPr>
        </p:nvSpPr>
        <p:spPr>
          <a:xfrm>
            <a:off x="1411221" y="1555654"/>
            <a:ext cx="10780779" cy="460648"/>
          </a:xfrm>
        </p:spPr>
        <p:txBody>
          <a:bodyPr>
            <a:normAutofit fontScale="92500"/>
          </a:bodyPr>
          <a:lstStyle/>
          <a:p>
            <a:r>
              <a:rPr lang="en-US" dirty="0" smtClean="0"/>
              <a:t>Getting the meaning from your head to the head of your reader  accurately is the purpose of clarity. </a:t>
            </a:r>
            <a:endParaRPr lang="en-US" dirty="0"/>
          </a:p>
        </p:txBody>
      </p:sp>
      <p:sp>
        <p:nvSpPr>
          <p:cNvPr id="4" name="Content Placeholder 3"/>
          <p:cNvSpPr>
            <a:spLocks noGrp="1"/>
          </p:cNvSpPr>
          <p:nvPr>
            <p:ph idx="10"/>
          </p:nvPr>
        </p:nvSpPr>
        <p:spPr>
          <a:xfrm>
            <a:off x="1752600" y="2017439"/>
            <a:ext cx="8468544" cy="4230961"/>
          </a:xfrm>
        </p:spPr>
        <p:txBody>
          <a:bodyPr/>
          <a:lstStyle/>
          <a:p>
            <a:r>
              <a:rPr lang="en-US" sz="2000" b="1" u="sng" dirty="0">
                <a:solidFill>
                  <a:schemeClr val="tx1"/>
                </a:solidFill>
              </a:rPr>
              <a:t>Consequences of lack of clarity:</a:t>
            </a:r>
          </a:p>
          <a:p>
            <a:endParaRPr lang="en-US" sz="2000" b="1" u="sng" dirty="0">
              <a:solidFill>
                <a:schemeClr val="tx1"/>
              </a:solidFill>
            </a:endParaRPr>
          </a:p>
          <a:p>
            <a:pPr lvl="0"/>
            <a:r>
              <a:rPr lang="en" sz="2000" dirty="0"/>
              <a:t>If the audience responds to a memo, letter, report, or manual with, </a:t>
            </a:r>
          </a:p>
          <a:p>
            <a:pPr lvl="0"/>
            <a:r>
              <a:rPr lang="en" sz="2000" b="1" dirty="0"/>
              <a:t>“Huh?” </a:t>
            </a:r>
            <a:r>
              <a:rPr lang="en" sz="2000" dirty="0"/>
              <a:t>what has the writer accomplished? If the correspondence is not clearly understood, the reader will either call the writer for further </a:t>
            </a:r>
          </a:p>
          <a:p>
            <a:pPr lvl="0"/>
            <a:r>
              <a:rPr lang="en" sz="2000" dirty="0"/>
              <a:t>clarification, or just ignore the information. In either case, the writer’s </a:t>
            </a:r>
          </a:p>
          <a:p>
            <a:pPr lvl="0"/>
            <a:r>
              <a:rPr lang="en" sz="2000" dirty="0"/>
              <a:t>time is wasted; the reader’s time is wasted; the message is lost. </a:t>
            </a:r>
          </a:p>
          <a:p>
            <a:endParaRPr lang="en-US" sz="2000" b="1" u="sng" dirty="0">
              <a:solidFill>
                <a:schemeClr val="tx1"/>
              </a:solidFill>
            </a:endParaRPr>
          </a:p>
          <a:p>
            <a:endParaRPr lang="en-US" sz="2000" b="1" u="sng" dirty="0">
              <a:solidFill>
                <a:schemeClr val="tx1"/>
              </a:solidFill>
            </a:endParaRPr>
          </a:p>
          <a:p>
            <a:endParaRPr lang="en-US" sz="2000" b="1" u="sng" dirty="0">
              <a:solidFill>
                <a:schemeClr val="tx1"/>
              </a:solidFill>
            </a:endParaRPr>
          </a:p>
        </p:txBody>
      </p:sp>
    </p:spTree>
    <p:extLst>
      <p:ext uri="{BB962C8B-B14F-4D97-AF65-F5344CB8AC3E}">
        <p14:creationId xmlns:p14="http://schemas.microsoft.com/office/powerpoint/2010/main" val="4158402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a:t>
            </a:r>
            <a:endParaRPr lang="en-US" dirty="0"/>
          </a:p>
        </p:txBody>
      </p:sp>
      <p:sp>
        <p:nvSpPr>
          <p:cNvPr id="3" name="Content Placeholder 2"/>
          <p:cNvSpPr>
            <a:spLocks noGrp="1"/>
          </p:cNvSpPr>
          <p:nvPr>
            <p:ph idx="1"/>
          </p:nvPr>
        </p:nvSpPr>
        <p:spPr>
          <a:xfrm>
            <a:off x="1143000" y="1522276"/>
            <a:ext cx="10780779" cy="460648"/>
          </a:xfrm>
        </p:spPr>
        <p:txBody>
          <a:bodyPr>
            <a:normAutofit fontScale="92500"/>
          </a:bodyPr>
          <a:lstStyle/>
          <a:p>
            <a:r>
              <a:rPr lang="en-US" dirty="0" smtClean="0"/>
              <a:t>Getting the meaning from your head to the head of your reader accurately is the purpose of clarity. </a:t>
            </a:r>
          </a:p>
          <a:p>
            <a:endParaRPr lang="en-US" dirty="0"/>
          </a:p>
        </p:txBody>
      </p:sp>
      <p:sp>
        <p:nvSpPr>
          <p:cNvPr id="4" name="Content Placeholder 3"/>
          <p:cNvSpPr>
            <a:spLocks noGrp="1"/>
          </p:cNvSpPr>
          <p:nvPr>
            <p:ph idx="10"/>
          </p:nvPr>
        </p:nvSpPr>
        <p:spPr>
          <a:xfrm>
            <a:off x="1981200" y="1752600"/>
            <a:ext cx="8085584" cy="4419600"/>
          </a:xfrm>
        </p:spPr>
        <p:txBody>
          <a:bodyPr>
            <a:normAutofit fontScale="92500" lnSpcReduction="20000"/>
          </a:bodyPr>
          <a:lstStyle/>
          <a:p>
            <a:r>
              <a:rPr lang="en-US" sz="2000" b="1" u="sng" dirty="0">
                <a:solidFill>
                  <a:schemeClr val="tx1"/>
                </a:solidFill>
              </a:rPr>
              <a:t>Consequences of lack of clarity:</a:t>
            </a:r>
          </a:p>
          <a:p>
            <a:pPr>
              <a:spcBef>
                <a:spcPts val="0"/>
              </a:spcBef>
            </a:pPr>
            <a:r>
              <a:rPr lang="en" sz="2000" dirty="0"/>
              <a:t>Clarity, however, is not just a time concern. Think of it from this </a:t>
            </a:r>
          </a:p>
          <a:p>
            <a:pPr>
              <a:spcBef>
                <a:spcPts val="0"/>
              </a:spcBef>
            </a:pPr>
            <a:r>
              <a:rPr lang="en" sz="2000" dirty="0"/>
              <a:t>perspective: your company has written an installation manual for a product. The manual, unfortunately, is not clear. When the reader</a:t>
            </a:r>
          </a:p>
          <a:p>
            <a:pPr>
              <a:spcBef>
                <a:spcPts val="0"/>
              </a:spcBef>
            </a:pPr>
            <a:r>
              <a:rPr lang="en" sz="2000" dirty="0"/>
              <a:t> fails to understand the content, three negatives can occur:</a:t>
            </a:r>
          </a:p>
          <a:p>
            <a:pPr marL="457200">
              <a:spcBef>
                <a:spcPts val="0"/>
              </a:spcBef>
            </a:pPr>
            <a:r>
              <a:rPr lang="en" sz="2000" dirty="0">
                <a:solidFill>
                  <a:srgbClr val="6AA84F"/>
                </a:solidFill>
              </a:rPr>
              <a:t>BAD—The equipment is damaged. This requires the owner to </a:t>
            </a:r>
          </a:p>
          <a:p>
            <a:pPr marL="457200">
              <a:spcBef>
                <a:spcPts val="0"/>
              </a:spcBef>
            </a:pPr>
            <a:r>
              <a:rPr lang="en" sz="2000" dirty="0">
                <a:solidFill>
                  <a:srgbClr val="6AA84F"/>
                </a:solidFill>
              </a:rPr>
              <a:t>ship the equipment back. The company will replace the            equipment, costs, and public relations have been frayed.</a:t>
            </a:r>
          </a:p>
          <a:p>
            <a:pPr marL="2286000">
              <a:spcBef>
                <a:spcPts val="0"/>
              </a:spcBef>
            </a:pPr>
            <a:r>
              <a:rPr lang="en" sz="2000" dirty="0">
                <a:solidFill>
                  <a:srgbClr val="F1C232"/>
                </a:solidFill>
              </a:rPr>
              <a:t>WORSE—The owner is hurt, leading to pain,  anxiety, doctor’s bills, and bad public relations.</a:t>
            </a:r>
          </a:p>
          <a:p>
            <a:pPr marL="3657600">
              <a:spcBef>
                <a:spcPts val="0"/>
              </a:spcBef>
            </a:pPr>
            <a:r>
              <a:rPr lang="en" sz="2000" dirty="0">
                <a:solidFill>
                  <a:srgbClr val="CC0000"/>
                </a:solidFill>
              </a:rPr>
              <a:t>EVEN WORSE—The company is sued. The company loses money, </a:t>
            </a:r>
          </a:p>
          <a:p>
            <a:pPr marL="3657600">
              <a:spcBef>
                <a:spcPts val="0"/>
              </a:spcBef>
            </a:pPr>
            <a:r>
              <a:rPr lang="en" sz="2000" dirty="0">
                <a:solidFill>
                  <a:srgbClr val="CC0000"/>
                </a:solidFill>
              </a:rPr>
              <a:t>the writer of the manual loses a job, and public relations are severed. </a:t>
            </a:r>
          </a:p>
          <a:p>
            <a:endParaRPr lang="en-US" sz="2000" b="1" u="sng" dirty="0">
              <a:solidFill>
                <a:schemeClr val="tx1"/>
              </a:solidFill>
            </a:endParaRPr>
          </a:p>
          <a:p>
            <a:endParaRPr lang="en-US" dirty="0"/>
          </a:p>
        </p:txBody>
      </p:sp>
    </p:spTree>
    <p:extLst>
      <p:ext uri="{BB962C8B-B14F-4D97-AF65-F5344CB8AC3E}">
        <p14:creationId xmlns:p14="http://schemas.microsoft.com/office/powerpoint/2010/main" val="1696780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CLARITY-Follow these strategies to </a:t>
            </a:r>
            <a:br>
              <a:rPr lang="en-US" dirty="0"/>
            </a:br>
            <a:r>
              <a:rPr lang="en-US" dirty="0"/>
              <a:t>ensure Clarity!</a:t>
            </a: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1. Completeness (Answer all </a:t>
            </a:r>
            <a:r>
              <a:rPr lang="en-US" dirty="0" err="1" smtClean="0"/>
              <a:t>Wh</a:t>
            </a:r>
            <a:r>
              <a:rPr lang="en-US" dirty="0" smtClean="0"/>
              <a:t>-Question also anticipating those that can arise post reading.</a:t>
            </a:r>
            <a:endParaRPr lang="en-US" dirty="0"/>
          </a:p>
        </p:txBody>
      </p:sp>
      <p:sp>
        <p:nvSpPr>
          <p:cNvPr id="4" name="Content Placeholder 3"/>
          <p:cNvSpPr>
            <a:spLocks noGrp="1"/>
          </p:cNvSpPr>
          <p:nvPr>
            <p:ph idx="10"/>
          </p:nvPr>
        </p:nvSpPr>
        <p:spPr/>
        <p:txBody>
          <a:bodyPr>
            <a:normAutofit lnSpcReduction="10000"/>
          </a:bodyPr>
          <a:lstStyle/>
          <a:p>
            <a:r>
              <a:rPr lang="en-US" sz="2000" b="1" dirty="0"/>
              <a:t>Which is better?</a:t>
            </a:r>
          </a:p>
          <a:p>
            <a:endParaRPr lang="en-US" sz="2000" b="1" dirty="0"/>
          </a:p>
          <a:p>
            <a:r>
              <a:rPr lang="en-US" sz="2000" b="1" dirty="0"/>
              <a:t>Version 1:</a:t>
            </a:r>
          </a:p>
          <a:p>
            <a:pPr>
              <a:spcBef>
                <a:spcPts val="0"/>
              </a:spcBef>
            </a:pPr>
            <a:r>
              <a:rPr lang="en-US" sz="2400" i="1" u="sng" dirty="0"/>
              <a:t>Date: March 5, 2004</a:t>
            </a:r>
          </a:p>
          <a:p>
            <a:pPr>
              <a:spcBef>
                <a:spcPts val="0"/>
              </a:spcBef>
            </a:pPr>
            <a:r>
              <a:rPr lang="en-US" sz="2400" i="1" u="sng" dirty="0"/>
              <a:t>To: Michelle Fields From: Earl </a:t>
            </a:r>
            <a:r>
              <a:rPr lang="en-US" sz="2400" i="1" u="sng" dirty="0" err="1"/>
              <a:t>Eddings</a:t>
            </a:r>
            <a:r>
              <a:rPr lang="en-US" sz="2400" i="1" u="sng" dirty="0"/>
              <a:t> </a:t>
            </a:r>
          </a:p>
          <a:p>
            <a:pPr>
              <a:spcBef>
                <a:spcPts val="0"/>
              </a:spcBef>
            </a:pPr>
            <a:r>
              <a:rPr lang="en-US" sz="2400" i="1" u="sng" dirty="0"/>
              <a:t>Subject: Meeting </a:t>
            </a:r>
          </a:p>
          <a:p>
            <a:pPr>
              <a:spcBef>
                <a:spcPts val="0"/>
              </a:spcBef>
            </a:pPr>
            <a:endParaRPr lang="en-US" sz="2000" dirty="0"/>
          </a:p>
          <a:p>
            <a:pPr>
              <a:spcBef>
                <a:spcPts val="0"/>
              </a:spcBef>
            </a:pPr>
            <a:r>
              <a:rPr lang="en-US" sz="2000" dirty="0"/>
              <a:t>Please plan to prepare a presentation on sales. Make sure the </a:t>
            </a:r>
            <a:r>
              <a:rPr lang="en-US" sz="2000" dirty="0" smtClean="0"/>
              <a:t>information </a:t>
            </a:r>
            <a:r>
              <a:rPr lang="en-US" sz="2000" dirty="0"/>
              <a:t>is very detailed. Thanks. </a:t>
            </a:r>
          </a:p>
          <a:p>
            <a:endParaRPr lang="en-US" sz="2000" b="1" dirty="0"/>
          </a:p>
          <a:p>
            <a:endParaRPr lang="en-US" dirty="0"/>
          </a:p>
        </p:txBody>
      </p:sp>
    </p:spTree>
    <p:extLst>
      <p:ext uri="{BB962C8B-B14F-4D97-AF65-F5344CB8AC3E}">
        <p14:creationId xmlns:p14="http://schemas.microsoft.com/office/powerpoint/2010/main" val="3566690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4297</Words>
  <Application>Microsoft Office PowerPoint</Application>
  <PresentationFormat>Widescreen</PresentationFormat>
  <Paragraphs>460</Paragraphs>
  <Slides>60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맑은 고딕</vt:lpstr>
      <vt:lpstr>Arial</vt:lpstr>
      <vt:lpstr>Calibri</vt:lpstr>
      <vt:lpstr>Corbel</vt:lpstr>
      <vt:lpstr>Georgia</vt:lpstr>
      <vt:lpstr>HY엽서L</vt:lpstr>
      <vt:lpstr>Symbol</vt:lpstr>
      <vt:lpstr>Times New Roman</vt:lpstr>
      <vt:lpstr>Wingdings</vt:lpstr>
      <vt:lpstr>Parallax</vt:lpstr>
      <vt:lpstr>PowerPoint Presentation</vt:lpstr>
      <vt:lpstr>Style in Writing</vt:lpstr>
      <vt:lpstr>Compare the style</vt:lpstr>
      <vt:lpstr>The TECHNICAL STYLE</vt:lpstr>
      <vt:lpstr>This is SCOPE</vt:lpstr>
      <vt:lpstr>We will change the order to study!</vt:lpstr>
      <vt:lpstr>CLARITY</vt:lpstr>
      <vt:lpstr>CLARITY</vt:lpstr>
      <vt:lpstr> CLARITY-Follow these strategies to  ensure Clarity!  </vt:lpstr>
      <vt:lpstr> CLARITY-Follow these strategies to  ensure Clarity!  </vt:lpstr>
      <vt:lpstr>CLARITY-Follow these strategies to  ensure Clarity!</vt:lpstr>
      <vt:lpstr>CLARITY-Follow these strategies to  ensure Clarity!</vt:lpstr>
      <vt:lpstr>CLARITY-Follow these strategies to  ensure Clarity!</vt:lpstr>
      <vt:lpstr>CLARITY-Follow these strategies to  ensure Clarity!</vt:lpstr>
      <vt:lpstr>CLARITY-Follow these strategies to  ensure Clarity!</vt:lpstr>
      <vt:lpstr>CLARITY-Follow these strategies to  ensure Clarity!</vt:lpstr>
      <vt:lpstr>CLARITY-Follow these strategies to  ensure Clarity!</vt:lpstr>
      <vt:lpstr>CLARITY</vt:lpstr>
      <vt:lpstr>PRECISION</vt:lpstr>
      <vt:lpstr>PRECISION</vt:lpstr>
      <vt:lpstr>PRECISION</vt:lpstr>
      <vt:lpstr>PRECISION</vt:lpstr>
      <vt:lpstr>PRECISION</vt:lpstr>
      <vt:lpstr>SIMPLICITY</vt:lpstr>
      <vt:lpstr>OBJECTIVITY</vt:lpstr>
      <vt:lpstr>OBJECTIVITY- Follow these strategies</vt:lpstr>
      <vt:lpstr>OBJECTIVITY- Follow these strategies</vt:lpstr>
      <vt:lpstr>OBJECTIVITY- Follow these strategies</vt:lpstr>
      <vt:lpstr>OBJECTIVITY- Follow these strategies</vt:lpstr>
      <vt:lpstr>OBJECTIVITY- Follow these strategies</vt:lpstr>
      <vt:lpstr>ECONOMY- Cut the Clutter</vt:lpstr>
      <vt:lpstr>ECONOMY</vt:lpstr>
      <vt:lpstr>ECONOMY</vt:lpstr>
      <vt:lpstr>ECONOMY</vt:lpstr>
      <vt:lpstr>ECONOMY</vt:lpstr>
      <vt:lpstr>ECONOMY</vt:lpstr>
      <vt:lpstr>ECONOMY</vt:lpstr>
      <vt:lpstr>ECONOMY</vt:lpstr>
      <vt:lpstr>ECONOMY</vt:lpstr>
      <vt:lpstr>ECONOMY</vt:lpstr>
      <vt:lpstr>ECONOMY</vt:lpstr>
      <vt:lpstr>ECONOMY</vt:lpstr>
      <vt:lpstr>ECONOMY</vt:lpstr>
      <vt:lpstr>Don’t bury the main verb</vt:lpstr>
      <vt:lpstr>Don’t bury the main verb</vt:lpstr>
      <vt:lpstr>Avoiding redundancy </vt:lpstr>
      <vt:lpstr>Avoiding redundancy</vt:lpstr>
      <vt:lpstr>Avoiding prepositional phrases </vt:lpstr>
      <vt:lpstr>Revise the following long sentences, making them shorter.</vt:lpstr>
      <vt:lpstr>Make the following statements more concrete:</vt:lpstr>
      <vt:lpstr>CREATE TEXT FLOW</vt:lpstr>
      <vt:lpstr>Coherent Paragraphs </vt:lpstr>
      <vt:lpstr>Transitional Words</vt:lpstr>
      <vt:lpstr>Sentence Variety</vt:lpstr>
      <vt:lpstr>Acronyms and Initialism</vt:lpstr>
      <vt:lpstr>Organization</vt:lpstr>
      <vt:lpstr>Spatial </vt:lpstr>
      <vt:lpstr>Chronological </vt:lpstr>
      <vt:lpstr>Importance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Faiza Mumtaz</dc:creator>
  <cp:lastModifiedBy>Faiza Mumtaz</cp:lastModifiedBy>
  <cp:revision>21</cp:revision>
  <dcterms:created xsi:type="dcterms:W3CDTF">2021-02-12T10:29:26Z</dcterms:created>
  <dcterms:modified xsi:type="dcterms:W3CDTF">2021-02-23T05:20:26Z</dcterms:modified>
</cp:coreProperties>
</file>