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A39F-37A7-4DDB-A4D7-2383ED6408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AA6F-C3A5-4B47-BEEA-0CFBE511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1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A39F-37A7-4DDB-A4D7-2383ED6408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AA6F-C3A5-4B47-BEEA-0CFBE511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6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A39F-37A7-4DDB-A4D7-2383ED6408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AA6F-C3A5-4B47-BEEA-0CFBE511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A39F-37A7-4DDB-A4D7-2383ED6408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AA6F-C3A5-4B47-BEEA-0CFBE511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A39F-37A7-4DDB-A4D7-2383ED6408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AA6F-C3A5-4B47-BEEA-0CFBE511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A39F-37A7-4DDB-A4D7-2383ED6408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AA6F-C3A5-4B47-BEEA-0CFBE511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A39F-37A7-4DDB-A4D7-2383ED6408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AA6F-C3A5-4B47-BEEA-0CFBE511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A39F-37A7-4DDB-A4D7-2383ED6408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AA6F-C3A5-4B47-BEEA-0CFBE511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A39F-37A7-4DDB-A4D7-2383ED6408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AA6F-C3A5-4B47-BEEA-0CFBE511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A39F-37A7-4DDB-A4D7-2383ED6408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AA6F-C3A5-4B47-BEEA-0CFBE511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5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A39F-37A7-4DDB-A4D7-2383ED6408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AA6F-C3A5-4B47-BEEA-0CFBE511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A39F-37A7-4DDB-A4D7-2383ED6408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AA6F-C3A5-4B47-BEEA-0CFBE511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8270" y="3874389"/>
            <a:ext cx="89630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Times New Roman"/>
                <a:cs typeface="Times New Roman"/>
              </a:rPr>
              <a:t>The </a:t>
            </a:r>
            <a:r>
              <a:rPr sz="5400" b="1" spc="-60" dirty="0">
                <a:latin typeface="Times New Roman"/>
                <a:cs typeface="Times New Roman"/>
              </a:rPr>
              <a:t>Technical </a:t>
            </a:r>
            <a:r>
              <a:rPr sz="5400" b="1" spc="-15" dirty="0">
                <a:latin typeface="Times New Roman"/>
                <a:cs typeface="Times New Roman"/>
              </a:rPr>
              <a:t>Writing</a:t>
            </a:r>
            <a:r>
              <a:rPr sz="5400" b="1" spc="-175" dirty="0">
                <a:latin typeface="Times New Roman"/>
                <a:cs typeface="Times New Roman"/>
              </a:rPr>
              <a:t> </a:t>
            </a:r>
            <a:r>
              <a:rPr sz="5400" b="1" spc="-15" dirty="0">
                <a:latin typeface="Times New Roman"/>
                <a:cs typeface="Times New Roman"/>
              </a:rPr>
              <a:t>Process</a:t>
            </a:r>
            <a:endParaRPr sz="5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814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794" y="300939"/>
            <a:ext cx="5815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Conducting audience</a:t>
            </a:r>
            <a:r>
              <a:rPr sz="3600" b="1" spc="-8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887983"/>
            <a:ext cx="8477250" cy="13760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Who </a:t>
            </a:r>
            <a:r>
              <a:rPr sz="2400" dirty="0">
                <a:latin typeface="Times New Roman"/>
                <a:cs typeface="Times New Roman"/>
              </a:rPr>
              <a:t>is/are </a:t>
            </a:r>
            <a:r>
              <a:rPr sz="2400" spc="-10" dirty="0">
                <a:latin typeface="Times New Roman"/>
                <a:cs typeface="Times New Roman"/>
              </a:rPr>
              <a:t>my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reader(s)?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is the position of the reader(s) in the </a:t>
            </a:r>
            <a:r>
              <a:rPr sz="2400" spc="-5" dirty="0">
                <a:latin typeface="Times New Roman"/>
                <a:cs typeface="Times New Roman"/>
              </a:rPr>
              <a:t>organization </a:t>
            </a:r>
            <a:r>
              <a:rPr sz="2400" dirty="0">
                <a:latin typeface="Times New Roman"/>
                <a:cs typeface="Times New Roman"/>
              </a:rPr>
              <a:t>or are </a:t>
            </a:r>
            <a:r>
              <a:rPr sz="2400" spc="-175" dirty="0">
                <a:latin typeface="Times New Roman"/>
                <a:cs typeface="Times New Roman"/>
              </a:rPr>
              <a:t>they  </a:t>
            </a:r>
            <a:r>
              <a:rPr sz="2400" dirty="0">
                <a:latin typeface="Times New Roman"/>
                <a:cs typeface="Times New Roman"/>
              </a:rPr>
              <a:t>external?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6962" y="2337561"/>
          <a:ext cx="10913110" cy="439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6555"/>
                <a:gridCol w="5456555"/>
              </a:tblGrid>
              <a:tr h="5875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External: outside the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organization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Internal: inside the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organization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</a:tr>
              <a:tr h="3803354">
                <a:tc>
                  <a:txBody>
                    <a:bodyPr/>
                    <a:lstStyle/>
                    <a:p>
                      <a:pPr marL="68580" algn="just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Customers,</a:t>
                      </a:r>
                      <a:r>
                        <a:rPr sz="2400" b="1" spc="5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vendors,</a:t>
                      </a:r>
                      <a:r>
                        <a:rPr sz="24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stockholders,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8580" marR="55880" algn="just">
                        <a:lnSpc>
                          <a:spcPct val="114999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employees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of government agencies or 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industry associations,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competitors,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public.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412115" indent="-343535" algn="just">
                        <a:lnSpc>
                          <a:spcPct val="100000"/>
                        </a:lnSpc>
                        <a:spcBef>
                          <a:spcPts val="90"/>
                        </a:spcBef>
                        <a:buFont typeface="Symbol"/>
                        <a:buChar char=""/>
                        <a:tabLst>
                          <a:tab pos="412750" algn="l"/>
                        </a:tabLst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Supervisors:</a:t>
                      </a:r>
                      <a:r>
                        <a:rPr sz="24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executives</a:t>
                      </a:r>
                      <a:r>
                        <a:rPr sz="24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who</a:t>
                      </a:r>
                      <a:r>
                        <a:rPr sz="24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make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12115" marR="58419" algn="just">
                        <a:lnSpc>
                          <a:spcPct val="114999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decisions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based on information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the  document.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Supervisors who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be 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semi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experts.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12115" indent="-343535" algn="just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Symbol"/>
                        <a:buChar char=""/>
                        <a:tabLst>
                          <a:tab pos="412750" algn="l"/>
                        </a:tabLst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Subordinates:</a:t>
                      </a:r>
                      <a:r>
                        <a:rPr sz="24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sz="24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rank</a:t>
                      </a:r>
                      <a:r>
                        <a:rPr sz="24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lower</a:t>
                      </a:r>
                      <a:r>
                        <a:rPr sz="24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24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writer.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12115" indent="-343535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Symbol"/>
                        <a:buChar char=""/>
                        <a:tabLst>
                          <a:tab pos="412115" algn="l"/>
                          <a:tab pos="412750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Peers: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equals.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57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0451" y="357378"/>
            <a:ext cx="9065895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Why </a:t>
            </a:r>
            <a:r>
              <a:rPr sz="2400" dirty="0">
                <a:latin typeface="Times New Roman"/>
                <a:cs typeface="Times New Roman"/>
              </a:rPr>
              <a:t>do they need 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document?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Arial"/>
              <a:buChar char="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8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How will </a:t>
            </a:r>
            <a:r>
              <a:rPr sz="2400" dirty="0">
                <a:latin typeface="Times New Roman"/>
                <a:cs typeface="Times New Roman"/>
              </a:rPr>
              <a:t>they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Arial"/>
              <a:buChar char="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Do </a:t>
            </a:r>
            <a:r>
              <a:rPr sz="2400" dirty="0">
                <a:latin typeface="Times New Roman"/>
                <a:cs typeface="Times New Roman"/>
              </a:rPr>
              <a:t>they have a hostile, </a:t>
            </a:r>
            <a:r>
              <a:rPr sz="2400" spc="-20" dirty="0">
                <a:latin typeface="Times New Roman"/>
                <a:cs typeface="Times New Roman"/>
              </a:rPr>
              <a:t>friendly, </a:t>
            </a:r>
            <a:r>
              <a:rPr sz="2400" dirty="0">
                <a:latin typeface="Times New Roman"/>
                <a:cs typeface="Times New Roman"/>
              </a:rPr>
              <a:t>or neutral attitude towards the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subject?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is the level of their technical knowledge about the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subject?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9875" y="3831590"/>
          <a:ext cx="10948035" cy="2601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1410"/>
                <a:gridCol w="3637280"/>
                <a:gridCol w="3649345"/>
              </a:tblGrid>
              <a:tr h="43357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Expert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Semi expert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Non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expert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</a:tr>
              <a:tr h="21681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839469" algn="l"/>
                          <a:tab pos="1851660" algn="l"/>
                          <a:tab pos="2452370" algn="l"/>
                        </a:tabLst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They	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require	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few	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definitions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and explanations of</a:t>
                      </a:r>
                      <a:r>
                        <a:rPr sz="20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principles.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just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They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may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vary  a  great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deal  </a:t>
                      </a:r>
                      <a:r>
                        <a:rPr sz="20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 algn="just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how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much  they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know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why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 algn="just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they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want information.  They 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will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 marR="58419" algn="just">
                        <a:lnSpc>
                          <a:spcPct val="11499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require more definitions and  explanations of general principles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 the expert reader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does.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just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They have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no  specialized</a:t>
                      </a:r>
                      <a:r>
                        <a:rPr sz="20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training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 algn="just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or  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experience    in    the </a:t>
                      </a:r>
                      <a:r>
                        <a:rPr sz="2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subject.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 algn="just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Usually,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they are given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glossary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 marR="57150" algn="just">
                        <a:lnSpc>
                          <a:spcPct val="114999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technical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terms,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checklists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important points, simple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graphics,  and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summaries.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77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2365"/>
            <a:ext cx="341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Multiple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Readers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56586"/>
            <a:ext cx="9178290" cy="346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784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Precede all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with headings that direct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readers </a:t>
            </a:r>
            <a:r>
              <a:rPr sz="2400" spc="-350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sections of the report relevant to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Arial"/>
              <a:buChar char=""/>
            </a:pP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8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25" dirty="0">
                <a:latin typeface="Times New Roman"/>
                <a:cs typeface="Times New Roman"/>
              </a:rPr>
              <a:t>Write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cover letter that </a:t>
            </a:r>
            <a:r>
              <a:rPr sz="2400" spc="-5" dirty="0">
                <a:latin typeface="Times New Roman"/>
                <a:cs typeface="Times New Roman"/>
              </a:rPr>
              <a:t>emphasizes </a:t>
            </a:r>
            <a:r>
              <a:rPr sz="2400" dirty="0">
                <a:latin typeface="Times New Roman"/>
                <a:cs typeface="Times New Roman"/>
              </a:rPr>
              <a:t>the relevant sections of </a:t>
            </a:r>
            <a:r>
              <a:rPr sz="2400" spc="-23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report and add any other relevant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Arial"/>
              <a:buChar char=""/>
            </a:pPr>
            <a:endParaRPr sz="2600">
              <a:latin typeface="Times New Roman"/>
              <a:cs typeface="Times New Roman"/>
            </a:endParaRPr>
          </a:p>
          <a:p>
            <a:pPr marL="355600" marR="624840" indent="-342900">
              <a:lnSpc>
                <a:spcPct val="100000"/>
              </a:lnSpc>
              <a:spcBef>
                <a:spcPts val="188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Sometimes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required to separate, </a:t>
            </a:r>
            <a:r>
              <a:rPr sz="2400" spc="-5" dirty="0">
                <a:latin typeface="Times New Roman"/>
                <a:cs typeface="Times New Roman"/>
              </a:rPr>
              <a:t>similar </a:t>
            </a:r>
            <a:r>
              <a:rPr sz="2400" dirty="0">
                <a:latin typeface="Times New Roman"/>
                <a:cs typeface="Times New Roman"/>
              </a:rPr>
              <a:t>report for </a:t>
            </a:r>
            <a:r>
              <a:rPr sz="2400" spc="-175" dirty="0">
                <a:latin typeface="Times New Roman"/>
                <a:cs typeface="Times New Roman"/>
              </a:rPr>
              <a:t>each  </a:t>
            </a:r>
            <a:r>
              <a:rPr sz="2400" dirty="0">
                <a:latin typeface="Times New Roman"/>
                <a:cs typeface="Times New Roman"/>
              </a:rPr>
              <a:t>audience.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272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8" y="339978"/>
            <a:ext cx="6541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Gathering Information and</a:t>
            </a:r>
            <a:r>
              <a:rPr sz="3600" b="1" spc="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Ideas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1630" y="1450391"/>
            <a:ext cx="9949180" cy="488569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spc="10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00" dirty="0">
                <a:latin typeface="Times New Roman"/>
                <a:cs typeface="Times New Roman"/>
              </a:rPr>
              <a:t>Gather </a:t>
            </a:r>
            <a:r>
              <a:rPr sz="2800" spc="-5" dirty="0">
                <a:latin typeface="Times New Roman"/>
                <a:cs typeface="Times New Roman"/>
              </a:rPr>
              <a:t>information about the subject. Also, </a:t>
            </a:r>
            <a:r>
              <a:rPr sz="2800" dirty="0">
                <a:latin typeface="Times New Roman"/>
                <a:cs typeface="Times New Roman"/>
              </a:rPr>
              <a:t>note down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sources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24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240" dirty="0">
                <a:latin typeface="Times New Roman"/>
                <a:cs typeface="Times New Roman"/>
              </a:rPr>
              <a:t>It </a:t>
            </a:r>
            <a:r>
              <a:rPr sz="2800" dirty="0">
                <a:latin typeface="Times New Roman"/>
                <a:cs typeface="Times New Roman"/>
              </a:rPr>
              <a:t>involves </a:t>
            </a: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steps: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800" spc="10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00" dirty="0">
                <a:latin typeface="Times New Roman"/>
                <a:cs typeface="Times New Roman"/>
              </a:rPr>
              <a:t>Data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collection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800" spc="10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00" dirty="0">
                <a:latin typeface="Times New Roman"/>
                <a:cs typeface="Times New Roman"/>
              </a:rPr>
              <a:t>Data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8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85" dirty="0">
                <a:latin typeface="Times New Roman"/>
                <a:cs typeface="Times New Roman"/>
              </a:rPr>
              <a:t>Collect </a:t>
            </a:r>
            <a:r>
              <a:rPr sz="2800" spc="-5" dirty="0">
                <a:latin typeface="Times New Roman"/>
                <a:cs typeface="Times New Roman"/>
              </a:rPr>
              <a:t>research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</a:pPr>
            <a:r>
              <a:rPr sz="2800" spc="18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80" dirty="0">
                <a:latin typeface="Times New Roman"/>
                <a:cs typeface="Times New Roman"/>
              </a:rPr>
              <a:t>Put </a:t>
            </a:r>
            <a:r>
              <a:rPr sz="2800" spc="-5" dirty="0">
                <a:latin typeface="Times New Roman"/>
                <a:cs typeface="Times New Roman"/>
              </a:rPr>
              <a:t>all material at on place: Notes, calculations, </a:t>
            </a:r>
            <a:r>
              <a:rPr sz="2800" dirty="0">
                <a:latin typeface="Times New Roman"/>
                <a:cs typeface="Times New Roman"/>
              </a:rPr>
              <a:t>findings,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important  </a:t>
            </a:r>
            <a:r>
              <a:rPr sz="2800" spc="-5" dirty="0">
                <a:latin typeface="Times New Roman"/>
                <a:cs typeface="Times New Roman"/>
              </a:rPr>
              <a:t>points, methodologies, procedures, conclusions, </a:t>
            </a:r>
            <a:r>
              <a:rPr sz="2800" dirty="0">
                <a:latin typeface="Times New Roman"/>
                <a:cs typeface="Times New Roman"/>
              </a:rPr>
              <a:t>visual </a:t>
            </a:r>
            <a:r>
              <a:rPr sz="2800" spc="-5" dirty="0">
                <a:latin typeface="Times New Roman"/>
                <a:cs typeface="Times New Roman"/>
              </a:rPr>
              <a:t>aids,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568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099" y="420930"/>
            <a:ext cx="10006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Investigation-Determine the type of data you</a:t>
            </a:r>
            <a:r>
              <a:rPr sz="36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375003"/>
            <a:ext cx="1765300" cy="10744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Seco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dary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Primary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885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091" y="642365"/>
            <a:ext cx="3713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Secondary</a:t>
            </a:r>
            <a:r>
              <a:rPr sz="3600" b="1" spc="-4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Sources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747266"/>
            <a:ext cx="8336915" cy="3435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20" dirty="0">
                <a:latin typeface="Times New Roman"/>
                <a:cs typeface="Times New Roman"/>
              </a:rPr>
              <a:t>Technical </a:t>
            </a:r>
            <a:r>
              <a:rPr sz="2600" dirty="0">
                <a:latin typeface="Times New Roman"/>
                <a:cs typeface="Times New Roman"/>
              </a:rPr>
              <a:t>reports </a:t>
            </a:r>
            <a:r>
              <a:rPr sz="2600" spc="-5" dirty="0">
                <a:latin typeface="Times New Roman"/>
                <a:cs typeface="Times New Roman"/>
              </a:rPr>
              <a:t>(industrial/corporate/available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110" dirty="0">
                <a:latin typeface="Times New Roman"/>
                <a:cs typeface="Times New Roman"/>
              </a:rPr>
              <a:t>company  </a:t>
            </a:r>
            <a:r>
              <a:rPr sz="2600" dirty="0">
                <a:latin typeface="Times New Roman"/>
                <a:cs typeface="Times New Roman"/>
              </a:rPr>
              <a:t>records)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Research papers/articles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(academic)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Governmental reports 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documents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Newspaper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Leading </a:t>
            </a:r>
            <a:r>
              <a:rPr sz="2600" spc="-5" dirty="0">
                <a:latin typeface="Times New Roman"/>
                <a:cs typeface="Times New Roman"/>
              </a:rPr>
              <a:t>business/tech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magazines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Recognized </a:t>
            </a:r>
            <a:r>
              <a:rPr sz="2600" spc="-5" dirty="0">
                <a:latin typeface="Times New Roman"/>
                <a:cs typeface="Times New Roman"/>
              </a:rPr>
              <a:t>business/tech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blogs/podcasts/wikis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393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1" y="645974"/>
            <a:ext cx="57765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28078"/>
            <a:ext cx="4905375" cy="316674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20" dirty="0">
                <a:latin typeface="Times New Roman"/>
                <a:cs typeface="Times New Roman"/>
              </a:rPr>
              <a:t>Technical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books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Almanacs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statistical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resources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Interviews on </a:t>
            </a:r>
            <a:r>
              <a:rPr sz="2600" spc="-110" dirty="0">
                <a:latin typeface="Times New Roman"/>
                <a:cs typeface="Times New Roman"/>
              </a:rPr>
              <a:t>TV, </a:t>
            </a:r>
            <a:r>
              <a:rPr sz="2600" dirty="0">
                <a:latin typeface="Times New Roman"/>
                <a:cs typeface="Times New Roman"/>
              </a:rPr>
              <a:t>radio,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etc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Electronic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databases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Online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databases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Company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websites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327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797" y="225678"/>
            <a:ext cx="9491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Investigation-Recognized </a:t>
            </a:r>
            <a:r>
              <a:rPr sz="3200" b="1" spc="-5" dirty="0">
                <a:latin typeface="Times New Roman"/>
                <a:cs typeface="Times New Roman"/>
              </a:rPr>
              <a:t>Research </a:t>
            </a:r>
            <a:r>
              <a:rPr sz="3200" b="1" dirty="0">
                <a:latin typeface="Times New Roman"/>
                <a:cs typeface="Times New Roman"/>
              </a:rPr>
              <a:t>Journal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Publishers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0620" y="1773148"/>
            <a:ext cx="2839720" cy="47371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IEEE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ACM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Sage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Emerald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30" dirty="0">
                <a:latin typeface="Times New Roman"/>
                <a:cs typeface="Times New Roman"/>
              </a:rPr>
              <a:t>Taylor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Francis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25" dirty="0">
                <a:latin typeface="Times New Roman"/>
                <a:cs typeface="Times New Roman"/>
              </a:rPr>
              <a:t>Wiley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Elsevier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Routledge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Springer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704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642365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Note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55063"/>
            <a:ext cx="35858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9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600" spc="95" dirty="0">
                <a:latin typeface="Times New Roman"/>
                <a:cs typeface="Times New Roman"/>
              </a:rPr>
              <a:t>Document </a:t>
            </a:r>
            <a:r>
              <a:rPr sz="2600" dirty="0">
                <a:latin typeface="Times New Roman"/>
                <a:cs typeface="Times New Roman"/>
              </a:rPr>
              <a:t>your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sources.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339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094" y="642365"/>
            <a:ext cx="9155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Investigation-Primary </a:t>
            </a:r>
            <a:r>
              <a:rPr sz="3600" b="1" dirty="0">
                <a:latin typeface="Times New Roman"/>
                <a:cs typeface="Times New Roman"/>
              </a:rPr>
              <a:t>Data </a:t>
            </a:r>
            <a:r>
              <a:rPr sz="3600" b="1" spc="-5" dirty="0">
                <a:latin typeface="Times New Roman"/>
                <a:cs typeface="Times New Roman"/>
              </a:rPr>
              <a:t>collection</a:t>
            </a:r>
            <a:r>
              <a:rPr sz="3600" b="1" spc="7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methods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5094" y="1946268"/>
            <a:ext cx="8908415" cy="3564254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Questionnaires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(surveys)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Interviews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Observation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Experiments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Times New Roman"/>
              <a:cs typeface="Times New Roman"/>
            </a:endParaRPr>
          </a:p>
          <a:p>
            <a:pPr marL="355600" marR="5080" indent="-12700">
              <a:lnSpc>
                <a:spcPct val="100000"/>
              </a:lnSpc>
            </a:pPr>
            <a:r>
              <a:rPr sz="2600" spc="-5" dirty="0">
                <a:latin typeface="Times New Roman"/>
                <a:cs typeface="Times New Roman"/>
              </a:rPr>
              <a:t>Primary </a:t>
            </a:r>
            <a:r>
              <a:rPr sz="2600" dirty="0">
                <a:latin typeface="Times New Roman"/>
                <a:cs typeface="Times New Roman"/>
              </a:rPr>
              <a:t>sources </a:t>
            </a:r>
            <a:r>
              <a:rPr sz="2600" spc="-5" dirty="0">
                <a:latin typeface="Times New Roman"/>
                <a:cs typeface="Times New Roman"/>
              </a:rPr>
              <a:t>are </a:t>
            </a:r>
            <a:r>
              <a:rPr sz="2600" dirty="0">
                <a:latin typeface="Times New Roman"/>
                <a:cs typeface="Times New Roman"/>
              </a:rPr>
              <a:t>used only when the </a:t>
            </a:r>
            <a:r>
              <a:rPr sz="2600" spc="-5" dirty="0">
                <a:latin typeface="Times New Roman"/>
                <a:cs typeface="Times New Roman"/>
              </a:rPr>
              <a:t>information </a:t>
            </a:r>
            <a:r>
              <a:rPr sz="2600" dirty="0">
                <a:latin typeface="Times New Roman"/>
                <a:cs typeface="Times New Roman"/>
              </a:rPr>
              <a:t>sought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does  </a:t>
            </a:r>
            <a:r>
              <a:rPr sz="2600" spc="5" dirty="0">
                <a:latin typeface="Times New Roman"/>
                <a:cs typeface="Times New Roman"/>
              </a:rPr>
              <a:t>not </a:t>
            </a:r>
            <a:r>
              <a:rPr sz="2600" dirty="0">
                <a:latin typeface="Times New Roman"/>
                <a:cs typeface="Times New Roman"/>
              </a:rPr>
              <a:t>exist in secondary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sources.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530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480059"/>
            <a:ext cx="2240280" cy="695325"/>
          </a:xfrm>
          <a:prstGeom prst="rect">
            <a:avLst/>
          </a:prstGeom>
          <a:solidFill>
            <a:srgbClr val="A42F0F"/>
          </a:solidFill>
          <a:ln w="15240">
            <a:solidFill>
              <a:srgbClr val="781F09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1620"/>
              </a:spcBef>
            </a:pPr>
            <a:r>
              <a:rPr sz="1800" b="1" spc="-5" dirty="0">
                <a:latin typeface="Gothic Uralic"/>
                <a:cs typeface="Gothic Uralic"/>
              </a:rPr>
              <a:t>Planning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2303" y="484631"/>
            <a:ext cx="2013585" cy="693420"/>
          </a:xfrm>
          <a:prstGeom prst="rect">
            <a:avLst/>
          </a:prstGeom>
          <a:solidFill>
            <a:srgbClr val="A42F0F"/>
          </a:solidFill>
          <a:ln w="15240">
            <a:solidFill>
              <a:srgbClr val="781F09"/>
            </a:solidFill>
          </a:ln>
        </p:spPr>
        <p:txBody>
          <a:bodyPr vert="horz" wrap="square" lIns="0" tIns="205105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1615"/>
              </a:spcBef>
            </a:pPr>
            <a:r>
              <a:rPr sz="1800" b="1" spc="-10" dirty="0">
                <a:latin typeface="Gothic Uralic"/>
                <a:cs typeface="Gothic Uralic"/>
              </a:rPr>
              <a:t>Drafting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96500" y="432816"/>
            <a:ext cx="1958339" cy="693420"/>
          </a:xfrm>
          <a:prstGeom prst="rect">
            <a:avLst/>
          </a:prstGeom>
          <a:solidFill>
            <a:srgbClr val="A42F0F"/>
          </a:solidFill>
          <a:ln w="15240">
            <a:solidFill>
              <a:srgbClr val="781F09"/>
            </a:solidFill>
          </a:ln>
        </p:spPr>
        <p:txBody>
          <a:bodyPr vert="horz" wrap="square" lIns="0" tIns="205104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614"/>
              </a:spcBef>
            </a:pPr>
            <a:r>
              <a:rPr sz="1800" b="1" spc="-5" dirty="0">
                <a:latin typeface="Gothic Uralic"/>
                <a:cs typeface="Gothic Uralic"/>
              </a:rPr>
              <a:t>Revising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2948" y="1510283"/>
            <a:ext cx="1971039" cy="914400"/>
          </a:xfrm>
          <a:custGeom>
            <a:avLst/>
            <a:gdLst/>
            <a:ahLst/>
            <a:cxnLst/>
            <a:rect l="l" t="t" r="r" b="b"/>
            <a:pathLst>
              <a:path w="1971039" h="914400">
                <a:moveTo>
                  <a:pt x="1970531" y="0"/>
                </a:moveTo>
                <a:lnTo>
                  <a:pt x="0" y="0"/>
                </a:lnTo>
                <a:lnTo>
                  <a:pt x="0" y="914400"/>
                </a:lnTo>
                <a:lnTo>
                  <a:pt x="1970531" y="914400"/>
                </a:lnTo>
                <a:lnTo>
                  <a:pt x="1970531" y="0"/>
                </a:lnTo>
                <a:close/>
              </a:path>
            </a:pathLst>
          </a:custGeom>
          <a:solidFill>
            <a:srgbClr val="9F83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12948" y="1510283"/>
            <a:ext cx="1971039" cy="914400"/>
          </a:xfrm>
          <a:prstGeom prst="rect">
            <a:avLst/>
          </a:prstGeom>
          <a:ln w="15240">
            <a:solidFill>
              <a:srgbClr val="745F39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Gothic Uralic"/>
                <a:cs typeface="Gothic Uralic"/>
              </a:rPr>
              <a:t>Determining</a:t>
            </a:r>
            <a:r>
              <a:rPr sz="1800" spc="-3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the</a:t>
            </a:r>
            <a:endParaRPr sz="1800">
              <a:latin typeface="Gothic Uralic"/>
              <a:cs typeface="Gothic Uralic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purpose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3710" y="2622042"/>
            <a:ext cx="1971039" cy="914400"/>
          </a:xfrm>
          <a:prstGeom prst="rect">
            <a:avLst/>
          </a:prstGeom>
          <a:solidFill>
            <a:srgbClr val="9F8351"/>
          </a:solidFill>
          <a:ln w="22859">
            <a:solidFill>
              <a:srgbClr val="FFFFFF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568960" marR="171450" indent="-390525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Gothic Uralic"/>
                <a:cs typeface="Gothic Uralic"/>
              </a:rPr>
              <a:t>Analyzing</a:t>
            </a:r>
            <a:r>
              <a:rPr sz="1800" spc="-7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your  </a:t>
            </a:r>
            <a:r>
              <a:rPr sz="1800" spc="-10" dirty="0">
                <a:latin typeface="Gothic Uralic"/>
                <a:cs typeface="Gothic Uralic"/>
              </a:rPr>
              <a:t>readers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8292" y="3951732"/>
            <a:ext cx="1986280" cy="929640"/>
            <a:chOff x="3098292" y="3951732"/>
            <a:chExt cx="1986280" cy="929640"/>
          </a:xfrm>
        </p:grpSpPr>
        <p:sp>
          <p:nvSpPr>
            <p:cNvPr id="9" name="object 9"/>
            <p:cNvSpPr/>
            <p:nvPr/>
          </p:nvSpPr>
          <p:spPr>
            <a:xfrm>
              <a:off x="3105912" y="3959352"/>
              <a:ext cx="1971039" cy="914400"/>
            </a:xfrm>
            <a:custGeom>
              <a:avLst/>
              <a:gdLst/>
              <a:ahLst/>
              <a:cxnLst/>
              <a:rect l="l" t="t" r="r" b="b"/>
              <a:pathLst>
                <a:path w="1971039" h="914400">
                  <a:moveTo>
                    <a:pt x="197053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970532" y="914400"/>
                  </a:lnTo>
                  <a:lnTo>
                    <a:pt x="1970532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05912" y="3959352"/>
              <a:ext cx="1971039" cy="914400"/>
            </a:xfrm>
            <a:custGeom>
              <a:avLst/>
              <a:gdLst/>
              <a:ahLst/>
              <a:cxnLst/>
              <a:rect l="l" t="t" r="r" b="b"/>
              <a:pathLst>
                <a:path w="1971039" h="914400">
                  <a:moveTo>
                    <a:pt x="0" y="914400"/>
                  </a:moveTo>
                  <a:lnTo>
                    <a:pt x="1970532" y="914400"/>
                  </a:lnTo>
                  <a:lnTo>
                    <a:pt x="1970532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5240">
              <a:solidFill>
                <a:srgbClr val="745F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48939" y="4125848"/>
            <a:ext cx="1287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othic Uralic"/>
                <a:cs typeface="Gothic Uralic"/>
              </a:rPr>
              <a:t>Collecting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20" dirty="0">
                <a:latin typeface="Gothic Uralic"/>
                <a:cs typeface="Gothic Uralic"/>
              </a:rPr>
              <a:t>i</a:t>
            </a:r>
            <a:r>
              <a:rPr sz="1800" spc="-10" dirty="0">
                <a:latin typeface="Gothic Uralic"/>
                <a:cs typeface="Gothic Uralic"/>
              </a:rPr>
              <a:t>n</a:t>
            </a:r>
            <a:r>
              <a:rPr sz="1800" dirty="0">
                <a:latin typeface="Gothic Uralic"/>
                <a:cs typeface="Gothic Uralic"/>
              </a:rPr>
              <a:t>f</a:t>
            </a:r>
            <a:r>
              <a:rPr sz="1800" spc="-10" dirty="0">
                <a:latin typeface="Gothic Uralic"/>
                <a:cs typeface="Gothic Uralic"/>
              </a:rPr>
              <a:t>o</a:t>
            </a:r>
            <a:r>
              <a:rPr sz="1800" dirty="0">
                <a:latin typeface="Gothic Uralic"/>
                <a:cs typeface="Gothic Uralic"/>
              </a:rPr>
              <a:t>rm</a:t>
            </a:r>
            <a:r>
              <a:rPr sz="1800" spc="-10" dirty="0">
                <a:latin typeface="Gothic Uralic"/>
                <a:cs typeface="Gothic Uralic"/>
              </a:rPr>
              <a:t>a</a:t>
            </a:r>
            <a:r>
              <a:rPr sz="1800" spc="-15" dirty="0">
                <a:latin typeface="Gothic Uralic"/>
                <a:cs typeface="Gothic Uralic"/>
              </a:rPr>
              <a:t>t</a:t>
            </a:r>
            <a:r>
              <a:rPr sz="1800" spc="20" dirty="0">
                <a:latin typeface="Gothic Uralic"/>
                <a:cs typeface="Gothic Uralic"/>
              </a:rPr>
              <a:t>i</a:t>
            </a:r>
            <a:r>
              <a:rPr sz="1800" dirty="0">
                <a:latin typeface="Gothic Uralic"/>
                <a:cs typeface="Gothic Uralic"/>
              </a:rPr>
              <a:t>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2111" y="5330952"/>
            <a:ext cx="1971039" cy="914400"/>
          </a:xfrm>
          <a:prstGeom prst="rect">
            <a:avLst/>
          </a:prstGeom>
          <a:solidFill>
            <a:srgbClr val="9F8351"/>
          </a:solidFill>
          <a:ln w="15240">
            <a:solidFill>
              <a:srgbClr val="745F39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latin typeface="Gothic Uralic"/>
                <a:cs typeface="Gothic Uralic"/>
              </a:rPr>
              <a:t>Completing</a:t>
            </a:r>
            <a:r>
              <a:rPr sz="1800" spc="-2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an</a:t>
            </a:r>
            <a:endParaRPr sz="1800">
              <a:latin typeface="Gothic Uralic"/>
              <a:cs typeface="Gothic Uralic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outline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5797" y="4115561"/>
            <a:ext cx="2013585" cy="2216150"/>
          </a:xfrm>
          <a:prstGeom prst="rect">
            <a:avLst/>
          </a:prstGeom>
          <a:solidFill>
            <a:srgbClr val="DE7D17"/>
          </a:solidFill>
          <a:ln w="22859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1800" spc="-10" dirty="0">
                <a:latin typeface="Gothic Uralic"/>
                <a:cs typeface="Gothic Uralic"/>
              </a:rPr>
              <a:t>Writing</a:t>
            </a:r>
            <a:r>
              <a:rPr sz="1800" spc="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initial</a:t>
            </a:r>
            <a:endParaRPr sz="18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drafts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21468" y="5375147"/>
            <a:ext cx="1862455" cy="1021080"/>
            <a:chOff x="10221468" y="5375147"/>
            <a:chExt cx="1862455" cy="1021080"/>
          </a:xfrm>
        </p:grpSpPr>
        <p:sp>
          <p:nvSpPr>
            <p:cNvPr id="15" name="object 15"/>
            <p:cNvSpPr/>
            <p:nvPr/>
          </p:nvSpPr>
          <p:spPr>
            <a:xfrm>
              <a:off x="10221468" y="5375147"/>
              <a:ext cx="1862327" cy="102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51592" y="5489447"/>
              <a:ext cx="1463040" cy="8610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74808" y="5390387"/>
              <a:ext cx="1755648" cy="91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274807" y="5390388"/>
            <a:ext cx="1755775" cy="91440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441325" marR="359410" indent="-73660">
              <a:lnSpc>
                <a:spcPct val="100000"/>
              </a:lnSpc>
              <a:spcBef>
                <a:spcPts val="1415"/>
              </a:spcBef>
            </a:pPr>
            <a:r>
              <a:rPr sz="1800" spc="15" dirty="0">
                <a:latin typeface="Gothic Uralic"/>
                <a:cs typeface="Gothic Uralic"/>
              </a:rPr>
              <a:t>A</a:t>
            </a:r>
            <a:r>
              <a:rPr sz="1800" spc="-5" dirty="0">
                <a:latin typeface="Gothic Uralic"/>
                <a:cs typeface="Gothic Uralic"/>
              </a:rPr>
              <a:t>d</a:t>
            </a:r>
            <a:r>
              <a:rPr sz="1800" spc="5" dirty="0">
                <a:latin typeface="Gothic Uralic"/>
                <a:cs typeface="Gothic Uralic"/>
              </a:rPr>
              <a:t>j</a:t>
            </a:r>
            <a:r>
              <a:rPr sz="1800" dirty="0">
                <a:latin typeface="Gothic Uralic"/>
                <a:cs typeface="Gothic Uralic"/>
              </a:rPr>
              <a:t>us</a:t>
            </a:r>
            <a:r>
              <a:rPr sz="1800" spc="-15" dirty="0">
                <a:latin typeface="Gothic Uralic"/>
                <a:cs typeface="Gothic Uralic"/>
              </a:rPr>
              <a:t>t</a:t>
            </a:r>
            <a:r>
              <a:rPr sz="1800" spc="20" dirty="0">
                <a:latin typeface="Gothic Uralic"/>
                <a:cs typeface="Gothic Uralic"/>
              </a:rPr>
              <a:t>i</a:t>
            </a:r>
            <a:r>
              <a:rPr sz="1800" spc="-15" dirty="0">
                <a:latin typeface="Gothic Uralic"/>
                <a:cs typeface="Gothic Uralic"/>
              </a:rPr>
              <a:t>n</a:t>
            </a:r>
            <a:r>
              <a:rPr sz="1800" spc="-5" dirty="0">
                <a:latin typeface="Gothic Uralic"/>
                <a:cs typeface="Gothic Uralic"/>
              </a:rPr>
              <a:t>g  </a:t>
            </a:r>
            <a:r>
              <a:rPr sz="1800" spc="-10" dirty="0">
                <a:latin typeface="Gothic Uralic"/>
                <a:cs typeface="Gothic Uralic"/>
              </a:rPr>
              <a:t>content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64495" y="3963923"/>
            <a:ext cx="2021205" cy="1021080"/>
            <a:chOff x="10064495" y="3963923"/>
            <a:chExt cx="2021205" cy="1021080"/>
          </a:xfrm>
        </p:grpSpPr>
        <p:sp>
          <p:nvSpPr>
            <p:cNvPr id="20" name="object 20"/>
            <p:cNvSpPr/>
            <p:nvPr/>
          </p:nvSpPr>
          <p:spPr>
            <a:xfrm>
              <a:off x="10088879" y="3963923"/>
              <a:ext cx="1973579" cy="102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64495" y="4215383"/>
              <a:ext cx="2020824" cy="5867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142219" y="3979163"/>
              <a:ext cx="1866900" cy="914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142219" y="3979164"/>
            <a:ext cx="1866900" cy="9144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sz="1800" dirty="0">
                <a:latin typeface="Gothic Uralic"/>
                <a:cs typeface="Gothic Uralic"/>
              </a:rPr>
              <a:t>Editing </a:t>
            </a:r>
            <a:r>
              <a:rPr sz="1800" spc="-5" dirty="0">
                <a:latin typeface="Gothic Uralic"/>
                <a:cs typeface="Gothic Uralic"/>
              </a:rPr>
              <a:t>for</a:t>
            </a:r>
            <a:r>
              <a:rPr sz="1800" spc="-7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style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047731" y="2720339"/>
            <a:ext cx="1793875" cy="1021080"/>
            <a:chOff x="10047731" y="2720339"/>
            <a:chExt cx="1793875" cy="1021080"/>
          </a:xfrm>
        </p:grpSpPr>
        <p:sp>
          <p:nvSpPr>
            <p:cNvPr id="25" name="object 25"/>
            <p:cNvSpPr/>
            <p:nvPr/>
          </p:nvSpPr>
          <p:spPr>
            <a:xfrm>
              <a:off x="10047731" y="2720339"/>
              <a:ext cx="1793748" cy="1021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04703" y="2834639"/>
              <a:ext cx="1539240" cy="8610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01071" y="2735579"/>
              <a:ext cx="1687068" cy="914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101071" y="2735579"/>
            <a:ext cx="1687195" cy="91440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27660" marR="287655" indent="-32384">
              <a:lnSpc>
                <a:spcPct val="100000"/>
              </a:lnSpc>
              <a:spcBef>
                <a:spcPts val="1415"/>
              </a:spcBef>
            </a:pPr>
            <a:r>
              <a:rPr sz="1800" dirty="0">
                <a:latin typeface="Gothic Uralic"/>
                <a:cs typeface="Gothic Uralic"/>
              </a:rPr>
              <a:t>Editing</a:t>
            </a:r>
            <a:r>
              <a:rPr sz="1800" spc="-10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for  grammar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178795" y="1286255"/>
            <a:ext cx="1793875" cy="1021080"/>
            <a:chOff x="10178795" y="1286255"/>
            <a:chExt cx="1793875" cy="1021080"/>
          </a:xfrm>
        </p:grpSpPr>
        <p:sp>
          <p:nvSpPr>
            <p:cNvPr id="30" name="object 30"/>
            <p:cNvSpPr/>
            <p:nvPr/>
          </p:nvSpPr>
          <p:spPr>
            <a:xfrm>
              <a:off x="10178795" y="1286255"/>
              <a:ext cx="1793748" cy="1021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270235" y="1400555"/>
              <a:ext cx="1609344" cy="8610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232135" y="1301495"/>
              <a:ext cx="1687068" cy="914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232135" y="1301496"/>
            <a:ext cx="1687195" cy="91440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405"/>
              </a:spcBef>
            </a:pPr>
            <a:r>
              <a:rPr sz="1800" dirty="0">
                <a:latin typeface="Gothic Uralic"/>
                <a:cs typeface="Gothic Uralic"/>
              </a:rPr>
              <a:t>Editing</a:t>
            </a:r>
            <a:r>
              <a:rPr sz="1800" spc="-3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for</a:t>
            </a:r>
            <a:endParaRPr sz="1800">
              <a:latin typeface="Gothic Uralic"/>
              <a:cs typeface="Gothic Uralic"/>
            </a:endParaRPr>
          </a:p>
          <a:p>
            <a:pPr marL="229870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mechanics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49040" y="2374392"/>
            <a:ext cx="233172" cy="239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3966971" y="3540252"/>
            <a:ext cx="234950" cy="1798320"/>
            <a:chOff x="3966971" y="3540252"/>
            <a:chExt cx="234950" cy="1798320"/>
          </a:xfrm>
        </p:grpSpPr>
        <p:sp>
          <p:nvSpPr>
            <p:cNvPr id="36" name="object 36"/>
            <p:cNvSpPr/>
            <p:nvPr/>
          </p:nvSpPr>
          <p:spPr>
            <a:xfrm>
              <a:off x="3974591" y="3547872"/>
              <a:ext cx="219710" cy="411480"/>
            </a:xfrm>
            <a:custGeom>
              <a:avLst/>
              <a:gdLst/>
              <a:ahLst/>
              <a:cxnLst/>
              <a:rect l="l" t="t" r="r" b="b"/>
              <a:pathLst>
                <a:path w="219710" h="411479">
                  <a:moveTo>
                    <a:pt x="164592" y="0"/>
                  </a:moveTo>
                  <a:lnTo>
                    <a:pt x="54863" y="0"/>
                  </a:lnTo>
                  <a:lnTo>
                    <a:pt x="54863" y="301751"/>
                  </a:lnTo>
                  <a:lnTo>
                    <a:pt x="0" y="301751"/>
                  </a:lnTo>
                  <a:lnTo>
                    <a:pt x="109728" y="411479"/>
                  </a:lnTo>
                  <a:lnTo>
                    <a:pt x="219456" y="301751"/>
                  </a:lnTo>
                  <a:lnTo>
                    <a:pt x="164592" y="30175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74591" y="3547872"/>
              <a:ext cx="219710" cy="411480"/>
            </a:xfrm>
            <a:custGeom>
              <a:avLst/>
              <a:gdLst/>
              <a:ahLst/>
              <a:cxnLst/>
              <a:rect l="l" t="t" r="r" b="b"/>
              <a:pathLst>
                <a:path w="219710" h="411479">
                  <a:moveTo>
                    <a:pt x="0" y="301751"/>
                  </a:moveTo>
                  <a:lnTo>
                    <a:pt x="54863" y="301751"/>
                  </a:lnTo>
                  <a:lnTo>
                    <a:pt x="54863" y="0"/>
                  </a:lnTo>
                  <a:lnTo>
                    <a:pt x="164592" y="0"/>
                  </a:lnTo>
                  <a:lnTo>
                    <a:pt x="164592" y="301751"/>
                  </a:lnTo>
                  <a:lnTo>
                    <a:pt x="219456" y="301751"/>
                  </a:lnTo>
                  <a:lnTo>
                    <a:pt x="109728" y="411479"/>
                  </a:lnTo>
                  <a:lnTo>
                    <a:pt x="0" y="301751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74591" y="4791456"/>
              <a:ext cx="219710" cy="539750"/>
            </a:xfrm>
            <a:custGeom>
              <a:avLst/>
              <a:gdLst/>
              <a:ahLst/>
              <a:cxnLst/>
              <a:rect l="l" t="t" r="r" b="b"/>
              <a:pathLst>
                <a:path w="219710" h="539750">
                  <a:moveTo>
                    <a:pt x="164592" y="0"/>
                  </a:moveTo>
                  <a:lnTo>
                    <a:pt x="54863" y="0"/>
                  </a:lnTo>
                  <a:lnTo>
                    <a:pt x="54863" y="429768"/>
                  </a:lnTo>
                  <a:lnTo>
                    <a:pt x="0" y="429768"/>
                  </a:lnTo>
                  <a:lnTo>
                    <a:pt x="109728" y="539496"/>
                  </a:lnTo>
                  <a:lnTo>
                    <a:pt x="219456" y="429768"/>
                  </a:lnTo>
                  <a:lnTo>
                    <a:pt x="164592" y="429768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74591" y="4791456"/>
              <a:ext cx="219710" cy="539750"/>
            </a:xfrm>
            <a:custGeom>
              <a:avLst/>
              <a:gdLst/>
              <a:ahLst/>
              <a:cxnLst/>
              <a:rect l="l" t="t" r="r" b="b"/>
              <a:pathLst>
                <a:path w="219710" h="539750">
                  <a:moveTo>
                    <a:pt x="0" y="429768"/>
                  </a:moveTo>
                  <a:lnTo>
                    <a:pt x="54863" y="429768"/>
                  </a:lnTo>
                  <a:lnTo>
                    <a:pt x="54863" y="0"/>
                  </a:lnTo>
                  <a:lnTo>
                    <a:pt x="164592" y="0"/>
                  </a:lnTo>
                  <a:lnTo>
                    <a:pt x="164592" y="429768"/>
                  </a:lnTo>
                  <a:lnTo>
                    <a:pt x="219456" y="429768"/>
                  </a:lnTo>
                  <a:lnTo>
                    <a:pt x="109728" y="539496"/>
                  </a:lnTo>
                  <a:lnTo>
                    <a:pt x="0" y="429768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173979" y="4052315"/>
            <a:ext cx="1351915" cy="208915"/>
            <a:chOff x="5173979" y="4052315"/>
            <a:chExt cx="1351915" cy="208915"/>
          </a:xfrm>
        </p:grpSpPr>
        <p:sp>
          <p:nvSpPr>
            <p:cNvPr id="41" name="object 41"/>
            <p:cNvSpPr/>
            <p:nvPr/>
          </p:nvSpPr>
          <p:spPr>
            <a:xfrm>
              <a:off x="5181599" y="4059935"/>
              <a:ext cx="1336675" cy="193675"/>
            </a:xfrm>
            <a:custGeom>
              <a:avLst/>
              <a:gdLst/>
              <a:ahLst/>
              <a:cxnLst/>
              <a:rect l="l" t="t" r="r" b="b"/>
              <a:pathLst>
                <a:path w="1336675" h="193675">
                  <a:moveTo>
                    <a:pt x="1239774" y="0"/>
                  </a:moveTo>
                  <a:lnTo>
                    <a:pt x="1239774" y="48387"/>
                  </a:lnTo>
                  <a:lnTo>
                    <a:pt x="0" y="48387"/>
                  </a:lnTo>
                  <a:lnTo>
                    <a:pt x="0" y="145161"/>
                  </a:lnTo>
                  <a:lnTo>
                    <a:pt x="1239774" y="145161"/>
                  </a:lnTo>
                  <a:lnTo>
                    <a:pt x="1239774" y="193547"/>
                  </a:lnTo>
                  <a:lnTo>
                    <a:pt x="1336548" y="96774"/>
                  </a:lnTo>
                  <a:lnTo>
                    <a:pt x="1239774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81599" y="4059935"/>
              <a:ext cx="1336675" cy="193675"/>
            </a:xfrm>
            <a:custGeom>
              <a:avLst/>
              <a:gdLst/>
              <a:ahLst/>
              <a:cxnLst/>
              <a:rect l="l" t="t" r="r" b="b"/>
              <a:pathLst>
                <a:path w="1336675" h="193675">
                  <a:moveTo>
                    <a:pt x="0" y="48387"/>
                  </a:moveTo>
                  <a:lnTo>
                    <a:pt x="1239774" y="48387"/>
                  </a:lnTo>
                  <a:lnTo>
                    <a:pt x="1239774" y="0"/>
                  </a:lnTo>
                  <a:lnTo>
                    <a:pt x="1336548" y="96774"/>
                  </a:lnTo>
                  <a:lnTo>
                    <a:pt x="1239774" y="193547"/>
                  </a:lnTo>
                  <a:lnTo>
                    <a:pt x="1239774" y="145161"/>
                  </a:lnTo>
                  <a:lnTo>
                    <a:pt x="0" y="145161"/>
                  </a:lnTo>
                  <a:lnTo>
                    <a:pt x="0" y="48387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173979" y="4440935"/>
            <a:ext cx="1351915" cy="233679"/>
            <a:chOff x="5173979" y="4440935"/>
            <a:chExt cx="1351915" cy="233679"/>
          </a:xfrm>
        </p:grpSpPr>
        <p:sp>
          <p:nvSpPr>
            <p:cNvPr id="44" name="object 44"/>
            <p:cNvSpPr/>
            <p:nvPr/>
          </p:nvSpPr>
          <p:spPr>
            <a:xfrm>
              <a:off x="5181599" y="4448555"/>
              <a:ext cx="1336675" cy="218440"/>
            </a:xfrm>
            <a:custGeom>
              <a:avLst/>
              <a:gdLst/>
              <a:ahLst/>
              <a:cxnLst/>
              <a:rect l="l" t="t" r="r" b="b"/>
              <a:pathLst>
                <a:path w="1336675" h="218439">
                  <a:moveTo>
                    <a:pt x="108965" y="0"/>
                  </a:moveTo>
                  <a:lnTo>
                    <a:pt x="0" y="108966"/>
                  </a:lnTo>
                  <a:lnTo>
                    <a:pt x="108965" y="217932"/>
                  </a:lnTo>
                  <a:lnTo>
                    <a:pt x="108965" y="163449"/>
                  </a:lnTo>
                  <a:lnTo>
                    <a:pt x="1336548" y="163449"/>
                  </a:lnTo>
                  <a:lnTo>
                    <a:pt x="1336548" y="54483"/>
                  </a:lnTo>
                  <a:lnTo>
                    <a:pt x="108965" y="54483"/>
                  </a:lnTo>
                  <a:lnTo>
                    <a:pt x="108965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599" y="4448555"/>
              <a:ext cx="1336675" cy="218440"/>
            </a:xfrm>
            <a:custGeom>
              <a:avLst/>
              <a:gdLst/>
              <a:ahLst/>
              <a:cxnLst/>
              <a:rect l="l" t="t" r="r" b="b"/>
              <a:pathLst>
                <a:path w="1336675" h="218439">
                  <a:moveTo>
                    <a:pt x="0" y="108966"/>
                  </a:moveTo>
                  <a:lnTo>
                    <a:pt x="108965" y="0"/>
                  </a:lnTo>
                  <a:lnTo>
                    <a:pt x="108965" y="54483"/>
                  </a:lnTo>
                  <a:lnTo>
                    <a:pt x="1336548" y="54483"/>
                  </a:lnTo>
                  <a:lnTo>
                    <a:pt x="1336548" y="163449"/>
                  </a:lnTo>
                  <a:lnTo>
                    <a:pt x="108965" y="163449"/>
                  </a:lnTo>
                  <a:lnTo>
                    <a:pt x="108965" y="217932"/>
                  </a:lnTo>
                  <a:lnTo>
                    <a:pt x="0" y="108966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362955" y="5277611"/>
            <a:ext cx="1308100" cy="312420"/>
            <a:chOff x="5362955" y="5277611"/>
            <a:chExt cx="1308100" cy="312420"/>
          </a:xfrm>
        </p:grpSpPr>
        <p:sp>
          <p:nvSpPr>
            <p:cNvPr id="47" name="object 47"/>
            <p:cNvSpPr/>
            <p:nvPr/>
          </p:nvSpPr>
          <p:spPr>
            <a:xfrm>
              <a:off x="5370575" y="5285231"/>
              <a:ext cx="1292860" cy="297180"/>
            </a:xfrm>
            <a:custGeom>
              <a:avLst/>
              <a:gdLst/>
              <a:ahLst/>
              <a:cxnLst/>
              <a:rect l="l" t="t" r="r" b="b"/>
              <a:pathLst>
                <a:path w="1292859" h="297179">
                  <a:moveTo>
                    <a:pt x="1143762" y="0"/>
                  </a:moveTo>
                  <a:lnTo>
                    <a:pt x="1143762" y="74295"/>
                  </a:lnTo>
                  <a:lnTo>
                    <a:pt x="0" y="74295"/>
                  </a:lnTo>
                  <a:lnTo>
                    <a:pt x="0" y="222885"/>
                  </a:lnTo>
                  <a:lnTo>
                    <a:pt x="1143762" y="222885"/>
                  </a:lnTo>
                  <a:lnTo>
                    <a:pt x="1143762" y="297180"/>
                  </a:lnTo>
                  <a:lnTo>
                    <a:pt x="1292352" y="148590"/>
                  </a:lnTo>
                  <a:lnTo>
                    <a:pt x="1143762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70575" y="5285231"/>
              <a:ext cx="1292860" cy="297180"/>
            </a:xfrm>
            <a:custGeom>
              <a:avLst/>
              <a:gdLst/>
              <a:ahLst/>
              <a:cxnLst/>
              <a:rect l="l" t="t" r="r" b="b"/>
              <a:pathLst>
                <a:path w="1292859" h="297179">
                  <a:moveTo>
                    <a:pt x="0" y="74295"/>
                  </a:moveTo>
                  <a:lnTo>
                    <a:pt x="1143762" y="74295"/>
                  </a:lnTo>
                  <a:lnTo>
                    <a:pt x="1143762" y="0"/>
                  </a:lnTo>
                  <a:lnTo>
                    <a:pt x="1292352" y="148590"/>
                  </a:lnTo>
                  <a:lnTo>
                    <a:pt x="1143762" y="297180"/>
                  </a:lnTo>
                  <a:lnTo>
                    <a:pt x="1143762" y="222885"/>
                  </a:lnTo>
                  <a:lnTo>
                    <a:pt x="0" y="222885"/>
                  </a:lnTo>
                  <a:lnTo>
                    <a:pt x="0" y="74295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323332" y="5961888"/>
            <a:ext cx="1351915" cy="291465"/>
            <a:chOff x="5323332" y="5961888"/>
            <a:chExt cx="1351915" cy="291465"/>
          </a:xfrm>
        </p:grpSpPr>
        <p:sp>
          <p:nvSpPr>
            <p:cNvPr id="50" name="object 50"/>
            <p:cNvSpPr/>
            <p:nvPr/>
          </p:nvSpPr>
          <p:spPr>
            <a:xfrm>
              <a:off x="5330952" y="5969508"/>
              <a:ext cx="1336675" cy="276225"/>
            </a:xfrm>
            <a:custGeom>
              <a:avLst/>
              <a:gdLst/>
              <a:ahLst/>
              <a:cxnLst/>
              <a:rect l="l" t="t" r="r" b="b"/>
              <a:pathLst>
                <a:path w="1336675" h="276225">
                  <a:moveTo>
                    <a:pt x="137922" y="0"/>
                  </a:moveTo>
                  <a:lnTo>
                    <a:pt x="0" y="137921"/>
                  </a:lnTo>
                  <a:lnTo>
                    <a:pt x="137922" y="275843"/>
                  </a:lnTo>
                  <a:lnTo>
                    <a:pt x="137922" y="206882"/>
                  </a:lnTo>
                  <a:lnTo>
                    <a:pt x="1336548" y="206882"/>
                  </a:lnTo>
                  <a:lnTo>
                    <a:pt x="1336548" y="68960"/>
                  </a:lnTo>
                  <a:lnTo>
                    <a:pt x="137922" y="68960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30952" y="5969508"/>
              <a:ext cx="1336675" cy="276225"/>
            </a:xfrm>
            <a:custGeom>
              <a:avLst/>
              <a:gdLst/>
              <a:ahLst/>
              <a:cxnLst/>
              <a:rect l="l" t="t" r="r" b="b"/>
              <a:pathLst>
                <a:path w="1336675" h="276225">
                  <a:moveTo>
                    <a:pt x="0" y="137921"/>
                  </a:moveTo>
                  <a:lnTo>
                    <a:pt x="137922" y="0"/>
                  </a:lnTo>
                  <a:lnTo>
                    <a:pt x="137922" y="68960"/>
                  </a:lnTo>
                  <a:lnTo>
                    <a:pt x="1336548" y="68960"/>
                  </a:lnTo>
                  <a:lnTo>
                    <a:pt x="1336548" y="206882"/>
                  </a:lnTo>
                  <a:lnTo>
                    <a:pt x="137922" y="206882"/>
                  </a:lnTo>
                  <a:lnTo>
                    <a:pt x="137922" y="275843"/>
                  </a:lnTo>
                  <a:lnTo>
                    <a:pt x="0" y="137921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699004" y="4213859"/>
            <a:ext cx="280670" cy="2098675"/>
            <a:chOff x="2699004" y="4213859"/>
            <a:chExt cx="280670" cy="2098675"/>
          </a:xfrm>
        </p:grpSpPr>
        <p:sp>
          <p:nvSpPr>
            <p:cNvPr id="53" name="object 53"/>
            <p:cNvSpPr/>
            <p:nvPr/>
          </p:nvSpPr>
          <p:spPr>
            <a:xfrm>
              <a:off x="2706624" y="4221479"/>
              <a:ext cx="265430" cy="2083435"/>
            </a:xfrm>
            <a:custGeom>
              <a:avLst/>
              <a:gdLst/>
              <a:ahLst/>
              <a:cxnLst/>
              <a:rect l="l" t="t" r="r" b="b"/>
              <a:pathLst>
                <a:path w="265430" h="2083435">
                  <a:moveTo>
                    <a:pt x="198881" y="0"/>
                  </a:moveTo>
                  <a:lnTo>
                    <a:pt x="198881" y="33147"/>
                  </a:lnTo>
                  <a:lnTo>
                    <a:pt x="116077" y="33147"/>
                  </a:lnTo>
                  <a:lnTo>
                    <a:pt x="70883" y="42263"/>
                  </a:lnTo>
                  <a:lnTo>
                    <a:pt x="33988" y="67119"/>
                  </a:lnTo>
                  <a:lnTo>
                    <a:pt x="9118" y="103977"/>
                  </a:lnTo>
                  <a:lnTo>
                    <a:pt x="0" y="149098"/>
                  </a:lnTo>
                  <a:lnTo>
                    <a:pt x="0" y="2083308"/>
                  </a:lnTo>
                  <a:lnTo>
                    <a:pt x="66293" y="2083308"/>
                  </a:lnTo>
                  <a:lnTo>
                    <a:pt x="66293" y="149098"/>
                  </a:lnTo>
                  <a:lnTo>
                    <a:pt x="70197" y="129766"/>
                  </a:lnTo>
                  <a:lnTo>
                    <a:pt x="80851" y="113982"/>
                  </a:lnTo>
                  <a:lnTo>
                    <a:pt x="96672" y="103342"/>
                  </a:lnTo>
                  <a:lnTo>
                    <a:pt x="116077" y="99441"/>
                  </a:lnTo>
                  <a:lnTo>
                    <a:pt x="198881" y="99441"/>
                  </a:lnTo>
                  <a:lnTo>
                    <a:pt x="198881" y="132588"/>
                  </a:lnTo>
                  <a:lnTo>
                    <a:pt x="265175" y="66294"/>
                  </a:lnTo>
                  <a:lnTo>
                    <a:pt x="198881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06624" y="4221479"/>
              <a:ext cx="265430" cy="2083435"/>
            </a:xfrm>
            <a:custGeom>
              <a:avLst/>
              <a:gdLst/>
              <a:ahLst/>
              <a:cxnLst/>
              <a:rect l="l" t="t" r="r" b="b"/>
              <a:pathLst>
                <a:path w="265430" h="2083435">
                  <a:moveTo>
                    <a:pt x="0" y="2083308"/>
                  </a:moveTo>
                  <a:lnTo>
                    <a:pt x="0" y="149098"/>
                  </a:lnTo>
                  <a:lnTo>
                    <a:pt x="9118" y="103977"/>
                  </a:lnTo>
                  <a:lnTo>
                    <a:pt x="33988" y="67119"/>
                  </a:lnTo>
                  <a:lnTo>
                    <a:pt x="70883" y="42263"/>
                  </a:lnTo>
                  <a:lnTo>
                    <a:pt x="116077" y="33147"/>
                  </a:lnTo>
                  <a:lnTo>
                    <a:pt x="198881" y="33147"/>
                  </a:lnTo>
                  <a:lnTo>
                    <a:pt x="198881" y="0"/>
                  </a:lnTo>
                  <a:lnTo>
                    <a:pt x="265175" y="66294"/>
                  </a:lnTo>
                  <a:lnTo>
                    <a:pt x="198881" y="132588"/>
                  </a:lnTo>
                  <a:lnTo>
                    <a:pt x="198881" y="99441"/>
                  </a:lnTo>
                  <a:lnTo>
                    <a:pt x="116077" y="99441"/>
                  </a:lnTo>
                  <a:lnTo>
                    <a:pt x="96672" y="103342"/>
                  </a:lnTo>
                  <a:lnTo>
                    <a:pt x="80851" y="113982"/>
                  </a:lnTo>
                  <a:lnTo>
                    <a:pt x="70197" y="129766"/>
                  </a:lnTo>
                  <a:lnTo>
                    <a:pt x="66293" y="149098"/>
                  </a:lnTo>
                  <a:lnTo>
                    <a:pt x="66293" y="2083308"/>
                  </a:lnTo>
                  <a:lnTo>
                    <a:pt x="0" y="2083308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887968" y="2252472"/>
            <a:ext cx="2304415" cy="3744595"/>
            <a:chOff x="8887968" y="2252472"/>
            <a:chExt cx="2304415" cy="3744595"/>
          </a:xfrm>
        </p:grpSpPr>
        <p:sp>
          <p:nvSpPr>
            <p:cNvPr id="56" name="object 56"/>
            <p:cNvSpPr/>
            <p:nvPr/>
          </p:nvSpPr>
          <p:spPr>
            <a:xfrm>
              <a:off x="8895588" y="5731763"/>
              <a:ext cx="1336675" cy="257810"/>
            </a:xfrm>
            <a:custGeom>
              <a:avLst/>
              <a:gdLst/>
              <a:ahLst/>
              <a:cxnLst/>
              <a:rect l="l" t="t" r="r" b="b"/>
              <a:pathLst>
                <a:path w="1336675" h="257810">
                  <a:moveTo>
                    <a:pt x="1207769" y="0"/>
                  </a:moveTo>
                  <a:lnTo>
                    <a:pt x="1207769" y="64389"/>
                  </a:lnTo>
                  <a:lnTo>
                    <a:pt x="0" y="64389"/>
                  </a:lnTo>
                  <a:lnTo>
                    <a:pt x="0" y="193167"/>
                  </a:lnTo>
                  <a:lnTo>
                    <a:pt x="1207769" y="193167"/>
                  </a:lnTo>
                  <a:lnTo>
                    <a:pt x="1207769" y="257556"/>
                  </a:lnTo>
                  <a:lnTo>
                    <a:pt x="1336547" y="128778"/>
                  </a:lnTo>
                  <a:lnTo>
                    <a:pt x="1207769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95588" y="5731763"/>
              <a:ext cx="1336675" cy="257810"/>
            </a:xfrm>
            <a:custGeom>
              <a:avLst/>
              <a:gdLst/>
              <a:ahLst/>
              <a:cxnLst/>
              <a:rect l="l" t="t" r="r" b="b"/>
              <a:pathLst>
                <a:path w="1336675" h="257810">
                  <a:moveTo>
                    <a:pt x="0" y="64389"/>
                  </a:moveTo>
                  <a:lnTo>
                    <a:pt x="1207769" y="64389"/>
                  </a:lnTo>
                  <a:lnTo>
                    <a:pt x="1207769" y="0"/>
                  </a:lnTo>
                  <a:lnTo>
                    <a:pt x="1336547" y="128778"/>
                  </a:lnTo>
                  <a:lnTo>
                    <a:pt x="1207769" y="257556"/>
                  </a:lnTo>
                  <a:lnTo>
                    <a:pt x="1207769" y="193167"/>
                  </a:lnTo>
                  <a:lnTo>
                    <a:pt x="0" y="193167"/>
                  </a:lnTo>
                  <a:lnTo>
                    <a:pt x="0" y="64389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966704" y="4925567"/>
              <a:ext cx="218440" cy="477520"/>
            </a:xfrm>
            <a:custGeom>
              <a:avLst/>
              <a:gdLst/>
              <a:ahLst/>
              <a:cxnLst/>
              <a:rect l="l" t="t" r="r" b="b"/>
              <a:pathLst>
                <a:path w="218440" h="477520">
                  <a:moveTo>
                    <a:pt x="108966" y="0"/>
                  </a:moveTo>
                  <a:lnTo>
                    <a:pt x="0" y="108965"/>
                  </a:lnTo>
                  <a:lnTo>
                    <a:pt x="54482" y="108965"/>
                  </a:lnTo>
                  <a:lnTo>
                    <a:pt x="54482" y="477011"/>
                  </a:lnTo>
                  <a:lnTo>
                    <a:pt x="163449" y="477011"/>
                  </a:lnTo>
                  <a:lnTo>
                    <a:pt x="163449" y="108965"/>
                  </a:lnTo>
                  <a:lnTo>
                    <a:pt x="217931" y="108965"/>
                  </a:lnTo>
                  <a:lnTo>
                    <a:pt x="108966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966704" y="4925567"/>
              <a:ext cx="218440" cy="477520"/>
            </a:xfrm>
            <a:custGeom>
              <a:avLst/>
              <a:gdLst/>
              <a:ahLst/>
              <a:cxnLst/>
              <a:rect l="l" t="t" r="r" b="b"/>
              <a:pathLst>
                <a:path w="218440" h="477520">
                  <a:moveTo>
                    <a:pt x="0" y="108965"/>
                  </a:moveTo>
                  <a:lnTo>
                    <a:pt x="108966" y="0"/>
                  </a:lnTo>
                  <a:lnTo>
                    <a:pt x="217931" y="108965"/>
                  </a:lnTo>
                  <a:lnTo>
                    <a:pt x="163449" y="108965"/>
                  </a:lnTo>
                  <a:lnTo>
                    <a:pt x="163449" y="477011"/>
                  </a:lnTo>
                  <a:lnTo>
                    <a:pt x="54482" y="477011"/>
                  </a:lnTo>
                  <a:lnTo>
                    <a:pt x="54482" y="108965"/>
                  </a:lnTo>
                  <a:lnTo>
                    <a:pt x="0" y="108965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945368" y="3677411"/>
              <a:ext cx="218440" cy="281940"/>
            </a:xfrm>
            <a:custGeom>
              <a:avLst/>
              <a:gdLst/>
              <a:ahLst/>
              <a:cxnLst/>
              <a:rect l="l" t="t" r="r" b="b"/>
              <a:pathLst>
                <a:path w="218440" h="281939">
                  <a:moveTo>
                    <a:pt x="108965" y="0"/>
                  </a:moveTo>
                  <a:lnTo>
                    <a:pt x="0" y="108965"/>
                  </a:lnTo>
                  <a:lnTo>
                    <a:pt x="54482" y="108965"/>
                  </a:lnTo>
                  <a:lnTo>
                    <a:pt x="54482" y="281939"/>
                  </a:lnTo>
                  <a:lnTo>
                    <a:pt x="163449" y="281939"/>
                  </a:lnTo>
                  <a:lnTo>
                    <a:pt x="163449" y="108965"/>
                  </a:lnTo>
                  <a:lnTo>
                    <a:pt x="217931" y="108965"/>
                  </a:lnTo>
                  <a:lnTo>
                    <a:pt x="108965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945368" y="3677411"/>
              <a:ext cx="218440" cy="281940"/>
            </a:xfrm>
            <a:custGeom>
              <a:avLst/>
              <a:gdLst/>
              <a:ahLst/>
              <a:cxnLst/>
              <a:rect l="l" t="t" r="r" b="b"/>
              <a:pathLst>
                <a:path w="218440" h="281939">
                  <a:moveTo>
                    <a:pt x="0" y="108965"/>
                  </a:moveTo>
                  <a:lnTo>
                    <a:pt x="108965" y="0"/>
                  </a:lnTo>
                  <a:lnTo>
                    <a:pt x="217931" y="108965"/>
                  </a:lnTo>
                  <a:lnTo>
                    <a:pt x="163449" y="108965"/>
                  </a:lnTo>
                  <a:lnTo>
                    <a:pt x="163449" y="281939"/>
                  </a:lnTo>
                  <a:lnTo>
                    <a:pt x="54482" y="281939"/>
                  </a:lnTo>
                  <a:lnTo>
                    <a:pt x="54482" y="108965"/>
                  </a:lnTo>
                  <a:lnTo>
                    <a:pt x="0" y="108965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966704" y="2260092"/>
              <a:ext cx="218440" cy="411480"/>
            </a:xfrm>
            <a:custGeom>
              <a:avLst/>
              <a:gdLst/>
              <a:ahLst/>
              <a:cxnLst/>
              <a:rect l="l" t="t" r="r" b="b"/>
              <a:pathLst>
                <a:path w="218440" h="411480">
                  <a:moveTo>
                    <a:pt x="108966" y="0"/>
                  </a:moveTo>
                  <a:lnTo>
                    <a:pt x="0" y="108966"/>
                  </a:lnTo>
                  <a:lnTo>
                    <a:pt x="54482" y="108966"/>
                  </a:lnTo>
                  <a:lnTo>
                    <a:pt x="54482" y="411480"/>
                  </a:lnTo>
                  <a:lnTo>
                    <a:pt x="163449" y="411480"/>
                  </a:lnTo>
                  <a:lnTo>
                    <a:pt x="163449" y="108966"/>
                  </a:lnTo>
                  <a:lnTo>
                    <a:pt x="217931" y="108966"/>
                  </a:lnTo>
                  <a:lnTo>
                    <a:pt x="108966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966704" y="2260092"/>
              <a:ext cx="218440" cy="411480"/>
            </a:xfrm>
            <a:custGeom>
              <a:avLst/>
              <a:gdLst/>
              <a:ahLst/>
              <a:cxnLst/>
              <a:rect l="l" t="t" r="r" b="b"/>
              <a:pathLst>
                <a:path w="218440" h="411480">
                  <a:moveTo>
                    <a:pt x="0" y="108966"/>
                  </a:moveTo>
                  <a:lnTo>
                    <a:pt x="108966" y="0"/>
                  </a:lnTo>
                  <a:lnTo>
                    <a:pt x="217931" y="108966"/>
                  </a:lnTo>
                  <a:lnTo>
                    <a:pt x="163449" y="108966"/>
                  </a:lnTo>
                  <a:lnTo>
                    <a:pt x="163449" y="411480"/>
                  </a:lnTo>
                  <a:lnTo>
                    <a:pt x="54482" y="411480"/>
                  </a:lnTo>
                  <a:lnTo>
                    <a:pt x="54482" y="108966"/>
                  </a:lnTo>
                  <a:lnTo>
                    <a:pt x="0" y="108966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426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2365"/>
            <a:ext cx="188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Sampling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1946268"/>
            <a:ext cx="7785100" cy="304165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primary </a:t>
            </a:r>
            <a:r>
              <a:rPr sz="2600" dirty="0">
                <a:latin typeface="Times New Roman"/>
                <a:cs typeface="Times New Roman"/>
              </a:rPr>
              <a:t>data, choose </a:t>
            </a:r>
            <a:r>
              <a:rPr sz="2600" spc="-5" dirty="0">
                <a:latin typeface="Times New Roman"/>
                <a:cs typeface="Times New Roman"/>
              </a:rPr>
              <a:t>research </a:t>
            </a:r>
            <a:r>
              <a:rPr sz="2600" dirty="0">
                <a:latin typeface="Times New Roman"/>
                <a:cs typeface="Times New Roman"/>
              </a:rPr>
              <a:t>participants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carefully.</a:t>
            </a:r>
            <a:endParaRPr sz="2600">
              <a:latin typeface="Times New Roman"/>
              <a:cs typeface="Times New Roman"/>
            </a:endParaRPr>
          </a:p>
          <a:p>
            <a:pPr marL="355600" marR="159385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65" dirty="0">
                <a:latin typeface="Times New Roman"/>
                <a:cs typeface="Times New Roman"/>
              </a:rPr>
              <a:t>Your </a:t>
            </a:r>
            <a:r>
              <a:rPr sz="2600" dirty="0">
                <a:latin typeface="Times New Roman"/>
                <a:cs typeface="Times New Roman"/>
              </a:rPr>
              <a:t>questionnaire must </a:t>
            </a:r>
            <a:r>
              <a:rPr sz="2600" spc="-5" dirty="0">
                <a:latin typeface="Times New Roman"/>
                <a:cs typeface="Times New Roman"/>
              </a:rPr>
              <a:t>measure </a:t>
            </a:r>
            <a:r>
              <a:rPr sz="2600" dirty="0">
                <a:latin typeface="Times New Roman"/>
                <a:cs typeface="Times New Roman"/>
              </a:rPr>
              <a:t>what it is intended </a:t>
            </a:r>
            <a:r>
              <a:rPr sz="2600" spc="-385" dirty="0">
                <a:latin typeface="Times New Roman"/>
                <a:cs typeface="Times New Roman"/>
              </a:rPr>
              <a:t>to  </a:t>
            </a:r>
            <a:r>
              <a:rPr sz="2600" spc="-5" dirty="0">
                <a:latin typeface="Times New Roman"/>
                <a:cs typeface="Times New Roman"/>
              </a:rPr>
              <a:t>measure.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Define your </a:t>
            </a:r>
            <a:r>
              <a:rPr sz="2600" spc="-10" dirty="0">
                <a:latin typeface="Times New Roman"/>
                <a:cs typeface="Times New Roman"/>
              </a:rPr>
              <a:t>target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population.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Draw a </a:t>
            </a:r>
            <a:r>
              <a:rPr sz="2600" spc="-5" dirty="0">
                <a:latin typeface="Times New Roman"/>
                <a:cs typeface="Times New Roman"/>
              </a:rPr>
              <a:t>representative sample </a:t>
            </a:r>
            <a:r>
              <a:rPr sz="2600" spc="5" dirty="0">
                <a:latin typeface="Times New Roman"/>
                <a:cs typeface="Times New Roman"/>
              </a:rPr>
              <a:t>out </a:t>
            </a:r>
            <a:r>
              <a:rPr sz="2600" dirty="0">
                <a:latin typeface="Times New Roman"/>
                <a:cs typeface="Times New Roman"/>
              </a:rPr>
              <a:t>of it if it is too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large.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There </a:t>
            </a:r>
            <a:r>
              <a:rPr sz="2600" spc="-5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two sampling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methods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97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2365"/>
            <a:ext cx="3645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Sampling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methods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028078"/>
            <a:ext cx="3912235" cy="21196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Random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sampling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Non-random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sampling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600" spc="4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600" spc="40" dirty="0">
                <a:latin typeface="Times New Roman"/>
                <a:cs typeface="Times New Roman"/>
              </a:rPr>
              <a:t>Convenience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sampling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600" spc="5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600" spc="50" dirty="0">
                <a:latin typeface="Times New Roman"/>
                <a:cs typeface="Times New Roman"/>
              </a:rPr>
              <a:t>Criteria </a:t>
            </a:r>
            <a:r>
              <a:rPr sz="2600" spc="-5" dirty="0">
                <a:latin typeface="Times New Roman"/>
                <a:cs typeface="Times New Roman"/>
              </a:rPr>
              <a:t>based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sampling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618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2365"/>
            <a:ext cx="858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Investigation-Data Analysis-Secondary</a:t>
            </a:r>
            <a:r>
              <a:rPr sz="3600" b="1" spc="-30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data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028078"/>
            <a:ext cx="8754745" cy="291211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600" spc="49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600" spc="-345" dirty="0">
                <a:solidFill>
                  <a:srgbClr val="A42F0F"/>
                </a:solidFill>
                <a:latin typeface="Arial"/>
                <a:cs typeface="Arial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You </a:t>
            </a:r>
            <a:r>
              <a:rPr sz="2600" spc="-5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use </a:t>
            </a:r>
            <a:r>
              <a:rPr sz="2600" spc="-5" dirty="0">
                <a:latin typeface="Times New Roman"/>
                <a:cs typeface="Times New Roman"/>
              </a:rPr>
              <a:t>information </a:t>
            </a:r>
            <a:r>
              <a:rPr sz="2600" dirty="0">
                <a:latin typeface="Times New Roman"/>
                <a:cs typeface="Times New Roman"/>
              </a:rPr>
              <a:t>from secondary sources in three </a:t>
            </a:r>
            <a:r>
              <a:rPr sz="2600" spc="-140" dirty="0">
                <a:latin typeface="Times New Roman"/>
                <a:cs typeface="Times New Roman"/>
              </a:rPr>
              <a:t>ways:</a:t>
            </a:r>
            <a:endParaRPr sz="2600">
              <a:latin typeface="Times New Roman"/>
              <a:cs typeface="Times New Roman"/>
            </a:endParaRPr>
          </a:p>
          <a:p>
            <a:pPr marL="756285" marR="394335" indent="-287020">
              <a:lnSpc>
                <a:spcPct val="100000"/>
              </a:lnSpc>
              <a:spcBef>
                <a:spcPts val="1010"/>
              </a:spcBef>
            </a:pPr>
            <a:r>
              <a:rPr sz="2600" spc="8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600" spc="85" dirty="0">
                <a:latin typeface="Times New Roman"/>
                <a:cs typeface="Times New Roman"/>
              </a:rPr>
              <a:t>Quote </a:t>
            </a:r>
            <a:r>
              <a:rPr sz="2600" dirty="0">
                <a:latin typeface="Times New Roman"/>
                <a:cs typeface="Times New Roman"/>
              </a:rPr>
              <a:t>a source (use </a:t>
            </a:r>
            <a:r>
              <a:rPr sz="2600" spc="-5" dirty="0">
                <a:latin typeface="Times New Roman"/>
                <a:cs typeface="Times New Roman"/>
              </a:rPr>
              <a:t>quotation marks/indented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paragraphs  </a:t>
            </a:r>
            <a:r>
              <a:rPr sz="2600" dirty="0">
                <a:latin typeface="Times New Roman"/>
                <a:cs typeface="Times New Roman"/>
              </a:rPr>
              <a:t>for longer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passages)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600" spc="4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600" spc="45" dirty="0">
                <a:latin typeface="Times New Roman"/>
                <a:cs typeface="Times New Roman"/>
              </a:rPr>
              <a:t>Paraphrase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material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mention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source</a:t>
            </a:r>
            <a:endParaRPr sz="2600">
              <a:latin typeface="Times New Roman"/>
              <a:cs typeface="Times New Roman"/>
            </a:endParaRPr>
          </a:p>
          <a:p>
            <a:pPr marL="756285" marR="224790" indent="-287020">
              <a:lnSpc>
                <a:spcPct val="100000"/>
              </a:lnSpc>
              <a:spcBef>
                <a:spcPts val="994"/>
              </a:spcBef>
            </a:pPr>
            <a:r>
              <a:rPr sz="2600" spc="2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600" spc="25" dirty="0">
                <a:latin typeface="Times New Roman"/>
                <a:cs typeface="Times New Roman"/>
              </a:rPr>
              <a:t>Summarize-present </a:t>
            </a:r>
            <a:r>
              <a:rPr sz="2600" dirty="0">
                <a:latin typeface="Times New Roman"/>
                <a:cs typeface="Times New Roman"/>
              </a:rPr>
              <a:t>the gist of the </a:t>
            </a:r>
            <a:r>
              <a:rPr sz="2600" spc="-5" dirty="0">
                <a:latin typeface="Times New Roman"/>
                <a:cs typeface="Times New Roman"/>
              </a:rPr>
              <a:t>material </a:t>
            </a:r>
            <a:r>
              <a:rPr sz="2600" dirty="0">
                <a:latin typeface="Times New Roman"/>
                <a:cs typeface="Times New Roman"/>
              </a:rPr>
              <a:t>in your own  words (give </a:t>
            </a:r>
            <a:r>
              <a:rPr sz="2600" spc="-5" dirty="0">
                <a:latin typeface="Times New Roman"/>
                <a:cs typeface="Times New Roman"/>
              </a:rPr>
              <a:t>main </a:t>
            </a:r>
            <a:r>
              <a:rPr sz="2600" dirty="0">
                <a:latin typeface="Times New Roman"/>
                <a:cs typeface="Times New Roman"/>
              </a:rPr>
              <a:t>ideas </a:t>
            </a:r>
            <a:r>
              <a:rPr sz="2600" spc="-5" dirty="0">
                <a:latin typeface="Times New Roman"/>
                <a:cs typeface="Times New Roman"/>
              </a:rPr>
              <a:t>leaving </a:t>
            </a:r>
            <a:r>
              <a:rPr sz="2600" spc="5" dirty="0">
                <a:latin typeface="Times New Roman"/>
                <a:cs typeface="Times New Roman"/>
              </a:rPr>
              <a:t>out </a:t>
            </a:r>
            <a:r>
              <a:rPr sz="2600" dirty="0">
                <a:latin typeface="Times New Roman"/>
                <a:cs typeface="Times New Roman"/>
              </a:rPr>
              <a:t>supporting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information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45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2365"/>
            <a:ext cx="362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Statistical</a:t>
            </a:r>
            <a:r>
              <a:rPr sz="3600" b="1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1946268"/>
            <a:ext cx="10546715" cy="3834129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Use </a:t>
            </a:r>
            <a:r>
              <a:rPr sz="2600" spc="-5" dirty="0">
                <a:latin typeface="Times New Roman"/>
                <a:cs typeface="Times New Roman"/>
              </a:rPr>
              <a:t>statistical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software</a:t>
            </a:r>
            <a:endParaRPr sz="2600">
              <a:latin typeface="Times New Roman"/>
              <a:cs typeface="Times New Roman"/>
            </a:endParaRPr>
          </a:p>
          <a:p>
            <a:pPr marL="355600" marR="748665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Simple </a:t>
            </a:r>
            <a:r>
              <a:rPr sz="2600" spc="-5" dirty="0">
                <a:latin typeface="Times New Roman"/>
                <a:cs typeface="Times New Roman"/>
              </a:rPr>
              <a:t>arithmetic </a:t>
            </a:r>
            <a:r>
              <a:rPr sz="2600" dirty="0">
                <a:latin typeface="Times New Roman"/>
                <a:cs typeface="Times New Roman"/>
              </a:rPr>
              <a:t>analysis </a:t>
            </a:r>
            <a:r>
              <a:rPr sz="2600" spc="-5" dirty="0">
                <a:latin typeface="Times New Roman"/>
                <a:cs typeface="Times New Roman"/>
              </a:rPr>
              <a:t>can also </a:t>
            </a:r>
            <a:r>
              <a:rPr sz="2600" dirty="0">
                <a:latin typeface="Times New Roman"/>
                <a:cs typeface="Times New Roman"/>
              </a:rPr>
              <a:t>be done, </a:t>
            </a:r>
            <a:r>
              <a:rPr sz="2600" spc="-5" dirty="0">
                <a:latin typeface="Times New Roman"/>
                <a:cs typeface="Times New Roman"/>
              </a:rPr>
              <a:t>like, mean, median, </a:t>
            </a:r>
            <a:r>
              <a:rPr sz="2600" spc="-155" dirty="0">
                <a:latin typeface="Times New Roman"/>
                <a:cs typeface="Times New Roman"/>
              </a:rPr>
              <a:t>mode,  </a:t>
            </a:r>
            <a:r>
              <a:rPr sz="2600" dirty="0">
                <a:latin typeface="Times New Roman"/>
                <a:cs typeface="Times New Roman"/>
              </a:rPr>
              <a:t>percentages,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frequency</a:t>
            </a:r>
            <a:endParaRPr sz="2600">
              <a:latin typeface="Times New Roman"/>
              <a:cs typeface="Times New Roman"/>
            </a:endParaRPr>
          </a:p>
          <a:p>
            <a:pPr marL="355600" marR="597535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Analyze the data to spot trends-any </a:t>
            </a:r>
            <a:r>
              <a:rPr sz="2600" spc="-5" dirty="0">
                <a:latin typeface="Times New Roman"/>
                <a:cs typeface="Times New Roman"/>
              </a:rPr>
              <a:t>repeatable patterns </a:t>
            </a:r>
            <a:r>
              <a:rPr sz="2600" dirty="0">
                <a:latin typeface="Times New Roman"/>
                <a:cs typeface="Times New Roman"/>
              </a:rPr>
              <a:t>taking </a:t>
            </a:r>
            <a:r>
              <a:rPr sz="2600" spc="-5" dirty="0">
                <a:latin typeface="Times New Roman"/>
                <a:cs typeface="Times New Roman"/>
              </a:rPr>
              <a:t>place </a:t>
            </a:r>
            <a:r>
              <a:rPr sz="2600" spc="-185" dirty="0">
                <a:latin typeface="Times New Roman"/>
                <a:cs typeface="Times New Roman"/>
              </a:rPr>
              <a:t>over  </a:t>
            </a:r>
            <a:r>
              <a:rPr sz="2600" spc="-5" dirty="0">
                <a:latin typeface="Times New Roman"/>
                <a:cs typeface="Times New Roman"/>
              </a:rPr>
              <a:t>time, </a:t>
            </a:r>
            <a:r>
              <a:rPr sz="2600" dirty="0">
                <a:latin typeface="Times New Roman"/>
                <a:cs typeface="Times New Roman"/>
              </a:rPr>
              <a:t>including growth, </a:t>
            </a:r>
            <a:r>
              <a:rPr sz="2600" spc="-5" dirty="0">
                <a:latin typeface="Times New Roman"/>
                <a:cs typeface="Times New Roman"/>
              </a:rPr>
              <a:t>decline,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cyclic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trends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Analyze </a:t>
            </a:r>
            <a:r>
              <a:rPr sz="2600" spc="-5" dirty="0">
                <a:latin typeface="Times New Roman"/>
                <a:cs typeface="Times New Roman"/>
              </a:rPr>
              <a:t>causation (cause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15" dirty="0">
                <a:latin typeface="Times New Roman"/>
                <a:cs typeface="Times New Roman"/>
              </a:rPr>
              <a:t>effect </a:t>
            </a:r>
            <a:r>
              <a:rPr sz="2600" spc="-5" dirty="0">
                <a:latin typeface="Times New Roman"/>
                <a:cs typeface="Times New Roman"/>
              </a:rPr>
              <a:t>relationship </a:t>
            </a:r>
            <a:r>
              <a:rPr sz="2600" dirty="0">
                <a:latin typeface="Times New Roman"/>
                <a:cs typeface="Times New Roman"/>
              </a:rPr>
              <a:t>between 2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factors/variables)</a:t>
            </a:r>
            <a:endParaRPr sz="2600">
              <a:latin typeface="Times New Roman"/>
              <a:cs typeface="Times New Roman"/>
            </a:endParaRPr>
          </a:p>
          <a:p>
            <a:pPr marL="355600" marR="8255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Correlation </a:t>
            </a:r>
            <a:r>
              <a:rPr sz="2600" dirty="0">
                <a:latin typeface="Times New Roman"/>
                <a:cs typeface="Times New Roman"/>
              </a:rPr>
              <a:t>(simultaneous change in 2 variables that </a:t>
            </a:r>
            <a:r>
              <a:rPr sz="2600" spc="5" dirty="0">
                <a:latin typeface="Times New Roman"/>
                <a:cs typeface="Times New Roman"/>
              </a:rPr>
              <a:t>you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-5" dirty="0">
                <a:latin typeface="Times New Roman"/>
                <a:cs typeface="Times New Roman"/>
              </a:rPr>
              <a:t>measuring </a:t>
            </a:r>
            <a:r>
              <a:rPr sz="2600" spc="-190" dirty="0">
                <a:latin typeface="Times New Roman"/>
                <a:cs typeface="Times New Roman"/>
              </a:rPr>
              <a:t>such  </a:t>
            </a:r>
            <a:r>
              <a:rPr sz="2600" dirty="0">
                <a:latin typeface="Times New Roman"/>
                <a:cs typeface="Times New Roman"/>
              </a:rPr>
              <a:t>as </a:t>
            </a:r>
            <a:r>
              <a:rPr sz="2600" spc="-5" dirty="0">
                <a:latin typeface="Times New Roman"/>
                <a:cs typeface="Times New Roman"/>
              </a:rPr>
              <a:t>customer satisfaction </a:t>
            </a:r>
            <a:r>
              <a:rPr sz="2600" dirty="0">
                <a:latin typeface="Times New Roman"/>
                <a:cs typeface="Times New Roman"/>
              </a:rPr>
              <a:t>drops when product </a:t>
            </a:r>
            <a:r>
              <a:rPr sz="2600" spc="-5" dirty="0">
                <a:latin typeface="Times New Roman"/>
                <a:cs typeface="Times New Roman"/>
              </a:rPr>
              <a:t>reliability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drops)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9400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2365"/>
            <a:ext cx="263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Data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55063"/>
            <a:ext cx="725170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600" spc="21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600" spc="215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primary and </a:t>
            </a:r>
            <a:r>
              <a:rPr sz="2600" dirty="0">
                <a:latin typeface="Times New Roman"/>
                <a:cs typeface="Times New Roman"/>
              </a:rPr>
              <a:t>secondary </a:t>
            </a:r>
            <a:r>
              <a:rPr sz="2600" spc="-5" dirty="0">
                <a:latin typeface="Times New Roman"/>
                <a:cs typeface="Times New Roman"/>
              </a:rPr>
              <a:t>qualitative </a:t>
            </a:r>
            <a:r>
              <a:rPr sz="2600" dirty="0">
                <a:latin typeface="Times New Roman"/>
                <a:cs typeface="Times New Roman"/>
              </a:rPr>
              <a:t>data,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Content  </a:t>
            </a:r>
            <a:r>
              <a:rPr sz="2600" spc="-5" dirty="0">
                <a:latin typeface="Times New Roman"/>
                <a:cs typeface="Times New Roman"/>
              </a:rPr>
              <a:t>analysis/thematic </a:t>
            </a:r>
            <a:r>
              <a:rPr sz="2600" dirty="0">
                <a:latin typeface="Times New Roman"/>
                <a:cs typeface="Times New Roman"/>
              </a:rPr>
              <a:t>analysis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4121658"/>
            <a:ext cx="839978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600" spc="21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600" spc="215" dirty="0">
                <a:latin typeface="Times New Roman"/>
                <a:cs typeface="Times New Roman"/>
              </a:rPr>
              <a:t>For </a:t>
            </a:r>
            <a:r>
              <a:rPr sz="2600" dirty="0">
                <a:latin typeface="Times New Roman"/>
                <a:cs typeface="Times New Roman"/>
              </a:rPr>
              <a:t>quantitative data, </a:t>
            </a:r>
            <a:r>
              <a:rPr sz="2600" spc="-5" dirty="0">
                <a:latin typeface="Times New Roman"/>
                <a:cs typeface="Times New Roman"/>
              </a:rPr>
              <a:t>statistical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" dirty="0">
                <a:latin typeface="Times New Roman"/>
                <a:cs typeface="Times New Roman"/>
              </a:rPr>
              <a:t>simple arithmetic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analysis  </a:t>
            </a:r>
            <a:r>
              <a:rPr sz="2600" spc="-5" dirty="0">
                <a:latin typeface="Times New Roman"/>
                <a:cs typeface="Times New Roman"/>
              </a:rPr>
              <a:t>may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used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22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451" y="642365"/>
            <a:ext cx="99479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Interpreting </a:t>
            </a:r>
            <a:r>
              <a:rPr sz="3600" b="1" spc="-5" dirty="0">
                <a:latin typeface="Times New Roman"/>
                <a:cs typeface="Times New Roman"/>
              </a:rPr>
              <a:t>and Critically Analyzing the </a:t>
            </a:r>
            <a:r>
              <a:rPr sz="3600" b="1" dirty="0">
                <a:latin typeface="Times New Roman"/>
                <a:cs typeface="Times New Roman"/>
              </a:rPr>
              <a:t>Data</a:t>
            </a:r>
            <a:r>
              <a:rPr sz="3600" b="1" spc="-9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and  </a:t>
            </a:r>
            <a:r>
              <a:rPr sz="3600" b="1" dirty="0">
                <a:latin typeface="Times New Roman"/>
                <a:cs typeface="Times New Roman"/>
              </a:rPr>
              <a:t>Material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6514" y="2115438"/>
            <a:ext cx="9598025" cy="3555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181610" indent="-342900">
              <a:lnSpc>
                <a:spcPts val="2810"/>
              </a:lnSpc>
              <a:spcBef>
                <a:spcPts val="45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Select relevant </a:t>
            </a:r>
            <a:r>
              <a:rPr sz="2600" dirty="0">
                <a:latin typeface="Times New Roman"/>
                <a:cs typeface="Times New Roman"/>
              </a:rPr>
              <a:t>and useful </a:t>
            </a:r>
            <a:r>
              <a:rPr sz="2600" spc="-5" dirty="0">
                <a:latin typeface="Times New Roman"/>
                <a:cs typeface="Times New Roman"/>
              </a:rPr>
              <a:t>information </a:t>
            </a:r>
            <a:r>
              <a:rPr sz="2600" dirty="0">
                <a:latin typeface="Times New Roman"/>
                <a:cs typeface="Times New Roman"/>
              </a:rPr>
              <a:t>from data to prove or </a:t>
            </a:r>
            <a:r>
              <a:rPr sz="2600" spc="-100" dirty="0">
                <a:latin typeface="Times New Roman"/>
                <a:cs typeface="Times New Roman"/>
              </a:rPr>
              <a:t>validate  </a:t>
            </a:r>
            <a:r>
              <a:rPr sz="2600" dirty="0">
                <a:latin typeface="Times New Roman"/>
                <a:cs typeface="Times New Roman"/>
              </a:rPr>
              <a:t>your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points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2F0F"/>
              </a:buClr>
              <a:buFont typeface="Arial"/>
              <a:buChar char=""/>
            </a:pPr>
            <a:endParaRPr sz="3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Critically </a:t>
            </a:r>
            <a:r>
              <a:rPr sz="2600" dirty="0">
                <a:latin typeface="Times New Roman"/>
                <a:cs typeface="Times New Roman"/>
              </a:rPr>
              <a:t>analyze the data and note done your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findings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42F0F"/>
              </a:buClr>
              <a:buFont typeface="Arial"/>
              <a:buChar char=""/>
            </a:pPr>
            <a:endParaRPr sz="3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Draw </a:t>
            </a:r>
            <a:r>
              <a:rPr sz="2600" spc="-5" dirty="0">
                <a:latin typeface="Times New Roman"/>
                <a:cs typeface="Times New Roman"/>
              </a:rPr>
              <a:t>relevant </a:t>
            </a:r>
            <a:r>
              <a:rPr sz="2600" dirty="0">
                <a:latin typeface="Times New Roman"/>
                <a:cs typeface="Times New Roman"/>
              </a:rPr>
              <a:t>conclusions form your </a:t>
            </a:r>
            <a:r>
              <a:rPr sz="2600" spc="-5" dirty="0">
                <a:latin typeface="Times New Roman"/>
                <a:cs typeface="Times New Roman"/>
              </a:rPr>
              <a:t>analysis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study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10"/>
              </a:lnSpc>
              <a:spcBef>
                <a:spcPts val="1035"/>
              </a:spcBef>
            </a:pPr>
            <a:r>
              <a:rPr sz="2600" dirty="0">
                <a:latin typeface="Times New Roman"/>
                <a:cs typeface="Times New Roman"/>
              </a:rPr>
              <a:t>For data </a:t>
            </a:r>
            <a:r>
              <a:rPr sz="2600" spc="-5" dirty="0">
                <a:latin typeface="Times New Roman"/>
                <a:cs typeface="Times New Roman"/>
              </a:rPr>
              <a:t>analysis, </a:t>
            </a:r>
            <a:r>
              <a:rPr sz="2600" dirty="0">
                <a:latin typeface="Times New Roman"/>
                <a:cs typeface="Times New Roman"/>
              </a:rPr>
              <a:t>you </a:t>
            </a:r>
            <a:r>
              <a:rPr sz="2600" spc="-5" dirty="0">
                <a:latin typeface="Times New Roman"/>
                <a:cs typeface="Times New Roman"/>
              </a:rPr>
              <a:t>may </a:t>
            </a:r>
            <a:r>
              <a:rPr sz="2600" dirty="0">
                <a:latin typeface="Times New Roman"/>
                <a:cs typeface="Times New Roman"/>
              </a:rPr>
              <a:t>require </a:t>
            </a:r>
            <a:r>
              <a:rPr sz="2600" spc="-5" dirty="0">
                <a:latin typeface="Times New Roman"/>
                <a:cs typeface="Times New Roman"/>
              </a:rPr>
              <a:t>these skills: </a:t>
            </a:r>
            <a:r>
              <a:rPr sz="2600" dirty="0">
                <a:latin typeface="Times New Roman"/>
                <a:cs typeface="Times New Roman"/>
              </a:rPr>
              <a:t>Examine, Analyze,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Infer,  </a:t>
            </a:r>
            <a:r>
              <a:rPr sz="2600" dirty="0">
                <a:latin typeface="Times New Roman"/>
                <a:cs typeface="Times New Roman"/>
              </a:rPr>
              <a:t>Evaluate, Recognizing </a:t>
            </a:r>
            <a:r>
              <a:rPr sz="2600" spc="-5" dirty="0">
                <a:latin typeface="Times New Roman"/>
                <a:cs typeface="Times New Roman"/>
              </a:rPr>
              <a:t>links, Drawing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Conclusions….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2309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4800" y="235509"/>
            <a:ext cx="117348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0" marR="5080" algn="l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according 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internationally accepted formats of the</a:t>
            </a:r>
            <a:r>
              <a:rPr sz="40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94992"/>
            <a:ext cx="102952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18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8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example, in </a:t>
            </a:r>
            <a:r>
              <a:rPr sz="2800" spc="-10" dirty="0">
                <a:latin typeface="Times New Roman"/>
                <a:cs typeface="Times New Roman"/>
              </a:rPr>
              <a:t>case </a:t>
            </a:r>
            <a:r>
              <a:rPr sz="2800" spc="-5" dirty="0">
                <a:latin typeface="Times New Roman"/>
                <a:cs typeface="Times New Roman"/>
              </a:rPr>
              <a:t>of user guides, reports, business letters, CVs, </a:t>
            </a:r>
            <a:r>
              <a:rPr sz="2800" spc="-275" dirty="0">
                <a:latin typeface="Times New Roman"/>
                <a:cs typeface="Times New Roman"/>
              </a:rPr>
              <a:t>etc  </a:t>
            </a:r>
            <a:r>
              <a:rPr sz="2800" spc="-5" dirty="0">
                <a:latin typeface="Times New Roman"/>
                <a:cs typeface="Times New Roman"/>
              </a:rPr>
              <a:t>arrange information and conclusions following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recommended  patterns </a:t>
            </a:r>
            <a:r>
              <a:rPr sz="2800" dirty="0">
                <a:latin typeface="Times New Roman"/>
                <a:cs typeface="Times New Roman"/>
              </a:rPr>
              <a:t>for the </a:t>
            </a:r>
            <a:r>
              <a:rPr sz="2800" spc="-5" dirty="0">
                <a:latin typeface="Times New Roman"/>
                <a:cs typeface="Times New Roman"/>
              </a:rPr>
              <a:t>document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types.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0193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8270" y="2026183"/>
            <a:ext cx="8754110" cy="30956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require your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Group information into headings and </a:t>
            </a:r>
            <a:r>
              <a:rPr sz="2800" dirty="0">
                <a:latin typeface="Times New Roman"/>
                <a:cs typeface="Times New Roman"/>
              </a:rPr>
              <a:t>sub </a:t>
            </a:r>
            <a:r>
              <a:rPr sz="2800" spc="-5" dirty="0">
                <a:latin typeface="Times New Roman"/>
                <a:cs typeface="Times New Roman"/>
              </a:rPr>
              <a:t>headings,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527685" marR="1522095" indent="-5156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Insert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spc="-5" dirty="0">
                <a:latin typeface="Times New Roman"/>
                <a:cs typeface="Times New Roman"/>
              </a:rPr>
              <a:t>content into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specific section  designated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it.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Make charts, graphs, or tables to facilitate comprehension  and presentation 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370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1105" marR="5080" indent="-342900">
              <a:lnSpc>
                <a:spcPct val="100000"/>
              </a:lnSpc>
              <a:spcBef>
                <a:spcPts val="95"/>
              </a:spcBef>
            </a:pPr>
            <a:r>
              <a:rPr sz="1800" spc="-5" dirty="0"/>
              <a:t>4</a:t>
            </a:r>
            <a:r>
              <a:rPr spc="-5" dirty="0"/>
              <a:t>. Select pictures </a:t>
            </a:r>
            <a:r>
              <a:rPr spc="-10" dirty="0"/>
              <a:t>and </a:t>
            </a:r>
            <a:r>
              <a:rPr spc="-5" dirty="0"/>
              <a:t>labeled diagrams suitable </a:t>
            </a:r>
            <a:r>
              <a:rPr dirty="0"/>
              <a:t>for the  </a:t>
            </a:r>
            <a:r>
              <a:rPr spc="-5" dirty="0"/>
              <a:t>audience and the situation of</a:t>
            </a:r>
            <a:r>
              <a:rPr spc="-35" dirty="0"/>
              <a:t> </a:t>
            </a:r>
            <a:r>
              <a:rPr dirty="0"/>
              <a:t>writing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2668270" y="3689680"/>
            <a:ext cx="4782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5. Make a blue </a:t>
            </a:r>
            <a:r>
              <a:rPr sz="2800" dirty="0">
                <a:latin typeface="Times New Roman"/>
                <a:cs typeface="Times New Roman"/>
              </a:rPr>
              <a:t>print </a:t>
            </a:r>
            <a:r>
              <a:rPr sz="2800" spc="-5" dirty="0">
                <a:latin typeface="Times New Roman"/>
                <a:cs typeface="Times New Roman"/>
              </a:rPr>
              <a:t>or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outline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4686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2364"/>
            <a:ext cx="3500248" cy="57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 smtClean="0">
                <a:latin typeface="Times New Roman"/>
                <a:cs typeface="Times New Roman"/>
              </a:rPr>
              <a:t>Drafting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55062"/>
            <a:ext cx="8741410" cy="296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10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00" dirty="0">
                <a:latin typeface="Times New Roman"/>
                <a:cs typeface="Times New Roman"/>
              </a:rPr>
              <a:t>Write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section separately and then combine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everything  </a:t>
            </a:r>
            <a:r>
              <a:rPr sz="2800" dirty="0">
                <a:latin typeface="Times New Roman"/>
                <a:cs typeface="Times New Roman"/>
              </a:rPr>
              <a:t>into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unified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whole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11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10" dirty="0">
                <a:latin typeface="Times New Roman"/>
                <a:cs typeface="Times New Roman"/>
              </a:rPr>
              <a:t>You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require </a:t>
            </a:r>
            <a:r>
              <a:rPr sz="2800" spc="-5" dirty="0">
                <a:latin typeface="Times New Roman"/>
                <a:cs typeface="Times New Roman"/>
              </a:rPr>
              <a:t>the following </a:t>
            </a:r>
            <a:r>
              <a:rPr sz="2800" dirty="0">
                <a:latin typeface="Times New Roman"/>
                <a:cs typeface="Times New Roman"/>
              </a:rPr>
              <a:t>writing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skills:</a:t>
            </a:r>
            <a:endParaRPr sz="2800">
              <a:latin typeface="Times New Roman"/>
              <a:cs typeface="Times New Roman"/>
            </a:endParaRPr>
          </a:p>
          <a:p>
            <a:pPr marL="355600" marR="709930" indent="-76200">
              <a:lnSpc>
                <a:spcPct val="100000"/>
              </a:lnSpc>
              <a:spcBef>
                <a:spcPts val="1000"/>
              </a:spcBef>
            </a:pPr>
            <a:r>
              <a:rPr sz="2800" spc="-5" dirty="0">
                <a:latin typeface="Times New Roman"/>
                <a:cs typeface="Times New Roman"/>
              </a:rPr>
              <a:t>Summarizing, Synthesizing, Description, Explanation,  Persuasion,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48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2365"/>
            <a:ext cx="3721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Analyzing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Purpose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006359"/>
            <a:ext cx="7464425" cy="35972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200" spc="15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200" b="1" spc="150" dirty="0">
                <a:latin typeface="Times New Roman"/>
                <a:cs typeface="Times New Roman"/>
              </a:rPr>
              <a:t>The </a:t>
            </a:r>
            <a:r>
              <a:rPr sz="3200" b="1" spc="-10" dirty="0">
                <a:latin typeface="Times New Roman"/>
                <a:cs typeface="Times New Roman"/>
              </a:rPr>
              <a:t>writer’s</a:t>
            </a:r>
            <a:r>
              <a:rPr sz="3200" b="1" spc="-1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purpose: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18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80" dirty="0">
                <a:latin typeface="Times New Roman"/>
                <a:cs typeface="Times New Roman"/>
              </a:rPr>
              <a:t>Why </a:t>
            </a:r>
            <a:r>
              <a:rPr sz="2800" spc="-5" dirty="0">
                <a:latin typeface="Times New Roman"/>
                <a:cs typeface="Times New Roman"/>
              </a:rPr>
              <a:t>the writer is </a:t>
            </a:r>
            <a:r>
              <a:rPr sz="2800" dirty="0">
                <a:latin typeface="Times New Roman"/>
                <a:cs typeface="Times New Roman"/>
              </a:rPr>
              <a:t>writing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14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40" dirty="0">
                <a:latin typeface="Times New Roman"/>
                <a:cs typeface="Times New Roman"/>
              </a:rPr>
              <a:t>What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writer wants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reader to </a:t>
            </a:r>
            <a:r>
              <a:rPr sz="2800" dirty="0">
                <a:latin typeface="Times New Roman"/>
                <a:cs typeface="Times New Roman"/>
              </a:rPr>
              <a:t>know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240" dirty="0">
                <a:latin typeface="Times New Roman"/>
                <a:cs typeface="Times New Roman"/>
              </a:rPr>
              <a:t>do?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15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200" b="1" spc="150" dirty="0">
                <a:latin typeface="Times New Roman"/>
                <a:cs typeface="Times New Roman"/>
              </a:rPr>
              <a:t>The </a:t>
            </a:r>
            <a:r>
              <a:rPr sz="3200" b="1" spc="-15" dirty="0">
                <a:latin typeface="Times New Roman"/>
                <a:cs typeface="Times New Roman"/>
              </a:rPr>
              <a:t>reader’s</a:t>
            </a:r>
            <a:r>
              <a:rPr sz="3200" b="1" spc="-1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purpose: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17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75" dirty="0">
                <a:latin typeface="Times New Roman"/>
                <a:cs typeface="Times New Roman"/>
              </a:rPr>
              <a:t>Why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reader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reading?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14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45" dirty="0">
                <a:latin typeface="Times New Roman"/>
                <a:cs typeface="Times New Roman"/>
              </a:rPr>
              <a:t>What </a:t>
            </a:r>
            <a:r>
              <a:rPr sz="2800" spc="-5" dirty="0">
                <a:latin typeface="Times New Roman"/>
                <a:cs typeface="Times New Roman"/>
              </a:rPr>
              <a:t>the reader wants to </a:t>
            </a:r>
            <a:r>
              <a:rPr sz="2800" dirty="0">
                <a:latin typeface="Times New Roman"/>
                <a:cs typeface="Times New Roman"/>
              </a:rPr>
              <a:t>know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do?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7152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642365"/>
            <a:ext cx="411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Editing and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Revising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55062"/>
            <a:ext cx="4558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4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14" dirty="0">
                <a:latin typeface="Times New Roman"/>
                <a:cs typeface="Times New Roman"/>
              </a:rPr>
              <a:t>Refer </a:t>
            </a:r>
            <a:r>
              <a:rPr sz="2800" spc="-5" dirty="0">
                <a:latin typeface="Times New Roman"/>
                <a:cs typeface="Times New Roman"/>
              </a:rPr>
              <a:t>to the editing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checklist.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218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2365"/>
            <a:ext cx="708164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/>
                <a:cs typeface="Times New Roman"/>
              </a:rPr>
              <a:t>Writing </a:t>
            </a:r>
            <a:r>
              <a:rPr sz="3600" b="1" spc="-5" dirty="0">
                <a:latin typeface="Times New Roman"/>
                <a:cs typeface="Times New Roman"/>
              </a:rPr>
              <a:t>the </a:t>
            </a:r>
            <a:r>
              <a:rPr sz="3600" b="1" dirty="0">
                <a:latin typeface="Times New Roman"/>
                <a:cs typeface="Times New Roman"/>
              </a:rPr>
              <a:t>final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draft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55062"/>
            <a:ext cx="6795770" cy="156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imes New Roman"/>
                <a:cs typeface="Times New Roman"/>
              </a:rPr>
              <a:t>Write </a:t>
            </a:r>
            <a:r>
              <a:rPr sz="2800" dirty="0">
                <a:latin typeface="Times New Roman"/>
                <a:cs typeface="Times New Roman"/>
              </a:rPr>
              <a:t>the final </a:t>
            </a:r>
            <a:r>
              <a:rPr sz="2800" spc="-5" dirty="0">
                <a:latin typeface="Times New Roman"/>
                <a:cs typeface="Times New Roman"/>
              </a:rPr>
              <a:t>draft. Re-check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any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mistakes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-5" dirty="0">
                <a:latin typeface="Times New Roman"/>
                <a:cs typeface="Times New Roman"/>
              </a:rPr>
              <a:t>NOTE: Citation, References, and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Bibliography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2393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480059"/>
            <a:ext cx="2240280" cy="695325"/>
          </a:xfrm>
          <a:prstGeom prst="rect">
            <a:avLst/>
          </a:prstGeom>
          <a:solidFill>
            <a:srgbClr val="A42F0F"/>
          </a:solidFill>
          <a:ln w="15240">
            <a:solidFill>
              <a:srgbClr val="781F09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1620"/>
              </a:spcBef>
            </a:pPr>
            <a:r>
              <a:rPr sz="1800" b="1" spc="-5" dirty="0">
                <a:latin typeface="Gothic Uralic"/>
                <a:cs typeface="Gothic Uralic"/>
              </a:rPr>
              <a:t>Planning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2303" y="484631"/>
            <a:ext cx="2013585" cy="693420"/>
          </a:xfrm>
          <a:prstGeom prst="rect">
            <a:avLst/>
          </a:prstGeom>
          <a:solidFill>
            <a:srgbClr val="A42F0F"/>
          </a:solidFill>
          <a:ln w="15240">
            <a:solidFill>
              <a:srgbClr val="781F09"/>
            </a:solidFill>
          </a:ln>
        </p:spPr>
        <p:txBody>
          <a:bodyPr vert="horz" wrap="square" lIns="0" tIns="205105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1615"/>
              </a:spcBef>
            </a:pPr>
            <a:r>
              <a:rPr sz="1800" b="1" spc="-10" dirty="0">
                <a:latin typeface="Gothic Uralic"/>
                <a:cs typeface="Gothic Uralic"/>
              </a:rPr>
              <a:t>Drafting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96500" y="432816"/>
            <a:ext cx="1958339" cy="693420"/>
          </a:xfrm>
          <a:prstGeom prst="rect">
            <a:avLst/>
          </a:prstGeom>
          <a:solidFill>
            <a:srgbClr val="A42F0F"/>
          </a:solidFill>
          <a:ln w="15240">
            <a:solidFill>
              <a:srgbClr val="781F09"/>
            </a:solidFill>
          </a:ln>
        </p:spPr>
        <p:txBody>
          <a:bodyPr vert="horz" wrap="square" lIns="0" tIns="205104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614"/>
              </a:spcBef>
            </a:pPr>
            <a:r>
              <a:rPr sz="1800" b="1" spc="-5" dirty="0">
                <a:latin typeface="Gothic Uralic"/>
                <a:cs typeface="Gothic Uralic"/>
              </a:rPr>
              <a:t>Revising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2948" y="1510283"/>
            <a:ext cx="1971039" cy="914400"/>
          </a:xfrm>
          <a:custGeom>
            <a:avLst/>
            <a:gdLst/>
            <a:ahLst/>
            <a:cxnLst/>
            <a:rect l="l" t="t" r="r" b="b"/>
            <a:pathLst>
              <a:path w="1971039" h="914400">
                <a:moveTo>
                  <a:pt x="1970531" y="0"/>
                </a:moveTo>
                <a:lnTo>
                  <a:pt x="0" y="0"/>
                </a:lnTo>
                <a:lnTo>
                  <a:pt x="0" y="914400"/>
                </a:lnTo>
                <a:lnTo>
                  <a:pt x="1970531" y="914400"/>
                </a:lnTo>
                <a:lnTo>
                  <a:pt x="1970531" y="0"/>
                </a:lnTo>
                <a:close/>
              </a:path>
            </a:pathLst>
          </a:custGeom>
          <a:solidFill>
            <a:srgbClr val="9F83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12948" y="1510283"/>
            <a:ext cx="1971039" cy="914400"/>
          </a:xfrm>
          <a:prstGeom prst="rect">
            <a:avLst/>
          </a:prstGeom>
          <a:ln w="15240">
            <a:solidFill>
              <a:srgbClr val="745F39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Gothic Uralic"/>
                <a:cs typeface="Gothic Uralic"/>
              </a:rPr>
              <a:t>Determining</a:t>
            </a:r>
            <a:r>
              <a:rPr sz="1800" spc="-3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the</a:t>
            </a:r>
            <a:endParaRPr sz="1800">
              <a:latin typeface="Gothic Uralic"/>
              <a:cs typeface="Gothic Uralic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purpose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3710" y="2622042"/>
            <a:ext cx="1971039" cy="914400"/>
          </a:xfrm>
          <a:prstGeom prst="rect">
            <a:avLst/>
          </a:prstGeom>
          <a:solidFill>
            <a:srgbClr val="9F8351"/>
          </a:solidFill>
          <a:ln w="22859">
            <a:solidFill>
              <a:srgbClr val="FFFFFF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568960" marR="171450" indent="-390525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Gothic Uralic"/>
                <a:cs typeface="Gothic Uralic"/>
              </a:rPr>
              <a:t>Analyzing</a:t>
            </a:r>
            <a:r>
              <a:rPr sz="1800" spc="-7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your  </a:t>
            </a:r>
            <a:r>
              <a:rPr sz="1800" spc="-10" dirty="0">
                <a:latin typeface="Gothic Uralic"/>
                <a:cs typeface="Gothic Uralic"/>
              </a:rPr>
              <a:t>readers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8292" y="3951732"/>
            <a:ext cx="1986280" cy="929640"/>
            <a:chOff x="3098292" y="3951732"/>
            <a:chExt cx="1986280" cy="929640"/>
          </a:xfrm>
        </p:grpSpPr>
        <p:sp>
          <p:nvSpPr>
            <p:cNvPr id="9" name="object 9"/>
            <p:cNvSpPr/>
            <p:nvPr/>
          </p:nvSpPr>
          <p:spPr>
            <a:xfrm>
              <a:off x="3105912" y="3959352"/>
              <a:ext cx="1971039" cy="914400"/>
            </a:xfrm>
            <a:custGeom>
              <a:avLst/>
              <a:gdLst/>
              <a:ahLst/>
              <a:cxnLst/>
              <a:rect l="l" t="t" r="r" b="b"/>
              <a:pathLst>
                <a:path w="1971039" h="914400">
                  <a:moveTo>
                    <a:pt x="197053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970532" y="914400"/>
                  </a:lnTo>
                  <a:lnTo>
                    <a:pt x="1970532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05912" y="3959352"/>
              <a:ext cx="1971039" cy="914400"/>
            </a:xfrm>
            <a:custGeom>
              <a:avLst/>
              <a:gdLst/>
              <a:ahLst/>
              <a:cxnLst/>
              <a:rect l="l" t="t" r="r" b="b"/>
              <a:pathLst>
                <a:path w="1971039" h="914400">
                  <a:moveTo>
                    <a:pt x="0" y="914400"/>
                  </a:moveTo>
                  <a:lnTo>
                    <a:pt x="1970532" y="914400"/>
                  </a:lnTo>
                  <a:lnTo>
                    <a:pt x="1970532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5240">
              <a:solidFill>
                <a:srgbClr val="745F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48939" y="4125848"/>
            <a:ext cx="1287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othic Uralic"/>
                <a:cs typeface="Gothic Uralic"/>
              </a:rPr>
              <a:t>Collecting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20" dirty="0">
                <a:latin typeface="Gothic Uralic"/>
                <a:cs typeface="Gothic Uralic"/>
              </a:rPr>
              <a:t>i</a:t>
            </a:r>
            <a:r>
              <a:rPr sz="1800" spc="-10" dirty="0">
                <a:latin typeface="Gothic Uralic"/>
                <a:cs typeface="Gothic Uralic"/>
              </a:rPr>
              <a:t>n</a:t>
            </a:r>
            <a:r>
              <a:rPr sz="1800" dirty="0">
                <a:latin typeface="Gothic Uralic"/>
                <a:cs typeface="Gothic Uralic"/>
              </a:rPr>
              <a:t>f</a:t>
            </a:r>
            <a:r>
              <a:rPr sz="1800" spc="-10" dirty="0">
                <a:latin typeface="Gothic Uralic"/>
                <a:cs typeface="Gothic Uralic"/>
              </a:rPr>
              <a:t>o</a:t>
            </a:r>
            <a:r>
              <a:rPr sz="1800" dirty="0">
                <a:latin typeface="Gothic Uralic"/>
                <a:cs typeface="Gothic Uralic"/>
              </a:rPr>
              <a:t>rm</a:t>
            </a:r>
            <a:r>
              <a:rPr sz="1800" spc="-10" dirty="0">
                <a:latin typeface="Gothic Uralic"/>
                <a:cs typeface="Gothic Uralic"/>
              </a:rPr>
              <a:t>a</a:t>
            </a:r>
            <a:r>
              <a:rPr sz="1800" spc="-15" dirty="0">
                <a:latin typeface="Gothic Uralic"/>
                <a:cs typeface="Gothic Uralic"/>
              </a:rPr>
              <a:t>t</a:t>
            </a:r>
            <a:r>
              <a:rPr sz="1800" spc="20" dirty="0">
                <a:latin typeface="Gothic Uralic"/>
                <a:cs typeface="Gothic Uralic"/>
              </a:rPr>
              <a:t>i</a:t>
            </a:r>
            <a:r>
              <a:rPr sz="1800" dirty="0">
                <a:latin typeface="Gothic Uralic"/>
                <a:cs typeface="Gothic Uralic"/>
              </a:rPr>
              <a:t>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2111" y="5330952"/>
            <a:ext cx="1971039" cy="914400"/>
          </a:xfrm>
          <a:prstGeom prst="rect">
            <a:avLst/>
          </a:prstGeom>
          <a:solidFill>
            <a:srgbClr val="9F8351"/>
          </a:solidFill>
          <a:ln w="15240">
            <a:solidFill>
              <a:srgbClr val="745F39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latin typeface="Gothic Uralic"/>
                <a:cs typeface="Gothic Uralic"/>
              </a:rPr>
              <a:t>Completing</a:t>
            </a:r>
            <a:r>
              <a:rPr sz="1800" spc="-2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an</a:t>
            </a:r>
            <a:endParaRPr sz="1800">
              <a:latin typeface="Gothic Uralic"/>
              <a:cs typeface="Gothic Uralic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outline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5797" y="4115561"/>
            <a:ext cx="2013585" cy="2216150"/>
          </a:xfrm>
          <a:prstGeom prst="rect">
            <a:avLst/>
          </a:prstGeom>
          <a:solidFill>
            <a:srgbClr val="DE7D17"/>
          </a:solidFill>
          <a:ln w="22859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1800" spc="-10" dirty="0">
                <a:latin typeface="Gothic Uralic"/>
                <a:cs typeface="Gothic Uralic"/>
              </a:rPr>
              <a:t>Writing</a:t>
            </a:r>
            <a:r>
              <a:rPr sz="1800" spc="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initial</a:t>
            </a:r>
            <a:endParaRPr sz="18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drafts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21468" y="5375147"/>
            <a:ext cx="1862455" cy="1021080"/>
            <a:chOff x="10221468" y="5375147"/>
            <a:chExt cx="1862455" cy="1021080"/>
          </a:xfrm>
        </p:grpSpPr>
        <p:sp>
          <p:nvSpPr>
            <p:cNvPr id="15" name="object 15"/>
            <p:cNvSpPr/>
            <p:nvPr/>
          </p:nvSpPr>
          <p:spPr>
            <a:xfrm>
              <a:off x="10221468" y="5375147"/>
              <a:ext cx="1862327" cy="102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51592" y="5489447"/>
              <a:ext cx="1463040" cy="8610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74808" y="5390387"/>
              <a:ext cx="1755648" cy="91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274807" y="5390388"/>
            <a:ext cx="1755775" cy="91440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441325" marR="359410" indent="-73660">
              <a:lnSpc>
                <a:spcPct val="100000"/>
              </a:lnSpc>
              <a:spcBef>
                <a:spcPts val="1415"/>
              </a:spcBef>
            </a:pPr>
            <a:r>
              <a:rPr sz="1800" spc="15" dirty="0">
                <a:latin typeface="Gothic Uralic"/>
                <a:cs typeface="Gothic Uralic"/>
              </a:rPr>
              <a:t>A</a:t>
            </a:r>
            <a:r>
              <a:rPr sz="1800" spc="-5" dirty="0">
                <a:latin typeface="Gothic Uralic"/>
                <a:cs typeface="Gothic Uralic"/>
              </a:rPr>
              <a:t>d</a:t>
            </a:r>
            <a:r>
              <a:rPr sz="1800" spc="5" dirty="0">
                <a:latin typeface="Gothic Uralic"/>
                <a:cs typeface="Gothic Uralic"/>
              </a:rPr>
              <a:t>j</a:t>
            </a:r>
            <a:r>
              <a:rPr sz="1800" dirty="0">
                <a:latin typeface="Gothic Uralic"/>
                <a:cs typeface="Gothic Uralic"/>
              </a:rPr>
              <a:t>us</a:t>
            </a:r>
            <a:r>
              <a:rPr sz="1800" spc="-15" dirty="0">
                <a:latin typeface="Gothic Uralic"/>
                <a:cs typeface="Gothic Uralic"/>
              </a:rPr>
              <a:t>t</a:t>
            </a:r>
            <a:r>
              <a:rPr sz="1800" spc="20" dirty="0">
                <a:latin typeface="Gothic Uralic"/>
                <a:cs typeface="Gothic Uralic"/>
              </a:rPr>
              <a:t>i</a:t>
            </a:r>
            <a:r>
              <a:rPr sz="1800" spc="-15" dirty="0">
                <a:latin typeface="Gothic Uralic"/>
                <a:cs typeface="Gothic Uralic"/>
              </a:rPr>
              <a:t>n</a:t>
            </a:r>
            <a:r>
              <a:rPr sz="1800" spc="-5" dirty="0">
                <a:latin typeface="Gothic Uralic"/>
                <a:cs typeface="Gothic Uralic"/>
              </a:rPr>
              <a:t>g  </a:t>
            </a:r>
            <a:r>
              <a:rPr sz="1800" spc="-10" dirty="0">
                <a:latin typeface="Gothic Uralic"/>
                <a:cs typeface="Gothic Uralic"/>
              </a:rPr>
              <a:t>content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64495" y="3963923"/>
            <a:ext cx="2021205" cy="1021080"/>
            <a:chOff x="10064495" y="3963923"/>
            <a:chExt cx="2021205" cy="1021080"/>
          </a:xfrm>
        </p:grpSpPr>
        <p:sp>
          <p:nvSpPr>
            <p:cNvPr id="20" name="object 20"/>
            <p:cNvSpPr/>
            <p:nvPr/>
          </p:nvSpPr>
          <p:spPr>
            <a:xfrm>
              <a:off x="10088879" y="3963923"/>
              <a:ext cx="1973579" cy="102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64495" y="4215383"/>
              <a:ext cx="2020824" cy="5867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142219" y="3979163"/>
              <a:ext cx="1866900" cy="914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142219" y="3979164"/>
            <a:ext cx="1866900" cy="9144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sz="1800" dirty="0">
                <a:latin typeface="Gothic Uralic"/>
                <a:cs typeface="Gothic Uralic"/>
              </a:rPr>
              <a:t>Editing </a:t>
            </a:r>
            <a:r>
              <a:rPr sz="1800" spc="-5" dirty="0">
                <a:latin typeface="Gothic Uralic"/>
                <a:cs typeface="Gothic Uralic"/>
              </a:rPr>
              <a:t>for</a:t>
            </a:r>
            <a:r>
              <a:rPr sz="1800" spc="-7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style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047731" y="2720339"/>
            <a:ext cx="1793875" cy="1021080"/>
            <a:chOff x="10047731" y="2720339"/>
            <a:chExt cx="1793875" cy="1021080"/>
          </a:xfrm>
        </p:grpSpPr>
        <p:sp>
          <p:nvSpPr>
            <p:cNvPr id="25" name="object 25"/>
            <p:cNvSpPr/>
            <p:nvPr/>
          </p:nvSpPr>
          <p:spPr>
            <a:xfrm>
              <a:off x="10047731" y="2720339"/>
              <a:ext cx="1793748" cy="1021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04703" y="2834639"/>
              <a:ext cx="1539240" cy="8610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01071" y="2735579"/>
              <a:ext cx="1687068" cy="914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101071" y="2735579"/>
            <a:ext cx="1687195" cy="91440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27660" marR="287655" indent="-32384">
              <a:lnSpc>
                <a:spcPct val="100000"/>
              </a:lnSpc>
              <a:spcBef>
                <a:spcPts val="1415"/>
              </a:spcBef>
            </a:pPr>
            <a:r>
              <a:rPr sz="1800" dirty="0">
                <a:latin typeface="Gothic Uralic"/>
                <a:cs typeface="Gothic Uralic"/>
              </a:rPr>
              <a:t>Editing</a:t>
            </a:r>
            <a:r>
              <a:rPr sz="1800" spc="-10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for  grammar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178795" y="1286255"/>
            <a:ext cx="1793875" cy="1021080"/>
            <a:chOff x="10178795" y="1286255"/>
            <a:chExt cx="1793875" cy="1021080"/>
          </a:xfrm>
        </p:grpSpPr>
        <p:sp>
          <p:nvSpPr>
            <p:cNvPr id="30" name="object 30"/>
            <p:cNvSpPr/>
            <p:nvPr/>
          </p:nvSpPr>
          <p:spPr>
            <a:xfrm>
              <a:off x="10178795" y="1286255"/>
              <a:ext cx="1793748" cy="1021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270235" y="1400555"/>
              <a:ext cx="1609344" cy="8610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232135" y="1301495"/>
              <a:ext cx="1687068" cy="914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232135" y="1301496"/>
            <a:ext cx="1687195" cy="91440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405"/>
              </a:spcBef>
            </a:pPr>
            <a:r>
              <a:rPr sz="1800" dirty="0">
                <a:latin typeface="Gothic Uralic"/>
                <a:cs typeface="Gothic Uralic"/>
              </a:rPr>
              <a:t>Editing</a:t>
            </a:r>
            <a:r>
              <a:rPr sz="1800" spc="-3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for</a:t>
            </a:r>
            <a:endParaRPr sz="1800">
              <a:latin typeface="Gothic Uralic"/>
              <a:cs typeface="Gothic Uralic"/>
            </a:endParaRPr>
          </a:p>
          <a:p>
            <a:pPr marL="229870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mechanics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49040" y="2374392"/>
            <a:ext cx="233172" cy="239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3966971" y="3540252"/>
            <a:ext cx="234950" cy="1798320"/>
            <a:chOff x="3966971" y="3540252"/>
            <a:chExt cx="234950" cy="1798320"/>
          </a:xfrm>
        </p:grpSpPr>
        <p:sp>
          <p:nvSpPr>
            <p:cNvPr id="36" name="object 36"/>
            <p:cNvSpPr/>
            <p:nvPr/>
          </p:nvSpPr>
          <p:spPr>
            <a:xfrm>
              <a:off x="3974591" y="3547872"/>
              <a:ext cx="219710" cy="411480"/>
            </a:xfrm>
            <a:custGeom>
              <a:avLst/>
              <a:gdLst/>
              <a:ahLst/>
              <a:cxnLst/>
              <a:rect l="l" t="t" r="r" b="b"/>
              <a:pathLst>
                <a:path w="219710" h="411479">
                  <a:moveTo>
                    <a:pt x="164592" y="0"/>
                  </a:moveTo>
                  <a:lnTo>
                    <a:pt x="54863" y="0"/>
                  </a:lnTo>
                  <a:lnTo>
                    <a:pt x="54863" y="301751"/>
                  </a:lnTo>
                  <a:lnTo>
                    <a:pt x="0" y="301751"/>
                  </a:lnTo>
                  <a:lnTo>
                    <a:pt x="109728" y="411479"/>
                  </a:lnTo>
                  <a:lnTo>
                    <a:pt x="219456" y="301751"/>
                  </a:lnTo>
                  <a:lnTo>
                    <a:pt x="164592" y="30175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74591" y="3547872"/>
              <a:ext cx="219710" cy="411480"/>
            </a:xfrm>
            <a:custGeom>
              <a:avLst/>
              <a:gdLst/>
              <a:ahLst/>
              <a:cxnLst/>
              <a:rect l="l" t="t" r="r" b="b"/>
              <a:pathLst>
                <a:path w="219710" h="411479">
                  <a:moveTo>
                    <a:pt x="0" y="301751"/>
                  </a:moveTo>
                  <a:lnTo>
                    <a:pt x="54863" y="301751"/>
                  </a:lnTo>
                  <a:lnTo>
                    <a:pt x="54863" y="0"/>
                  </a:lnTo>
                  <a:lnTo>
                    <a:pt x="164592" y="0"/>
                  </a:lnTo>
                  <a:lnTo>
                    <a:pt x="164592" y="301751"/>
                  </a:lnTo>
                  <a:lnTo>
                    <a:pt x="219456" y="301751"/>
                  </a:lnTo>
                  <a:lnTo>
                    <a:pt x="109728" y="411479"/>
                  </a:lnTo>
                  <a:lnTo>
                    <a:pt x="0" y="301751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74591" y="4791456"/>
              <a:ext cx="219710" cy="539750"/>
            </a:xfrm>
            <a:custGeom>
              <a:avLst/>
              <a:gdLst/>
              <a:ahLst/>
              <a:cxnLst/>
              <a:rect l="l" t="t" r="r" b="b"/>
              <a:pathLst>
                <a:path w="219710" h="539750">
                  <a:moveTo>
                    <a:pt x="164592" y="0"/>
                  </a:moveTo>
                  <a:lnTo>
                    <a:pt x="54863" y="0"/>
                  </a:lnTo>
                  <a:lnTo>
                    <a:pt x="54863" y="429768"/>
                  </a:lnTo>
                  <a:lnTo>
                    <a:pt x="0" y="429768"/>
                  </a:lnTo>
                  <a:lnTo>
                    <a:pt x="109728" y="539496"/>
                  </a:lnTo>
                  <a:lnTo>
                    <a:pt x="219456" y="429768"/>
                  </a:lnTo>
                  <a:lnTo>
                    <a:pt x="164592" y="429768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74591" y="4791456"/>
              <a:ext cx="219710" cy="539750"/>
            </a:xfrm>
            <a:custGeom>
              <a:avLst/>
              <a:gdLst/>
              <a:ahLst/>
              <a:cxnLst/>
              <a:rect l="l" t="t" r="r" b="b"/>
              <a:pathLst>
                <a:path w="219710" h="539750">
                  <a:moveTo>
                    <a:pt x="0" y="429768"/>
                  </a:moveTo>
                  <a:lnTo>
                    <a:pt x="54863" y="429768"/>
                  </a:lnTo>
                  <a:lnTo>
                    <a:pt x="54863" y="0"/>
                  </a:lnTo>
                  <a:lnTo>
                    <a:pt x="164592" y="0"/>
                  </a:lnTo>
                  <a:lnTo>
                    <a:pt x="164592" y="429768"/>
                  </a:lnTo>
                  <a:lnTo>
                    <a:pt x="219456" y="429768"/>
                  </a:lnTo>
                  <a:lnTo>
                    <a:pt x="109728" y="539496"/>
                  </a:lnTo>
                  <a:lnTo>
                    <a:pt x="0" y="429768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173979" y="4052315"/>
            <a:ext cx="1351915" cy="208915"/>
            <a:chOff x="5173979" y="4052315"/>
            <a:chExt cx="1351915" cy="208915"/>
          </a:xfrm>
        </p:grpSpPr>
        <p:sp>
          <p:nvSpPr>
            <p:cNvPr id="41" name="object 41"/>
            <p:cNvSpPr/>
            <p:nvPr/>
          </p:nvSpPr>
          <p:spPr>
            <a:xfrm>
              <a:off x="5181599" y="4059935"/>
              <a:ext cx="1336675" cy="193675"/>
            </a:xfrm>
            <a:custGeom>
              <a:avLst/>
              <a:gdLst/>
              <a:ahLst/>
              <a:cxnLst/>
              <a:rect l="l" t="t" r="r" b="b"/>
              <a:pathLst>
                <a:path w="1336675" h="193675">
                  <a:moveTo>
                    <a:pt x="1239774" y="0"/>
                  </a:moveTo>
                  <a:lnTo>
                    <a:pt x="1239774" y="48387"/>
                  </a:lnTo>
                  <a:lnTo>
                    <a:pt x="0" y="48387"/>
                  </a:lnTo>
                  <a:lnTo>
                    <a:pt x="0" y="145161"/>
                  </a:lnTo>
                  <a:lnTo>
                    <a:pt x="1239774" y="145161"/>
                  </a:lnTo>
                  <a:lnTo>
                    <a:pt x="1239774" y="193547"/>
                  </a:lnTo>
                  <a:lnTo>
                    <a:pt x="1336548" y="96774"/>
                  </a:lnTo>
                  <a:lnTo>
                    <a:pt x="1239774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81599" y="4059935"/>
              <a:ext cx="1336675" cy="193675"/>
            </a:xfrm>
            <a:custGeom>
              <a:avLst/>
              <a:gdLst/>
              <a:ahLst/>
              <a:cxnLst/>
              <a:rect l="l" t="t" r="r" b="b"/>
              <a:pathLst>
                <a:path w="1336675" h="193675">
                  <a:moveTo>
                    <a:pt x="0" y="48387"/>
                  </a:moveTo>
                  <a:lnTo>
                    <a:pt x="1239774" y="48387"/>
                  </a:lnTo>
                  <a:lnTo>
                    <a:pt x="1239774" y="0"/>
                  </a:lnTo>
                  <a:lnTo>
                    <a:pt x="1336548" y="96774"/>
                  </a:lnTo>
                  <a:lnTo>
                    <a:pt x="1239774" y="193547"/>
                  </a:lnTo>
                  <a:lnTo>
                    <a:pt x="1239774" y="145161"/>
                  </a:lnTo>
                  <a:lnTo>
                    <a:pt x="0" y="145161"/>
                  </a:lnTo>
                  <a:lnTo>
                    <a:pt x="0" y="48387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173979" y="4440935"/>
            <a:ext cx="1351915" cy="233679"/>
            <a:chOff x="5173979" y="4440935"/>
            <a:chExt cx="1351915" cy="233679"/>
          </a:xfrm>
        </p:grpSpPr>
        <p:sp>
          <p:nvSpPr>
            <p:cNvPr id="44" name="object 44"/>
            <p:cNvSpPr/>
            <p:nvPr/>
          </p:nvSpPr>
          <p:spPr>
            <a:xfrm>
              <a:off x="5181599" y="4448555"/>
              <a:ext cx="1336675" cy="218440"/>
            </a:xfrm>
            <a:custGeom>
              <a:avLst/>
              <a:gdLst/>
              <a:ahLst/>
              <a:cxnLst/>
              <a:rect l="l" t="t" r="r" b="b"/>
              <a:pathLst>
                <a:path w="1336675" h="218439">
                  <a:moveTo>
                    <a:pt x="108965" y="0"/>
                  </a:moveTo>
                  <a:lnTo>
                    <a:pt x="0" y="108966"/>
                  </a:lnTo>
                  <a:lnTo>
                    <a:pt x="108965" y="217932"/>
                  </a:lnTo>
                  <a:lnTo>
                    <a:pt x="108965" y="163449"/>
                  </a:lnTo>
                  <a:lnTo>
                    <a:pt x="1336548" y="163449"/>
                  </a:lnTo>
                  <a:lnTo>
                    <a:pt x="1336548" y="54483"/>
                  </a:lnTo>
                  <a:lnTo>
                    <a:pt x="108965" y="54483"/>
                  </a:lnTo>
                  <a:lnTo>
                    <a:pt x="108965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599" y="4448555"/>
              <a:ext cx="1336675" cy="218440"/>
            </a:xfrm>
            <a:custGeom>
              <a:avLst/>
              <a:gdLst/>
              <a:ahLst/>
              <a:cxnLst/>
              <a:rect l="l" t="t" r="r" b="b"/>
              <a:pathLst>
                <a:path w="1336675" h="218439">
                  <a:moveTo>
                    <a:pt x="0" y="108966"/>
                  </a:moveTo>
                  <a:lnTo>
                    <a:pt x="108965" y="0"/>
                  </a:lnTo>
                  <a:lnTo>
                    <a:pt x="108965" y="54483"/>
                  </a:lnTo>
                  <a:lnTo>
                    <a:pt x="1336548" y="54483"/>
                  </a:lnTo>
                  <a:lnTo>
                    <a:pt x="1336548" y="163449"/>
                  </a:lnTo>
                  <a:lnTo>
                    <a:pt x="108965" y="163449"/>
                  </a:lnTo>
                  <a:lnTo>
                    <a:pt x="108965" y="217932"/>
                  </a:lnTo>
                  <a:lnTo>
                    <a:pt x="0" y="108966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362955" y="5277611"/>
            <a:ext cx="1308100" cy="312420"/>
            <a:chOff x="5362955" y="5277611"/>
            <a:chExt cx="1308100" cy="312420"/>
          </a:xfrm>
        </p:grpSpPr>
        <p:sp>
          <p:nvSpPr>
            <p:cNvPr id="47" name="object 47"/>
            <p:cNvSpPr/>
            <p:nvPr/>
          </p:nvSpPr>
          <p:spPr>
            <a:xfrm>
              <a:off x="5370575" y="5285231"/>
              <a:ext cx="1292860" cy="297180"/>
            </a:xfrm>
            <a:custGeom>
              <a:avLst/>
              <a:gdLst/>
              <a:ahLst/>
              <a:cxnLst/>
              <a:rect l="l" t="t" r="r" b="b"/>
              <a:pathLst>
                <a:path w="1292859" h="297179">
                  <a:moveTo>
                    <a:pt x="1143762" y="0"/>
                  </a:moveTo>
                  <a:lnTo>
                    <a:pt x="1143762" y="74295"/>
                  </a:lnTo>
                  <a:lnTo>
                    <a:pt x="0" y="74295"/>
                  </a:lnTo>
                  <a:lnTo>
                    <a:pt x="0" y="222885"/>
                  </a:lnTo>
                  <a:lnTo>
                    <a:pt x="1143762" y="222885"/>
                  </a:lnTo>
                  <a:lnTo>
                    <a:pt x="1143762" y="297180"/>
                  </a:lnTo>
                  <a:lnTo>
                    <a:pt x="1292352" y="148590"/>
                  </a:lnTo>
                  <a:lnTo>
                    <a:pt x="1143762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70575" y="5285231"/>
              <a:ext cx="1292860" cy="297180"/>
            </a:xfrm>
            <a:custGeom>
              <a:avLst/>
              <a:gdLst/>
              <a:ahLst/>
              <a:cxnLst/>
              <a:rect l="l" t="t" r="r" b="b"/>
              <a:pathLst>
                <a:path w="1292859" h="297179">
                  <a:moveTo>
                    <a:pt x="0" y="74295"/>
                  </a:moveTo>
                  <a:lnTo>
                    <a:pt x="1143762" y="74295"/>
                  </a:lnTo>
                  <a:lnTo>
                    <a:pt x="1143762" y="0"/>
                  </a:lnTo>
                  <a:lnTo>
                    <a:pt x="1292352" y="148590"/>
                  </a:lnTo>
                  <a:lnTo>
                    <a:pt x="1143762" y="297180"/>
                  </a:lnTo>
                  <a:lnTo>
                    <a:pt x="1143762" y="222885"/>
                  </a:lnTo>
                  <a:lnTo>
                    <a:pt x="0" y="222885"/>
                  </a:lnTo>
                  <a:lnTo>
                    <a:pt x="0" y="74295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323332" y="5961888"/>
            <a:ext cx="1351915" cy="291465"/>
            <a:chOff x="5323332" y="5961888"/>
            <a:chExt cx="1351915" cy="291465"/>
          </a:xfrm>
        </p:grpSpPr>
        <p:sp>
          <p:nvSpPr>
            <p:cNvPr id="50" name="object 50"/>
            <p:cNvSpPr/>
            <p:nvPr/>
          </p:nvSpPr>
          <p:spPr>
            <a:xfrm>
              <a:off x="5330952" y="5969508"/>
              <a:ext cx="1336675" cy="276225"/>
            </a:xfrm>
            <a:custGeom>
              <a:avLst/>
              <a:gdLst/>
              <a:ahLst/>
              <a:cxnLst/>
              <a:rect l="l" t="t" r="r" b="b"/>
              <a:pathLst>
                <a:path w="1336675" h="276225">
                  <a:moveTo>
                    <a:pt x="137922" y="0"/>
                  </a:moveTo>
                  <a:lnTo>
                    <a:pt x="0" y="137921"/>
                  </a:lnTo>
                  <a:lnTo>
                    <a:pt x="137922" y="275843"/>
                  </a:lnTo>
                  <a:lnTo>
                    <a:pt x="137922" y="206882"/>
                  </a:lnTo>
                  <a:lnTo>
                    <a:pt x="1336548" y="206882"/>
                  </a:lnTo>
                  <a:lnTo>
                    <a:pt x="1336548" y="68960"/>
                  </a:lnTo>
                  <a:lnTo>
                    <a:pt x="137922" y="68960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30952" y="5969508"/>
              <a:ext cx="1336675" cy="276225"/>
            </a:xfrm>
            <a:custGeom>
              <a:avLst/>
              <a:gdLst/>
              <a:ahLst/>
              <a:cxnLst/>
              <a:rect l="l" t="t" r="r" b="b"/>
              <a:pathLst>
                <a:path w="1336675" h="276225">
                  <a:moveTo>
                    <a:pt x="0" y="137921"/>
                  </a:moveTo>
                  <a:lnTo>
                    <a:pt x="137922" y="0"/>
                  </a:lnTo>
                  <a:lnTo>
                    <a:pt x="137922" y="68960"/>
                  </a:lnTo>
                  <a:lnTo>
                    <a:pt x="1336548" y="68960"/>
                  </a:lnTo>
                  <a:lnTo>
                    <a:pt x="1336548" y="206882"/>
                  </a:lnTo>
                  <a:lnTo>
                    <a:pt x="137922" y="206882"/>
                  </a:lnTo>
                  <a:lnTo>
                    <a:pt x="137922" y="275843"/>
                  </a:lnTo>
                  <a:lnTo>
                    <a:pt x="0" y="137921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699004" y="4213859"/>
            <a:ext cx="280670" cy="2098675"/>
            <a:chOff x="2699004" y="4213859"/>
            <a:chExt cx="280670" cy="2098675"/>
          </a:xfrm>
        </p:grpSpPr>
        <p:sp>
          <p:nvSpPr>
            <p:cNvPr id="53" name="object 53"/>
            <p:cNvSpPr/>
            <p:nvPr/>
          </p:nvSpPr>
          <p:spPr>
            <a:xfrm>
              <a:off x="2706624" y="4221479"/>
              <a:ext cx="265430" cy="2083435"/>
            </a:xfrm>
            <a:custGeom>
              <a:avLst/>
              <a:gdLst/>
              <a:ahLst/>
              <a:cxnLst/>
              <a:rect l="l" t="t" r="r" b="b"/>
              <a:pathLst>
                <a:path w="265430" h="2083435">
                  <a:moveTo>
                    <a:pt x="198881" y="0"/>
                  </a:moveTo>
                  <a:lnTo>
                    <a:pt x="198881" y="33147"/>
                  </a:lnTo>
                  <a:lnTo>
                    <a:pt x="116077" y="33147"/>
                  </a:lnTo>
                  <a:lnTo>
                    <a:pt x="70883" y="42263"/>
                  </a:lnTo>
                  <a:lnTo>
                    <a:pt x="33988" y="67119"/>
                  </a:lnTo>
                  <a:lnTo>
                    <a:pt x="9118" y="103977"/>
                  </a:lnTo>
                  <a:lnTo>
                    <a:pt x="0" y="149098"/>
                  </a:lnTo>
                  <a:lnTo>
                    <a:pt x="0" y="2083308"/>
                  </a:lnTo>
                  <a:lnTo>
                    <a:pt x="66293" y="2083308"/>
                  </a:lnTo>
                  <a:lnTo>
                    <a:pt x="66293" y="149098"/>
                  </a:lnTo>
                  <a:lnTo>
                    <a:pt x="70197" y="129766"/>
                  </a:lnTo>
                  <a:lnTo>
                    <a:pt x="80851" y="113982"/>
                  </a:lnTo>
                  <a:lnTo>
                    <a:pt x="96672" y="103342"/>
                  </a:lnTo>
                  <a:lnTo>
                    <a:pt x="116077" y="99441"/>
                  </a:lnTo>
                  <a:lnTo>
                    <a:pt x="198881" y="99441"/>
                  </a:lnTo>
                  <a:lnTo>
                    <a:pt x="198881" y="132588"/>
                  </a:lnTo>
                  <a:lnTo>
                    <a:pt x="265175" y="66294"/>
                  </a:lnTo>
                  <a:lnTo>
                    <a:pt x="198881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06624" y="4221479"/>
              <a:ext cx="265430" cy="2083435"/>
            </a:xfrm>
            <a:custGeom>
              <a:avLst/>
              <a:gdLst/>
              <a:ahLst/>
              <a:cxnLst/>
              <a:rect l="l" t="t" r="r" b="b"/>
              <a:pathLst>
                <a:path w="265430" h="2083435">
                  <a:moveTo>
                    <a:pt x="0" y="2083308"/>
                  </a:moveTo>
                  <a:lnTo>
                    <a:pt x="0" y="149098"/>
                  </a:lnTo>
                  <a:lnTo>
                    <a:pt x="9118" y="103977"/>
                  </a:lnTo>
                  <a:lnTo>
                    <a:pt x="33988" y="67119"/>
                  </a:lnTo>
                  <a:lnTo>
                    <a:pt x="70883" y="42263"/>
                  </a:lnTo>
                  <a:lnTo>
                    <a:pt x="116077" y="33147"/>
                  </a:lnTo>
                  <a:lnTo>
                    <a:pt x="198881" y="33147"/>
                  </a:lnTo>
                  <a:lnTo>
                    <a:pt x="198881" y="0"/>
                  </a:lnTo>
                  <a:lnTo>
                    <a:pt x="265175" y="66294"/>
                  </a:lnTo>
                  <a:lnTo>
                    <a:pt x="198881" y="132588"/>
                  </a:lnTo>
                  <a:lnTo>
                    <a:pt x="198881" y="99441"/>
                  </a:lnTo>
                  <a:lnTo>
                    <a:pt x="116077" y="99441"/>
                  </a:lnTo>
                  <a:lnTo>
                    <a:pt x="96672" y="103342"/>
                  </a:lnTo>
                  <a:lnTo>
                    <a:pt x="80851" y="113982"/>
                  </a:lnTo>
                  <a:lnTo>
                    <a:pt x="70197" y="129766"/>
                  </a:lnTo>
                  <a:lnTo>
                    <a:pt x="66293" y="149098"/>
                  </a:lnTo>
                  <a:lnTo>
                    <a:pt x="66293" y="2083308"/>
                  </a:lnTo>
                  <a:lnTo>
                    <a:pt x="0" y="2083308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887968" y="2252472"/>
            <a:ext cx="2304415" cy="3744595"/>
            <a:chOff x="8887968" y="2252472"/>
            <a:chExt cx="2304415" cy="3744595"/>
          </a:xfrm>
        </p:grpSpPr>
        <p:sp>
          <p:nvSpPr>
            <p:cNvPr id="56" name="object 56"/>
            <p:cNvSpPr/>
            <p:nvPr/>
          </p:nvSpPr>
          <p:spPr>
            <a:xfrm>
              <a:off x="8895588" y="5731763"/>
              <a:ext cx="1336675" cy="257810"/>
            </a:xfrm>
            <a:custGeom>
              <a:avLst/>
              <a:gdLst/>
              <a:ahLst/>
              <a:cxnLst/>
              <a:rect l="l" t="t" r="r" b="b"/>
              <a:pathLst>
                <a:path w="1336675" h="257810">
                  <a:moveTo>
                    <a:pt x="1207769" y="0"/>
                  </a:moveTo>
                  <a:lnTo>
                    <a:pt x="1207769" y="64389"/>
                  </a:lnTo>
                  <a:lnTo>
                    <a:pt x="0" y="64389"/>
                  </a:lnTo>
                  <a:lnTo>
                    <a:pt x="0" y="193167"/>
                  </a:lnTo>
                  <a:lnTo>
                    <a:pt x="1207769" y="193167"/>
                  </a:lnTo>
                  <a:lnTo>
                    <a:pt x="1207769" y="257556"/>
                  </a:lnTo>
                  <a:lnTo>
                    <a:pt x="1336547" y="128778"/>
                  </a:lnTo>
                  <a:lnTo>
                    <a:pt x="1207769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95588" y="5731763"/>
              <a:ext cx="1336675" cy="257810"/>
            </a:xfrm>
            <a:custGeom>
              <a:avLst/>
              <a:gdLst/>
              <a:ahLst/>
              <a:cxnLst/>
              <a:rect l="l" t="t" r="r" b="b"/>
              <a:pathLst>
                <a:path w="1336675" h="257810">
                  <a:moveTo>
                    <a:pt x="0" y="64389"/>
                  </a:moveTo>
                  <a:lnTo>
                    <a:pt x="1207769" y="64389"/>
                  </a:lnTo>
                  <a:lnTo>
                    <a:pt x="1207769" y="0"/>
                  </a:lnTo>
                  <a:lnTo>
                    <a:pt x="1336547" y="128778"/>
                  </a:lnTo>
                  <a:lnTo>
                    <a:pt x="1207769" y="257556"/>
                  </a:lnTo>
                  <a:lnTo>
                    <a:pt x="1207769" y="193167"/>
                  </a:lnTo>
                  <a:lnTo>
                    <a:pt x="0" y="193167"/>
                  </a:lnTo>
                  <a:lnTo>
                    <a:pt x="0" y="64389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966704" y="4925567"/>
              <a:ext cx="218440" cy="477520"/>
            </a:xfrm>
            <a:custGeom>
              <a:avLst/>
              <a:gdLst/>
              <a:ahLst/>
              <a:cxnLst/>
              <a:rect l="l" t="t" r="r" b="b"/>
              <a:pathLst>
                <a:path w="218440" h="477520">
                  <a:moveTo>
                    <a:pt x="108966" y="0"/>
                  </a:moveTo>
                  <a:lnTo>
                    <a:pt x="0" y="108965"/>
                  </a:lnTo>
                  <a:lnTo>
                    <a:pt x="54482" y="108965"/>
                  </a:lnTo>
                  <a:lnTo>
                    <a:pt x="54482" y="477011"/>
                  </a:lnTo>
                  <a:lnTo>
                    <a:pt x="163449" y="477011"/>
                  </a:lnTo>
                  <a:lnTo>
                    <a:pt x="163449" y="108965"/>
                  </a:lnTo>
                  <a:lnTo>
                    <a:pt x="217931" y="108965"/>
                  </a:lnTo>
                  <a:lnTo>
                    <a:pt x="108966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966704" y="4925567"/>
              <a:ext cx="218440" cy="477520"/>
            </a:xfrm>
            <a:custGeom>
              <a:avLst/>
              <a:gdLst/>
              <a:ahLst/>
              <a:cxnLst/>
              <a:rect l="l" t="t" r="r" b="b"/>
              <a:pathLst>
                <a:path w="218440" h="477520">
                  <a:moveTo>
                    <a:pt x="0" y="108965"/>
                  </a:moveTo>
                  <a:lnTo>
                    <a:pt x="108966" y="0"/>
                  </a:lnTo>
                  <a:lnTo>
                    <a:pt x="217931" y="108965"/>
                  </a:lnTo>
                  <a:lnTo>
                    <a:pt x="163449" y="108965"/>
                  </a:lnTo>
                  <a:lnTo>
                    <a:pt x="163449" y="477011"/>
                  </a:lnTo>
                  <a:lnTo>
                    <a:pt x="54482" y="477011"/>
                  </a:lnTo>
                  <a:lnTo>
                    <a:pt x="54482" y="108965"/>
                  </a:lnTo>
                  <a:lnTo>
                    <a:pt x="0" y="108965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945368" y="3677411"/>
              <a:ext cx="218440" cy="281940"/>
            </a:xfrm>
            <a:custGeom>
              <a:avLst/>
              <a:gdLst/>
              <a:ahLst/>
              <a:cxnLst/>
              <a:rect l="l" t="t" r="r" b="b"/>
              <a:pathLst>
                <a:path w="218440" h="281939">
                  <a:moveTo>
                    <a:pt x="108965" y="0"/>
                  </a:moveTo>
                  <a:lnTo>
                    <a:pt x="0" y="108965"/>
                  </a:lnTo>
                  <a:lnTo>
                    <a:pt x="54482" y="108965"/>
                  </a:lnTo>
                  <a:lnTo>
                    <a:pt x="54482" y="281939"/>
                  </a:lnTo>
                  <a:lnTo>
                    <a:pt x="163449" y="281939"/>
                  </a:lnTo>
                  <a:lnTo>
                    <a:pt x="163449" y="108965"/>
                  </a:lnTo>
                  <a:lnTo>
                    <a:pt x="217931" y="108965"/>
                  </a:lnTo>
                  <a:lnTo>
                    <a:pt x="108965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945368" y="3677411"/>
              <a:ext cx="218440" cy="281940"/>
            </a:xfrm>
            <a:custGeom>
              <a:avLst/>
              <a:gdLst/>
              <a:ahLst/>
              <a:cxnLst/>
              <a:rect l="l" t="t" r="r" b="b"/>
              <a:pathLst>
                <a:path w="218440" h="281939">
                  <a:moveTo>
                    <a:pt x="0" y="108965"/>
                  </a:moveTo>
                  <a:lnTo>
                    <a:pt x="108965" y="0"/>
                  </a:lnTo>
                  <a:lnTo>
                    <a:pt x="217931" y="108965"/>
                  </a:lnTo>
                  <a:lnTo>
                    <a:pt x="163449" y="108965"/>
                  </a:lnTo>
                  <a:lnTo>
                    <a:pt x="163449" y="281939"/>
                  </a:lnTo>
                  <a:lnTo>
                    <a:pt x="54482" y="281939"/>
                  </a:lnTo>
                  <a:lnTo>
                    <a:pt x="54482" y="108965"/>
                  </a:lnTo>
                  <a:lnTo>
                    <a:pt x="0" y="108965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966704" y="2260092"/>
              <a:ext cx="218440" cy="411480"/>
            </a:xfrm>
            <a:custGeom>
              <a:avLst/>
              <a:gdLst/>
              <a:ahLst/>
              <a:cxnLst/>
              <a:rect l="l" t="t" r="r" b="b"/>
              <a:pathLst>
                <a:path w="218440" h="411480">
                  <a:moveTo>
                    <a:pt x="108966" y="0"/>
                  </a:moveTo>
                  <a:lnTo>
                    <a:pt x="0" y="108966"/>
                  </a:lnTo>
                  <a:lnTo>
                    <a:pt x="54482" y="108966"/>
                  </a:lnTo>
                  <a:lnTo>
                    <a:pt x="54482" y="411480"/>
                  </a:lnTo>
                  <a:lnTo>
                    <a:pt x="163449" y="411480"/>
                  </a:lnTo>
                  <a:lnTo>
                    <a:pt x="163449" y="108966"/>
                  </a:lnTo>
                  <a:lnTo>
                    <a:pt x="217931" y="108966"/>
                  </a:lnTo>
                  <a:lnTo>
                    <a:pt x="108966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966704" y="2260092"/>
              <a:ext cx="218440" cy="411480"/>
            </a:xfrm>
            <a:custGeom>
              <a:avLst/>
              <a:gdLst/>
              <a:ahLst/>
              <a:cxnLst/>
              <a:rect l="l" t="t" r="r" b="b"/>
              <a:pathLst>
                <a:path w="218440" h="411480">
                  <a:moveTo>
                    <a:pt x="0" y="108966"/>
                  </a:moveTo>
                  <a:lnTo>
                    <a:pt x="108966" y="0"/>
                  </a:lnTo>
                  <a:lnTo>
                    <a:pt x="217931" y="108966"/>
                  </a:lnTo>
                  <a:lnTo>
                    <a:pt x="163449" y="108966"/>
                  </a:lnTo>
                  <a:lnTo>
                    <a:pt x="163449" y="411480"/>
                  </a:lnTo>
                  <a:lnTo>
                    <a:pt x="54482" y="411480"/>
                  </a:lnTo>
                  <a:lnTo>
                    <a:pt x="54482" y="108966"/>
                  </a:lnTo>
                  <a:lnTo>
                    <a:pt x="0" y="108966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039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6061" y="475234"/>
            <a:ext cx="9525000" cy="543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84835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writer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have one of the following </a:t>
            </a:r>
            <a:r>
              <a:rPr sz="2400" spc="-5" dirty="0">
                <a:latin typeface="Times New Roman"/>
                <a:cs typeface="Times New Roman"/>
              </a:rPr>
              <a:t>purposes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writing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80" dirty="0">
                <a:latin typeface="Times New Roman"/>
                <a:cs typeface="Times New Roman"/>
              </a:rPr>
              <a:t>technical  </a:t>
            </a:r>
            <a:r>
              <a:rPr sz="2400" spc="-5" dirty="0">
                <a:latin typeface="Times New Roman"/>
                <a:cs typeface="Times New Roman"/>
              </a:rPr>
              <a:t>document: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i="1" spc="-110" dirty="0">
                <a:latin typeface="Times New Roman"/>
                <a:cs typeface="Times New Roman"/>
              </a:rPr>
              <a:t>To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Instruct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 Documents: </a:t>
            </a:r>
            <a:r>
              <a:rPr sz="2400" spc="-15" dirty="0">
                <a:latin typeface="Times New Roman"/>
                <a:cs typeface="Times New Roman"/>
              </a:rPr>
              <a:t>Training </a:t>
            </a:r>
            <a:r>
              <a:rPr sz="2400" dirty="0">
                <a:latin typeface="Times New Roman"/>
                <a:cs typeface="Times New Roman"/>
              </a:rPr>
              <a:t>and operator </a:t>
            </a:r>
            <a:r>
              <a:rPr sz="2400" spc="-5" dirty="0">
                <a:latin typeface="Times New Roman"/>
                <a:cs typeface="Times New Roman"/>
              </a:rPr>
              <a:t>manuals, </a:t>
            </a:r>
            <a:r>
              <a:rPr sz="2400" dirty="0">
                <a:latin typeface="Times New Roman"/>
                <a:cs typeface="Times New Roman"/>
              </a:rPr>
              <a:t>policy and </a:t>
            </a:r>
            <a:r>
              <a:rPr sz="2400" spc="-80" dirty="0">
                <a:latin typeface="Times New Roman"/>
                <a:cs typeface="Times New Roman"/>
              </a:rPr>
              <a:t>procedure  </a:t>
            </a:r>
            <a:r>
              <a:rPr sz="2400" spc="-5" dirty="0">
                <a:latin typeface="Times New Roman"/>
                <a:cs typeface="Times New Roman"/>
              </a:rPr>
              <a:t>statements, consumer </a:t>
            </a:r>
            <a:r>
              <a:rPr sz="2400" dirty="0">
                <a:latin typeface="Times New Roman"/>
                <a:cs typeface="Times New Roman"/>
              </a:rPr>
              <a:t>instructions,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Arial"/>
              <a:buChar char="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i="1" spc="-110" dirty="0">
                <a:latin typeface="Times New Roman"/>
                <a:cs typeface="Times New Roman"/>
              </a:rPr>
              <a:t>To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record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 Documents: </a:t>
            </a:r>
            <a:r>
              <a:rPr sz="2400" dirty="0">
                <a:latin typeface="Times New Roman"/>
                <a:cs typeface="Times New Roman"/>
              </a:rPr>
              <a:t>Minutes, file reports, lab reports,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Arial"/>
              <a:buChar char="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i="1" spc="-114" dirty="0">
                <a:latin typeface="Times New Roman"/>
                <a:cs typeface="Times New Roman"/>
              </a:rPr>
              <a:t>To </a:t>
            </a:r>
            <a:r>
              <a:rPr sz="2400" b="1" i="1" dirty="0">
                <a:latin typeface="Times New Roman"/>
                <a:cs typeface="Times New Roman"/>
              </a:rPr>
              <a:t>Inform (for decision</a:t>
            </a:r>
            <a:r>
              <a:rPr sz="2400" b="1" i="1" spc="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making)</a:t>
            </a:r>
            <a:endParaRPr sz="2400">
              <a:latin typeface="Times New Roman"/>
              <a:cs typeface="Times New Roman"/>
            </a:endParaRPr>
          </a:p>
          <a:p>
            <a:pPr marL="355600" marR="7874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 Documents: Progress </a:t>
            </a:r>
            <a:r>
              <a:rPr sz="2400" dirty="0">
                <a:latin typeface="Times New Roman"/>
                <a:cs typeface="Times New Roman"/>
              </a:rPr>
              <a:t>reports, </a:t>
            </a:r>
            <a:r>
              <a:rPr sz="2400" spc="-5" dirty="0">
                <a:latin typeface="Times New Roman"/>
                <a:cs typeface="Times New Roman"/>
              </a:rPr>
              <a:t>performance evaluation, </a:t>
            </a:r>
            <a:r>
              <a:rPr sz="2400" spc="-65" dirty="0">
                <a:latin typeface="Times New Roman"/>
                <a:cs typeface="Times New Roman"/>
              </a:rPr>
              <a:t>feasibility  </a:t>
            </a:r>
            <a:r>
              <a:rPr sz="2400" dirty="0">
                <a:latin typeface="Times New Roman"/>
                <a:cs typeface="Times New Roman"/>
              </a:rPr>
              <a:t>reports, </a:t>
            </a:r>
            <a:r>
              <a:rPr sz="2400" spc="-5" dirty="0">
                <a:latin typeface="Times New Roman"/>
                <a:cs typeface="Times New Roman"/>
              </a:rPr>
              <a:t>investigative </a:t>
            </a:r>
            <a:r>
              <a:rPr sz="2400" dirty="0">
                <a:latin typeface="Times New Roman"/>
                <a:cs typeface="Times New Roman"/>
              </a:rPr>
              <a:t>reports,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631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27454" y="519313"/>
            <a:ext cx="9667240" cy="55600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i="1" spc="-114" dirty="0">
                <a:latin typeface="Times New Roman"/>
                <a:cs typeface="Times New Roman"/>
              </a:rPr>
              <a:t>To </a:t>
            </a:r>
            <a:r>
              <a:rPr sz="2400" b="1" i="1" dirty="0">
                <a:latin typeface="Times New Roman"/>
                <a:cs typeface="Times New Roman"/>
              </a:rPr>
              <a:t>Inform (without decision</a:t>
            </a:r>
            <a:r>
              <a:rPr sz="2400" b="1" i="1" spc="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making)</a:t>
            </a:r>
            <a:endParaRPr sz="2400">
              <a:latin typeface="Times New Roman"/>
              <a:cs typeface="Times New Roman"/>
            </a:endParaRPr>
          </a:p>
          <a:p>
            <a:pPr marL="355600" marR="66675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 Documents: Information </a:t>
            </a:r>
            <a:r>
              <a:rPr sz="2400" dirty="0">
                <a:latin typeface="Times New Roman"/>
                <a:cs typeface="Times New Roman"/>
              </a:rPr>
              <a:t>bulletins, </a:t>
            </a:r>
            <a:r>
              <a:rPr sz="2400" spc="-5" dirty="0">
                <a:latin typeface="Times New Roman"/>
                <a:cs typeface="Times New Roman"/>
              </a:rPr>
              <a:t>literature reviews, </a:t>
            </a:r>
            <a:r>
              <a:rPr sz="2400" spc="-100" dirty="0">
                <a:latin typeface="Times New Roman"/>
                <a:cs typeface="Times New Roman"/>
              </a:rPr>
              <a:t>product  </a:t>
            </a:r>
            <a:r>
              <a:rPr sz="2400" dirty="0">
                <a:latin typeface="Times New Roman"/>
                <a:cs typeface="Times New Roman"/>
              </a:rPr>
              <a:t>descriptions,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explanations,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Arial"/>
              <a:buChar char="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i="1" spc="-110" dirty="0">
                <a:latin typeface="Times New Roman"/>
                <a:cs typeface="Times New Roman"/>
              </a:rPr>
              <a:t>To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recommend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 Documents: Simple </a:t>
            </a:r>
            <a:r>
              <a:rPr sz="2400" dirty="0">
                <a:latin typeface="Times New Roman"/>
                <a:cs typeface="Times New Roman"/>
              </a:rPr>
              <a:t>proposals, </a:t>
            </a:r>
            <a:r>
              <a:rPr sz="2400" spc="-5" dirty="0">
                <a:latin typeface="Times New Roman"/>
                <a:cs typeface="Times New Roman"/>
              </a:rPr>
              <a:t>feasibility </a:t>
            </a:r>
            <a:r>
              <a:rPr sz="2400" dirty="0">
                <a:latin typeface="Times New Roman"/>
                <a:cs typeface="Times New Roman"/>
              </a:rPr>
              <a:t>studies,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recommendation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reports,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i="1" spc="-114" dirty="0">
                <a:latin typeface="Times New Roman"/>
                <a:cs typeface="Times New Roman"/>
              </a:rPr>
              <a:t>To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persuade</a:t>
            </a:r>
            <a:endParaRPr sz="2400">
              <a:latin typeface="Times New Roman"/>
              <a:cs typeface="Times New Roman"/>
            </a:endParaRPr>
          </a:p>
          <a:p>
            <a:pPr marL="355600" marR="16891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 Documents: </a:t>
            </a:r>
            <a:r>
              <a:rPr sz="2400" dirty="0">
                <a:latin typeface="Times New Roman"/>
                <a:cs typeface="Times New Roman"/>
              </a:rPr>
              <a:t>Construction bids, grant applications, technical </a:t>
            </a:r>
            <a:r>
              <a:rPr sz="2400" spc="-180" dirty="0">
                <a:latin typeface="Times New Roman"/>
                <a:cs typeface="Times New Roman"/>
              </a:rPr>
              <a:t>news  </a:t>
            </a:r>
            <a:r>
              <a:rPr sz="2400" dirty="0">
                <a:latin typeface="Times New Roman"/>
                <a:cs typeface="Times New Roman"/>
              </a:rPr>
              <a:t>release, reports dealing with sensitive topics,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45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77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1826" y="103211"/>
            <a:ext cx="9807575" cy="6174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28230">
              <a:lnSpc>
                <a:spcPct val="1418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Date: February 7,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2015  </a:t>
            </a:r>
            <a:r>
              <a:rPr sz="2000" spc="-45" dirty="0">
                <a:latin typeface="Times New Roman"/>
                <a:cs typeface="Times New Roman"/>
              </a:rPr>
              <a:t>To: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design </a:t>
            </a:r>
            <a:r>
              <a:rPr sz="2000" spc="-5" dirty="0">
                <a:latin typeface="Times New Roman"/>
                <a:cs typeface="Times New Roman"/>
              </a:rPr>
              <a:t>team  From: </a:t>
            </a:r>
            <a:r>
              <a:rPr sz="2000" dirty="0">
                <a:latin typeface="Times New Roman"/>
                <a:cs typeface="Times New Roman"/>
              </a:rPr>
              <a:t>Nazia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Times New Roman"/>
                <a:cs typeface="Times New Roman"/>
              </a:rPr>
              <a:t>Subject: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spc="-5" dirty="0">
                <a:latin typeface="Times New Roman"/>
                <a:cs typeface="Times New Roman"/>
              </a:rPr>
              <a:t>site implementation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meeting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000" spc="-5" dirty="0">
                <a:latin typeface="Times New Roman"/>
                <a:cs typeface="Times New Roman"/>
              </a:rPr>
              <a:t>Please attend </a:t>
            </a:r>
            <a:r>
              <a:rPr sz="2000" dirty="0">
                <a:latin typeface="Times New Roman"/>
                <a:cs typeface="Times New Roman"/>
              </a:rPr>
              <a:t>our </a:t>
            </a:r>
            <a:r>
              <a:rPr sz="2000" spc="-5" dirty="0">
                <a:latin typeface="Times New Roman"/>
                <a:cs typeface="Times New Roman"/>
              </a:rPr>
              <a:t>first </a:t>
            </a:r>
            <a:r>
              <a:rPr sz="2000" dirty="0">
                <a:latin typeface="Times New Roman"/>
                <a:cs typeface="Times New Roman"/>
              </a:rPr>
              <a:t>website </a:t>
            </a:r>
            <a:r>
              <a:rPr sz="2000" spc="-5" dirty="0">
                <a:latin typeface="Times New Roman"/>
                <a:cs typeface="Times New Roman"/>
              </a:rPr>
              <a:t>implementation meeting, scheduled for February </a:t>
            </a:r>
            <a:r>
              <a:rPr sz="2000" dirty="0">
                <a:latin typeface="Times New Roman"/>
                <a:cs typeface="Times New Roman"/>
              </a:rPr>
              <a:t>15, </a:t>
            </a:r>
            <a:r>
              <a:rPr sz="2000" spc="-20" dirty="0">
                <a:latin typeface="Times New Roman"/>
                <a:cs typeface="Times New Roman"/>
              </a:rPr>
              <a:t>11:00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A.M.-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1:00 </a:t>
            </a:r>
            <a:r>
              <a:rPr sz="2000" spc="-55" dirty="0">
                <a:latin typeface="Times New Roman"/>
                <a:cs typeface="Times New Roman"/>
              </a:rPr>
              <a:t>P.M.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Room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109.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ensure </a:t>
            </a:r>
            <a:r>
              <a:rPr sz="2000" spc="-10" dirty="0">
                <a:latin typeface="Times New Roman"/>
                <a:cs typeface="Times New Roman"/>
              </a:rPr>
              <a:t>productivity,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am </a:t>
            </a:r>
            <a:r>
              <a:rPr sz="2000" dirty="0">
                <a:latin typeface="Times New Roman"/>
                <a:cs typeface="Times New Roman"/>
              </a:rPr>
              <a:t>asking that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of you prepare the following prior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our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meeting: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Josh-inventory </a:t>
            </a:r>
            <a:r>
              <a:rPr sz="2000" dirty="0">
                <a:latin typeface="Times New Roman"/>
                <a:cs typeface="Times New Roman"/>
              </a:rPr>
              <a:t>our </a:t>
            </a:r>
            <a:r>
              <a:rPr sz="2000" spc="-5" dirty="0">
                <a:latin typeface="Times New Roman"/>
                <a:cs typeface="Times New Roman"/>
              </a:rPr>
              <a:t>stock product photos. Then determine if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will need to upgrade </a:t>
            </a:r>
            <a:r>
              <a:rPr sz="2000" dirty="0">
                <a:latin typeface="Times New Roman"/>
                <a:cs typeface="Times New Roman"/>
              </a:rPr>
              <a:t>our  graphics for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website’s </a:t>
            </a:r>
            <a:r>
              <a:rPr sz="2000" dirty="0">
                <a:latin typeface="Times New Roman"/>
                <a:cs typeface="Times New Roman"/>
              </a:rPr>
              <a:t>online </a:t>
            </a:r>
            <a:r>
              <a:rPr sz="2000" spc="-5" dirty="0">
                <a:latin typeface="Times New Roman"/>
                <a:cs typeface="Times New Roman"/>
              </a:rPr>
              <a:t>shopping cart. </a:t>
            </a:r>
            <a:r>
              <a:rPr sz="2000" spc="-55" dirty="0">
                <a:latin typeface="Times New Roman"/>
                <a:cs typeface="Times New Roman"/>
              </a:rPr>
              <a:t>Your </a:t>
            </a:r>
            <a:r>
              <a:rPr sz="2000" spc="-5" dirty="0">
                <a:latin typeface="Times New Roman"/>
                <a:cs typeface="Times New Roman"/>
              </a:rPr>
              <a:t>job also will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redesign </a:t>
            </a:r>
            <a:r>
              <a:rPr sz="2000" spc="-10" dirty="0">
                <a:latin typeface="Times New Roman"/>
                <a:cs typeface="Times New Roman"/>
              </a:rPr>
              <a:t>our  </a:t>
            </a:r>
            <a:r>
              <a:rPr sz="2000" dirty="0">
                <a:latin typeface="Times New Roman"/>
                <a:cs typeface="Times New Roman"/>
              </a:rPr>
              <a:t>corporate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logo.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AutoNum type="arabicPeriod"/>
              <a:tabLst>
                <a:tab pos="355600" algn="l"/>
              </a:tabLst>
            </a:pPr>
            <a:r>
              <a:rPr sz="2000" spc="-25" dirty="0">
                <a:latin typeface="Times New Roman"/>
                <a:cs typeface="Times New Roman"/>
              </a:rPr>
              <a:t>Tasha- </a:t>
            </a:r>
            <a:r>
              <a:rPr sz="2000" spc="-5" dirty="0">
                <a:latin typeface="Times New Roman"/>
                <a:cs typeface="Times New Roman"/>
              </a:rPr>
              <a:t>research our competitors. Find </a:t>
            </a:r>
            <a:r>
              <a:rPr sz="2000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which components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their </a:t>
            </a:r>
            <a:r>
              <a:rPr sz="2000" spc="-55" dirty="0">
                <a:latin typeface="Times New Roman"/>
                <a:cs typeface="Times New Roman"/>
              </a:rPr>
              <a:t>Web </a:t>
            </a:r>
            <a:r>
              <a:rPr sz="2000" spc="-5" dirty="0">
                <a:latin typeface="Times New Roman"/>
                <a:cs typeface="Times New Roman"/>
              </a:rPr>
              <a:t>sites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might  </a:t>
            </a:r>
            <a:r>
              <a:rPr sz="2000" dirty="0">
                <a:latin typeface="Times New Roman"/>
                <a:cs typeface="Times New Roman"/>
              </a:rPr>
              <a:t>need </a:t>
            </a:r>
            <a:r>
              <a:rPr sz="2000" spc="-10" dirty="0">
                <a:latin typeface="Times New Roman"/>
                <a:cs typeface="Times New Roman"/>
              </a:rPr>
              <a:t>to include </a:t>
            </a:r>
            <a:r>
              <a:rPr sz="2000" spc="-5" dirty="0">
                <a:latin typeface="Times New Roman"/>
                <a:cs typeface="Times New Roman"/>
              </a:rPr>
              <a:t>in ours. </a:t>
            </a:r>
            <a:r>
              <a:rPr sz="2000" spc="-10" dirty="0">
                <a:latin typeface="Times New Roman"/>
                <a:cs typeface="Times New Roman"/>
              </a:rPr>
              <a:t>More </a:t>
            </a:r>
            <a:r>
              <a:rPr sz="2000" spc="-5" dirty="0">
                <a:latin typeface="Times New Roman"/>
                <a:cs typeface="Times New Roman"/>
              </a:rPr>
              <a:t>important, determine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screens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could add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our  </a:t>
            </a:r>
            <a:r>
              <a:rPr sz="2000" spc="-5" dirty="0">
                <a:latin typeface="Times New Roman"/>
                <a:cs typeface="Times New Roman"/>
              </a:rPr>
              <a:t>site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unique.</a:t>
            </a:r>
            <a:endParaRPr sz="20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Ychun- </a:t>
            </a:r>
            <a:r>
              <a:rPr sz="2000" spc="-5" dirty="0">
                <a:latin typeface="Times New Roman"/>
                <a:cs typeface="Times New Roman"/>
              </a:rPr>
              <a:t>contact </a:t>
            </a:r>
            <a:r>
              <a:rPr sz="2000" dirty="0">
                <a:latin typeface="Times New Roman"/>
                <a:cs typeface="Times New Roman"/>
              </a:rPr>
              <a:t>our </a:t>
            </a:r>
            <a:r>
              <a:rPr sz="2000" spc="-5" dirty="0">
                <a:latin typeface="Times New Roman"/>
                <a:cs typeface="Times New Roman"/>
              </a:rPr>
              <a:t>site administrator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determine optimum load-up </a:t>
            </a:r>
            <a:r>
              <a:rPr sz="2000" spc="-10" dirty="0">
                <a:latin typeface="Times New Roman"/>
                <a:cs typeface="Times New Roman"/>
              </a:rPr>
              <a:t>time. </a:t>
            </a:r>
            <a:r>
              <a:rPr sz="2000" dirty="0">
                <a:latin typeface="Times New Roman"/>
                <a:cs typeface="Times New Roman"/>
              </a:rPr>
              <a:t>This will </a:t>
            </a:r>
            <a:r>
              <a:rPr sz="2000" spc="-5" dirty="0">
                <a:latin typeface="Times New Roman"/>
                <a:cs typeface="Times New Roman"/>
              </a:rPr>
              <a:t>help  </a:t>
            </a:r>
            <a:r>
              <a:rPr sz="2000" dirty="0">
                <a:latin typeface="Times New Roman"/>
                <a:cs typeface="Times New Roman"/>
              </a:rPr>
              <a:t>josh and </a:t>
            </a:r>
            <a:r>
              <a:rPr sz="2000" spc="-5" dirty="0">
                <a:latin typeface="Times New Roman"/>
                <a:cs typeface="Times New Roman"/>
              </a:rPr>
              <a:t>team </a:t>
            </a:r>
            <a:r>
              <a:rPr sz="2000" dirty="0">
                <a:latin typeface="Times New Roman"/>
                <a:cs typeface="Times New Roman"/>
              </a:rPr>
              <a:t>decide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graphics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33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2116" y="1581150"/>
            <a:ext cx="107549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solidFill>
                  <a:srgbClr val="A42F0F"/>
                </a:solidFill>
                <a:latin typeface="Arial"/>
                <a:cs typeface="Arial"/>
              </a:rPr>
              <a:t> </a:t>
            </a:r>
            <a:r>
              <a:rPr sz="2400" dirty="0">
                <a:latin typeface="Times New Roman"/>
                <a:cs typeface="Times New Roman"/>
              </a:rPr>
              <a:t>This is an </a:t>
            </a:r>
            <a:r>
              <a:rPr sz="2400" spc="-5" dirty="0">
                <a:latin typeface="Times New Roman"/>
                <a:cs typeface="Times New Roman"/>
              </a:rPr>
              <a:t>important meeting, as you </a:t>
            </a: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35" dirty="0">
                <a:latin typeface="Times New Roman"/>
                <a:cs typeface="Times New Roman"/>
              </a:rPr>
              <a:t>know. </a:t>
            </a:r>
            <a:r>
              <a:rPr sz="2400" spc="-20" dirty="0">
                <a:latin typeface="Times New Roman"/>
                <a:cs typeface="Times New Roman"/>
              </a:rPr>
              <a:t>Without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web </a:t>
            </a:r>
            <a:r>
              <a:rPr sz="2400" dirty="0">
                <a:latin typeface="Times New Roman"/>
                <a:cs typeface="Times New Roman"/>
              </a:rPr>
              <a:t>site, our </a:t>
            </a:r>
            <a:r>
              <a:rPr sz="2400" spc="-5" dirty="0">
                <a:latin typeface="Times New Roman"/>
                <a:cs typeface="Times New Roman"/>
              </a:rPr>
              <a:t>company </a:t>
            </a:r>
            <a:r>
              <a:rPr sz="2400" spc="-225" dirty="0">
                <a:latin typeface="Times New Roman"/>
                <a:cs typeface="Times New Roman"/>
              </a:rPr>
              <a:t>has  </a:t>
            </a:r>
            <a:r>
              <a:rPr sz="2400" spc="-5" dirty="0">
                <a:latin typeface="Times New Roman"/>
                <a:cs typeface="Times New Roman"/>
              </a:rPr>
              <a:t>fallen behind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competition. Though </a:t>
            </a:r>
            <a:r>
              <a:rPr sz="2400" dirty="0">
                <a:latin typeface="Times New Roman"/>
                <a:cs typeface="Times New Roman"/>
              </a:rPr>
              <a:t>our </a:t>
            </a:r>
            <a:r>
              <a:rPr sz="2400" spc="-5" dirty="0">
                <a:latin typeface="Times New Roman"/>
                <a:cs typeface="Times New Roman"/>
              </a:rPr>
              <a:t>local market </a:t>
            </a:r>
            <a:r>
              <a:rPr sz="2400" dirty="0">
                <a:latin typeface="Times New Roman"/>
                <a:cs typeface="Times New Roman"/>
              </a:rPr>
              <a:t>share is sound, our </a:t>
            </a:r>
            <a:r>
              <a:rPr sz="2400" spc="-5" dirty="0">
                <a:latin typeface="Times New Roman"/>
                <a:cs typeface="Times New Roman"/>
              </a:rPr>
              <a:t>national  </a:t>
            </a:r>
            <a:r>
              <a:rPr sz="2400" dirty="0">
                <a:latin typeface="Times New Roman"/>
                <a:cs typeface="Times New Roman"/>
              </a:rPr>
              <a:t>and global </a:t>
            </a:r>
            <a:r>
              <a:rPr sz="2400" spc="-5" dirty="0">
                <a:latin typeface="Times New Roman"/>
                <a:cs typeface="Times New Roman"/>
              </a:rPr>
              <a:t>sales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at least </a:t>
            </a:r>
            <a:r>
              <a:rPr sz="2400" dirty="0">
                <a:latin typeface="Times New Roman"/>
                <a:cs typeface="Times New Roman"/>
              </a:rPr>
              <a:t>56 </a:t>
            </a:r>
            <a:r>
              <a:rPr sz="2400" spc="-5" dirty="0">
                <a:latin typeface="Times New Roman"/>
                <a:cs typeface="Times New Roman"/>
              </a:rPr>
              <a:t>percent below </a:t>
            </a:r>
            <a:r>
              <a:rPr sz="2400" dirty="0">
                <a:latin typeface="Times New Roman"/>
                <a:cs typeface="Times New Roman"/>
              </a:rPr>
              <a:t>goal. </a:t>
            </a:r>
            <a:r>
              <a:rPr sz="2400" spc="-5" dirty="0">
                <a:latin typeface="Times New Roman"/>
                <a:cs typeface="Times New Roman"/>
              </a:rPr>
              <a:t>The quick </a:t>
            </a:r>
            <a:r>
              <a:rPr sz="2400" dirty="0">
                <a:latin typeface="Times New Roman"/>
                <a:cs typeface="Times New Roman"/>
              </a:rPr>
              <a:t>fix for this is a </a:t>
            </a:r>
            <a:r>
              <a:rPr sz="2400" spc="-5" dirty="0">
                <a:latin typeface="Times New Roman"/>
                <a:cs typeface="Times New Roman"/>
              </a:rPr>
              <a:t>web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site,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will allow us </a:t>
            </a:r>
            <a:r>
              <a:rPr sz="2400" dirty="0">
                <a:latin typeface="Times New Roman"/>
                <a:cs typeface="Times New Roman"/>
              </a:rPr>
              <a:t>to reach </a:t>
            </a:r>
            <a:r>
              <a:rPr sz="2400" spc="-5" dirty="0">
                <a:latin typeface="Times New Roman"/>
                <a:cs typeface="Times New Roman"/>
              </a:rPr>
              <a:t>millions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potential clients </a:t>
            </a:r>
            <a:r>
              <a:rPr sz="2400" dirty="0">
                <a:latin typeface="Times New Roman"/>
                <a:cs typeface="Times New Roman"/>
              </a:rPr>
              <a:t>at a </a:t>
            </a:r>
            <a:r>
              <a:rPr sz="2400" spc="-5" dirty="0">
                <a:latin typeface="Times New Roman"/>
                <a:cs typeface="Times New Roman"/>
              </a:rPr>
              <a:t>keystroke. </a:t>
            </a:r>
            <a:r>
              <a:rPr sz="2400" spc="-3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an  </a:t>
            </a:r>
            <a:r>
              <a:rPr sz="2400" spc="-5" dirty="0">
                <a:latin typeface="Times New Roman"/>
                <a:cs typeface="Times New Roman"/>
              </a:rPr>
              <a:t>outstanding website, our company’ </a:t>
            </a:r>
            <a:r>
              <a:rPr sz="2400" dirty="0">
                <a:latin typeface="Times New Roman"/>
                <a:cs typeface="Times New Roman"/>
              </a:rPr>
              <a:t>stock </a:t>
            </a:r>
            <a:r>
              <a:rPr sz="2400" spc="-5" dirty="0">
                <a:latin typeface="Times New Roman"/>
                <a:cs typeface="Times New Roman"/>
              </a:rPr>
              <a:t>should increase,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that will mean  bonuses </a:t>
            </a:r>
            <a:r>
              <a:rPr sz="2400" dirty="0">
                <a:latin typeface="Times New Roman"/>
                <a:cs typeface="Times New Roman"/>
              </a:rPr>
              <a:t>for all.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557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40154" y="349136"/>
            <a:ext cx="10059670" cy="58299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Determining </a:t>
            </a:r>
            <a:r>
              <a:rPr sz="2400" b="1" spc="-5" dirty="0">
                <a:latin typeface="Times New Roman"/>
                <a:cs typeface="Times New Roman"/>
              </a:rPr>
              <a:t>and Analyzing Document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735"/>
              </a:lnSpc>
              <a:spcBef>
                <a:spcPts val="70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specific </a:t>
            </a:r>
            <a:r>
              <a:rPr sz="2400" spc="-5" dirty="0">
                <a:latin typeface="Times New Roman"/>
                <a:cs typeface="Times New Roman"/>
              </a:rPr>
              <a:t>document </a:t>
            </a:r>
            <a:r>
              <a:rPr sz="2400" dirty="0">
                <a:latin typeface="Times New Roman"/>
                <a:cs typeface="Times New Roman"/>
              </a:rPr>
              <a:t>type is required or will be appropriate. Search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internationally accepted standards regarding </a:t>
            </a:r>
            <a:r>
              <a:rPr sz="2400" spc="-5" dirty="0">
                <a:latin typeface="Times New Roman"/>
                <a:cs typeface="Times New Roman"/>
              </a:rPr>
              <a:t>format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92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Analyzing the </a:t>
            </a:r>
            <a:r>
              <a:rPr sz="2400" b="1" spc="-10" dirty="0">
                <a:latin typeface="Times New Roman"/>
                <a:cs typeface="Times New Roman"/>
              </a:rPr>
              <a:t>Writing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Situation/Context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subject controversial within 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organization?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events created the need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document?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continuing events depend on this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document?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Given the deadline for this </a:t>
            </a:r>
            <a:r>
              <a:rPr sz="2400" spc="-5" dirty="0">
                <a:latin typeface="Times New Roman"/>
                <a:cs typeface="Times New Roman"/>
              </a:rPr>
              <a:t>document, </a:t>
            </a:r>
            <a:r>
              <a:rPr sz="2400" dirty="0">
                <a:latin typeface="Times New Roman"/>
                <a:cs typeface="Times New Roman"/>
              </a:rPr>
              <a:t>what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can be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included?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influence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document </a:t>
            </a:r>
            <a:r>
              <a:rPr sz="2400" dirty="0">
                <a:latin typeface="Times New Roman"/>
                <a:cs typeface="Times New Roman"/>
              </a:rPr>
              <a:t>have on </a:t>
            </a:r>
            <a:r>
              <a:rPr sz="2400" spc="-5" dirty="0">
                <a:latin typeface="Times New Roman"/>
                <a:cs typeface="Times New Roman"/>
              </a:rPr>
              <a:t>company </a:t>
            </a:r>
            <a:r>
              <a:rPr sz="2400" dirty="0">
                <a:latin typeface="Times New Roman"/>
                <a:cs typeface="Times New Roman"/>
              </a:rPr>
              <a:t>operations 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goals?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subject under the control of a </a:t>
            </a:r>
            <a:r>
              <a:rPr sz="2400" spc="-5" dirty="0">
                <a:latin typeface="Times New Roman"/>
                <a:cs typeface="Times New Roman"/>
              </a:rPr>
              <a:t>government </a:t>
            </a:r>
            <a:r>
              <a:rPr sz="2400" dirty="0">
                <a:latin typeface="Times New Roman"/>
                <a:cs typeface="Times New Roman"/>
              </a:rPr>
              <a:t>agency or specific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regulations?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external groups are involved in this subject, and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why?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334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212293"/>
            <a:ext cx="349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Analyzing</a:t>
            </a:r>
            <a:r>
              <a:rPr sz="3200" b="1" spc="-2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Audience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9114" y="1219708"/>
          <a:ext cx="11384915" cy="5493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75"/>
                <a:gridCol w="9476740"/>
              </a:tblGrid>
              <a:tr h="46748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Reader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Purpose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Executives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20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decisions</a:t>
                      </a:r>
                      <a:r>
                        <a:rPr sz="200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20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applicability,</a:t>
                      </a:r>
                      <a:r>
                        <a:rPr sz="2000" spc="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profitability.</a:t>
                      </a:r>
                      <a:r>
                        <a:rPr sz="20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sz="20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want</a:t>
                      </a:r>
                      <a:r>
                        <a:rPr sz="2000" spc="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conclusions</a:t>
                      </a:r>
                      <a:r>
                        <a:rPr sz="2000" spc="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alternatives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rather than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details.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149263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Technologists,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 marR="60325">
                        <a:lnSpc>
                          <a:spcPct val="114999"/>
                        </a:lnSpc>
                        <a:tabLst>
                          <a:tab pos="1627505" algn="l"/>
                        </a:tabLst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engi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eers,	&amp;  scientists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1210310" algn="l"/>
                          <a:tab pos="1548130" algn="l"/>
                          <a:tab pos="2885440" algn="l"/>
                          <a:tab pos="3848735" algn="l"/>
                          <a:tab pos="4511675" algn="l"/>
                          <a:tab pos="5132070" algn="l"/>
                          <a:tab pos="5814695" algn="l"/>
                          <a:tab pos="6680200" algn="l"/>
                          <a:tab pos="7515225" algn="l"/>
                          <a:tab pos="9043035" algn="l"/>
                        </a:tabLst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Interested	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	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information	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transfer.	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They	need	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facts,	details,	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theory,	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methodology,	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conclusions.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105155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Technicians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Need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troubleshoot,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modify,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upgrade,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maintain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or repair equipment.</a:t>
                      </a:r>
                      <a:r>
                        <a:rPr sz="2000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 marR="59690">
                        <a:lnSpc>
                          <a:spcPct val="114999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need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practical information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format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easy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use.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facilitate understanding, they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rely on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visuals.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90389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Operators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Need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instructions to operate equipment or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perform procedures. They need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set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easy</a:t>
                      </a:r>
                      <a:r>
                        <a:rPr sz="20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understand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commands in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step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step format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visuals.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87684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866775" algn="l"/>
                        </a:tabLst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Non	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technical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persons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They read for interest and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information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0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1580</Words>
  <Application>Microsoft Office PowerPoint</Application>
  <PresentationFormat>Widescreen</PresentationFormat>
  <Paragraphs>243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Gothic Uralic</vt:lpstr>
      <vt:lpstr>Symbol</vt:lpstr>
      <vt:lpstr>Times New Roman</vt:lpstr>
      <vt:lpstr>Office Theme</vt:lpstr>
      <vt:lpstr>PowerPoint Presentation</vt:lpstr>
      <vt:lpstr>Revising</vt:lpstr>
      <vt:lpstr>Analyzing 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Analyzing Audience</vt:lpstr>
      <vt:lpstr>Conducting audience analysis</vt:lpstr>
      <vt:lpstr>PowerPoint Presentation</vt:lpstr>
      <vt:lpstr>Multiple Readers</vt:lpstr>
      <vt:lpstr>Gathering Information and Ideas</vt:lpstr>
      <vt:lpstr>Investigation-Determine the type of data you need</vt:lpstr>
      <vt:lpstr>Secondary Sources</vt:lpstr>
      <vt:lpstr>Secondary Sources</vt:lpstr>
      <vt:lpstr>Investigation-Recognized Research Journal Publishers</vt:lpstr>
      <vt:lpstr>PowerPoint Presentation</vt:lpstr>
      <vt:lpstr>Investigation-Primary Data collection methods</vt:lpstr>
      <vt:lpstr>Sampling</vt:lpstr>
      <vt:lpstr>Sampling methods</vt:lpstr>
      <vt:lpstr>Investigation-Data Analysis-Secondary data</vt:lpstr>
      <vt:lpstr>Statistical analysis</vt:lpstr>
      <vt:lpstr>Data analysis</vt:lpstr>
      <vt:lpstr>Interpreting and Critically Analyzing the Data and  Material</vt:lpstr>
      <vt:lpstr>Organize your material according to the  internationally accepted formats of the documents</vt:lpstr>
      <vt:lpstr>PowerPoint Presentation</vt:lpstr>
      <vt:lpstr>4. Select pictures and labeled diagrams suitable for the  audience and the situation of writing</vt:lpstr>
      <vt:lpstr>Drafting</vt:lpstr>
      <vt:lpstr>PowerPoint Presentation</vt:lpstr>
      <vt:lpstr>Writing the final draft</vt:lpstr>
      <vt:lpstr>Revising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 Mumtaz</dc:creator>
  <cp:lastModifiedBy>Faiza Mumtaz</cp:lastModifiedBy>
  <cp:revision>1</cp:revision>
  <dcterms:created xsi:type="dcterms:W3CDTF">2021-02-24T06:56:45Z</dcterms:created>
  <dcterms:modified xsi:type="dcterms:W3CDTF">2021-02-24T06:59:31Z</dcterms:modified>
</cp:coreProperties>
</file>