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2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3EFF0F-3D7B-448A-8125-883112410EFA}" type="datetimeFigureOut">
              <a:rPr lang="en-US" smtClean="0"/>
              <a:t>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BA3008-511D-4990-8183-CB2403236667}" type="slidenum">
              <a:rPr lang="en-US" smtClean="0"/>
              <a:t>‹#›</a:t>
            </a:fld>
            <a:endParaRPr lang="en-US"/>
          </a:p>
        </p:txBody>
      </p:sp>
    </p:spTree>
    <p:extLst>
      <p:ext uri="{BB962C8B-B14F-4D97-AF65-F5344CB8AC3E}">
        <p14:creationId xmlns:p14="http://schemas.microsoft.com/office/powerpoint/2010/main" val="724385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1F68CF-D28B-4437-9092-25ECA5F8DF33}"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320161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1F68CF-D28B-4437-9092-25ECA5F8DF33}"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214847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821599-2AB7-429A-B2DC-2B05AE62FF09}" type="datetimeFigureOut">
              <a:rPr lang="en-US" smtClean="0">
                <a:solidFill>
                  <a:prstClr val="white">
                    <a:tint val="75000"/>
                    <a:alpha val="60000"/>
                  </a:prstClr>
                </a:solidFill>
              </a:rPr>
              <a:pPr/>
              <a:t>3/1/2021</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AFE7CEAA-4C72-4152-8D6D-B7653B7FC83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60331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821599-2AB7-429A-B2DC-2B05AE62FF09}" type="datetimeFigureOut">
              <a:rPr lang="en-US" smtClean="0">
                <a:solidFill>
                  <a:prstClr val="white">
                    <a:tint val="75000"/>
                    <a:alpha val="60000"/>
                  </a:prstClr>
                </a:solidFill>
              </a:rPr>
              <a:pPr/>
              <a:t>3/1/2021</a:t>
            </a:fld>
            <a:endParaRPr 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AFE7CEAA-4C72-4152-8D6D-B7653B7FC83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940420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821599-2AB7-429A-B2DC-2B05AE62FF09}" type="datetimeFigureOut">
              <a:rPr lang="en-US" smtClean="0">
                <a:solidFill>
                  <a:prstClr val="white">
                    <a:tint val="75000"/>
                    <a:alpha val="60000"/>
                  </a:prstClr>
                </a:solidFill>
              </a:rPr>
              <a:pPr/>
              <a:t>3/1/2021</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AFE7CEAA-4C72-4152-8D6D-B7653B7FC83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927799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821599-2AB7-429A-B2DC-2B05AE62FF09}" type="datetimeFigureOut">
              <a:rPr lang="en-US" smtClean="0">
                <a:solidFill>
                  <a:prstClr val="white">
                    <a:tint val="75000"/>
                    <a:alpha val="60000"/>
                  </a:prstClr>
                </a:solidFill>
              </a:rPr>
              <a:pPr/>
              <a:t>3/1/2021</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AFE7CEAA-4C72-4152-8D6D-B7653B7FC830}" type="slidenum">
              <a:rPr lang="en-US" smtClean="0">
                <a:solidFill>
                  <a:prstClr val="white">
                    <a:tint val="75000"/>
                  </a:prstClr>
                </a:solidFill>
              </a:rPr>
              <a:pPr/>
              <a:t>‹#›</a:t>
            </a:fld>
            <a:endParaRPr lang="en-US">
              <a:solidFill>
                <a:prstClr val="white">
                  <a:tint val="75000"/>
                </a:prstClr>
              </a:solidFill>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48896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821599-2AB7-429A-B2DC-2B05AE62FF09}" type="datetimeFigureOut">
              <a:rPr lang="en-US" smtClean="0">
                <a:solidFill>
                  <a:prstClr val="white">
                    <a:tint val="75000"/>
                    <a:alpha val="60000"/>
                  </a:prstClr>
                </a:solidFill>
              </a:rPr>
              <a:pPr/>
              <a:t>3/1/2021</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AFE7CEAA-4C72-4152-8D6D-B7653B7FC83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37065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821599-2AB7-429A-B2DC-2B05AE62FF09}" type="datetimeFigureOut">
              <a:rPr lang="en-US" smtClean="0">
                <a:solidFill>
                  <a:prstClr val="white">
                    <a:tint val="75000"/>
                    <a:alpha val="60000"/>
                  </a:prstClr>
                </a:solidFill>
              </a:rPr>
              <a:pPr/>
              <a:t>3/1/2021</a:t>
            </a:fld>
            <a:endParaRPr 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AFE7CEAA-4C72-4152-8D6D-B7653B7FC83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386204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821599-2AB7-429A-B2DC-2B05AE62FF09}" type="datetimeFigureOut">
              <a:rPr lang="en-US" smtClean="0">
                <a:solidFill>
                  <a:prstClr val="white">
                    <a:tint val="75000"/>
                    <a:alpha val="60000"/>
                  </a:prstClr>
                </a:solidFill>
              </a:rPr>
              <a:pPr/>
              <a:t>3/1/2021</a:t>
            </a:fld>
            <a:endParaRPr 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AFE7CEAA-4C72-4152-8D6D-B7653B7FC83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845107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821599-2AB7-429A-B2DC-2B05AE62FF09}" type="datetimeFigureOut">
              <a:rPr lang="en-US" smtClean="0">
                <a:solidFill>
                  <a:prstClr val="white">
                    <a:tint val="75000"/>
                    <a:alpha val="60000"/>
                  </a:prstClr>
                </a:solidFill>
              </a:rPr>
              <a:pPr/>
              <a:t>3/1/2021</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AFE7CEAA-4C72-4152-8D6D-B7653B7FC83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559325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821599-2AB7-429A-B2DC-2B05AE62FF09}" type="datetimeFigureOut">
              <a:rPr lang="en-US" smtClean="0">
                <a:solidFill>
                  <a:prstClr val="white">
                    <a:tint val="75000"/>
                    <a:alpha val="60000"/>
                  </a:prstClr>
                </a:solidFill>
              </a:rPr>
              <a:pPr/>
              <a:t>3/1/2021</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AFE7CEAA-4C72-4152-8D6D-B7653B7FC83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979347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C821599-2AB7-429A-B2DC-2B05AE62FF09}" type="datetimeFigureOut">
              <a:rPr lang="en-US" smtClean="0">
                <a:solidFill>
                  <a:prstClr val="white">
                    <a:tint val="75000"/>
                    <a:alpha val="60000"/>
                  </a:prstClr>
                </a:solidFill>
              </a:rPr>
              <a:pPr/>
              <a:t>3/1/2021</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AFE7CEAA-4C72-4152-8D6D-B7653B7FC83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531321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821599-2AB7-429A-B2DC-2B05AE62FF09}" type="datetimeFigureOut">
              <a:rPr lang="en-US" smtClean="0">
                <a:solidFill>
                  <a:prstClr val="white">
                    <a:tint val="75000"/>
                    <a:alpha val="60000"/>
                  </a:prstClr>
                </a:solidFill>
              </a:rPr>
              <a:pPr/>
              <a:t>3/1/2021</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AFE7CEAA-4C72-4152-8D6D-B7653B7FC83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553663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821599-2AB7-429A-B2DC-2B05AE62FF09}" type="datetimeFigureOut">
              <a:rPr lang="en-US" smtClean="0">
                <a:solidFill>
                  <a:prstClr val="white">
                    <a:tint val="75000"/>
                    <a:alpha val="60000"/>
                  </a:prstClr>
                </a:solidFill>
              </a:rPr>
              <a:pPr/>
              <a:t>3/1/2021</a:t>
            </a:fld>
            <a:endParaRPr 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AFE7CEAA-4C72-4152-8D6D-B7653B7FC83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763144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821599-2AB7-429A-B2DC-2B05AE62FF09}" type="datetimeFigureOut">
              <a:rPr lang="en-US" smtClean="0">
                <a:solidFill>
                  <a:prstClr val="white">
                    <a:tint val="75000"/>
                    <a:alpha val="60000"/>
                  </a:prstClr>
                </a:solidFill>
              </a:rPr>
              <a:pPr/>
              <a:t>3/1/2021</a:t>
            </a:fld>
            <a:endParaRPr lang="en-US">
              <a:solidFill>
                <a:prstClr val="white">
                  <a:tint val="75000"/>
                  <a:alpha val="60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alpha val="60000"/>
                </a:prstClr>
              </a:solidFill>
            </a:endParaRPr>
          </a:p>
        </p:txBody>
      </p:sp>
      <p:sp>
        <p:nvSpPr>
          <p:cNvPr id="9" name="Slide Number Placeholder 8"/>
          <p:cNvSpPr>
            <a:spLocks noGrp="1"/>
          </p:cNvSpPr>
          <p:nvPr>
            <p:ph type="sldNum" sz="quarter" idx="12"/>
          </p:nvPr>
        </p:nvSpPr>
        <p:spPr/>
        <p:txBody>
          <a:bodyPr/>
          <a:lstStyle/>
          <a:p>
            <a:fld id="{AFE7CEAA-4C72-4152-8D6D-B7653B7FC83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427002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C821599-2AB7-429A-B2DC-2B05AE62FF09}" type="datetimeFigureOut">
              <a:rPr lang="en-US" smtClean="0">
                <a:solidFill>
                  <a:prstClr val="white">
                    <a:tint val="75000"/>
                    <a:alpha val="60000"/>
                  </a:prstClr>
                </a:solidFill>
              </a:rPr>
              <a:pPr/>
              <a:t>3/1/2021</a:t>
            </a:fld>
            <a:endParaRPr lang="en-US">
              <a:solidFill>
                <a:prstClr val="white">
                  <a:tint val="75000"/>
                  <a:alpha val="60000"/>
                </a:prstClr>
              </a:solidFill>
            </a:endParaRPr>
          </a:p>
        </p:txBody>
      </p:sp>
      <p:sp>
        <p:nvSpPr>
          <p:cNvPr id="5" name="Footer Placeholder 3"/>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4"/>
          <p:cNvSpPr>
            <a:spLocks noGrp="1"/>
          </p:cNvSpPr>
          <p:nvPr>
            <p:ph type="sldNum" sz="quarter" idx="12"/>
          </p:nvPr>
        </p:nvSpPr>
        <p:spPr/>
        <p:txBody>
          <a:bodyPr/>
          <a:lstStyle/>
          <a:p>
            <a:fld id="{AFE7CEAA-4C72-4152-8D6D-B7653B7FC83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457793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821599-2AB7-429A-B2DC-2B05AE62FF09}" type="datetimeFigureOut">
              <a:rPr lang="en-US" smtClean="0">
                <a:solidFill>
                  <a:prstClr val="white">
                    <a:tint val="75000"/>
                    <a:alpha val="60000"/>
                  </a:prstClr>
                </a:solidFill>
              </a:rPr>
              <a:pPr/>
              <a:t>3/1/2021</a:t>
            </a:fld>
            <a:endParaRPr lang="en-US">
              <a:solidFill>
                <a:prstClr val="white">
                  <a:tint val="75000"/>
                  <a:alpha val="60000"/>
                </a:prstClr>
              </a:solidFill>
            </a:endParaRPr>
          </a:p>
        </p:txBody>
      </p:sp>
      <p:sp>
        <p:nvSpPr>
          <p:cNvPr id="5" name="Footer Placeholder 2"/>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3"/>
          <p:cNvSpPr>
            <a:spLocks noGrp="1"/>
          </p:cNvSpPr>
          <p:nvPr>
            <p:ph type="sldNum" sz="quarter" idx="12"/>
          </p:nvPr>
        </p:nvSpPr>
        <p:spPr/>
        <p:txBody>
          <a:bodyPr/>
          <a:lstStyle/>
          <a:p>
            <a:fld id="{AFE7CEAA-4C72-4152-8D6D-B7653B7FC83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62234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C821599-2AB7-429A-B2DC-2B05AE62FF09}" type="datetimeFigureOut">
              <a:rPr lang="en-US" smtClean="0">
                <a:solidFill>
                  <a:prstClr val="white">
                    <a:tint val="75000"/>
                    <a:alpha val="60000"/>
                  </a:prstClr>
                </a:solidFill>
              </a:rPr>
              <a:pPr/>
              <a:t>3/1/2021</a:t>
            </a:fld>
            <a:endParaRPr lang="en-US">
              <a:solidFill>
                <a:prstClr val="white">
                  <a:tint val="75000"/>
                  <a:alpha val="60000"/>
                </a:prstClr>
              </a:solidFill>
            </a:endParaRPr>
          </a:p>
        </p:txBody>
      </p:sp>
      <p:sp>
        <p:nvSpPr>
          <p:cNvPr id="5" name="Footer Placeholder 5"/>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6"/>
          <p:cNvSpPr>
            <a:spLocks noGrp="1"/>
          </p:cNvSpPr>
          <p:nvPr>
            <p:ph type="sldNum" sz="quarter" idx="12"/>
          </p:nvPr>
        </p:nvSpPr>
        <p:spPr/>
        <p:txBody>
          <a:bodyPr/>
          <a:lstStyle/>
          <a:p>
            <a:fld id="{AFE7CEAA-4C72-4152-8D6D-B7653B7FC83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577902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821599-2AB7-429A-B2DC-2B05AE62FF09}" type="datetimeFigureOut">
              <a:rPr lang="en-US" smtClean="0">
                <a:solidFill>
                  <a:prstClr val="white">
                    <a:tint val="75000"/>
                    <a:alpha val="60000"/>
                  </a:prstClr>
                </a:solidFill>
              </a:rPr>
              <a:pPr/>
              <a:t>3/1/2021</a:t>
            </a:fld>
            <a:endParaRPr 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AFE7CEAA-4C72-4152-8D6D-B7653B7FC83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647301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C821599-2AB7-429A-B2DC-2B05AE62FF09}" type="datetimeFigureOut">
              <a:rPr lang="en-US" smtClean="0">
                <a:solidFill>
                  <a:prstClr val="white">
                    <a:tint val="75000"/>
                    <a:alpha val="60000"/>
                  </a:prstClr>
                </a:solidFill>
              </a:rPr>
              <a:pPr/>
              <a:t>3/1/2021</a:t>
            </a:fld>
            <a:endParaRPr lang="en-US">
              <a:solidFill>
                <a:prstClr val="white">
                  <a:tint val="75000"/>
                  <a:alpha val="60000"/>
                </a:prstClr>
              </a:solidFill>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solidFill>
                <a:prstClr val="white">
                  <a:tint val="75000"/>
                  <a:alpha val="60000"/>
                </a:prstClr>
              </a:solidFill>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FE7CEAA-4C72-4152-8D6D-B7653B7FC830}"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28530338"/>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Synthesis writing</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sz="2800" dirty="0">
                <a:solidFill>
                  <a:schemeClr val="bg1"/>
                </a:solidFill>
                <a:latin typeface="Times New Roman" panose="02020603050405020304" pitchFamily="18" charset="0"/>
                <a:cs typeface="Times New Roman" panose="02020603050405020304" pitchFamily="18" charset="0"/>
              </a:rPr>
              <a:t>Writing a synthesis essay</a:t>
            </a:r>
          </a:p>
          <a:p>
            <a:endParaRPr lang="en-US" dirty="0"/>
          </a:p>
        </p:txBody>
      </p:sp>
    </p:spTree>
    <p:extLst>
      <p:ext uri="{BB962C8B-B14F-4D97-AF65-F5344CB8AC3E}">
        <p14:creationId xmlns:p14="http://schemas.microsoft.com/office/powerpoint/2010/main" val="2463927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11016" y="239151"/>
            <a:ext cx="10128738" cy="6386731"/>
          </a:xfrm>
        </p:spPr>
        <p:txBody>
          <a:bodyPr>
            <a:normAutofit/>
          </a:bodyPr>
          <a:lstStyle/>
          <a:p>
            <a:pPr algn="just"/>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Narrow Your Topic: </a:t>
            </a: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it is often best to choose a specific focused topic. For example, the broad topic of the individual in conflict with society would need to be narrowed to something more specific such to how characters isolate themselves when confronting society’s injustices and prejudices</a:t>
            </a:r>
            <a:r>
              <a:rPr lang="en-US" sz="2400" dirty="0" smtClean="0">
                <a:solidFill>
                  <a:schemeClr val="bg1">
                    <a:lumMod val="95000"/>
                    <a:lumOff val="5000"/>
                  </a:schemeClr>
                </a:solidFill>
                <a:latin typeface="Times New Roman" panose="02020603050405020304" pitchFamily="18" charset="0"/>
                <a:cs typeface="Times New Roman" panose="02020603050405020304" pitchFamily="18" charset="0"/>
              </a:rPr>
              <a:t>.</a:t>
            </a:r>
          </a:p>
          <a:p>
            <a:pPr algn="just"/>
            <a:endParaRPr lang="en-US" sz="24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Summarize Briefly Common Themes or Traits in Texts</a:t>
            </a: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 : It is often best before you start to write to try to clearly define the themes or traits that the texts have in </a:t>
            </a:r>
            <a:r>
              <a:rPr lang="en-US" sz="2400" dirty="0" smtClean="0">
                <a:solidFill>
                  <a:schemeClr val="bg1">
                    <a:lumMod val="95000"/>
                    <a:lumOff val="5000"/>
                  </a:schemeClr>
                </a:solidFill>
                <a:latin typeface="Times New Roman" panose="02020603050405020304" pitchFamily="18" charset="0"/>
                <a:cs typeface="Times New Roman" panose="02020603050405020304" pitchFamily="18" charset="0"/>
              </a:rPr>
              <a:t>common.</a:t>
            </a:r>
          </a:p>
          <a:p>
            <a:pPr algn="just"/>
            <a:endParaRPr lang="en-US" sz="24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Develop a working thesis statement</a:t>
            </a: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 A working thesis statement should include a rough idea of your topic and the important point you want to make about that topic. Writing this statement at the top of a rough draft or outline and looking at it often can help you remain focused throughout the essay. </a:t>
            </a:r>
          </a:p>
        </p:txBody>
      </p:sp>
    </p:spTree>
    <p:extLst>
      <p:ext uri="{BB962C8B-B14F-4D97-AF65-F5344CB8AC3E}">
        <p14:creationId xmlns:p14="http://schemas.microsoft.com/office/powerpoint/2010/main" val="4176010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46112" y="2052918"/>
            <a:ext cx="11016006" cy="4195481"/>
          </a:xfrm>
        </p:spPr>
        <p:txBody>
          <a:bodyPr>
            <a:normAutofit/>
          </a:bodyPr>
          <a:lstStyle/>
          <a:p>
            <a:pPr algn="just"/>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Decide how you will use your sources</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 After completing your research and gathering sources, you may have a large or overwhelming amount of information. However, the purpose of a synthesis essay is to use only the </a:t>
            </a:r>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most important parts </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of your research, the information that will best support your claim.</a:t>
            </a:r>
          </a:p>
          <a:p>
            <a:pPr algn="just"/>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Organize your research</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 Now, decide the order in which you will present your evidence, the various arguments you will employ, and how you will convince your readers.</a:t>
            </a:r>
          </a:p>
          <a:p>
            <a:pPr algn="just"/>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US" sz="2800" dirty="0"/>
          </a:p>
        </p:txBody>
      </p:sp>
    </p:spTree>
    <p:extLst>
      <p:ext uri="{BB962C8B-B14F-4D97-AF65-F5344CB8AC3E}">
        <p14:creationId xmlns:p14="http://schemas.microsoft.com/office/powerpoint/2010/main" val="2206231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95000"/>
                    <a:lumOff val="5000"/>
                  </a:schemeClr>
                </a:solidFill>
                <a:latin typeface="Times New Roman" panose="02020603050405020304" pitchFamily="18" charset="0"/>
                <a:cs typeface="Times New Roman" panose="02020603050405020304" pitchFamily="18" charset="0"/>
              </a:rPr>
              <a:t>Key Features of a Synthesis</a:t>
            </a:r>
          </a:p>
        </p:txBody>
      </p:sp>
      <p:sp>
        <p:nvSpPr>
          <p:cNvPr id="3" name="Content Placeholder 2"/>
          <p:cNvSpPr>
            <a:spLocks noGrp="1"/>
          </p:cNvSpPr>
          <p:nvPr>
            <p:ph idx="1"/>
          </p:nvPr>
        </p:nvSpPr>
        <p:spPr>
          <a:xfrm>
            <a:off x="112542" y="1392701"/>
            <a:ext cx="9453489" cy="5317587"/>
          </a:xfrm>
        </p:spPr>
        <p:txBody>
          <a:bodyPr>
            <a:noAutofit/>
          </a:bodyPr>
          <a:lstStyle/>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It is organized in such a way that readers can immediately see </a:t>
            </a:r>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where the information from the sources overlap</a:t>
            </a:r>
          </a:p>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It </a:t>
            </a:r>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makes sense of the sources</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 and helps the reader understand them in greater depth. </a:t>
            </a:r>
          </a:p>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It zeroes in on the greatest points of convergence to show the strongest connections and most significant points of divergence. </a:t>
            </a:r>
          </a:p>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It has a very strong and focused thesis statement that presents the writer’s point of view. It shows that the writer has a very detailed understanding of the sources and demonstrates a unique perspective or argument.</a:t>
            </a:r>
          </a:p>
          <a:p>
            <a:pPr algn="just"/>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pic>
        <p:nvPicPr>
          <p:cNvPr id="4" name="Content Placeholder 4"/>
          <p:cNvPicPr>
            <a:picLocks noChangeAspect="1"/>
          </p:cNvPicPr>
          <p:nvPr/>
        </p:nvPicPr>
        <p:blipFill rotWithShape="1">
          <a:blip r:embed="rId2"/>
          <a:stretch/>
        </p:blipFill>
        <p:spPr>
          <a:xfrm>
            <a:off x="9791114" y="2138290"/>
            <a:ext cx="2264898" cy="3226836"/>
          </a:xfrm>
          <a:prstGeom prst="rect">
            <a:avLst/>
          </a:prstGeom>
        </p:spPr>
      </p:pic>
    </p:spTree>
    <p:extLst>
      <p:ext uri="{BB962C8B-B14F-4D97-AF65-F5344CB8AC3E}">
        <p14:creationId xmlns:p14="http://schemas.microsoft.com/office/powerpoint/2010/main" val="1205347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96254"/>
          </a:xfrm>
        </p:spPr>
        <p:txBody>
          <a:bodyPr/>
          <a:lstStyle/>
          <a:p>
            <a:r>
              <a:rPr lang="en-US" b="1" dirty="0">
                <a:solidFill>
                  <a:schemeClr val="bg1">
                    <a:lumMod val="95000"/>
                    <a:lumOff val="5000"/>
                  </a:schemeClr>
                </a:solidFill>
                <a:latin typeface="Times New Roman" panose="02020603050405020304" pitchFamily="18" charset="0"/>
                <a:cs typeface="Times New Roman" panose="02020603050405020304" pitchFamily="18" charset="0"/>
              </a:rPr>
              <a:t>Strong synthesis essay provides</a:t>
            </a:r>
          </a:p>
        </p:txBody>
      </p:sp>
      <p:sp>
        <p:nvSpPr>
          <p:cNvPr id="3" name="Content Placeholder 2"/>
          <p:cNvSpPr>
            <a:spLocks noGrp="1"/>
          </p:cNvSpPr>
          <p:nvPr>
            <p:ph idx="1"/>
          </p:nvPr>
        </p:nvSpPr>
        <p:spPr>
          <a:xfrm>
            <a:off x="225083" y="1448972"/>
            <a:ext cx="11591779" cy="5275385"/>
          </a:xfrm>
        </p:spPr>
        <p:txBody>
          <a:bodyPr>
            <a:normAutofit/>
          </a:bodyPr>
          <a:lstStyle/>
          <a:p>
            <a:pPr algn="just"/>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A strong and supportable thesis</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 This is a sentence provides your reader with a position/viewpoint that is logical and can be fully supported by the reference literature and your understanding, interpretation, and insight into the material.</a:t>
            </a:r>
          </a:p>
          <a:p>
            <a:pPr algn="just"/>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A depth of discussion and effectiveness of argument</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 By using both indirect and direct reference to the text(s), a clear insight is provided that effectively supports your thesis</a:t>
            </a:r>
          </a:p>
          <a:p>
            <a:pPr algn="just"/>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A strong conclusion</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 All your evidence and explanations should build toward a strong ending in which you summarize your view in a clear and memorable way. The conclusion in an expository synthesis essay echoes the introduction and fully reminds the reader of thesis and your insight.</a:t>
            </a:r>
          </a:p>
          <a:p>
            <a:pPr algn="just"/>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9874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95000"/>
                    <a:lumOff val="5000"/>
                  </a:schemeClr>
                </a:solidFill>
                <a:latin typeface="Times New Roman" panose="02020603050405020304" pitchFamily="18" charset="0"/>
                <a:cs typeface="Times New Roman" panose="02020603050405020304" pitchFamily="18" charset="0"/>
              </a:rPr>
              <a:t>Outline your findings</a:t>
            </a:r>
          </a:p>
        </p:txBody>
      </p:sp>
      <p:pic>
        <p:nvPicPr>
          <p:cNvPr id="4" name="Content Placeholder 3"/>
          <p:cNvPicPr>
            <a:picLocks noGrp="1" noChangeAspect="1"/>
          </p:cNvPicPr>
          <p:nvPr>
            <p:ph idx="1"/>
          </p:nvPr>
        </p:nvPicPr>
        <p:blipFill>
          <a:blip r:embed="rId2"/>
          <a:stretch>
            <a:fillRect/>
          </a:stretch>
        </p:blipFill>
        <p:spPr>
          <a:xfrm>
            <a:off x="815926" y="1603717"/>
            <a:ext cx="10550769" cy="5078437"/>
          </a:xfrm>
          <a:prstGeom prst="rect">
            <a:avLst/>
          </a:prstGeom>
        </p:spPr>
      </p:pic>
    </p:spTree>
    <p:extLst>
      <p:ext uri="{BB962C8B-B14F-4D97-AF65-F5344CB8AC3E}">
        <p14:creationId xmlns:p14="http://schemas.microsoft.com/office/powerpoint/2010/main" val="3259502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As you read sources, jot down a few lines summarizing your takeaways</a:t>
            </a:r>
          </a:p>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What conclusions can you draw?</a:t>
            </a:r>
          </a:p>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Which side of argument does this source add to?</a:t>
            </a:r>
          </a:p>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Some sources will be pictures/graphs: what can you take from them?</a:t>
            </a:r>
          </a:p>
          <a:p>
            <a:pPr algn="just"/>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320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95000"/>
                    <a:lumOff val="5000"/>
                  </a:schemeClr>
                </a:solidFill>
                <a:latin typeface="Times New Roman" panose="02020603050405020304" pitchFamily="18" charset="0"/>
                <a:cs typeface="Times New Roman" panose="02020603050405020304" pitchFamily="18" charset="0"/>
              </a:rPr>
              <a:t>Step One:  Before Writing</a:t>
            </a:r>
          </a:p>
        </p:txBody>
      </p:sp>
      <p:sp>
        <p:nvSpPr>
          <p:cNvPr id="3" name="Content Placeholder 2"/>
          <p:cNvSpPr>
            <a:spLocks noGrp="1"/>
          </p:cNvSpPr>
          <p:nvPr>
            <p:ph idx="1"/>
          </p:nvPr>
        </p:nvSpPr>
        <p:spPr>
          <a:xfrm>
            <a:off x="1103312" y="2052918"/>
            <a:ext cx="10685414" cy="4195481"/>
          </a:xfrm>
        </p:spPr>
        <p:txBody>
          <a:bodyPr>
            <a:normAutofit/>
          </a:bodyPr>
          <a:lstStyle/>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Collect your sources on the topic</a:t>
            </a:r>
          </a:p>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Familiarize yourself with what others have written about the topic</a:t>
            </a:r>
          </a:p>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Write a brief summary of each of your sources</a:t>
            </a:r>
          </a:p>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Examine the evidence that other writers have used to support or to argue against the issue</a:t>
            </a:r>
          </a:p>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Formulate your own thesis, after reflecting on your research</a:t>
            </a:r>
          </a:p>
          <a:p>
            <a:pPr algn="just"/>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29973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95000"/>
                    <a:lumOff val="5000"/>
                  </a:schemeClr>
                </a:solidFill>
                <a:latin typeface="Times New Roman" panose="02020603050405020304" pitchFamily="18" charset="0"/>
                <a:cs typeface="Times New Roman" panose="02020603050405020304" pitchFamily="18" charset="0"/>
              </a:rPr>
              <a:t>Step Two: Pre-Write</a:t>
            </a:r>
            <a:endParaRPr lang="en-US" dirty="0"/>
          </a:p>
        </p:txBody>
      </p:sp>
      <p:sp>
        <p:nvSpPr>
          <p:cNvPr id="3" name="Content Placeholder 2"/>
          <p:cNvSpPr>
            <a:spLocks noGrp="1"/>
          </p:cNvSpPr>
          <p:nvPr>
            <p:ph idx="1"/>
          </p:nvPr>
        </p:nvSpPr>
        <p:spPr>
          <a:xfrm>
            <a:off x="1103312" y="1414464"/>
            <a:ext cx="10669588" cy="5300662"/>
          </a:xfrm>
        </p:spPr>
        <p:txBody>
          <a:bodyPr>
            <a:normAutofit/>
          </a:bodyPr>
          <a:lstStyle/>
          <a:p>
            <a:pPr algn="just"/>
            <a:r>
              <a:rPr lang="en-US" sz="2800" dirty="0" smtClean="0">
                <a:solidFill>
                  <a:schemeClr val="bg1">
                    <a:lumMod val="95000"/>
                    <a:lumOff val="5000"/>
                  </a:schemeClr>
                </a:solidFill>
                <a:latin typeface="Times New Roman" panose="02020603050405020304" pitchFamily="18" charset="0"/>
                <a:cs typeface="Times New Roman" panose="02020603050405020304" pitchFamily="18" charset="0"/>
              </a:rPr>
              <a:t>Read all the documents and note the following: </a:t>
            </a:r>
          </a:p>
          <a:p>
            <a:pPr marL="0" indent="0" algn="just">
              <a:buNone/>
            </a:pPr>
            <a:endParaRPr lang="en-US" sz="2800" dirty="0" smtClean="0">
              <a:solidFill>
                <a:schemeClr val="bg1">
                  <a:lumMod val="95000"/>
                  <a:lumOff val="5000"/>
                </a:schemeClr>
              </a:solidFill>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2800" dirty="0" smtClean="0">
                <a:solidFill>
                  <a:schemeClr val="bg1">
                    <a:lumMod val="95000"/>
                    <a:lumOff val="5000"/>
                  </a:schemeClr>
                </a:solidFill>
                <a:latin typeface="Times New Roman" panose="02020603050405020304" pitchFamily="18" charset="0"/>
                <a:cs typeface="Times New Roman" panose="02020603050405020304" pitchFamily="18" charset="0"/>
              </a:rPr>
              <a:t>The </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title, author, and publishing information (for citing)</a:t>
            </a:r>
          </a:p>
          <a:p>
            <a:pPr marL="514350" indent="-514350" algn="just">
              <a:buFont typeface="+mj-lt"/>
              <a:buAutoNum type="arabicPeriod"/>
            </a:pP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The position of the source on the topic (neutral, positive, or negative)</a:t>
            </a:r>
          </a:p>
          <a:p>
            <a:pPr marL="514350" indent="-514350" algn="just">
              <a:buFont typeface="+mj-lt"/>
              <a:buAutoNum type="arabicPeriod"/>
            </a:pP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The summary of the source’s main idea</a:t>
            </a:r>
          </a:p>
          <a:p>
            <a:pPr marL="514350" indent="-514350" algn="just">
              <a:buFont typeface="+mj-lt"/>
              <a:buAutoNum type="arabicPeriod"/>
            </a:pP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Two or more direct quotes to use as supporting evidence (with page numbers)</a:t>
            </a:r>
          </a:p>
          <a:p>
            <a:pPr algn="just"/>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07727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95000"/>
                    <a:lumOff val="5000"/>
                  </a:schemeClr>
                </a:solidFill>
                <a:latin typeface="Times New Roman" panose="02020603050405020304" pitchFamily="18" charset="0"/>
                <a:cs typeface="Times New Roman" panose="02020603050405020304" pitchFamily="18" charset="0"/>
              </a:rPr>
              <a:t>Step Two: Pre-Write</a:t>
            </a:r>
          </a:p>
        </p:txBody>
      </p:sp>
      <p:sp>
        <p:nvSpPr>
          <p:cNvPr id="3" name="Content Placeholder 2"/>
          <p:cNvSpPr>
            <a:spLocks noGrp="1"/>
          </p:cNvSpPr>
          <p:nvPr>
            <p:ph idx="1"/>
          </p:nvPr>
        </p:nvSpPr>
        <p:spPr>
          <a:xfrm>
            <a:off x="646111" y="2052918"/>
            <a:ext cx="11325495" cy="4195481"/>
          </a:xfrm>
        </p:spPr>
        <p:txBody>
          <a:bodyPr>
            <a:normAutofit/>
          </a:bodyPr>
          <a:lstStyle/>
          <a:p>
            <a:pPr algn="just">
              <a:lnSpc>
                <a:spcPct val="90000"/>
              </a:lnSpc>
            </a:pP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Using your thesis as a starting point, </a:t>
            </a:r>
            <a:r>
              <a:rPr lang="en-US" sz="2800" dirty="0" smtClean="0">
                <a:solidFill>
                  <a:schemeClr val="bg1">
                    <a:lumMod val="95000"/>
                    <a:lumOff val="5000"/>
                  </a:schemeClr>
                </a:solidFill>
                <a:latin typeface="Times New Roman" panose="02020603050405020304" pitchFamily="18" charset="0"/>
                <a:cs typeface="Times New Roman" panose="02020603050405020304" pitchFamily="18" charset="0"/>
              </a:rPr>
              <a:t>free-write</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 brainstorm, question or map out  ideas on the topic</a:t>
            </a:r>
          </a:p>
          <a:p>
            <a:pPr algn="just">
              <a:lnSpc>
                <a:spcPct val="90000"/>
              </a:lnSpc>
            </a:pP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Using the pre-writing material you generate, create a scratch outline</a:t>
            </a:r>
          </a:p>
          <a:p>
            <a:pPr algn="just">
              <a:lnSpc>
                <a:spcPct val="90000"/>
              </a:lnSpc>
            </a:pP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Note:  It is ALWAYS wise to create a short scratch outline for your essays.  However, for synthesis essays, this step is essential if you are to clearly and logically organize your multiple sources  </a:t>
            </a:r>
          </a:p>
          <a:p>
            <a:pPr algn="just"/>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2707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099" y="452718"/>
            <a:ext cx="9614736" cy="1400530"/>
          </a:xfrm>
        </p:spPr>
        <p:txBody>
          <a:bodyPr/>
          <a:lstStyle/>
          <a:p>
            <a:r>
              <a:rPr lang="en-US" b="1" dirty="0">
                <a:solidFill>
                  <a:schemeClr val="bg1">
                    <a:lumMod val="95000"/>
                    <a:lumOff val="5000"/>
                  </a:schemeClr>
                </a:solidFill>
                <a:latin typeface="Times New Roman" panose="02020603050405020304" pitchFamily="18" charset="0"/>
                <a:cs typeface="Times New Roman" panose="02020603050405020304" pitchFamily="18" charset="0"/>
              </a:rPr>
              <a:t>Sample scratch outline for a synthesis essay</a:t>
            </a:r>
          </a:p>
        </p:txBody>
      </p:sp>
      <p:sp>
        <p:nvSpPr>
          <p:cNvPr id="3" name="Content Placeholder 2"/>
          <p:cNvSpPr>
            <a:spLocks noGrp="1"/>
          </p:cNvSpPr>
          <p:nvPr>
            <p:ph idx="1"/>
          </p:nvPr>
        </p:nvSpPr>
        <p:spPr>
          <a:xfrm>
            <a:off x="436100" y="2052918"/>
            <a:ext cx="11535506" cy="4530762"/>
          </a:xfrm>
        </p:spPr>
        <p:txBody>
          <a:bodyPr>
            <a:normAutofit/>
          </a:bodyPr>
          <a:lstStyle/>
          <a:p>
            <a:pPr algn="just">
              <a:lnSpc>
                <a:spcPct val="90000"/>
              </a:lnSpc>
            </a:pPr>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Thesis:</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  The two memoirs, </a:t>
            </a:r>
            <a:r>
              <a:rPr lang="en-US" sz="2800" i="1" dirty="0">
                <a:solidFill>
                  <a:schemeClr val="bg1">
                    <a:lumMod val="95000"/>
                    <a:lumOff val="5000"/>
                  </a:schemeClr>
                </a:solidFill>
                <a:latin typeface="Times New Roman" panose="02020603050405020304" pitchFamily="18" charset="0"/>
                <a:cs typeface="Times New Roman" panose="02020603050405020304" pitchFamily="18" charset="0"/>
              </a:rPr>
              <a:t>All Over but the </a:t>
            </a:r>
            <a:r>
              <a:rPr lang="en-US" sz="2800" i="1" dirty="0" err="1">
                <a:solidFill>
                  <a:schemeClr val="bg1">
                    <a:lumMod val="95000"/>
                    <a:lumOff val="5000"/>
                  </a:schemeClr>
                </a:solidFill>
                <a:latin typeface="Times New Roman" panose="02020603050405020304" pitchFamily="18" charset="0"/>
                <a:cs typeface="Times New Roman" panose="02020603050405020304" pitchFamily="18" charset="0"/>
              </a:rPr>
              <a:t>Shoutin</a:t>
            </a:r>
            <a:r>
              <a:rPr lang="en-US" sz="2800" i="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by Rick Bragg and </a:t>
            </a:r>
            <a:r>
              <a:rPr lang="en-US" sz="2800" i="1" dirty="0">
                <a:solidFill>
                  <a:schemeClr val="bg1">
                    <a:lumMod val="95000"/>
                    <a:lumOff val="5000"/>
                  </a:schemeClr>
                </a:solidFill>
                <a:latin typeface="Times New Roman" panose="02020603050405020304" pitchFamily="18" charset="0"/>
                <a:cs typeface="Times New Roman" panose="02020603050405020304" pitchFamily="18" charset="0"/>
              </a:rPr>
              <a:t>The Color of Water</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 by James McBride, share the theme that, with familial support and love, we can overcome obstacles </a:t>
            </a:r>
          </a:p>
          <a:p>
            <a:pPr algn="just">
              <a:lnSpc>
                <a:spcPct val="90000"/>
              </a:lnSpc>
            </a:pPr>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Supporting Point 1</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  In </a:t>
            </a:r>
            <a:r>
              <a:rPr lang="en-US" sz="2800" i="1" dirty="0">
                <a:solidFill>
                  <a:schemeClr val="bg1">
                    <a:lumMod val="95000"/>
                    <a:lumOff val="5000"/>
                  </a:schemeClr>
                </a:solidFill>
                <a:latin typeface="Times New Roman" panose="02020603050405020304" pitchFamily="18" charset="0"/>
                <a:cs typeface="Times New Roman" panose="02020603050405020304" pitchFamily="18" charset="0"/>
              </a:rPr>
              <a:t>All Over but the </a:t>
            </a:r>
            <a:r>
              <a:rPr lang="en-US" sz="2800" i="1" dirty="0" err="1">
                <a:solidFill>
                  <a:schemeClr val="bg1">
                    <a:lumMod val="95000"/>
                    <a:lumOff val="5000"/>
                  </a:schemeClr>
                </a:solidFill>
                <a:latin typeface="Times New Roman" panose="02020603050405020304" pitchFamily="18" charset="0"/>
                <a:cs typeface="Times New Roman" panose="02020603050405020304" pitchFamily="18" charset="0"/>
              </a:rPr>
              <a:t>Shoutin</a:t>
            </a:r>
            <a:r>
              <a:rPr lang="en-US" sz="2800" i="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 Rick Bragg’s mother teaches him to persevere in difficult circumstances</a:t>
            </a:r>
          </a:p>
          <a:p>
            <a:pPr algn="just">
              <a:lnSpc>
                <a:spcPct val="90000"/>
              </a:lnSpc>
            </a:pPr>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Supporting Point 2 </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(with transition):  Like Bragg, in </a:t>
            </a:r>
            <a:r>
              <a:rPr lang="en-US" sz="2800" i="1" dirty="0">
                <a:solidFill>
                  <a:schemeClr val="bg1">
                    <a:lumMod val="95000"/>
                    <a:lumOff val="5000"/>
                  </a:schemeClr>
                </a:solidFill>
                <a:latin typeface="Times New Roman" panose="02020603050405020304" pitchFamily="18" charset="0"/>
                <a:cs typeface="Times New Roman" panose="02020603050405020304" pitchFamily="18" charset="0"/>
              </a:rPr>
              <a:t>The Color of Water</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 James McBride’s strong mother instills in him the importance of education as a path out of poverty</a:t>
            </a:r>
          </a:p>
          <a:p>
            <a:pPr algn="just"/>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4343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chemeClr val="bg1">
                    <a:lumMod val="95000"/>
                    <a:lumOff val="5000"/>
                  </a:schemeClr>
                </a:solidFill>
                <a:latin typeface="Times New Roman" panose="02020603050405020304" pitchFamily="18" charset="0"/>
                <a:cs typeface="Times New Roman" panose="02020603050405020304" pitchFamily="18" charset="0"/>
              </a:rPr>
              <a:t>What is synthesis?</a:t>
            </a:r>
            <a:endParaRPr lang="en-US" sz="4400" dirty="0">
              <a:solidFill>
                <a:schemeClr val="bg1">
                  <a:lumMod val="95000"/>
                  <a:lumOff val="5000"/>
                </a:schemeClr>
              </a:solidFill>
            </a:endParaRPr>
          </a:p>
        </p:txBody>
      </p:sp>
      <p:sp>
        <p:nvSpPr>
          <p:cNvPr id="3" name="Content Placeholder 2"/>
          <p:cNvSpPr>
            <a:spLocks noGrp="1"/>
          </p:cNvSpPr>
          <p:nvPr>
            <p:ph idx="1"/>
          </p:nvPr>
        </p:nvSpPr>
        <p:spPr>
          <a:xfrm>
            <a:off x="1103312" y="2052918"/>
            <a:ext cx="10812023" cy="4195481"/>
          </a:xfrm>
        </p:spPr>
        <p:txBody>
          <a:bodyPr>
            <a:normAutofit/>
          </a:bodyPr>
          <a:lstStyle/>
          <a:p>
            <a:pPr algn="just"/>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A synthesis is a </a:t>
            </a:r>
            <a:r>
              <a:rPr lang="en-US" sz="3200" b="1" dirty="0">
                <a:solidFill>
                  <a:schemeClr val="bg1">
                    <a:lumMod val="95000"/>
                    <a:lumOff val="5000"/>
                  </a:schemeClr>
                </a:solidFill>
                <a:latin typeface="Times New Roman" panose="02020603050405020304" pitchFamily="18" charset="0"/>
                <a:cs typeface="Times New Roman" panose="02020603050405020304" pitchFamily="18" charset="0"/>
              </a:rPr>
              <a:t>written discussion incorporating support from several sources of differing views</a:t>
            </a: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 This type of writing requires that you examine a variety of sources and </a:t>
            </a:r>
            <a:r>
              <a:rPr lang="en-US" sz="3200" b="1" dirty="0">
                <a:solidFill>
                  <a:schemeClr val="bg1">
                    <a:lumMod val="95000"/>
                    <a:lumOff val="5000"/>
                  </a:schemeClr>
                </a:solidFill>
                <a:latin typeface="Times New Roman" panose="02020603050405020304" pitchFamily="18" charset="0"/>
                <a:cs typeface="Times New Roman" panose="02020603050405020304" pitchFamily="18" charset="0"/>
              </a:rPr>
              <a:t>identify their relationship to your thesis.</a:t>
            </a:r>
          </a:p>
          <a:p>
            <a:pPr algn="just"/>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It is a </a:t>
            </a:r>
            <a:r>
              <a:rPr lang="en-US" sz="3200" b="1" dirty="0">
                <a:solidFill>
                  <a:schemeClr val="bg1">
                    <a:lumMod val="95000"/>
                    <a:lumOff val="5000"/>
                  </a:schemeClr>
                </a:solidFill>
                <a:latin typeface="Times New Roman" panose="02020603050405020304" pitchFamily="18" charset="0"/>
                <a:cs typeface="Times New Roman" panose="02020603050405020304" pitchFamily="18" charset="0"/>
              </a:rPr>
              <a:t>meaningful and insightful connection </a:t>
            </a: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between different materials by the identification of </a:t>
            </a:r>
            <a:r>
              <a:rPr lang="en-US" sz="3200" b="1" dirty="0">
                <a:solidFill>
                  <a:schemeClr val="bg1">
                    <a:lumMod val="95000"/>
                    <a:lumOff val="5000"/>
                  </a:schemeClr>
                </a:solidFill>
                <a:latin typeface="Times New Roman" panose="02020603050405020304" pitchFamily="18" charset="0"/>
                <a:cs typeface="Times New Roman" panose="02020603050405020304" pitchFamily="18" charset="0"/>
              </a:rPr>
              <a:t>common themes or </a:t>
            </a:r>
            <a:r>
              <a:rPr lang="en-US" sz="3200" b="1" dirty="0" smtClean="0">
                <a:solidFill>
                  <a:schemeClr val="bg1">
                    <a:lumMod val="95000"/>
                    <a:lumOff val="5000"/>
                  </a:schemeClr>
                </a:solidFill>
                <a:latin typeface="Times New Roman" panose="02020603050405020304" pitchFamily="18" charset="0"/>
                <a:cs typeface="Times New Roman" panose="02020603050405020304" pitchFamily="18" charset="0"/>
              </a:rPr>
              <a:t>traits.</a:t>
            </a:r>
            <a:endParaRPr lang="en-US" sz="3200" b="1"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US" sz="3200" dirty="0">
              <a:solidFill>
                <a:schemeClr val="bg1">
                  <a:lumMod val="95000"/>
                  <a:lumOff val="5000"/>
                </a:schemeClr>
              </a:solidFill>
            </a:endParaRPr>
          </a:p>
        </p:txBody>
      </p:sp>
    </p:spTree>
    <p:extLst>
      <p:ext uri="{BB962C8B-B14F-4D97-AF65-F5344CB8AC3E}">
        <p14:creationId xmlns:p14="http://schemas.microsoft.com/office/powerpoint/2010/main" val="10859000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90307"/>
          </a:xfrm>
        </p:spPr>
        <p:txBody>
          <a:bodyPr/>
          <a:lstStyle/>
          <a:p>
            <a:r>
              <a:rPr lang="en-US" b="1" dirty="0">
                <a:solidFill>
                  <a:schemeClr val="bg1">
                    <a:lumMod val="95000"/>
                    <a:lumOff val="5000"/>
                  </a:schemeClr>
                </a:solidFill>
                <a:latin typeface="Times New Roman" panose="02020603050405020304" pitchFamily="18" charset="0"/>
                <a:cs typeface="Times New Roman" panose="02020603050405020304" pitchFamily="18" charset="0"/>
              </a:rPr>
              <a:t>Do I Need a Thesis Statement?</a:t>
            </a:r>
            <a:br>
              <a:rPr lang="en-US" b="1" dirty="0">
                <a:solidFill>
                  <a:schemeClr val="bg1">
                    <a:lumMod val="95000"/>
                    <a:lumOff val="5000"/>
                  </a:schemeClr>
                </a:solidFill>
                <a:latin typeface="Times New Roman" panose="02020603050405020304" pitchFamily="18" charset="0"/>
                <a:cs typeface="Times New Roman" panose="02020603050405020304" pitchFamily="18" charset="0"/>
              </a:rPr>
            </a:br>
            <a:endParaRPr lang="en-US"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1488" y="2052918"/>
            <a:ext cx="11358562" cy="4590770"/>
          </a:xfrm>
        </p:spPr>
        <p:txBody>
          <a:bodyPr>
            <a:noAutofit/>
          </a:bodyPr>
          <a:lstStyle/>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Thesis statement is the core of your </a:t>
            </a:r>
            <a:r>
              <a:rPr lang="en-US" sz="2800" dirty="0" smtClean="0">
                <a:solidFill>
                  <a:schemeClr val="bg1">
                    <a:lumMod val="95000"/>
                    <a:lumOff val="5000"/>
                  </a:schemeClr>
                </a:solidFill>
                <a:latin typeface="Times New Roman" panose="02020603050405020304" pitchFamily="18" charset="0"/>
                <a:cs typeface="Times New Roman" panose="02020603050405020304" pitchFamily="18" charset="0"/>
              </a:rPr>
              <a:t>essay.</a:t>
            </a:r>
          </a:p>
          <a:p>
            <a:pPr algn="just"/>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Fully address the complexity of the problem</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 This means that your thesis should encompass all the crucial points of the topic.</a:t>
            </a:r>
          </a:p>
          <a:p>
            <a:pPr algn="just"/>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Express your firm position</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 This applies to argumentative essays, not the explanatory ones. Do not try to play it safe. The professor will not grade your opinion, only your writing.</a:t>
            </a:r>
          </a:p>
          <a:p>
            <a:pPr algn="just"/>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Provide organizational patterns </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for the essay. You can’t squeeze the whole paper into a single sentence, but you can list the main points and possible counterarguments, turning the thesis into a mini-outline.</a:t>
            </a:r>
          </a:p>
          <a:p>
            <a:pPr algn="just"/>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08220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95000"/>
                    <a:lumOff val="5000"/>
                  </a:schemeClr>
                </a:solidFill>
                <a:latin typeface="Times New Roman" panose="02020603050405020304" pitchFamily="18" charset="0"/>
                <a:cs typeface="Times New Roman" panose="02020603050405020304" pitchFamily="18" charset="0"/>
              </a:rPr>
              <a:t>Step Three: Write </a:t>
            </a:r>
          </a:p>
        </p:txBody>
      </p:sp>
      <p:sp>
        <p:nvSpPr>
          <p:cNvPr id="3" name="Content Placeholder 2"/>
          <p:cNvSpPr>
            <a:spLocks noGrp="1"/>
          </p:cNvSpPr>
          <p:nvPr>
            <p:ph idx="1"/>
          </p:nvPr>
        </p:nvSpPr>
        <p:spPr>
          <a:xfrm>
            <a:off x="323558" y="2052918"/>
            <a:ext cx="11605846" cy="4558897"/>
          </a:xfrm>
        </p:spPr>
        <p:txBody>
          <a:bodyPr>
            <a:noAutofit/>
          </a:bodyPr>
          <a:lstStyle/>
          <a:p>
            <a:pPr algn="just">
              <a:lnSpc>
                <a:spcPct val="90000"/>
              </a:lnSpc>
            </a:pP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For each of your supporting points, write a complete sentence; use these as the topic sentences for all of your body paragraphs</a:t>
            </a:r>
          </a:p>
          <a:p>
            <a:pPr algn="just">
              <a:lnSpc>
                <a:spcPct val="90000"/>
              </a:lnSpc>
            </a:pP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Using the topic sentences and your scratch outline, write the essay</a:t>
            </a:r>
          </a:p>
          <a:p>
            <a:pPr algn="just">
              <a:lnSpc>
                <a:spcPct val="90000"/>
              </a:lnSpc>
            </a:pP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Using the summaries you wrote for each of your sources (see Step One), add these quotations, facts and opinions to prove each of your key points</a:t>
            </a:r>
          </a:p>
          <a:p>
            <a:pPr algn="just">
              <a:lnSpc>
                <a:spcPct val="90000"/>
              </a:lnSpc>
            </a:pP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HINT:  DO NOT include lengthy summaries of your sources in your essay but very </a:t>
            </a:r>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brief</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 summaries that support your thesis directly and clearly</a:t>
            </a:r>
          </a:p>
          <a:p>
            <a:pPr algn="just">
              <a:lnSpc>
                <a:spcPct val="90000"/>
              </a:lnSpc>
            </a:pPr>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6392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95000"/>
                    <a:lumOff val="5000"/>
                  </a:schemeClr>
                </a:solidFill>
                <a:latin typeface="Times New Roman" panose="02020603050405020304" pitchFamily="18" charset="0"/>
                <a:cs typeface="Times New Roman" panose="02020603050405020304" pitchFamily="18" charset="0"/>
              </a:rPr>
              <a:t>Step Four:  Revise</a:t>
            </a:r>
          </a:p>
        </p:txBody>
      </p:sp>
      <p:sp>
        <p:nvSpPr>
          <p:cNvPr id="3" name="Content Placeholder 2"/>
          <p:cNvSpPr>
            <a:spLocks noGrp="1"/>
          </p:cNvSpPr>
          <p:nvPr>
            <p:ph idx="1"/>
          </p:nvPr>
        </p:nvSpPr>
        <p:spPr>
          <a:xfrm>
            <a:off x="168812" y="1266092"/>
            <a:ext cx="11830930" cy="5444197"/>
          </a:xfrm>
        </p:spPr>
        <p:txBody>
          <a:bodyPr>
            <a:noAutofit/>
          </a:bodyPr>
          <a:lstStyle/>
          <a:p>
            <a:pPr>
              <a:lnSpc>
                <a:spcPct val="80000"/>
              </a:lnSpc>
            </a:pP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Be sure that your thesis covers all the supporting points</a:t>
            </a:r>
          </a:p>
          <a:p>
            <a:pPr>
              <a:lnSpc>
                <a:spcPct val="80000"/>
              </a:lnSpc>
            </a:pP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Be sure that you have introduced all of your sources in the introductory paragraph</a:t>
            </a:r>
          </a:p>
          <a:p>
            <a:pPr>
              <a:lnSpc>
                <a:spcPct val="80000"/>
              </a:lnSpc>
            </a:pP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Check that each body paragraph begins with a clear topic sentence to focus the main idea</a:t>
            </a:r>
          </a:p>
          <a:p>
            <a:pPr>
              <a:lnSpc>
                <a:spcPct val="80000"/>
              </a:lnSpc>
            </a:pP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Make sure that all of your evidence supports your thesis clearly; edit out any facts, quotes or ideas that do not (or move them to paragraphs where they logically belong)</a:t>
            </a:r>
          </a:p>
          <a:p>
            <a:pPr>
              <a:lnSpc>
                <a:spcPct val="80000"/>
              </a:lnSpc>
            </a:pP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Add quotations, facts or opinions of your sources where you are lacking adequate evidence</a:t>
            </a:r>
          </a:p>
          <a:p>
            <a:pPr>
              <a:lnSpc>
                <a:spcPct val="80000"/>
              </a:lnSpc>
            </a:pP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Be sure that you have introduced the writer of all quotations by putting the name of the writer in your text, right before the quote</a:t>
            </a:r>
          </a:p>
          <a:p>
            <a:pPr>
              <a:lnSpc>
                <a:spcPct val="80000"/>
              </a:lnSpc>
            </a:pP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(According to </a:t>
            </a:r>
            <a:r>
              <a:rPr lang="en-US" sz="2800" dirty="0" err="1">
                <a:solidFill>
                  <a:schemeClr val="bg1">
                    <a:lumMod val="95000"/>
                    <a:lumOff val="5000"/>
                  </a:schemeClr>
                </a:solidFill>
                <a:latin typeface="Times New Roman" panose="02020603050405020304" pitchFamily="18" charset="0"/>
                <a:cs typeface="Times New Roman" panose="02020603050405020304" pitchFamily="18" charset="0"/>
              </a:rPr>
              <a:t>Smith,”XXXXX</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a:t>
            </a:r>
          </a:p>
          <a:p>
            <a:pPr>
              <a:lnSpc>
                <a:spcPct val="80000"/>
              </a:lnSpc>
            </a:pPr>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3291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95000"/>
                    <a:lumOff val="5000"/>
                  </a:schemeClr>
                </a:solidFill>
                <a:latin typeface="Times New Roman" panose="02020603050405020304" pitchFamily="18" charset="0"/>
                <a:cs typeface="Times New Roman" panose="02020603050405020304" pitchFamily="18" charset="0"/>
              </a:rPr>
              <a:t>Step Five:  Edit	</a:t>
            </a:r>
            <a:br>
              <a:rPr lang="en-US" b="1" dirty="0">
                <a:solidFill>
                  <a:schemeClr val="bg1">
                    <a:lumMod val="95000"/>
                    <a:lumOff val="5000"/>
                  </a:schemeClr>
                </a:solidFill>
                <a:latin typeface="Times New Roman" panose="02020603050405020304" pitchFamily="18" charset="0"/>
                <a:cs typeface="Times New Roman" panose="02020603050405020304" pitchFamily="18" charset="0"/>
              </a:rPr>
            </a:br>
            <a:endParaRPr lang="en-US"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2052918"/>
            <a:ext cx="10150842" cy="4195481"/>
          </a:xfrm>
        </p:spPr>
        <p:txBody>
          <a:bodyPr>
            <a:normAutofit/>
          </a:bodyPr>
          <a:lstStyle/>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Add, delete or move ideas as needed</a:t>
            </a:r>
          </a:p>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Proofread for grammar, mechanics, punctuation, word choice or typographical errors</a:t>
            </a:r>
          </a:p>
          <a:p>
            <a:pPr algn="just"/>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82026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4745" y="98474"/>
            <a:ext cx="9896089" cy="829995"/>
          </a:xfrm>
        </p:spPr>
        <p:txBody>
          <a:bodyPr/>
          <a:lstStyle/>
          <a:p>
            <a:r>
              <a:rPr lang="en-US" b="1" dirty="0">
                <a:solidFill>
                  <a:schemeClr val="bg1">
                    <a:lumMod val="95000"/>
                    <a:lumOff val="5000"/>
                  </a:schemeClr>
                </a:solidFill>
                <a:latin typeface="Times New Roman" panose="02020603050405020304" pitchFamily="18" charset="0"/>
                <a:cs typeface="Times New Roman" panose="02020603050405020304" pitchFamily="18" charset="0"/>
              </a:rPr>
              <a:t>Sample outline for a synthesis essay</a:t>
            </a:r>
          </a:p>
        </p:txBody>
      </p:sp>
      <p:sp>
        <p:nvSpPr>
          <p:cNvPr id="3" name="Content Placeholder 2"/>
          <p:cNvSpPr>
            <a:spLocks noGrp="1"/>
          </p:cNvSpPr>
          <p:nvPr>
            <p:ph idx="1"/>
          </p:nvPr>
        </p:nvSpPr>
        <p:spPr>
          <a:xfrm>
            <a:off x="154745" y="928468"/>
            <a:ext cx="11816861" cy="5929532"/>
          </a:xfrm>
        </p:spPr>
        <p:txBody>
          <a:bodyPr>
            <a:noAutofit/>
          </a:bodyPr>
          <a:lstStyle/>
          <a:p>
            <a:pPr>
              <a:lnSpc>
                <a:spcPct val="80000"/>
              </a:lnSpc>
              <a:buNone/>
            </a:pPr>
            <a:r>
              <a:rPr lang="en-US" sz="2200" dirty="0">
                <a:solidFill>
                  <a:schemeClr val="bg1">
                    <a:lumMod val="95000"/>
                    <a:lumOff val="5000"/>
                  </a:schemeClr>
                </a:solidFill>
                <a:latin typeface="Times New Roman" panose="02020603050405020304" pitchFamily="18" charset="0"/>
                <a:cs typeface="Times New Roman" panose="02020603050405020304" pitchFamily="18" charset="0"/>
              </a:rPr>
              <a:t>A synthesis essay should be organized so that others can understand the sources and evaluate your comprehension of them and their presentation of specific data, themes, etc.  </a:t>
            </a:r>
            <a:endParaRPr lang="en-US" sz="2200" b="1" dirty="0">
              <a:solidFill>
                <a:schemeClr val="bg1">
                  <a:lumMod val="95000"/>
                  <a:lumOff val="5000"/>
                </a:schemeClr>
              </a:solidFill>
              <a:latin typeface="Times New Roman" panose="02020603050405020304" pitchFamily="18" charset="0"/>
              <a:cs typeface="Times New Roman" panose="02020603050405020304" pitchFamily="18" charset="0"/>
            </a:endParaRPr>
          </a:p>
          <a:p>
            <a:pPr>
              <a:lnSpc>
                <a:spcPct val="80000"/>
              </a:lnSpc>
            </a:pPr>
            <a:r>
              <a:rPr lang="en-US" sz="2200" b="1" dirty="0">
                <a:solidFill>
                  <a:schemeClr val="bg1">
                    <a:lumMod val="95000"/>
                    <a:lumOff val="5000"/>
                  </a:schemeClr>
                </a:solidFill>
                <a:latin typeface="Times New Roman" panose="02020603050405020304" pitchFamily="18" charset="0"/>
                <a:cs typeface="Times New Roman" panose="02020603050405020304" pitchFamily="18" charset="0"/>
              </a:rPr>
              <a:t>The introduction (first paragraph)</a:t>
            </a:r>
            <a:r>
              <a:rPr lang="en-US" sz="2200" dirty="0">
                <a:solidFill>
                  <a:schemeClr val="bg1">
                    <a:lumMod val="95000"/>
                    <a:lumOff val="5000"/>
                  </a:schemeClr>
                </a:solidFill>
                <a:latin typeface="Times New Roman" panose="02020603050405020304" pitchFamily="18" charset="0"/>
                <a:cs typeface="Times New Roman" panose="02020603050405020304" pitchFamily="18" charset="0"/>
              </a:rPr>
              <a:t/>
            </a:r>
            <a:br>
              <a:rPr lang="en-US" sz="2200" dirty="0">
                <a:solidFill>
                  <a:schemeClr val="bg1">
                    <a:lumMod val="95000"/>
                    <a:lumOff val="5000"/>
                  </a:schemeClr>
                </a:solidFill>
                <a:latin typeface="Times New Roman" panose="02020603050405020304" pitchFamily="18" charset="0"/>
                <a:cs typeface="Times New Roman" panose="02020603050405020304" pitchFamily="18" charset="0"/>
              </a:rPr>
            </a:br>
            <a:r>
              <a:rPr lang="en-US" sz="2200" dirty="0">
                <a:solidFill>
                  <a:schemeClr val="bg1">
                    <a:lumMod val="95000"/>
                    <a:lumOff val="5000"/>
                  </a:schemeClr>
                </a:solidFill>
                <a:latin typeface="Times New Roman" panose="02020603050405020304" pitchFamily="18" charset="0"/>
                <a:cs typeface="Times New Roman" panose="02020603050405020304" pitchFamily="18" charset="0"/>
              </a:rPr>
              <a:t>    1.    Thesis sentence that sums up the focus of your synthesis. </a:t>
            </a:r>
            <a:br>
              <a:rPr lang="en-US" sz="2200" dirty="0">
                <a:solidFill>
                  <a:schemeClr val="bg1">
                    <a:lumMod val="95000"/>
                    <a:lumOff val="5000"/>
                  </a:schemeClr>
                </a:solidFill>
                <a:latin typeface="Times New Roman" panose="02020603050405020304" pitchFamily="18" charset="0"/>
                <a:cs typeface="Times New Roman" panose="02020603050405020304" pitchFamily="18" charset="0"/>
              </a:rPr>
            </a:br>
            <a:r>
              <a:rPr lang="en-US" sz="2200" dirty="0">
                <a:solidFill>
                  <a:schemeClr val="bg1">
                    <a:lumMod val="95000"/>
                    <a:lumOff val="5000"/>
                  </a:schemeClr>
                </a:solidFill>
                <a:latin typeface="Times New Roman" panose="02020603050405020304" pitchFamily="18" charset="0"/>
                <a:cs typeface="Times New Roman" panose="02020603050405020304" pitchFamily="18" charset="0"/>
              </a:rPr>
              <a:t>    2.    Also introduces the texts to be synthesized: </a:t>
            </a:r>
            <a:br>
              <a:rPr lang="en-US" sz="2200" dirty="0">
                <a:solidFill>
                  <a:schemeClr val="bg1">
                    <a:lumMod val="95000"/>
                    <a:lumOff val="5000"/>
                  </a:schemeClr>
                </a:solidFill>
                <a:latin typeface="Times New Roman" panose="02020603050405020304" pitchFamily="18" charset="0"/>
                <a:cs typeface="Times New Roman" panose="02020603050405020304" pitchFamily="18" charset="0"/>
              </a:rPr>
            </a:br>
            <a:r>
              <a:rPr lang="en-US" sz="22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2200" dirty="0" err="1">
                <a:solidFill>
                  <a:schemeClr val="bg1">
                    <a:lumMod val="95000"/>
                    <a:lumOff val="5000"/>
                  </a:schemeClr>
                </a:solidFill>
                <a:latin typeface="Times New Roman" panose="02020603050405020304" pitchFamily="18" charset="0"/>
                <a:cs typeface="Times New Roman" panose="02020603050405020304" pitchFamily="18" charset="0"/>
              </a:rPr>
              <a:t>i</a:t>
            </a:r>
            <a:r>
              <a:rPr lang="en-US" sz="2200" dirty="0">
                <a:solidFill>
                  <a:schemeClr val="bg1">
                    <a:lumMod val="95000"/>
                    <a:lumOff val="5000"/>
                  </a:schemeClr>
                </a:solidFill>
                <a:latin typeface="Times New Roman" panose="02020603050405020304" pitchFamily="18" charset="0"/>
                <a:cs typeface="Times New Roman" panose="02020603050405020304" pitchFamily="18" charset="0"/>
              </a:rPr>
              <a:t>)  Gives the title of each source (following the citation guidelines of whatever style   </a:t>
            </a:r>
            <a:br>
              <a:rPr lang="en-US" sz="2200" dirty="0">
                <a:solidFill>
                  <a:schemeClr val="bg1">
                    <a:lumMod val="95000"/>
                    <a:lumOff val="5000"/>
                  </a:schemeClr>
                </a:solidFill>
                <a:latin typeface="Times New Roman" panose="02020603050405020304" pitchFamily="18" charset="0"/>
                <a:cs typeface="Times New Roman" panose="02020603050405020304" pitchFamily="18" charset="0"/>
              </a:rPr>
            </a:br>
            <a:r>
              <a:rPr lang="en-US" sz="2200" dirty="0">
                <a:solidFill>
                  <a:schemeClr val="bg1">
                    <a:lumMod val="95000"/>
                    <a:lumOff val="5000"/>
                  </a:schemeClr>
                </a:solidFill>
                <a:latin typeface="Times New Roman" panose="02020603050405020304" pitchFamily="18" charset="0"/>
                <a:cs typeface="Times New Roman" panose="02020603050405020304" pitchFamily="18" charset="0"/>
              </a:rPr>
              <a:t>                  sheet you are using);   </a:t>
            </a:r>
            <a:br>
              <a:rPr lang="en-US" sz="2200" dirty="0">
                <a:solidFill>
                  <a:schemeClr val="bg1">
                    <a:lumMod val="95000"/>
                    <a:lumOff val="5000"/>
                  </a:schemeClr>
                </a:solidFill>
                <a:latin typeface="Times New Roman" panose="02020603050405020304" pitchFamily="18" charset="0"/>
                <a:cs typeface="Times New Roman" panose="02020603050405020304" pitchFamily="18" charset="0"/>
              </a:rPr>
            </a:br>
            <a:r>
              <a:rPr lang="en-US" sz="2200" dirty="0">
                <a:solidFill>
                  <a:schemeClr val="bg1">
                    <a:lumMod val="95000"/>
                    <a:lumOff val="5000"/>
                  </a:schemeClr>
                </a:solidFill>
                <a:latin typeface="Times New Roman" panose="02020603050405020304" pitchFamily="18" charset="0"/>
                <a:cs typeface="Times New Roman" panose="02020603050405020304" pitchFamily="18" charset="0"/>
              </a:rPr>
              <a:t>            (ii)  Provides the name of each author; </a:t>
            </a:r>
            <a:br>
              <a:rPr lang="en-US" sz="2200" dirty="0">
                <a:solidFill>
                  <a:schemeClr val="bg1">
                    <a:lumMod val="95000"/>
                    <a:lumOff val="5000"/>
                  </a:schemeClr>
                </a:solidFill>
                <a:latin typeface="Times New Roman" panose="02020603050405020304" pitchFamily="18" charset="0"/>
                <a:cs typeface="Times New Roman" panose="02020603050405020304" pitchFamily="18" charset="0"/>
              </a:rPr>
            </a:br>
            <a:r>
              <a:rPr lang="en-US" sz="2200" dirty="0">
                <a:solidFill>
                  <a:schemeClr val="bg1">
                    <a:lumMod val="95000"/>
                    <a:lumOff val="5000"/>
                  </a:schemeClr>
                </a:solidFill>
                <a:latin typeface="Times New Roman" panose="02020603050405020304" pitchFamily="18" charset="0"/>
                <a:cs typeface="Times New Roman" panose="02020603050405020304" pitchFamily="18" charset="0"/>
              </a:rPr>
              <a:t>            (ii)  Sometimes also provides pertinent background information about the authors,  </a:t>
            </a:r>
            <a:br>
              <a:rPr lang="en-US" sz="2200" dirty="0">
                <a:solidFill>
                  <a:schemeClr val="bg1">
                    <a:lumMod val="95000"/>
                    <a:lumOff val="5000"/>
                  </a:schemeClr>
                </a:solidFill>
                <a:latin typeface="Times New Roman" panose="02020603050405020304" pitchFamily="18" charset="0"/>
                <a:cs typeface="Times New Roman" panose="02020603050405020304" pitchFamily="18" charset="0"/>
              </a:rPr>
            </a:br>
            <a:r>
              <a:rPr lang="en-US" sz="2200" dirty="0">
                <a:solidFill>
                  <a:schemeClr val="bg1">
                    <a:lumMod val="95000"/>
                    <a:lumOff val="5000"/>
                  </a:schemeClr>
                </a:solidFill>
                <a:latin typeface="Times New Roman" panose="02020603050405020304" pitchFamily="18" charset="0"/>
                <a:cs typeface="Times New Roman" panose="02020603050405020304" pitchFamily="18" charset="0"/>
              </a:rPr>
              <a:t>                  about the texts to be summarized, or about the general topic from which the  </a:t>
            </a:r>
            <a:br>
              <a:rPr lang="en-US" sz="2200" dirty="0">
                <a:solidFill>
                  <a:schemeClr val="bg1">
                    <a:lumMod val="95000"/>
                    <a:lumOff val="5000"/>
                  </a:schemeClr>
                </a:solidFill>
                <a:latin typeface="Times New Roman" panose="02020603050405020304" pitchFamily="18" charset="0"/>
                <a:cs typeface="Times New Roman" panose="02020603050405020304" pitchFamily="18" charset="0"/>
              </a:rPr>
            </a:br>
            <a:r>
              <a:rPr lang="en-US" sz="2200" dirty="0">
                <a:solidFill>
                  <a:schemeClr val="bg1">
                    <a:lumMod val="95000"/>
                    <a:lumOff val="5000"/>
                  </a:schemeClr>
                </a:solidFill>
                <a:latin typeface="Times New Roman" panose="02020603050405020304" pitchFamily="18" charset="0"/>
                <a:cs typeface="Times New Roman" panose="02020603050405020304" pitchFamily="18" charset="0"/>
              </a:rPr>
              <a:t>                  texts are drawn.  </a:t>
            </a:r>
            <a:endParaRPr lang="en-US" sz="2200" b="1" dirty="0">
              <a:solidFill>
                <a:schemeClr val="bg1">
                  <a:lumMod val="95000"/>
                  <a:lumOff val="5000"/>
                </a:schemeClr>
              </a:solidFill>
              <a:latin typeface="Times New Roman" panose="02020603050405020304" pitchFamily="18" charset="0"/>
              <a:cs typeface="Times New Roman" panose="02020603050405020304" pitchFamily="18" charset="0"/>
            </a:endParaRPr>
          </a:p>
          <a:p>
            <a:pPr>
              <a:lnSpc>
                <a:spcPct val="80000"/>
              </a:lnSpc>
            </a:pPr>
            <a:r>
              <a:rPr lang="en-US" sz="2200" b="1" dirty="0">
                <a:solidFill>
                  <a:schemeClr val="bg1">
                    <a:lumMod val="95000"/>
                    <a:lumOff val="5000"/>
                  </a:schemeClr>
                </a:solidFill>
                <a:latin typeface="Times New Roman" panose="02020603050405020304" pitchFamily="18" charset="0"/>
                <a:cs typeface="Times New Roman" panose="02020603050405020304" pitchFamily="18" charset="0"/>
              </a:rPr>
              <a:t>The body of a synthesis essay:</a:t>
            </a:r>
            <a:r>
              <a:rPr lang="en-US" sz="2200" dirty="0">
                <a:solidFill>
                  <a:schemeClr val="bg1">
                    <a:lumMod val="95000"/>
                    <a:lumOff val="5000"/>
                  </a:schemeClr>
                </a:solidFill>
                <a:latin typeface="Times New Roman" panose="02020603050405020304" pitchFamily="18" charset="0"/>
                <a:cs typeface="Times New Roman" panose="02020603050405020304" pitchFamily="18" charset="0"/>
              </a:rPr>
              <a:t> </a:t>
            </a:r>
            <a:br>
              <a:rPr lang="en-US" sz="2200" dirty="0">
                <a:solidFill>
                  <a:schemeClr val="bg1">
                    <a:lumMod val="95000"/>
                    <a:lumOff val="5000"/>
                  </a:schemeClr>
                </a:solidFill>
                <a:latin typeface="Times New Roman" panose="02020603050405020304" pitchFamily="18" charset="0"/>
                <a:cs typeface="Times New Roman" panose="02020603050405020304" pitchFamily="18" charset="0"/>
              </a:rPr>
            </a:br>
            <a:r>
              <a:rPr lang="en-US" sz="2200" dirty="0">
                <a:solidFill>
                  <a:schemeClr val="bg1">
                    <a:lumMod val="95000"/>
                    <a:lumOff val="5000"/>
                  </a:schemeClr>
                </a:solidFill>
                <a:latin typeface="Times New Roman" panose="02020603050405020304" pitchFamily="18" charset="0"/>
                <a:cs typeface="Times New Roman" panose="02020603050405020304" pitchFamily="18" charset="0"/>
              </a:rPr>
              <a:t>Each paragraph should:</a:t>
            </a:r>
          </a:p>
          <a:p>
            <a:pPr>
              <a:lnSpc>
                <a:spcPct val="80000"/>
              </a:lnSpc>
            </a:pPr>
            <a:r>
              <a:rPr lang="en-US" sz="2200" dirty="0">
                <a:solidFill>
                  <a:schemeClr val="bg1">
                    <a:lumMod val="95000"/>
                    <a:lumOff val="5000"/>
                  </a:schemeClr>
                </a:solidFill>
                <a:latin typeface="Times New Roman" panose="02020603050405020304" pitchFamily="18" charset="0"/>
                <a:cs typeface="Times New Roman" panose="02020603050405020304" pitchFamily="18" charset="0"/>
              </a:rPr>
              <a:t>    1.     Start with a topic sentence; </a:t>
            </a:r>
            <a:br>
              <a:rPr lang="en-US" sz="2200" dirty="0">
                <a:solidFill>
                  <a:schemeClr val="bg1">
                    <a:lumMod val="95000"/>
                    <a:lumOff val="5000"/>
                  </a:schemeClr>
                </a:solidFill>
                <a:latin typeface="Times New Roman" panose="02020603050405020304" pitchFamily="18" charset="0"/>
                <a:cs typeface="Times New Roman" panose="02020603050405020304" pitchFamily="18" charset="0"/>
              </a:rPr>
            </a:br>
            <a:r>
              <a:rPr lang="en-US" sz="2200" dirty="0">
                <a:solidFill>
                  <a:schemeClr val="bg1">
                    <a:lumMod val="95000"/>
                    <a:lumOff val="5000"/>
                  </a:schemeClr>
                </a:solidFill>
                <a:latin typeface="Times New Roman" panose="02020603050405020304" pitchFamily="18" charset="0"/>
                <a:cs typeface="Times New Roman" panose="02020603050405020304" pitchFamily="18" charset="0"/>
              </a:rPr>
              <a:t>    2.     Include information from more than one source; </a:t>
            </a:r>
            <a:br>
              <a:rPr lang="en-US" sz="2200" dirty="0">
                <a:solidFill>
                  <a:schemeClr val="bg1">
                    <a:lumMod val="95000"/>
                    <a:lumOff val="5000"/>
                  </a:schemeClr>
                </a:solidFill>
                <a:latin typeface="Times New Roman" panose="02020603050405020304" pitchFamily="18" charset="0"/>
                <a:cs typeface="Times New Roman" panose="02020603050405020304" pitchFamily="18" charset="0"/>
              </a:rPr>
            </a:br>
            <a:r>
              <a:rPr lang="en-US" sz="2200" dirty="0">
                <a:solidFill>
                  <a:schemeClr val="bg1">
                    <a:lumMod val="95000"/>
                    <a:lumOff val="5000"/>
                  </a:schemeClr>
                </a:solidFill>
                <a:latin typeface="Times New Roman" panose="02020603050405020304" pitchFamily="18" charset="0"/>
                <a:cs typeface="Times New Roman" panose="02020603050405020304" pitchFamily="18" charset="0"/>
              </a:rPr>
              <a:t>    3.     Indicate the names of your sources;              </a:t>
            </a:r>
            <a:br>
              <a:rPr lang="en-US" sz="2200" dirty="0">
                <a:solidFill>
                  <a:schemeClr val="bg1">
                    <a:lumMod val="95000"/>
                    <a:lumOff val="5000"/>
                  </a:schemeClr>
                </a:solidFill>
                <a:latin typeface="Times New Roman" panose="02020603050405020304" pitchFamily="18" charset="0"/>
                <a:cs typeface="Times New Roman" panose="02020603050405020304" pitchFamily="18" charset="0"/>
              </a:rPr>
            </a:br>
            <a:r>
              <a:rPr lang="en-US" sz="2200" dirty="0">
                <a:solidFill>
                  <a:schemeClr val="bg1">
                    <a:lumMod val="95000"/>
                    <a:lumOff val="5000"/>
                  </a:schemeClr>
                </a:solidFill>
                <a:latin typeface="Times New Roman" panose="02020603050405020304" pitchFamily="18" charset="0"/>
                <a:cs typeface="Times New Roman" panose="02020603050405020304" pitchFamily="18" charset="0"/>
              </a:rPr>
              <a:t>   .  </a:t>
            </a:r>
            <a:endParaRPr lang="en-US" sz="2200" b="1" dirty="0">
              <a:solidFill>
                <a:schemeClr val="bg1">
                  <a:lumMod val="95000"/>
                  <a:lumOff val="5000"/>
                </a:schemeClr>
              </a:solidFill>
              <a:latin typeface="Times New Roman" panose="02020603050405020304" pitchFamily="18" charset="0"/>
              <a:cs typeface="Times New Roman" panose="02020603050405020304" pitchFamily="18" charset="0"/>
            </a:endParaRPr>
          </a:p>
          <a:p>
            <a:pPr>
              <a:lnSpc>
                <a:spcPct val="80000"/>
              </a:lnSpc>
            </a:pPr>
            <a:r>
              <a:rPr lang="en-US" sz="2200" b="1" dirty="0">
                <a:solidFill>
                  <a:schemeClr val="bg1">
                    <a:lumMod val="95000"/>
                    <a:lumOff val="5000"/>
                  </a:schemeClr>
                </a:solidFill>
                <a:latin typeface="Times New Roman" panose="02020603050405020304" pitchFamily="18" charset="0"/>
                <a:cs typeface="Times New Roman" panose="02020603050405020304" pitchFamily="18" charset="0"/>
              </a:rPr>
              <a:t>Conclusion.</a:t>
            </a:r>
            <a:r>
              <a:rPr lang="en-US" sz="2200" dirty="0">
                <a:solidFill>
                  <a:schemeClr val="bg1">
                    <a:lumMod val="95000"/>
                    <a:lumOff val="5000"/>
                  </a:schemeClr>
                </a:solidFill>
                <a:latin typeface="Times New Roman" panose="02020603050405020304" pitchFamily="18" charset="0"/>
                <a:cs typeface="Times New Roman" panose="02020603050405020304" pitchFamily="18" charset="0"/>
              </a:rPr>
              <a:t> </a:t>
            </a:r>
            <a:br>
              <a:rPr lang="en-US" sz="2200" dirty="0">
                <a:solidFill>
                  <a:schemeClr val="bg1">
                    <a:lumMod val="95000"/>
                    <a:lumOff val="5000"/>
                  </a:schemeClr>
                </a:solidFill>
                <a:latin typeface="Times New Roman" panose="02020603050405020304" pitchFamily="18" charset="0"/>
                <a:cs typeface="Times New Roman" panose="02020603050405020304" pitchFamily="18" charset="0"/>
              </a:rPr>
            </a:br>
            <a:r>
              <a:rPr lang="en-US" sz="2200" dirty="0">
                <a:solidFill>
                  <a:schemeClr val="bg1">
                    <a:lumMod val="95000"/>
                    <a:lumOff val="5000"/>
                  </a:schemeClr>
                </a:solidFill>
                <a:latin typeface="Times New Roman" panose="02020603050405020304" pitchFamily="18" charset="0"/>
                <a:cs typeface="Times New Roman" panose="02020603050405020304" pitchFamily="18" charset="0"/>
              </a:rPr>
              <a:t>Write a concluding  paragraph that restates your thesis in different words and summarizes themes you have found and the ways they connect to the overall topic.  </a:t>
            </a:r>
          </a:p>
          <a:p>
            <a:endParaRPr lang="en-US" sz="2200"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US" sz="22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3766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03312" y="2052918"/>
            <a:ext cx="10469563" cy="4195481"/>
          </a:xfrm>
        </p:spPr>
        <p:txBody>
          <a:bodyPr>
            <a:normAutofit/>
          </a:bodyPr>
          <a:lstStyle/>
          <a:p>
            <a:r>
              <a:rPr lang="en-US" sz="2800" dirty="0" smtClean="0">
                <a:solidFill>
                  <a:schemeClr val="bg1">
                    <a:lumMod val="95000"/>
                    <a:lumOff val="5000"/>
                  </a:schemeClr>
                </a:solidFill>
                <a:latin typeface="Times New Roman" panose="02020603050405020304" pitchFamily="18" charset="0"/>
                <a:cs typeface="Times New Roman" panose="02020603050405020304" pitchFamily="18" charset="0"/>
              </a:rPr>
              <a:t>It is </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a paper that uses several sources. The student’s goal is to soak up the data and </a:t>
            </a:r>
            <a:r>
              <a:rPr lang="en-US" sz="2800">
                <a:solidFill>
                  <a:schemeClr val="bg1">
                    <a:lumMod val="95000"/>
                    <a:lumOff val="5000"/>
                  </a:schemeClr>
                </a:solidFill>
                <a:latin typeface="Times New Roman" panose="02020603050405020304" pitchFamily="18" charset="0"/>
                <a:cs typeface="Times New Roman" panose="02020603050405020304" pitchFamily="18" charset="0"/>
              </a:rPr>
              <a:t>formulate </a:t>
            </a:r>
            <a:r>
              <a:rPr lang="en-US" sz="2800" smtClean="0">
                <a:solidFill>
                  <a:schemeClr val="bg1">
                    <a:lumMod val="95000"/>
                    <a:lumOff val="5000"/>
                  </a:schemeClr>
                </a:solidFill>
                <a:latin typeface="Times New Roman" panose="02020603050405020304" pitchFamily="18" charset="0"/>
                <a:cs typeface="Times New Roman" panose="02020603050405020304" pitchFamily="18" charset="0"/>
              </a:rPr>
              <a:t>own </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theory, idea, or hypothesis.</a:t>
            </a:r>
          </a:p>
        </p:txBody>
      </p:sp>
    </p:spTree>
    <p:extLst>
      <p:ext uri="{BB962C8B-B14F-4D97-AF65-F5344CB8AC3E}">
        <p14:creationId xmlns:p14="http://schemas.microsoft.com/office/powerpoint/2010/main" val="3973593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35846" cy="1400530"/>
          </a:xfrm>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It’s the creation of knowledge not the summarization!</a:t>
            </a:r>
          </a:p>
        </p:txBody>
      </p:sp>
      <p:sp>
        <p:nvSpPr>
          <p:cNvPr id="3" name="Content Placeholder 2"/>
          <p:cNvSpPr>
            <a:spLocks noGrp="1"/>
          </p:cNvSpPr>
          <p:nvPr>
            <p:ph idx="1"/>
          </p:nvPr>
        </p:nvSpPr>
        <p:spPr>
          <a:xfrm>
            <a:off x="1103312" y="2419643"/>
            <a:ext cx="10826091" cy="3828756"/>
          </a:xfrm>
        </p:spPr>
        <p:txBody>
          <a:bodyPr>
            <a:normAutofit/>
          </a:bodyPr>
          <a:lstStyle/>
          <a:p>
            <a:pPr algn="just"/>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a synthesis essay is </a:t>
            </a:r>
            <a:r>
              <a:rPr lang="en-US" sz="3200" b="1" dirty="0">
                <a:solidFill>
                  <a:schemeClr val="bg1">
                    <a:lumMod val="95000"/>
                    <a:lumOff val="5000"/>
                  </a:schemeClr>
                </a:solidFill>
                <a:latin typeface="Times New Roman" panose="02020603050405020304" pitchFamily="18" charset="0"/>
                <a:cs typeface="Times New Roman" panose="02020603050405020304" pitchFamily="18" charset="0"/>
              </a:rPr>
              <a:t>to create new knowledge </a:t>
            </a: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out of existing knowledge and sources. </a:t>
            </a:r>
            <a:endParaRPr lang="en-US" sz="3200" dirty="0" smtClean="0">
              <a:solidFill>
                <a:schemeClr val="bg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sz="32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To combine sources and the writer’s position to form a cohesive supported argument, accurately citing the sources.</a:t>
            </a:r>
          </a:p>
          <a:p>
            <a:pPr algn="just"/>
            <a:endParaRPr lang="en-US" sz="32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72378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03312" y="2052918"/>
            <a:ext cx="10783888" cy="4195481"/>
          </a:xfrm>
        </p:spPr>
        <p:txBody>
          <a:bodyPr>
            <a:normAutofit/>
          </a:bodyPr>
          <a:lstStyle/>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Synthesis essay format is not that different from an argumentative paper as both use multiple sources to support one position. However, synthetic writing </a:t>
            </a:r>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focuses more on the relationships between the references than on making a point</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 In this aspect, it is closer to a compare and contrast paper. </a:t>
            </a:r>
            <a:endParaRPr lang="en-US" sz="2800" dirty="0" smtClean="0">
              <a:solidFill>
                <a:schemeClr val="bg1">
                  <a:lumMod val="95000"/>
                  <a:lumOff val="5000"/>
                </a:schemeClr>
              </a:solidFill>
              <a:latin typeface="Times New Roman" panose="02020603050405020304" pitchFamily="18" charset="0"/>
              <a:cs typeface="Times New Roman" panose="02020603050405020304" pitchFamily="18" charset="0"/>
            </a:endParaRPr>
          </a:p>
          <a:p>
            <a:pPr algn="just"/>
            <a:r>
              <a:rPr lang="en-US" sz="2800" dirty="0" smtClean="0">
                <a:solidFill>
                  <a:schemeClr val="bg1">
                    <a:lumMod val="95000"/>
                    <a:lumOff val="5000"/>
                  </a:schemeClr>
                </a:solidFill>
                <a:latin typeface="Times New Roman" panose="02020603050405020304" pitchFamily="18" charset="0"/>
                <a:cs typeface="Times New Roman" panose="02020603050405020304" pitchFamily="18" charset="0"/>
              </a:rPr>
              <a:t>It </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is nothing like a reflective or narrative paper, so first-person writing and subjective opinion are not acceptable.</a:t>
            </a:r>
          </a:p>
        </p:txBody>
      </p:sp>
    </p:spTree>
    <p:extLst>
      <p:ext uri="{BB962C8B-B14F-4D97-AF65-F5344CB8AC3E}">
        <p14:creationId xmlns:p14="http://schemas.microsoft.com/office/powerpoint/2010/main" val="857561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3182"/>
          </a:xfrm>
        </p:spPr>
        <p:txBody>
          <a:bodyPr/>
          <a:lstStyle/>
          <a:p>
            <a:r>
              <a:rPr lang="en-US" b="1" dirty="0" smtClean="0">
                <a:solidFill>
                  <a:schemeClr val="bg1">
                    <a:lumMod val="95000"/>
                    <a:lumOff val="5000"/>
                  </a:schemeClr>
                </a:solidFill>
                <a:latin typeface="Times New Roman" panose="02020603050405020304" pitchFamily="18" charset="0"/>
                <a:cs typeface="Times New Roman" panose="02020603050405020304" pitchFamily="18" charset="0"/>
              </a:rPr>
              <a:t>Types of Synthesis Essay</a:t>
            </a:r>
            <a:endParaRPr lang="en-US"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2" y="1485900"/>
            <a:ext cx="11169652" cy="5229225"/>
          </a:xfrm>
        </p:spPr>
        <p:txBody>
          <a:bodyPr>
            <a:normAutofit/>
          </a:bodyPr>
          <a:lstStyle/>
          <a:p>
            <a:pPr algn="just"/>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Explanatory synthesis </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helps readers make sense of a complicated topic. You don’t have to argue a point, just present facts, data, and different perspectives. This type of synthetic writing is common for research papers and scientific articles. </a:t>
            </a:r>
            <a:r>
              <a:rPr lang="en-US" sz="2800" u="sng" dirty="0">
                <a:solidFill>
                  <a:schemeClr val="bg1">
                    <a:lumMod val="95000"/>
                    <a:lumOff val="5000"/>
                  </a:schemeClr>
                </a:solidFill>
                <a:latin typeface="Times New Roman" panose="02020603050405020304" pitchFamily="18" charset="0"/>
                <a:cs typeface="Times New Roman" panose="02020603050405020304" pitchFamily="18" charset="0"/>
              </a:rPr>
              <a:t>Literature review or background sections use explanatory synthesis.</a:t>
            </a:r>
          </a:p>
          <a:p>
            <a:pPr algn="just"/>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Argumentative synthesis </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supports a controversial position based on the data presented across a variety of sources. It’s an argumentative paper with a twist. Aside from listing critical points, you need to consider the relationship between references, especially if the authors support opposing views.</a:t>
            </a:r>
          </a:p>
          <a:p>
            <a:pPr algn="just"/>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5882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03312" y="2052918"/>
            <a:ext cx="10355263" cy="4195481"/>
          </a:xfrm>
        </p:spPr>
        <p:txBody>
          <a:bodyPr>
            <a:normAutofit/>
          </a:bodyPr>
          <a:lstStyle/>
          <a:p>
            <a:pPr algn="just"/>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A review synthesis </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paper is a summary of research whose goal is to discover previous findings on the topic. Instead of proving your point based on the sources, you simply examine the ideas presented in those topics. As a rule, a synthesis essay thesis in such a case may simply state that the issue has not been properly discussed yet and requires more research.</a:t>
            </a:r>
          </a:p>
          <a:p>
            <a:pPr algn="just"/>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7716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95000"/>
                    <a:lumOff val="5000"/>
                  </a:schemeClr>
                </a:solidFill>
                <a:latin typeface="Times New Roman" panose="02020603050405020304" pitchFamily="18" charset="0"/>
                <a:cs typeface="Times New Roman" panose="02020603050405020304" pitchFamily="18" charset="0"/>
              </a:rPr>
              <a:t>Where synthesis is used?</a:t>
            </a:r>
          </a:p>
        </p:txBody>
      </p:sp>
      <p:sp>
        <p:nvSpPr>
          <p:cNvPr id="3" name="Content Placeholder 2"/>
          <p:cNvSpPr>
            <a:spLocks noGrp="1"/>
          </p:cNvSpPr>
          <p:nvPr>
            <p:ph idx="1"/>
          </p:nvPr>
        </p:nvSpPr>
        <p:spPr>
          <a:xfrm>
            <a:off x="1103312" y="2052918"/>
            <a:ext cx="10797956" cy="4195481"/>
          </a:xfrm>
        </p:spPr>
        <p:txBody>
          <a:bodyPr>
            <a:normAutofit/>
          </a:bodyPr>
          <a:lstStyle/>
          <a:p>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Analysis papers to examine related theories.</a:t>
            </a:r>
          </a:p>
          <a:p>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Research papers to incorporate multiple sources.</a:t>
            </a:r>
          </a:p>
          <a:p>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Argument papers to compare differing views and support a coherent claim. </a:t>
            </a:r>
          </a:p>
          <a:p>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Business reports to examine differing ideas and blend into a coherent plan.</a:t>
            </a:r>
          </a:p>
          <a:p>
            <a:endParaRPr lang="en-US" sz="32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788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95000"/>
                    <a:lumOff val="5000"/>
                  </a:schemeClr>
                </a:solidFill>
                <a:latin typeface="Times New Roman" panose="02020603050405020304" pitchFamily="18" charset="0"/>
                <a:cs typeface="Times New Roman" panose="02020603050405020304" pitchFamily="18" charset="0"/>
              </a:rPr>
              <a:t>Before Writing Your Synthesis, do the following:</a:t>
            </a: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2278966"/>
            <a:ext cx="8946541" cy="3969433"/>
          </a:xfrm>
        </p:spPr>
        <p:txBody>
          <a:bodyPr>
            <a:normAutofit/>
          </a:bodyPr>
          <a:lstStyle/>
          <a:p>
            <a:pPr lvl="0"/>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Narrow your topic</a:t>
            </a:r>
          </a:p>
          <a:p>
            <a:pPr lvl="0"/>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Summarize briefly common themes or traits in texts</a:t>
            </a:r>
          </a:p>
          <a:p>
            <a:pPr lvl="0"/>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Narrow your </a:t>
            </a:r>
            <a:r>
              <a:rPr lang="en-US" sz="2800" b="1" dirty="0" smtClean="0">
                <a:solidFill>
                  <a:schemeClr val="bg1">
                    <a:lumMod val="95000"/>
                    <a:lumOff val="5000"/>
                  </a:schemeClr>
                </a:solidFill>
                <a:latin typeface="Times New Roman" panose="02020603050405020304" pitchFamily="18" charset="0"/>
                <a:cs typeface="Times New Roman" panose="02020603050405020304" pitchFamily="18" charset="0"/>
              </a:rPr>
              <a:t>topic</a:t>
            </a:r>
            <a:endParaRPr lang="en-US" sz="2800" b="1" dirty="0">
              <a:solidFill>
                <a:schemeClr val="bg1">
                  <a:lumMod val="95000"/>
                  <a:lumOff val="5000"/>
                </a:schemeClr>
              </a:solidFill>
              <a:latin typeface="Times New Roman" panose="02020603050405020304" pitchFamily="18" charset="0"/>
              <a:cs typeface="Times New Roman" panose="02020603050405020304" pitchFamily="18" charset="0"/>
            </a:endParaRPr>
          </a:p>
          <a:p>
            <a:pPr lvl="0"/>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Organize your research</a:t>
            </a:r>
          </a:p>
          <a:p>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363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276</TotalTime>
  <Words>1637</Words>
  <Application>Microsoft Office PowerPoint</Application>
  <PresentationFormat>Widescreen</PresentationFormat>
  <Paragraphs>99</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Gothic</vt:lpstr>
      <vt:lpstr>Times New Roman</vt:lpstr>
      <vt:lpstr>Wingdings 3</vt:lpstr>
      <vt:lpstr>Ion</vt:lpstr>
      <vt:lpstr>Synthesis writing</vt:lpstr>
      <vt:lpstr>What is synthesis?</vt:lpstr>
      <vt:lpstr>PowerPoint Presentation</vt:lpstr>
      <vt:lpstr>It’s the creation of knowledge not the summarization!</vt:lpstr>
      <vt:lpstr>PowerPoint Presentation</vt:lpstr>
      <vt:lpstr>Types of Synthesis Essay</vt:lpstr>
      <vt:lpstr>PowerPoint Presentation</vt:lpstr>
      <vt:lpstr>Where synthesis is used?</vt:lpstr>
      <vt:lpstr>Before Writing Your Synthesis, do the following:</vt:lpstr>
      <vt:lpstr>PowerPoint Presentation</vt:lpstr>
      <vt:lpstr>PowerPoint Presentation</vt:lpstr>
      <vt:lpstr>Key Features of a Synthesis</vt:lpstr>
      <vt:lpstr>Strong synthesis essay provides</vt:lpstr>
      <vt:lpstr>Outline your findings</vt:lpstr>
      <vt:lpstr>PowerPoint Presentation</vt:lpstr>
      <vt:lpstr>Step One:  Before Writing</vt:lpstr>
      <vt:lpstr>Step Two: Pre-Write</vt:lpstr>
      <vt:lpstr>Step Two: Pre-Write</vt:lpstr>
      <vt:lpstr>Sample scratch outline for a synthesis essay</vt:lpstr>
      <vt:lpstr>Do I Need a Thesis Statement? </vt:lpstr>
      <vt:lpstr>Step Three: Write </vt:lpstr>
      <vt:lpstr>Step Four:  Revise</vt:lpstr>
      <vt:lpstr>Step Five:  Edit  </vt:lpstr>
      <vt:lpstr>Sample outline for a synthesis essay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Synthesis writing</dc:title>
  <dc:creator>Faiza Mumtaz</dc:creator>
  <cp:lastModifiedBy>Faiza Mumtaz</cp:lastModifiedBy>
  <cp:revision>2</cp:revision>
  <dcterms:created xsi:type="dcterms:W3CDTF">2021-03-01T04:06:36Z</dcterms:created>
  <dcterms:modified xsi:type="dcterms:W3CDTF">2021-03-01T08:42:37Z</dcterms:modified>
</cp:coreProperties>
</file>