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829879"/>
            <a:ext cx="9144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3494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5602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083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813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6630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7408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8481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88138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6085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1461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829878"/>
            <a:ext cx="9144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7065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488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65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6277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4454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7790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842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3/8/2021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FFDB82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FFDB82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86817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1358" y="1981200"/>
            <a:ext cx="6858000" cy="1194650"/>
          </a:xfrm>
        </p:spPr>
        <p:txBody>
          <a:bodyPr>
            <a:normAutofit/>
          </a:bodyPr>
          <a:lstStyle/>
          <a:p>
            <a:r>
              <a:rPr lang="en-US" sz="5400" dirty="0"/>
              <a:t>USER GUIDES/MANUALS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1219201"/>
            <a:ext cx="6858000" cy="618523"/>
          </a:xfrm>
        </p:spPr>
        <p:txBody>
          <a:bodyPr>
            <a:normAutofit/>
          </a:bodyPr>
          <a:lstStyle/>
          <a:p>
            <a:r>
              <a:rPr lang="en-US" dirty="0" smtClean="0"/>
              <a:t>A SHORT INTRODUCTION</a:t>
            </a:r>
            <a:endParaRPr lang="en-US" dirty="0"/>
          </a:p>
        </p:txBody>
      </p:sp>
      <p:pic>
        <p:nvPicPr>
          <p:cNvPr id="4" name="Picture 3" descr="20080407-user-man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1"/>
            <a:ext cx="3619500" cy="2714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111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Components of a User Guide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0" y="805810"/>
            <a:ext cx="8229600" cy="5943600"/>
          </a:xfrm>
        </p:spPr>
        <p:txBody>
          <a:bodyPr>
            <a:noAutofit/>
          </a:bodyPr>
          <a:lstStyle/>
          <a:p>
            <a:pPr lvl="0"/>
            <a:r>
              <a:rPr lang="en-US" sz="2000" b="1" dirty="0"/>
              <a:t>Front and back covers</a:t>
            </a:r>
          </a:p>
          <a:p>
            <a:pPr lvl="0"/>
            <a:r>
              <a:rPr lang="en-US" sz="2000" b="1" dirty="0"/>
              <a:t>Title page</a:t>
            </a:r>
          </a:p>
          <a:p>
            <a:pPr lvl="0"/>
            <a:r>
              <a:rPr lang="en-US" sz="2000" b="1" dirty="0"/>
              <a:t>Edition notice</a:t>
            </a:r>
          </a:p>
          <a:p>
            <a:pPr lvl="0"/>
            <a:r>
              <a:rPr lang="en-US" sz="2000" b="1" dirty="0"/>
              <a:t>Trademarks and Disclaimers</a:t>
            </a:r>
          </a:p>
          <a:p>
            <a:pPr lvl="0"/>
            <a:r>
              <a:rPr lang="en-US" sz="2000" b="1" dirty="0"/>
              <a:t>Warranties</a:t>
            </a:r>
          </a:p>
          <a:p>
            <a:pPr lvl="0"/>
            <a:r>
              <a:rPr lang="en-US" sz="2000" b="1" dirty="0"/>
              <a:t>License agreements</a:t>
            </a:r>
          </a:p>
          <a:p>
            <a:pPr marL="0" indent="0" algn="ctr">
              <a:buNone/>
            </a:pPr>
            <a:r>
              <a:rPr lang="en-US" sz="2000" b="1" dirty="0"/>
              <a:t>TABLE OF CONTENTS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/>
              <a:t>Preface, Introduction, Product description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/>
              <a:t>Getting started information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/>
              <a:t>Installation procedure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/>
              <a:t>Operating, maintenance, and trouble shooting instructions with safety notices</a:t>
            </a:r>
          </a:p>
          <a:p>
            <a:pPr marL="0" indent="0" algn="ctr">
              <a:buNone/>
            </a:pPr>
            <a:r>
              <a:rPr lang="en-US" sz="2000" b="1" dirty="0"/>
              <a:t>APPENDIXES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/>
              <a:t>Glossary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/>
              <a:t>Index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/>
              <a:t>Reader-comment form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0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WRITING HEADINGS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8229600" cy="603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Headings should be:</a:t>
            </a:r>
          </a:p>
          <a:p>
            <a:pPr>
              <a:buNone/>
            </a:pPr>
            <a:endParaRPr lang="en-US" sz="3200" dirty="0"/>
          </a:p>
          <a:p>
            <a:pPr lvl="0"/>
            <a:r>
              <a:rPr lang="en-US" sz="3200" dirty="0"/>
              <a:t>Descriptive and informative. </a:t>
            </a:r>
          </a:p>
          <a:p>
            <a:pPr lvl="0"/>
            <a:r>
              <a:rPr lang="en-US" sz="3200" dirty="0"/>
              <a:t>To the point and simple (SCOPE)</a:t>
            </a:r>
          </a:p>
          <a:p>
            <a:pPr lvl="0"/>
            <a:r>
              <a:rPr lang="en-US" sz="3200" dirty="0"/>
              <a:t>Use positive language. 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37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Examples…</a:t>
            </a:r>
            <a:endParaRPr lang="en-US" dirty="0"/>
          </a:p>
        </p:txBody>
      </p:sp>
      <p:pic>
        <p:nvPicPr>
          <p:cNvPr id="3" name="Picture 2" descr="ltsUserguid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7800"/>
            <a:ext cx="8001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Examples…</a:t>
            </a:r>
            <a:endParaRPr lang="en-US" dirty="0"/>
          </a:p>
        </p:txBody>
      </p:sp>
      <p:pic>
        <p:nvPicPr>
          <p:cNvPr id="3" name="Picture 2" descr="samsung-intercept-user-guide-550x3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295400"/>
            <a:ext cx="777239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79" y="685800"/>
            <a:ext cx="887424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COMMON USES OF A MANUAL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learn and understand how to operate something</a:t>
            </a:r>
          </a:p>
          <a:p>
            <a:r>
              <a:rPr lang="en-US" sz="2800" dirty="0"/>
              <a:t>To troubleshoot</a:t>
            </a:r>
          </a:p>
          <a:p>
            <a:r>
              <a:rPr lang="en-US" sz="2800" dirty="0"/>
              <a:t>To learn how to maintain something</a:t>
            </a:r>
          </a:p>
          <a:p>
            <a:r>
              <a:rPr lang="en-US" sz="2800" dirty="0"/>
              <a:t>To learn in detail the mechanisms and processes behind different functions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76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C000"/>
                </a:solidFill>
              </a:rPr>
              <a:t>STEP 1: Audience Analysis</a:t>
            </a:r>
          </a:p>
          <a:p>
            <a:pPr>
              <a:buNone/>
            </a:pPr>
            <a:r>
              <a:rPr lang="en-US" dirty="0" smtClean="0"/>
              <a:t>1. Who will use the manual?</a:t>
            </a:r>
          </a:p>
          <a:p>
            <a:pPr>
              <a:buNone/>
            </a:pPr>
            <a:r>
              <a:rPr lang="en-US" dirty="0" smtClean="0"/>
              <a:t>2. Are they novice users, intermediate level or advanced users?</a:t>
            </a:r>
          </a:p>
          <a:p>
            <a:pPr>
              <a:buNone/>
            </a:pPr>
            <a:r>
              <a:rPr lang="en-US" dirty="0" smtClean="0"/>
              <a:t>3. Why do they need the guide?</a:t>
            </a:r>
          </a:p>
          <a:p>
            <a:pPr>
              <a:buNone/>
            </a:pPr>
            <a:r>
              <a:rPr lang="en-US" dirty="0" smtClean="0"/>
              <a:t>4. To what extent do they require background details, definitions, explanation and analysis of mechanisms? </a:t>
            </a:r>
          </a:p>
          <a:p>
            <a:pPr>
              <a:buNone/>
            </a:pPr>
            <a:r>
              <a:rPr lang="en-US" dirty="0" smtClean="0"/>
              <a:t>5. What is their competence in the language in which the manual will be written?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cartoon rea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1" y="1371600"/>
            <a:ext cx="1609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Considering these questions will help you develop an audience profile. Fill the form below after audience analysis.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8000" y="2910840"/>
          <a:ext cx="60960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642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Ethnic/Cultural</a:t>
                      </a: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/Educational Background: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of technical knowledge/expertise in the field: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for the manual: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 complexity level of the language, details, &amp; the graphics: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 manual size and format: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Appropriate style , expression, &amp; presentations: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9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YOURSELF IN THE SHOES OF THE AUDIENCE</a:t>
            </a:r>
          </a:p>
          <a:p>
            <a:pPr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2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C000"/>
                </a:solidFill>
              </a:rPr>
              <a:t>STEP 2: Determining manual type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/>
            <a:r>
              <a:rPr lang="en-US" dirty="0" smtClean="0"/>
              <a:t>     Write down the type and purpose of the manual.</a:t>
            </a:r>
          </a:p>
          <a:p>
            <a:pPr marL="109728" indent="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For example, is the manual written for training people, or for assisting people in performing specific tasks, or for teaching laypersons all details regarding the operation and maintenance of a product, etc.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9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Think about it!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/>
              <a:t>What problem can low quality documentation create for both the readers and the writers? Discuss with reference to user guides?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C000"/>
                </a:solidFill>
              </a:rPr>
              <a:t>STEP 3: Researching content and material</a:t>
            </a:r>
          </a:p>
          <a:p>
            <a:pPr>
              <a:buNone/>
            </a:pPr>
            <a:r>
              <a:rPr lang="en-US" dirty="0" smtClean="0"/>
              <a:t>Consult the engineering department to find out,</a:t>
            </a:r>
          </a:p>
          <a:p>
            <a:pPr marL="624078" indent="-514350">
              <a:buAutoNum type="arabicPeriod"/>
            </a:pPr>
            <a:r>
              <a:rPr lang="en-US" dirty="0" smtClean="0"/>
              <a:t>How the product works</a:t>
            </a:r>
          </a:p>
          <a:p>
            <a:pPr marL="624078" indent="-514350">
              <a:buAutoNum type="arabicPeriod"/>
            </a:pPr>
            <a:r>
              <a:rPr lang="en-US" dirty="0" smtClean="0"/>
              <a:t>What instructions and warnings must be stressed</a:t>
            </a:r>
          </a:p>
          <a:p>
            <a:pPr marL="624078" indent="-514350">
              <a:buAutoNum type="arabicPeriod"/>
            </a:pPr>
            <a:r>
              <a:rPr lang="en-US" dirty="0" smtClean="0"/>
              <a:t>Analysis and description of mechanisms and processes</a:t>
            </a:r>
          </a:p>
          <a:p>
            <a:pPr marL="624078" indent="-514350">
              <a:buAutoNum type="arabicPeriod"/>
            </a:pPr>
            <a:r>
              <a:rPr lang="en-US" dirty="0" smtClean="0"/>
              <a:t>Definitions of key terms</a:t>
            </a:r>
          </a:p>
          <a:p>
            <a:pPr marL="624078" indent="-514350">
              <a:buAutoNum type="arabicPeriod"/>
            </a:pPr>
            <a:r>
              <a:rPr lang="en-US" dirty="0" smtClean="0"/>
              <a:t>Prepare a working </a:t>
            </a:r>
            <a:r>
              <a:rPr lang="en-US" b="1" u="sng" dirty="0" smtClean="0"/>
              <a:t>OUTLINE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521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short,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TELL AUDIENCE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WHAT TO DO??</a:t>
            </a:r>
          </a:p>
          <a:p>
            <a:r>
              <a:rPr lang="en-US" dirty="0" smtClean="0"/>
              <a:t>  HOW TO DO??</a:t>
            </a:r>
          </a:p>
          <a:p>
            <a:r>
              <a:rPr lang="en-US" dirty="0" smtClean="0"/>
              <a:t>  WHY TO DO??</a:t>
            </a:r>
          </a:p>
          <a:p>
            <a:r>
              <a:rPr lang="en-US" dirty="0" smtClean="0"/>
              <a:t>  WHAT TO DO IN CASE OF PROBLEMS OR    MALFUNCTION??</a:t>
            </a:r>
            <a:endParaRPr lang="en-US" dirty="0"/>
          </a:p>
        </p:txBody>
      </p:sp>
      <p:pic>
        <p:nvPicPr>
          <p:cNvPr id="4" name="Picture 3" descr="1674_picture_of_a_grinning_worm_with_glasses_reading_a_book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190" y="4572000"/>
            <a:ext cx="2495277" cy="19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C000"/>
                </a:solidFill>
              </a:rPr>
              <a:t>STEP 4: Deciding on manual production</a:t>
            </a:r>
          </a:p>
          <a:p>
            <a:pPr>
              <a:buNone/>
            </a:pPr>
            <a:r>
              <a:rPr lang="en-US" dirty="0" smtClean="0"/>
              <a:t>Consider the following:</a:t>
            </a:r>
          </a:p>
          <a:p>
            <a:pPr marL="624078" indent="-514350">
              <a:buAutoNum type="arabicPeriod"/>
            </a:pPr>
            <a:r>
              <a:rPr lang="en-US" dirty="0" smtClean="0"/>
              <a:t>Appropriate presentation</a:t>
            </a:r>
          </a:p>
          <a:p>
            <a:pPr marL="624078" indent="-514350">
              <a:buAutoNum type="arabicPeriod"/>
            </a:pPr>
            <a:r>
              <a:rPr lang="en-US" dirty="0" smtClean="0"/>
              <a:t>How to provide the manual; for example, folded pamphlet or a booklet in product packaging</a:t>
            </a:r>
          </a:p>
          <a:p>
            <a:pPr marL="624078" indent="-514350">
              <a:buAutoNum type="arabicPeriod"/>
            </a:pPr>
            <a:r>
              <a:rPr lang="en-US" dirty="0" smtClean="0"/>
              <a:t>Decide on paper quality, print type, color usage, number of manuals, etc</a:t>
            </a:r>
          </a:p>
          <a:p>
            <a:pPr marL="624078" indent="-514350">
              <a:buAutoNum type="arabicPeriod"/>
            </a:pPr>
            <a:r>
              <a:rPr lang="en-US" dirty="0" smtClean="0"/>
              <a:t>Decide on any other accompanying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C000"/>
                </a:solidFill>
              </a:rPr>
              <a:t>STEP 5: Preparing the Graphics</a:t>
            </a:r>
          </a:p>
          <a:p>
            <a:pPr>
              <a:buNone/>
            </a:pPr>
            <a:r>
              <a:rPr lang="en-US" dirty="0" smtClean="0"/>
              <a:t>  Select suitable photographs, drawings, sketches, symbols, tables, etc.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keep-awa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1" y="3810001"/>
            <a:ext cx="2886075" cy="1533525"/>
          </a:xfrm>
          <a:prstGeom prst="rect">
            <a:avLst/>
          </a:prstGeom>
        </p:spPr>
      </p:pic>
      <p:pic>
        <p:nvPicPr>
          <p:cNvPr id="5" name="Picture 4" descr="warning-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05201"/>
            <a:ext cx="3333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FFC000"/>
                </a:solidFill>
              </a:rPr>
              <a:t>STEP 6 &amp; 7: Review the copy and Produce the manual</a:t>
            </a:r>
          </a:p>
          <a:p>
            <a:pPr marL="0" indent="0">
              <a:buNone/>
            </a:pPr>
            <a:endParaRPr lang="en-US" sz="2800" b="1" u="sng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  Editing, proofreading, and revision is done at this stage. Finally, the manual is produced.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52400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Instructions</a:t>
            </a:r>
            <a:endParaRPr lang="en-US" dirty="0"/>
          </a:p>
        </p:txBody>
      </p:sp>
      <p:pic>
        <p:nvPicPr>
          <p:cNvPr id="3" name="Picture 2" descr="AudiaX_201_FM_Transmitter_User_Gu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701675"/>
            <a:ext cx="6705600" cy="58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terms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INSTRUCTIONAL WRITING</a:t>
            </a:r>
            <a:r>
              <a:rPr lang="en-US" b="1"/>
              <a:t>:</a:t>
            </a:r>
            <a:r>
              <a:rPr lang="en-US"/>
              <a:t> A writing </a:t>
            </a:r>
            <a:r>
              <a:rPr lang="en-US" dirty="0"/>
              <a:t>which gives instructions to readers regarding a well-defined and specific topic.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INSTRUCTIONS:</a:t>
            </a:r>
            <a:r>
              <a:rPr lang="en-US" dirty="0"/>
              <a:t> Instructions direct/teach/guide a person to do something, furnish with information needed to accomplish something.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A specific piece of work, a distinct specific action/activity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PROCEDURE:</a:t>
            </a:r>
            <a:r>
              <a:rPr lang="en-US" sz="2800" dirty="0"/>
              <a:t> It refers </a:t>
            </a:r>
            <a:r>
              <a:rPr lang="en-US" sz="2800"/>
              <a:t>to manner </a:t>
            </a:r>
            <a:r>
              <a:rPr lang="en-US" sz="2800" dirty="0"/>
              <a:t>of proceeding; a way of performing or effecting something: standard procedure.</a:t>
            </a:r>
          </a:p>
          <a:p>
            <a:pPr lvl="0">
              <a:buNone/>
            </a:pPr>
            <a:r>
              <a:rPr lang="en-US" sz="280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24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user guide</a:t>
            </a:r>
            <a:r>
              <a:rPr lang="en-US" dirty="0" smtClean="0"/>
              <a:t> or </a:t>
            </a:r>
            <a:r>
              <a:rPr lang="en-US" b="1" dirty="0" smtClean="0"/>
              <a:t>user's guide</a:t>
            </a:r>
            <a:r>
              <a:rPr lang="en-US" dirty="0" smtClean="0"/>
              <a:t>, also commonly known as a </a:t>
            </a:r>
            <a:r>
              <a:rPr lang="en-US" b="1" dirty="0" smtClean="0"/>
              <a:t>manual</a:t>
            </a:r>
            <a:r>
              <a:rPr lang="en-US" dirty="0" smtClean="0"/>
              <a:t>, is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technical </a:t>
            </a:r>
            <a:r>
              <a:rPr lang="en-US" dirty="0" smtClean="0">
                <a:solidFill>
                  <a:srgbClr val="FFFF00"/>
                </a:solidFill>
              </a:rPr>
              <a:t>communication document </a:t>
            </a:r>
            <a:r>
              <a:rPr lang="en-US" dirty="0" smtClean="0"/>
              <a:t>intended to give assistance to people using a particular system.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Manuals are written guides or reference materials which are used for training, assembling mechanisms, operating machinery or equipment, servicing products, or repairing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user guide</a:t>
            </a:r>
            <a:r>
              <a:rPr lang="en-US" dirty="0" smtClean="0"/>
              <a:t> is essentially a book-length document containing instructions on installing, using, or troubleshooting a hardware or software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 writes the guides?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Technical writer</a:t>
            </a:r>
          </a:p>
          <a:p>
            <a:r>
              <a:rPr lang="en-US" dirty="0" smtClean="0"/>
              <a:t>Programmers</a:t>
            </a:r>
          </a:p>
          <a:p>
            <a:r>
              <a:rPr lang="en-US" dirty="0" smtClean="0"/>
              <a:t>Product or project managers</a:t>
            </a:r>
          </a:p>
          <a:p>
            <a:r>
              <a:rPr lang="en-US" dirty="0" smtClean="0"/>
              <a:t>Engineers</a:t>
            </a:r>
          </a:p>
          <a:p>
            <a:r>
              <a:rPr lang="en-US" dirty="0" smtClean="0"/>
              <a:t>Other technical staff, particularly in smaller companies.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ontent-wri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1" y="198120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302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guides are commonly associated with…..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Electronics goods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Computer hardware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Computer software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50px-HitachiJ100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143000"/>
            <a:ext cx="1524000" cy="1600200"/>
          </a:xfrm>
          <a:prstGeom prst="rect">
            <a:avLst/>
          </a:prstGeom>
        </p:spPr>
      </p:pic>
      <p:pic>
        <p:nvPicPr>
          <p:cNvPr id="5" name="Picture 4" descr="1289580161_137384409_1-computer-hardware-repair-pakist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400"/>
            <a:ext cx="1676400" cy="1676400"/>
          </a:xfrm>
          <a:prstGeom prst="rect">
            <a:avLst/>
          </a:prstGeom>
        </p:spPr>
      </p:pic>
      <p:pic>
        <p:nvPicPr>
          <p:cNvPr id="6" name="Picture 5" descr="1297662857_166973666_1-Pictures-of--Computer-Software-Hardware-Repairing-in-less-than-market-price-in-Jhelum.jpg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4572000"/>
            <a:ext cx="1752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User Guide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Product description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Option/Function Explanations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installation procedures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Precise Definitions 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Descriptions of mechanisms 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Step-by-step instructions of different TASKS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Analyses of processes 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Graphics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Headings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771</Words>
  <Application>Microsoft Office PowerPoint</Application>
  <PresentationFormat>Widescreen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Corbel</vt:lpstr>
      <vt:lpstr>Wingdings</vt:lpstr>
      <vt:lpstr>Depth</vt:lpstr>
      <vt:lpstr>USER GUIDES/MANUALS</vt:lpstr>
      <vt:lpstr>Think about it!</vt:lpstr>
      <vt:lpstr>Key terms</vt:lpstr>
      <vt:lpstr>Key terms</vt:lpstr>
      <vt:lpstr>DEFINITION</vt:lpstr>
      <vt:lpstr>DEFINITION</vt:lpstr>
      <vt:lpstr> Who writes the guides?</vt:lpstr>
      <vt:lpstr>User guides are commonly associated with…..</vt:lpstr>
      <vt:lpstr>Components of a User Guide</vt:lpstr>
      <vt:lpstr>Components of a User Guide</vt:lpstr>
      <vt:lpstr>WRITING HEADINGS</vt:lpstr>
      <vt:lpstr>Some Examples…</vt:lpstr>
      <vt:lpstr>Some Examples…</vt:lpstr>
      <vt:lpstr>PowerPoint Presentation</vt:lpstr>
      <vt:lpstr>COMMON USES OF A MANUAL</vt:lpstr>
      <vt:lpstr>Steps in Manual Preparation</vt:lpstr>
      <vt:lpstr>Steps in Manual Preparation</vt:lpstr>
      <vt:lpstr>PowerPoint Presentation</vt:lpstr>
      <vt:lpstr>Steps in Manual Preparation</vt:lpstr>
      <vt:lpstr>Steps in Manual Preparation</vt:lpstr>
      <vt:lpstr>In short,</vt:lpstr>
      <vt:lpstr>Steps in Manual Preparation</vt:lpstr>
      <vt:lpstr>Steps in Manual Preparation</vt:lpstr>
      <vt:lpstr>Steps in Manual Preparation</vt:lpstr>
      <vt:lpstr>Writing Instructions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GUIDES/MANUALS</dc:title>
  <dc:creator>Faiza Mumtaz</dc:creator>
  <cp:lastModifiedBy>Faiza Mumtaz</cp:lastModifiedBy>
  <cp:revision>3</cp:revision>
  <dcterms:created xsi:type="dcterms:W3CDTF">2021-03-07T20:08:46Z</dcterms:created>
  <dcterms:modified xsi:type="dcterms:W3CDTF">2021-03-08T10:25:03Z</dcterms:modified>
</cp:coreProperties>
</file>