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D2C0C6-1558-46DA-81D2-C2EBC2880F18}"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98521-5EF9-41F5-996A-2205F5C17F93}" type="slidenum">
              <a:rPr lang="en-US" smtClean="0"/>
              <a:t>‹#›</a:t>
            </a:fld>
            <a:endParaRPr lang="en-US"/>
          </a:p>
        </p:txBody>
      </p:sp>
    </p:spTree>
    <p:extLst>
      <p:ext uri="{BB962C8B-B14F-4D97-AF65-F5344CB8AC3E}">
        <p14:creationId xmlns:p14="http://schemas.microsoft.com/office/powerpoint/2010/main" val="3660573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D2C0C6-1558-46DA-81D2-C2EBC2880F18}"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98521-5EF9-41F5-996A-2205F5C17F93}" type="slidenum">
              <a:rPr lang="en-US" smtClean="0"/>
              <a:t>‹#›</a:t>
            </a:fld>
            <a:endParaRPr lang="en-US"/>
          </a:p>
        </p:txBody>
      </p:sp>
    </p:spTree>
    <p:extLst>
      <p:ext uri="{BB962C8B-B14F-4D97-AF65-F5344CB8AC3E}">
        <p14:creationId xmlns:p14="http://schemas.microsoft.com/office/powerpoint/2010/main" val="12236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D2C0C6-1558-46DA-81D2-C2EBC2880F18}"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98521-5EF9-41F5-996A-2205F5C17F93}" type="slidenum">
              <a:rPr lang="en-US" smtClean="0"/>
              <a:t>‹#›</a:t>
            </a:fld>
            <a:endParaRPr lang="en-US"/>
          </a:p>
        </p:txBody>
      </p:sp>
    </p:spTree>
    <p:extLst>
      <p:ext uri="{BB962C8B-B14F-4D97-AF65-F5344CB8AC3E}">
        <p14:creationId xmlns:p14="http://schemas.microsoft.com/office/powerpoint/2010/main" val="241156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D2C0C6-1558-46DA-81D2-C2EBC2880F18}"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98521-5EF9-41F5-996A-2205F5C17F93}" type="slidenum">
              <a:rPr lang="en-US" smtClean="0"/>
              <a:t>‹#›</a:t>
            </a:fld>
            <a:endParaRPr lang="en-US"/>
          </a:p>
        </p:txBody>
      </p:sp>
    </p:spTree>
    <p:extLst>
      <p:ext uri="{BB962C8B-B14F-4D97-AF65-F5344CB8AC3E}">
        <p14:creationId xmlns:p14="http://schemas.microsoft.com/office/powerpoint/2010/main" val="45774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2C0C6-1558-46DA-81D2-C2EBC2880F18}"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98521-5EF9-41F5-996A-2205F5C17F93}" type="slidenum">
              <a:rPr lang="en-US" smtClean="0"/>
              <a:t>‹#›</a:t>
            </a:fld>
            <a:endParaRPr lang="en-US"/>
          </a:p>
        </p:txBody>
      </p:sp>
    </p:spTree>
    <p:extLst>
      <p:ext uri="{BB962C8B-B14F-4D97-AF65-F5344CB8AC3E}">
        <p14:creationId xmlns:p14="http://schemas.microsoft.com/office/powerpoint/2010/main" val="257225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D2C0C6-1558-46DA-81D2-C2EBC2880F18}"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98521-5EF9-41F5-996A-2205F5C17F93}" type="slidenum">
              <a:rPr lang="en-US" smtClean="0"/>
              <a:t>‹#›</a:t>
            </a:fld>
            <a:endParaRPr lang="en-US"/>
          </a:p>
        </p:txBody>
      </p:sp>
    </p:spTree>
    <p:extLst>
      <p:ext uri="{BB962C8B-B14F-4D97-AF65-F5344CB8AC3E}">
        <p14:creationId xmlns:p14="http://schemas.microsoft.com/office/powerpoint/2010/main" val="380523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D2C0C6-1558-46DA-81D2-C2EBC2880F18}"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98521-5EF9-41F5-996A-2205F5C17F93}" type="slidenum">
              <a:rPr lang="en-US" smtClean="0"/>
              <a:t>‹#›</a:t>
            </a:fld>
            <a:endParaRPr lang="en-US"/>
          </a:p>
        </p:txBody>
      </p:sp>
    </p:spTree>
    <p:extLst>
      <p:ext uri="{BB962C8B-B14F-4D97-AF65-F5344CB8AC3E}">
        <p14:creationId xmlns:p14="http://schemas.microsoft.com/office/powerpoint/2010/main" val="12694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D2C0C6-1558-46DA-81D2-C2EBC2880F18}"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98521-5EF9-41F5-996A-2205F5C17F93}" type="slidenum">
              <a:rPr lang="en-US" smtClean="0"/>
              <a:t>‹#›</a:t>
            </a:fld>
            <a:endParaRPr lang="en-US"/>
          </a:p>
        </p:txBody>
      </p:sp>
    </p:spTree>
    <p:extLst>
      <p:ext uri="{BB962C8B-B14F-4D97-AF65-F5344CB8AC3E}">
        <p14:creationId xmlns:p14="http://schemas.microsoft.com/office/powerpoint/2010/main" val="362809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2C0C6-1558-46DA-81D2-C2EBC2880F18}"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98521-5EF9-41F5-996A-2205F5C17F93}" type="slidenum">
              <a:rPr lang="en-US" smtClean="0"/>
              <a:t>‹#›</a:t>
            </a:fld>
            <a:endParaRPr lang="en-US"/>
          </a:p>
        </p:txBody>
      </p:sp>
    </p:spTree>
    <p:extLst>
      <p:ext uri="{BB962C8B-B14F-4D97-AF65-F5344CB8AC3E}">
        <p14:creationId xmlns:p14="http://schemas.microsoft.com/office/powerpoint/2010/main" val="358799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D2C0C6-1558-46DA-81D2-C2EBC2880F18}"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98521-5EF9-41F5-996A-2205F5C17F93}" type="slidenum">
              <a:rPr lang="en-US" smtClean="0"/>
              <a:t>‹#›</a:t>
            </a:fld>
            <a:endParaRPr lang="en-US"/>
          </a:p>
        </p:txBody>
      </p:sp>
    </p:spTree>
    <p:extLst>
      <p:ext uri="{BB962C8B-B14F-4D97-AF65-F5344CB8AC3E}">
        <p14:creationId xmlns:p14="http://schemas.microsoft.com/office/powerpoint/2010/main" val="215404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D2C0C6-1558-46DA-81D2-C2EBC2880F18}"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98521-5EF9-41F5-996A-2205F5C17F93}" type="slidenum">
              <a:rPr lang="en-US" smtClean="0"/>
              <a:t>‹#›</a:t>
            </a:fld>
            <a:endParaRPr lang="en-US"/>
          </a:p>
        </p:txBody>
      </p:sp>
    </p:spTree>
    <p:extLst>
      <p:ext uri="{BB962C8B-B14F-4D97-AF65-F5344CB8AC3E}">
        <p14:creationId xmlns:p14="http://schemas.microsoft.com/office/powerpoint/2010/main" val="22811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2C0C6-1558-46DA-81D2-C2EBC2880F18}" type="datetimeFigureOut">
              <a:rPr lang="en-US" smtClean="0"/>
              <a:t>3/22/2021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98521-5EF9-41F5-996A-2205F5C17F93}" type="slidenum">
              <a:rPr lang="en-US" smtClean="0"/>
              <a:t>‹#›</a:t>
            </a:fld>
            <a:endParaRPr lang="en-US"/>
          </a:p>
        </p:txBody>
      </p:sp>
    </p:spTree>
    <p:extLst>
      <p:ext uri="{BB962C8B-B14F-4D97-AF65-F5344CB8AC3E}">
        <p14:creationId xmlns:p14="http://schemas.microsoft.com/office/powerpoint/2010/main" val="335526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a:solidFill>
                  <a:srgbClr val="FF0000"/>
                </a:solidFill>
              </a:rPr>
              <a:t>RESUME WRITING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41292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EXAMPLES</a:t>
            </a:r>
          </a:p>
        </p:txBody>
      </p:sp>
      <p:sp>
        <p:nvSpPr>
          <p:cNvPr id="3" name="Content Placeholder 2"/>
          <p:cNvSpPr>
            <a:spLocks noGrp="1"/>
          </p:cNvSpPr>
          <p:nvPr>
            <p:ph idx="1"/>
          </p:nvPr>
        </p:nvSpPr>
        <p:spPr/>
        <p:txBody>
          <a:bodyPr>
            <a:normAutofit/>
          </a:bodyPr>
          <a:lstStyle/>
          <a:p>
            <a:r>
              <a:rPr lang="en-US" dirty="0"/>
              <a:t>“Seeking an accounts specialist position at JP Morgan Chase’s Arlington office.” </a:t>
            </a:r>
          </a:p>
          <a:p>
            <a:r>
              <a:rPr lang="en-US" b="1" i="1" dirty="0">
                <a:solidFill>
                  <a:srgbClr val="FF0000"/>
                </a:solidFill>
              </a:rPr>
              <a:t>Too specific! </a:t>
            </a:r>
            <a:r>
              <a:rPr lang="en-US" dirty="0"/>
              <a:t>This objective tells the employer that you only want a position as an accounts specialist and only in one branch office. If there is a similar position in a different office, you may not be considered. </a:t>
            </a:r>
          </a:p>
        </p:txBody>
      </p:sp>
    </p:spTree>
    <p:extLst>
      <p:ext uri="{BB962C8B-B14F-4D97-AF65-F5344CB8AC3E}">
        <p14:creationId xmlns:p14="http://schemas.microsoft.com/office/powerpoint/2010/main" val="99230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“Seeking an internship position.”  </a:t>
            </a:r>
          </a:p>
          <a:p>
            <a:r>
              <a:rPr lang="en-US" b="1" i="1" dirty="0">
                <a:solidFill>
                  <a:srgbClr val="FF0000"/>
                </a:solidFill>
              </a:rPr>
              <a:t>Too general!</a:t>
            </a:r>
            <a:r>
              <a:rPr lang="en-US" dirty="0">
                <a:solidFill>
                  <a:srgbClr val="FF0000"/>
                </a:solidFill>
              </a:rPr>
              <a:t> </a:t>
            </a:r>
            <a:r>
              <a:rPr lang="en-US" dirty="0"/>
              <a:t>This objective does not add any value to your resume as it does not clarify industry or experiences you are looking to gain. </a:t>
            </a:r>
          </a:p>
          <a:p>
            <a:endParaRPr lang="en-US" dirty="0"/>
          </a:p>
        </p:txBody>
      </p:sp>
    </p:spTree>
    <p:extLst>
      <p:ext uri="{BB962C8B-B14F-4D97-AF65-F5344CB8AC3E}">
        <p14:creationId xmlns:p14="http://schemas.microsoft.com/office/powerpoint/2010/main" val="211993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“Seeking an entry level accounting position in top tier financial services firm with opportunities to both work with a diverse client base and gain experience in corporate accounts. “</a:t>
            </a:r>
          </a:p>
          <a:p>
            <a:r>
              <a:rPr lang="en-US" b="1" i="1" dirty="0">
                <a:solidFill>
                  <a:srgbClr val="FF0000"/>
                </a:solidFill>
              </a:rPr>
              <a:t>Good!</a:t>
            </a:r>
            <a:r>
              <a:rPr lang="en-US" dirty="0">
                <a:solidFill>
                  <a:srgbClr val="FF0000"/>
                </a:solidFill>
              </a:rPr>
              <a:t> </a:t>
            </a:r>
            <a:r>
              <a:rPr lang="en-US" dirty="0"/>
              <a:t>A nice balance of the general industry interests and experiences the person is seeking without limiting what they might be considered for.</a:t>
            </a:r>
          </a:p>
          <a:p>
            <a:pPr marL="0" indent="0">
              <a:buNone/>
            </a:pPr>
            <a:endParaRPr lang="en-US" dirty="0"/>
          </a:p>
        </p:txBody>
      </p:sp>
    </p:spTree>
    <p:extLst>
      <p:ext uri="{BB962C8B-B14F-4D97-AF65-F5344CB8AC3E}">
        <p14:creationId xmlns:p14="http://schemas.microsoft.com/office/powerpoint/2010/main" val="250467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FF0000"/>
                </a:solidFill>
              </a:rPr>
              <a:t>QUALIFICATION HIGHLIGHTS/ PROFESSIONAL PROFILE</a:t>
            </a:r>
          </a:p>
        </p:txBody>
      </p:sp>
      <p:sp>
        <p:nvSpPr>
          <p:cNvPr id="3" name="Content Placeholder 2"/>
          <p:cNvSpPr>
            <a:spLocks noGrp="1"/>
          </p:cNvSpPr>
          <p:nvPr>
            <p:ph idx="1"/>
          </p:nvPr>
        </p:nvSpPr>
        <p:spPr/>
        <p:txBody>
          <a:bodyPr/>
          <a:lstStyle/>
          <a:p>
            <a:r>
              <a:rPr lang="en-US" dirty="0"/>
              <a:t>This section can be either a </a:t>
            </a:r>
            <a:r>
              <a:rPr lang="en-US" dirty="0">
                <a:solidFill>
                  <a:srgbClr val="FF0000"/>
                </a:solidFill>
              </a:rPr>
              <a:t>bulleted list or a paragraph</a:t>
            </a:r>
            <a:r>
              <a:rPr lang="en-US" dirty="0"/>
              <a:t> summarizing your best qualities and most relevant experiences. </a:t>
            </a:r>
          </a:p>
          <a:p>
            <a:r>
              <a:rPr lang="en-US" dirty="0"/>
              <a:t>This section gives the employer a general sense of </a:t>
            </a:r>
            <a:r>
              <a:rPr lang="en-US" dirty="0">
                <a:solidFill>
                  <a:srgbClr val="FF0000"/>
                </a:solidFill>
              </a:rPr>
              <a:t>how you are qualified for this position</a:t>
            </a:r>
            <a:r>
              <a:rPr lang="en-US" dirty="0"/>
              <a:t> as well as how well your previous experiences have prepared you for the kind of work you may be performing in your new position. </a:t>
            </a:r>
          </a:p>
        </p:txBody>
      </p:sp>
    </p:spTree>
    <p:extLst>
      <p:ext uri="{BB962C8B-B14F-4D97-AF65-F5344CB8AC3E}">
        <p14:creationId xmlns:p14="http://schemas.microsoft.com/office/powerpoint/2010/main" val="3024169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6981" t="24935" r="32084" b="31557"/>
          <a:stretch/>
        </p:blipFill>
        <p:spPr>
          <a:xfrm>
            <a:off x="721217" y="365125"/>
            <a:ext cx="10632583" cy="5958402"/>
          </a:xfrm>
          <a:prstGeom prst="rect">
            <a:avLst/>
          </a:prstGeom>
        </p:spPr>
      </p:pic>
    </p:spTree>
    <p:extLst>
      <p:ext uri="{BB962C8B-B14F-4D97-AF65-F5344CB8AC3E}">
        <p14:creationId xmlns:p14="http://schemas.microsoft.com/office/powerpoint/2010/main" val="1509673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EDUCATION</a:t>
            </a:r>
          </a:p>
        </p:txBody>
      </p:sp>
      <p:sp>
        <p:nvSpPr>
          <p:cNvPr id="3" name="Content Placeholder 2"/>
          <p:cNvSpPr>
            <a:spLocks noGrp="1"/>
          </p:cNvSpPr>
          <p:nvPr>
            <p:ph idx="1"/>
          </p:nvPr>
        </p:nvSpPr>
        <p:spPr/>
        <p:txBody>
          <a:bodyPr>
            <a:normAutofit/>
          </a:bodyPr>
          <a:lstStyle/>
          <a:p>
            <a:r>
              <a:rPr lang="en-US" dirty="0"/>
              <a:t>This section should include any </a:t>
            </a:r>
            <a:r>
              <a:rPr lang="en-US" dirty="0">
                <a:solidFill>
                  <a:srgbClr val="FF0000"/>
                </a:solidFill>
              </a:rPr>
              <a:t>educational experiences </a:t>
            </a:r>
            <a:r>
              <a:rPr lang="en-US" dirty="0"/>
              <a:t>you have completed or are currently completing. </a:t>
            </a:r>
          </a:p>
          <a:p>
            <a:r>
              <a:rPr lang="en-US" dirty="0"/>
              <a:t>Items to include in the education section include the </a:t>
            </a:r>
            <a:r>
              <a:rPr lang="en-US" dirty="0">
                <a:solidFill>
                  <a:srgbClr val="FF0000"/>
                </a:solidFill>
              </a:rPr>
              <a:t>kind of degree </a:t>
            </a:r>
            <a:r>
              <a:rPr lang="en-US" dirty="0"/>
              <a:t>you are obtaining (e.g. Bachelor of Arts)</a:t>
            </a:r>
          </a:p>
          <a:p>
            <a:r>
              <a:rPr lang="en-US" dirty="0"/>
              <a:t>major and/or minor</a:t>
            </a:r>
          </a:p>
          <a:p>
            <a:r>
              <a:rPr lang="en-US" dirty="0"/>
              <a:t>the </a:t>
            </a:r>
            <a:r>
              <a:rPr lang="en-US" dirty="0">
                <a:solidFill>
                  <a:srgbClr val="FF0000"/>
                </a:solidFill>
              </a:rPr>
              <a:t>date you expect to graduate</a:t>
            </a:r>
          </a:p>
          <a:p>
            <a:r>
              <a:rPr lang="en-US" dirty="0"/>
              <a:t>name of your school</a:t>
            </a:r>
          </a:p>
          <a:p>
            <a:r>
              <a:rPr lang="en-US" dirty="0"/>
              <a:t>location of school </a:t>
            </a:r>
          </a:p>
          <a:p>
            <a:r>
              <a:rPr lang="en-US" dirty="0"/>
              <a:t>GPA if it is </a:t>
            </a:r>
            <a:r>
              <a:rPr lang="en-US" dirty="0">
                <a:solidFill>
                  <a:srgbClr val="FF0000"/>
                </a:solidFill>
              </a:rPr>
              <a:t>3.0 or higher </a:t>
            </a:r>
            <a:r>
              <a:rPr lang="en-US" dirty="0"/>
              <a:t>(if not, do not include). </a:t>
            </a:r>
          </a:p>
        </p:txBody>
      </p:sp>
    </p:spTree>
    <p:extLst>
      <p:ext uri="{BB962C8B-B14F-4D97-AF65-F5344CB8AC3E}">
        <p14:creationId xmlns:p14="http://schemas.microsoft.com/office/powerpoint/2010/main" val="425968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a:srcRect l="25649" t="53053" r="30419" b="17053"/>
          <a:stretch/>
        </p:blipFill>
        <p:spPr>
          <a:xfrm>
            <a:off x="838200" y="365125"/>
            <a:ext cx="10662634" cy="6009917"/>
          </a:xfrm>
          <a:prstGeom prst="rect">
            <a:avLst/>
          </a:prstGeom>
        </p:spPr>
      </p:pic>
    </p:spTree>
    <p:extLst>
      <p:ext uri="{BB962C8B-B14F-4D97-AF65-F5344CB8AC3E}">
        <p14:creationId xmlns:p14="http://schemas.microsoft.com/office/powerpoint/2010/main" val="23945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EXPERIENCE</a:t>
            </a:r>
          </a:p>
        </p:txBody>
      </p:sp>
      <p:sp>
        <p:nvSpPr>
          <p:cNvPr id="3" name="Content Placeholder 2"/>
          <p:cNvSpPr>
            <a:spLocks noGrp="1"/>
          </p:cNvSpPr>
          <p:nvPr>
            <p:ph idx="1"/>
          </p:nvPr>
        </p:nvSpPr>
        <p:spPr/>
        <p:txBody>
          <a:bodyPr>
            <a:normAutofit/>
          </a:bodyPr>
          <a:lstStyle/>
          <a:p>
            <a:r>
              <a:rPr lang="en-US" dirty="0"/>
              <a:t>The experience section of the resume is the area where a person should </a:t>
            </a:r>
            <a:r>
              <a:rPr lang="en-US" dirty="0">
                <a:solidFill>
                  <a:srgbClr val="FF0000"/>
                </a:solidFill>
              </a:rPr>
              <a:t>list previous experiences </a:t>
            </a:r>
            <a:r>
              <a:rPr lang="en-US" dirty="0"/>
              <a:t>in which they have formally utilized or demonstrated work-related skills and abilities. </a:t>
            </a:r>
          </a:p>
          <a:p>
            <a:r>
              <a:rPr lang="en-US" dirty="0"/>
              <a:t>These experiences can be formal job experiences, </a:t>
            </a:r>
            <a:r>
              <a:rPr lang="en-US" dirty="0">
                <a:solidFill>
                  <a:srgbClr val="FF0000"/>
                </a:solidFill>
              </a:rPr>
              <a:t>volunteer experiences, leadership experiences, or internship experiences</a:t>
            </a:r>
            <a:r>
              <a:rPr lang="en-US" dirty="0"/>
              <a:t>. </a:t>
            </a:r>
          </a:p>
          <a:p>
            <a:r>
              <a:rPr lang="en-US" dirty="0"/>
              <a:t>To include an experience, one should be able to </a:t>
            </a:r>
            <a:r>
              <a:rPr lang="en-US" dirty="0">
                <a:solidFill>
                  <a:srgbClr val="FF0000"/>
                </a:solidFill>
              </a:rPr>
              <a:t>associate a title </a:t>
            </a:r>
            <a:r>
              <a:rPr lang="en-US" dirty="0"/>
              <a:t>with it (e.g. “</a:t>
            </a:r>
            <a:r>
              <a:rPr lang="en-US" dirty="0">
                <a:solidFill>
                  <a:srgbClr val="FF0000"/>
                </a:solidFill>
              </a:rPr>
              <a:t>Volunteer,” “President</a:t>
            </a:r>
            <a:r>
              <a:rPr lang="en-US" dirty="0"/>
              <a:t>,” or formal job title). </a:t>
            </a:r>
          </a:p>
          <a:p>
            <a:r>
              <a:rPr lang="en-US" dirty="0"/>
              <a:t>Experiences should be listed in </a:t>
            </a:r>
            <a:r>
              <a:rPr lang="en-US" dirty="0">
                <a:solidFill>
                  <a:srgbClr val="FF0000"/>
                </a:solidFill>
              </a:rPr>
              <a:t>reverse chronological order </a:t>
            </a:r>
            <a:r>
              <a:rPr lang="en-US" dirty="0"/>
              <a:t>(most recent to least recent) and should be formatted uniformly. </a:t>
            </a:r>
          </a:p>
        </p:txBody>
      </p:sp>
    </p:spTree>
    <p:extLst>
      <p:ext uri="{BB962C8B-B14F-4D97-AF65-F5344CB8AC3E}">
        <p14:creationId xmlns:p14="http://schemas.microsoft.com/office/powerpoint/2010/main" val="3898641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COMPONENTS OF EXPERIENCE</a:t>
            </a:r>
          </a:p>
        </p:txBody>
      </p:sp>
      <p:sp>
        <p:nvSpPr>
          <p:cNvPr id="3" name="Content Placeholder 2"/>
          <p:cNvSpPr>
            <a:spLocks noGrp="1"/>
          </p:cNvSpPr>
          <p:nvPr>
            <p:ph idx="1"/>
          </p:nvPr>
        </p:nvSpPr>
        <p:spPr/>
        <p:txBody>
          <a:bodyPr/>
          <a:lstStyle/>
          <a:p>
            <a:r>
              <a:rPr lang="en-US" dirty="0"/>
              <a:t>The experience description should include the </a:t>
            </a:r>
            <a:r>
              <a:rPr lang="en-US" dirty="0">
                <a:solidFill>
                  <a:srgbClr val="FF0000"/>
                </a:solidFill>
              </a:rPr>
              <a:t>title of your position</a:t>
            </a:r>
          </a:p>
          <a:p>
            <a:r>
              <a:rPr lang="en-US" dirty="0"/>
              <a:t> the </a:t>
            </a:r>
            <a:r>
              <a:rPr lang="en-US" dirty="0">
                <a:solidFill>
                  <a:srgbClr val="FF0000"/>
                </a:solidFill>
              </a:rPr>
              <a:t>name and location </a:t>
            </a:r>
            <a:r>
              <a:rPr lang="en-US" dirty="0"/>
              <a:t>of your company/organization</a:t>
            </a:r>
          </a:p>
          <a:p>
            <a:r>
              <a:rPr lang="en-US" dirty="0">
                <a:solidFill>
                  <a:srgbClr val="FF0000"/>
                </a:solidFill>
              </a:rPr>
              <a:t>start and end dates </a:t>
            </a:r>
            <a:r>
              <a:rPr lang="en-US" dirty="0"/>
              <a:t>(including month and year)</a:t>
            </a:r>
          </a:p>
          <a:p>
            <a:r>
              <a:rPr lang="en-US" dirty="0"/>
              <a:t>no less than two bullet points or sentences </a:t>
            </a:r>
            <a:r>
              <a:rPr lang="en-US" dirty="0">
                <a:solidFill>
                  <a:srgbClr val="FF0000"/>
                </a:solidFill>
              </a:rPr>
              <a:t>describing a skill</a:t>
            </a:r>
            <a:r>
              <a:rPr lang="en-US" dirty="0"/>
              <a:t>, knowledge set, ability, qualification, or recognition/award received. </a:t>
            </a:r>
          </a:p>
          <a:p>
            <a:r>
              <a:rPr lang="en-US" dirty="0"/>
              <a:t>Bullet points should emphasize </a:t>
            </a:r>
            <a:r>
              <a:rPr lang="en-US" dirty="0">
                <a:solidFill>
                  <a:srgbClr val="FF0000"/>
                </a:solidFill>
              </a:rPr>
              <a:t>transferable skills </a:t>
            </a:r>
            <a:r>
              <a:rPr lang="en-US" dirty="0"/>
              <a:t>and should be no longer than 2 sentences</a:t>
            </a:r>
          </a:p>
        </p:txBody>
      </p:sp>
    </p:spTree>
    <p:extLst>
      <p:ext uri="{BB962C8B-B14F-4D97-AF65-F5344CB8AC3E}">
        <p14:creationId xmlns:p14="http://schemas.microsoft.com/office/powerpoint/2010/main" val="2974653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5650" t="24935" r="28922" b="55827"/>
          <a:stretch/>
        </p:blipFill>
        <p:spPr>
          <a:xfrm>
            <a:off x="838200" y="785612"/>
            <a:ext cx="10515600" cy="4803820"/>
          </a:xfrm>
          <a:prstGeom prst="rect">
            <a:avLst/>
          </a:prstGeom>
        </p:spPr>
      </p:pic>
    </p:spTree>
    <p:extLst>
      <p:ext uri="{BB962C8B-B14F-4D97-AF65-F5344CB8AC3E}">
        <p14:creationId xmlns:p14="http://schemas.microsoft.com/office/powerpoint/2010/main" val="240778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WHAT IS RESUME?</a:t>
            </a:r>
          </a:p>
        </p:txBody>
      </p:sp>
      <p:sp>
        <p:nvSpPr>
          <p:cNvPr id="3" name="Content Placeholder 2"/>
          <p:cNvSpPr>
            <a:spLocks noGrp="1"/>
          </p:cNvSpPr>
          <p:nvPr>
            <p:ph idx="1"/>
          </p:nvPr>
        </p:nvSpPr>
        <p:spPr/>
        <p:txBody>
          <a:bodyPr/>
          <a:lstStyle/>
          <a:p>
            <a:r>
              <a:rPr lang="en-US" dirty="0"/>
              <a:t>a summative document representing a person’s individual career </a:t>
            </a:r>
            <a:r>
              <a:rPr lang="en-US" dirty="0">
                <a:solidFill>
                  <a:srgbClr val="FF0000"/>
                </a:solidFill>
              </a:rPr>
              <a:t>experiences and accomplishments</a:t>
            </a:r>
          </a:p>
          <a:p>
            <a:r>
              <a:rPr lang="en-US" dirty="0"/>
              <a:t>to help people </a:t>
            </a:r>
            <a:r>
              <a:rPr lang="en-US" dirty="0">
                <a:solidFill>
                  <a:srgbClr val="FF0000"/>
                </a:solidFill>
              </a:rPr>
              <a:t>market themselves </a:t>
            </a:r>
            <a:r>
              <a:rPr lang="en-US" dirty="0"/>
              <a:t>and serve as a first introduction between job seekers and employers</a:t>
            </a:r>
          </a:p>
          <a:p>
            <a:r>
              <a:rPr lang="en-US" dirty="0"/>
              <a:t>helps an employer understand the </a:t>
            </a:r>
            <a:r>
              <a:rPr lang="en-US" dirty="0">
                <a:solidFill>
                  <a:srgbClr val="FF0000"/>
                </a:solidFill>
              </a:rPr>
              <a:t>skills, abilities, and qualifications </a:t>
            </a:r>
            <a:r>
              <a:rPr lang="en-US" dirty="0"/>
              <a:t>you possess in addition to the </a:t>
            </a:r>
            <a:r>
              <a:rPr lang="en-US" dirty="0">
                <a:solidFill>
                  <a:srgbClr val="FF0000"/>
                </a:solidFill>
              </a:rPr>
              <a:t>academic/work/service experiences, awards</a:t>
            </a:r>
            <a:r>
              <a:rPr lang="en-US" dirty="0"/>
              <a:t>, and community involvement you have completed</a:t>
            </a:r>
          </a:p>
          <a:p>
            <a:r>
              <a:rPr lang="en-US" dirty="0"/>
              <a:t>helps the employer understand how these qualifications/experiences </a:t>
            </a:r>
            <a:r>
              <a:rPr lang="en-US" dirty="0">
                <a:solidFill>
                  <a:srgbClr val="FF0000"/>
                </a:solidFill>
              </a:rPr>
              <a:t>relate to their hiring needs</a:t>
            </a:r>
          </a:p>
        </p:txBody>
      </p:sp>
    </p:spTree>
    <p:extLst>
      <p:ext uri="{BB962C8B-B14F-4D97-AF65-F5344CB8AC3E}">
        <p14:creationId xmlns:p14="http://schemas.microsoft.com/office/powerpoint/2010/main" val="201299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CONSTRUCTING THE BULLET POINTS</a:t>
            </a:r>
          </a:p>
        </p:txBody>
      </p:sp>
      <p:sp>
        <p:nvSpPr>
          <p:cNvPr id="3" name="Content Placeholder 2"/>
          <p:cNvSpPr>
            <a:spLocks noGrp="1"/>
          </p:cNvSpPr>
          <p:nvPr>
            <p:ph idx="1"/>
          </p:nvPr>
        </p:nvSpPr>
        <p:spPr/>
        <p:txBody>
          <a:bodyPr/>
          <a:lstStyle/>
          <a:p>
            <a:r>
              <a:rPr lang="en-US" dirty="0"/>
              <a:t>Constructing the bullet points or sentence descriptions of your experiences may seem a bit tricky at first. </a:t>
            </a:r>
          </a:p>
          <a:p>
            <a:r>
              <a:rPr lang="en-US" dirty="0"/>
              <a:t>To help you get used to this style of writing, keep in mind that every bullet point should have </a:t>
            </a:r>
            <a:r>
              <a:rPr lang="en-US" dirty="0">
                <a:solidFill>
                  <a:srgbClr val="FF0000"/>
                </a:solidFill>
              </a:rPr>
              <a:t>three major components</a:t>
            </a:r>
            <a:r>
              <a:rPr lang="en-US" dirty="0"/>
              <a:t>: </a:t>
            </a:r>
          </a:p>
          <a:p>
            <a:r>
              <a:rPr lang="en-US" dirty="0"/>
              <a:t>An </a:t>
            </a:r>
            <a:r>
              <a:rPr lang="en-US" dirty="0">
                <a:solidFill>
                  <a:srgbClr val="FF0000"/>
                </a:solidFill>
              </a:rPr>
              <a:t>action verb </a:t>
            </a:r>
            <a:r>
              <a:rPr lang="en-US" dirty="0"/>
              <a:t>to start the bullet, </a:t>
            </a:r>
          </a:p>
          <a:p>
            <a:r>
              <a:rPr lang="en-US" dirty="0"/>
              <a:t>the </a:t>
            </a:r>
            <a:r>
              <a:rPr lang="en-US" dirty="0">
                <a:solidFill>
                  <a:srgbClr val="FF0000"/>
                </a:solidFill>
              </a:rPr>
              <a:t>skill you are trying to emphasize</a:t>
            </a:r>
            <a:r>
              <a:rPr lang="en-US" dirty="0"/>
              <a:t>, </a:t>
            </a:r>
          </a:p>
          <a:p>
            <a:r>
              <a:rPr lang="en-US" dirty="0"/>
              <a:t>and the </a:t>
            </a:r>
            <a:r>
              <a:rPr lang="en-US" dirty="0">
                <a:solidFill>
                  <a:srgbClr val="FF0000"/>
                </a:solidFill>
              </a:rPr>
              <a:t>tasks</a:t>
            </a:r>
            <a:r>
              <a:rPr lang="en-US" dirty="0"/>
              <a:t> that evidence your </a:t>
            </a:r>
            <a:r>
              <a:rPr lang="en-US" dirty="0">
                <a:solidFill>
                  <a:srgbClr val="FF0000"/>
                </a:solidFill>
              </a:rPr>
              <a:t>ability to perform that skill</a:t>
            </a:r>
            <a:r>
              <a:rPr lang="en-US" dirty="0"/>
              <a:t>.</a:t>
            </a:r>
          </a:p>
        </p:txBody>
      </p:sp>
      <p:pic>
        <p:nvPicPr>
          <p:cNvPr id="4" name="Picture 3"/>
          <p:cNvPicPr>
            <a:picLocks noChangeAspect="1"/>
          </p:cNvPicPr>
          <p:nvPr/>
        </p:nvPicPr>
        <p:blipFill rotWithShape="1">
          <a:blip r:embed="rId2"/>
          <a:srcRect l="25563" t="42813" r="29754" b="48920"/>
          <a:stretch/>
        </p:blipFill>
        <p:spPr>
          <a:xfrm>
            <a:off x="838200" y="5087153"/>
            <a:ext cx="10515599" cy="1584103"/>
          </a:xfrm>
          <a:prstGeom prst="rect">
            <a:avLst/>
          </a:prstGeom>
        </p:spPr>
      </p:pic>
    </p:spTree>
    <p:extLst>
      <p:ext uri="{BB962C8B-B14F-4D97-AF65-F5344CB8AC3E}">
        <p14:creationId xmlns:p14="http://schemas.microsoft.com/office/powerpoint/2010/main" val="832107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FF0000"/>
                </a:solidFill>
              </a:rPr>
              <a:t>Construct your bullet points by following these steps: STEP-1</a:t>
            </a:r>
          </a:p>
        </p:txBody>
      </p:sp>
      <p:sp>
        <p:nvSpPr>
          <p:cNvPr id="3" name="Content Placeholder 2"/>
          <p:cNvSpPr>
            <a:spLocks noGrp="1"/>
          </p:cNvSpPr>
          <p:nvPr>
            <p:ph idx="1"/>
          </p:nvPr>
        </p:nvSpPr>
        <p:spPr/>
        <p:txBody>
          <a:bodyPr>
            <a:normAutofit lnSpcReduction="10000"/>
          </a:bodyPr>
          <a:lstStyle/>
          <a:p>
            <a:r>
              <a:rPr lang="en-US" b="1" dirty="0"/>
              <a:t>Identify the skill/ability/qualification, etc. you would like to describe and write it down. </a:t>
            </a:r>
          </a:p>
          <a:p>
            <a:r>
              <a:rPr lang="en-US" dirty="0"/>
              <a:t>To decide which skills to describe, you can use a variety of different methods. </a:t>
            </a:r>
          </a:p>
          <a:p>
            <a:r>
              <a:rPr lang="en-US" dirty="0">
                <a:solidFill>
                  <a:srgbClr val="FF0000"/>
                </a:solidFill>
              </a:rPr>
              <a:t>Go to the job posting/description </a:t>
            </a:r>
            <a:r>
              <a:rPr lang="en-US" dirty="0"/>
              <a:t>of the position for which you are applying. </a:t>
            </a:r>
          </a:p>
          <a:p>
            <a:r>
              <a:rPr lang="en-US" dirty="0">
                <a:solidFill>
                  <a:srgbClr val="FF0000"/>
                </a:solidFill>
              </a:rPr>
              <a:t>Underline or highlight the skills </a:t>
            </a:r>
            <a:r>
              <a:rPr lang="en-US" dirty="0"/>
              <a:t>the employer is looking for in an ideal candidate for this position. </a:t>
            </a:r>
          </a:p>
          <a:p>
            <a:r>
              <a:rPr lang="en-US" dirty="0">
                <a:solidFill>
                  <a:srgbClr val="FF0000"/>
                </a:solidFill>
              </a:rPr>
              <a:t>Identify the skills</a:t>
            </a:r>
            <a:r>
              <a:rPr lang="en-US" dirty="0"/>
              <a:t> that you feel you most strongly possess and write bullet points around those skills. </a:t>
            </a:r>
          </a:p>
        </p:txBody>
      </p:sp>
    </p:spTree>
    <p:extLst>
      <p:ext uri="{BB962C8B-B14F-4D97-AF65-F5344CB8AC3E}">
        <p14:creationId xmlns:p14="http://schemas.microsoft.com/office/powerpoint/2010/main" val="306666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STEP-2</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b="1" dirty="0"/>
              <a:t>Think about the tasks and duties you performed in your experience that effectively evidence your ability to perform this skill. Write these down in a list on a separate sheet of paper. </a:t>
            </a:r>
          </a:p>
          <a:p>
            <a:r>
              <a:rPr lang="en-US" dirty="0"/>
              <a:t>Example: </a:t>
            </a:r>
          </a:p>
          <a:p>
            <a:r>
              <a:rPr lang="en-US" dirty="0"/>
              <a:t>Previous position title: Student Front Desk Assistant </a:t>
            </a:r>
          </a:p>
          <a:p>
            <a:r>
              <a:rPr lang="en-US" b="1" i="1" dirty="0"/>
              <a:t>Skill: Communication </a:t>
            </a:r>
          </a:p>
          <a:p>
            <a:r>
              <a:rPr lang="en-US" b="1" i="1" dirty="0"/>
              <a:t>Tasks: </a:t>
            </a:r>
          </a:p>
          <a:p>
            <a:r>
              <a:rPr lang="en-US" dirty="0"/>
              <a:t>Talked with customers at the front desk</a:t>
            </a:r>
          </a:p>
          <a:p>
            <a:r>
              <a:rPr lang="en-US" dirty="0"/>
              <a:t>Answered phones </a:t>
            </a:r>
          </a:p>
          <a:p>
            <a:r>
              <a:rPr lang="en-US" dirty="0"/>
              <a:t>Wrote emails to clients </a:t>
            </a:r>
          </a:p>
        </p:txBody>
      </p:sp>
    </p:spTree>
    <p:extLst>
      <p:ext uri="{BB962C8B-B14F-4D97-AF65-F5344CB8AC3E}">
        <p14:creationId xmlns:p14="http://schemas.microsoft.com/office/powerpoint/2010/main" val="327937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STEP-3</a:t>
            </a:r>
            <a:endParaRPr lang="en-US" dirty="0">
              <a:solidFill>
                <a:srgbClr val="FF0000"/>
              </a:solidFill>
            </a:endParaRPr>
          </a:p>
        </p:txBody>
      </p:sp>
      <p:sp>
        <p:nvSpPr>
          <p:cNvPr id="3" name="Content Placeholder 2"/>
          <p:cNvSpPr>
            <a:spLocks noGrp="1"/>
          </p:cNvSpPr>
          <p:nvPr>
            <p:ph idx="1"/>
          </p:nvPr>
        </p:nvSpPr>
        <p:spPr>
          <a:xfrm>
            <a:off x="838200" y="1825624"/>
            <a:ext cx="10515600" cy="4600933"/>
          </a:xfrm>
        </p:spPr>
        <p:txBody>
          <a:bodyPr/>
          <a:lstStyle/>
          <a:p>
            <a:r>
              <a:rPr lang="en-US" b="1" i="1" dirty="0"/>
              <a:t>Choose an action verb that helps the employer understand how or in what way you used or demonstrated this skill </a:t>
            </a:r>
          </a:p>
          <a:p>
            <a:r>
              <a:rPr lang="en-US" dirty="0"/>
              <a:t>Note that action verbs should be in </a:t>
            </a:r>
            <a:r>
              <a:rPr lang="en-US" dirty="0">
                <a:solidFill>
                  <a:srgbClr val="FF0000"/>
                </a:solidFill>
              </a:rPr>
              <a:t>PRESENT TENSE </a:t>
            </a:r>
            <a:r>
              <a:rPr lang="en-US" dirty="0"/>
              <a:t>if you are </a:t>
            </a:r>
            <a:r>
              <a:rPr lang="en-US" dirty="0">
                <a:solidFill>
                  <a:srgbClr val="FF0000"/>
                </a:solidFill>
              </a:rPr>
              <a:t>currently working </a:t>
            </a:r>
            <a:r>
              <a:rPr lang="en-US" dirty="0"/>
              <a:t>in the listed position </a:t>
            </a:r>
          </a:p>
          <a:p>
            <a:r>
              <a:rPr lang="en-US" dirty="0">
                <a:solidFill>
                  <a:srgbClr val="FF0000"/>
                </a:solidFill>
              </a:rPr>
              <a:t>PAST TENSE </a:t>
            </a:r>
            <a:r>
              <a:rPr lang="en-US" dirty="0"/>
              <a:t>if you are no longer working in the listed position</a:t>
            </a:r>
          </a:p>
        </p:txBody>
      </p:sp>
      <p:pic>
        <p:nvPicPr>
          <p:cNvPr id="4" name="Picture 3"/>
          <p:cNvPicPr>
            <a:picLocks noChangeAspect="1"/>
          </p:cNvPicPr>
          <p:nvPr/>
        </p:nvPicPr>
        <p:blipFill rotWithShape="1">
          <a:blip r:embed="rId2"/>
          <a:srcRect l="21761" t="42062" r="20775" b="42907"/>
          <a:stretch/>
        </p:blipFill>
        <p:spPr>
          <a:xfrm>
            <a:off x="838200" y="4108366"/>
            <a:ext cx="10515600" cy="2318192"/>
          </a:xfrm>
          <a:prstGeom prst="rect">
            <a:avLst/>
          </a:prstGeom>
        </p:spPr>
      </p:pic>
    </p:spTree>
    <p:extLst>
      <p:ext uri="{BB962C8B-B14F-4D97-AF65-F5344CB8AC3E}">
        <p14:creationId xmlns:p14="http://schemas.microsoft.com/office/powerpoint/2010/main" val="3812764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STEP-4</a:t>
            </a:r>
          </a:p>
        </p:txBody>
      </p:sp>
      <p:sp>
        <p:nvSpPr>
          <p:cNvPr id="3" name="Content Placeholder 2"/>
          <p:cNvSpPr>
            <a:spLocks noGrp="1"/>
          </p:cNvSpPr>
          <p:nvPr>
            <p:ph idx="1"/>
          </p:nvPr>
        </p:nvSpPr>
        <p:spPr/>
        <p:txBody>
          <a:bodyPr/>
          <a:lstStyle/>
          <a:p>
            <a:r>
              <a:rPr lang="en-US" b="1" i="1" dirty="0"/>
              <a:t>Write your bullet point! </a:t>
            </a:r>
          </a:p>
          <a:p>
            <a:pPr marL="0" indent="0">
              <a:buNone/>
            </a:pPr>
            <a:r>
              <a:rPr lang="en-US" i="1" dirty="0"/>
              <a:t>Example:</a:t>
            </a:r>
          </a:p>
          <a:p>
            <a:pPr marL="0" indent="0">
              <a:buNone/>
            </a:pPr>
            <a:r>
              <a:rPr lang="en-US" i="1" dirty="0"/>
              <a:t>Exercised communication skills when talking with customers, answering phones and writing emails to clients. </a:t>
            </a:r>
          </a:p>
        </p:txBody>
      </p:sp>
    </p:spTree>
    <p:extLst>
      <p:ext uri="{BB962C8B-B14F-4D97-AF65-F5344CB8AC3E}">
        <p14:creationId xmlns:p14="http://schemas.microsoft.com/office/powerpoint/2010/main" val="3364903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STEP-5</a:t>
            </a:r>
          </a:p>
        </p:txBody>
      </p:sp>
      <p:sp>
        <p:nvSpPr>
          <p:cNvPr id="3" name="Content Placeholder 2"/>
          <p:cNvSpPr>
            <a:spLocks noGrp="1"/>
          </p:cNvSpPr>
          <p:nvPr>
            <p:ph idx="1"/>
          </p:nvPr>
        </p:nvSpPr>
        <p:spPr>
          <a:xfrm>
            <a:off x="838200" y="1825624"/>
            <a:ext cx="10515600" cy="4781237"/>
          </a:xfrm>
        </p:spPr>
        <p:txBody>
          <a:bodyPr/>
          <a:lstStyle/>
          <a:p>
            <a:r>
              <a:rPr lang="en-US" dirty="0"/>
              <a:t>you can make it stronger by adding in some additional descriptors like </a:t>
            </a:r>
            <a:r>
              <a:rPr lang="en-US" b="1" i="1" dirty="0">
                <a:solidFill>
                  <a:srgbClr val="FF0000"/>
                </a:solidFill>
              </a:rPr>
              <a:t>adjectives and quantifiers</a:t>
            </a:r>
            <a:r>
              <a:rPr lang="en-US" dirty="0">
                <a:solidFill>
                  <a:srgbClr val="FF0000"/>
                </a:solidFill>
              </a:rPr>
              <a:t> </a:t>
            </a:r>
            <a:r>
              <a:rPr lang="en-US" dirty="0"/>
              <a:t>to clarify your skills, communicate competence, or emphasize a positive result of your actions. </a:t>
            </a:r>
          </a:p>
          <a:p>
            <a:r>
              <a:rPr lang="en-US" dirty="0"/>
              <a:t>Use adjectives cautiously! Stay away from claims of excellence like “</a:t>
            </a:r>
            <a:r>
              <a:rPr lang="en-US" dirty="0">
                <a:solidFill>
                  <a:srgbClr val="FF0000"/>
                </a:solidFill>
              </a:rPr>
              <a:t>Amazing,” “Fantastic,” “Superb,” “Excellent</a:t>
            </a:r>
            <a:r>
              <a:rPr lang="en-US" dirty="0"/>
              <a:t>,” etc. as these adjectives may be perceived as an indication of </a:t>
            </a:r>
            <a:r>
              <a:rPr lang="en-US" dirty="0">
                <a:solidFill>
                  <a:srgbClr val="FF0000"/>
                </a:solidFill>
              </a:rPr>
              <a:t>arrogance</a:t>
            </a:r>
            <a:r>
              <a:rPr lang="en-US" dirty="0"/>
              <a:t> rather than confidence.</a:t>
            </a:r>
          </a:p>
          <a:p>
            <a:pPr marL="0" indent="0">
              <a:buNone/>
            </a:pPr>
            <a:endParaRPr lang="en-US" dirty="0"/>
          </a:p>
        </p:txBody>
      </p:sp>
      <p:pic>
        <p:nvPicPr>
          <p:cNvPr id="4" name="Picture 3"/>
          <p:cNvPicPr>
            <a:picLocks noChangeAspect="1"/>
          </p:cNvPicPr>
          <p:nvPr/>
        </p:nvPicPr>
        <p:blipFill rotWithShape="1">
          <a:blip r:embed="rId2"/>
          <a:srcRect l="25669" t="55966" r="31021" b="31258"/>
          <a:stretch/>
        </p:blipFill>
        <p:spPr>
          <a:xfrm>
            <a:off x="2949262" y="4288665"/>
            <a:ext cx="7856113" cy="2421228"/>
          </a:xfrm>
          <a:prstGeom prst="rect">
            <a:avLst/>
          </a:prstGeom>
        </p:spPr>
      </p:pic>
    </p:spTree>
    <p:extLst>
      <p:ext uri="{BB962C8B-B14F-4D97-AF65-F5344CB8AC3E}">
        <p14:creationId xmlns:p14="http://schemas.microsoft.com/office/powerpoint/2010/main" val="3791834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RESEARCH and/or PROJECTS</a:t>
            </a:r>
          </a:p>
        </p:txBody>
      </p:sp>
      <p:sp>
        <p:nvSpPr>
          <p:cNvPr id="3" name="Content Placeholder 2"/>
          <p:cNvSpPr>
            <a:spLocks noGrp="1"/>
          </p:cNvSpPr>
          <p:nvPr>
            <p:ph idx="1"/>
          </p:nvPr>
        </p:nvSpPr>
        <p:spPr/>
        <p:txBody>
          <a:bodyPr>
            <a:normAutofit/>
          </a:bodyPr>
          <a:lstStyle/>
          <a:p>
            <a:r>
              <a:rPr lang="en-US" dirty="0"/>
              <a:t>This is a section commonly used by students to help show employers </a:t>
            </a:r>
            <a:r>
              <a:rPr lang="en-US" dirty="0">
                <a:solidFill>
                  <a:srgbClr val="FF0000"/>
                </a:solidFill>
              </a:rPr>
              <a:t>relevant academic work </a:t>
            </a:r>
            <a:r>
              <a:rPr lang="en-US" dirty="0"/>
              <a:t>that has allowed them to develop skills the employer values. </a:t>
            </a:r>
          </a:p>
          <a:p>
            <a:r>
              <a:rPr lang="en-US" dirty="0"/>
              <a:t>You can include any </a:t>
            </a:r>
            <a:r>
              <a:rPr lang="en-US" dirty="0">
                <a:solidFill>
                  <a:srgbClr val="FF0000"/>
                </a:solidFill>
              </a:rPr>
              <a:t>research papers, individual or group projects, and presentations </a:t>
            </a:r>
            <a:r>
              <a:rPr lang="en-US" dirty="0"/>
              <a:t>on relevant topics in this section. </a:t>
            </a:r>
          </a:p>
          <a:p>
            <a:r>
              <a:rPr lang="en-US" dirty="0">
                <a:solidFill>
                  <a:srgbClr val="FF0000"/>
                </a:solidFill>
              </a:rPr>
              <a:t>Ethical consideration</a:t>
            </a:r>
            <a:r>
              <a:rPr lang="en-US" dirty="0"/>
              <a:t>: If you are going to list a group project, make sure to clearly state that it was a group project. You must not take credit for the work of others.</a:t>
            </a:r>
          </a:p>
        </p:txBody>
      </p:sp>
    </p:spTree>
    <p:extLst>
      <p:ext uri="{BB962C8B-B14F-4D97-AF65-F5344CB8AC3E}">
        <p14:creationId xmlns:p14="http://schemas.microsoft.com/office/powerpoint/2010/main" val="3912894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THE DESCRIPTION SHOULD INCLUDE</a:t>
            </a:r>
          </a:p>
        </p:txBody>
      </p:sp>
      <p:sp>
        <p:nvSpPr>
          <p:cNvPr id="3" name="Content Placeholder 2"/>
          <p:cNvSpPr>
            <a:spLocks noGrp="1"/>
          </p:cNvSpPr>
          <p:nvPr>
            <p:ph idx="1"/>
          </p:nvPr>
        </p:nvSpPr>
        <p:spPr/>
        <p:txBody>
          <a:bodyPr/>
          <a:lstStyle/>
          <a:p>
            <a:r>
              <a:rPr lang="en-US" dirty="0"/>
              <a:t>the title of the project or paper</a:t>
            </a:r>
          </a:p>
          <a:p>
            <a:r>
              <a:rPr lang="en-US" dirty="0"/>
              <a:t>the semester(s) date in which it was completed</a:t>
            </a:r>
          </a:p>
          <a:p>
            <a:r>
              <a:rPr lang="en-US" dirty="0"/>
              <a:t>the name of the school/organization at which it was conducted/completed</a:t>
            </a:r>
          </a:p>
          <a:p>
            <a:r>
              <a:rPr lang="en-US" dirty="0"/>
              <a:t>the location of the school/organization</a:t>
            </a:r>
          </a:p>
          <a:p>
            <a:r>
              <a:rPr lang="en-US" dirty="0"/>
              <a:t>2-3 sentence description of the project</a:t>
            </a:r>
          </a:p>
          <a:p>
            <a:r>
              <a:rPr lang="en-US" dirty="0"/>
              <a:t>skills used, and results. </a:t>
            </a:r>
          </a:p>
          <a:p>
            <a:endParaRPr lang="en-US" dirty="0"/>
          </a:p>
        </p:txBody>
      </p:sp>
    </p:spTree>
    <p:extLst>
      <p:ext uri="{BB962C8B-B14F-4D97-AF65-F5344CB8AC3E}">
        <p14:creationId xmlns:p14="http://schemas.microsoft.com/office/powerpoint/2010/main" val="2626713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4984" t="38959" r="25261" b="42103"/>
          <a:stretch/>
        </p:blipFill>
        <p:spPr>
          <a:xfrm>
            <a:off x="838200" y="1506828"/>
            <a:ext cx="10515600" cy="4275786"/>
          </a:xfrm>
          <a:prstGeom prst="rect">
            <a:avLst/>
          </a:prstGeom>
        </p:spPr>
      </p:pic>
    </p:spTree>
    <p:extLst>
      <p:ext uri="{BB962C8B-B14F-4D97-AF65-F5344CB8AC3E}">
        <p14:creationId xmlns:p14="http://schemas.microsoft.com/office/powerpoint/2010/main" val="3488424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SKILLS</a:t>
            </a:r>
          </a:p>
        </p:txBody>
      </p:sp>
      <p:sp>
        <p:nvSpPr>
          <p:cNvPr id="3" name="Content Placeholder 2"/>
          <p:cNvSpPr>
            <a:spLocks noGrp="1"/>
          </p:cNvSpPr>
          <p:nvPr>
            <p:ph idx="1"/>
          </p:nvPr>
        </p:nvSpPr>
        <p:spPr/>
        <p:txBody>
          <a:bodyPr>
            <a:normAutofit fontScale="92500" lnSpcReduction="10000"/>
          </a:bodyPr>
          <a:lstStyle/>
          <a:p>
            <a:r>
              <a:rPr lang="en-US" dirty="0"/>
              <a:t>The Skills section should be reserved for </a:t>
            </a:r>
            <a:r>
              <a:rPr lang="en-US" dirty="0">
                <a:solidFill>
                  <a:srgbClr val="FF0000"/>
                </a:solidFill>
              </a:rPr>
              <a:t>concrete technical and language skills </a:t>
            </a:r>
            <a:r>
              <a:rPr lang="en-US" dirty="0"/>
              <a:t>only. </a:t>
            </a:r>
          </a:p>
          <a:p>
            <a:r>
              <a:rPr lang="en-US" dirty="0">
                <a:solidFill>
                  <a:srgbClr val="FF0000"/>
                </a:solidFill>
              </a:rPr>
              <a:t>Computer applications</a:t>
            </a:r>
            <a:r>
              <a:rPr lang="en-US" dirty="0"/>
              <a:t> you are familiar with and </a:t>
            </a:r>
            <a:r>
              <a:rPr lang="en-US" dirty="0">
                <a:solidFill>
                  <a:srgbClr val="FF0000"/>
                </a:solidFill>
              </a:rPr>
              <a:t>foreign language proficiencies </a:t>
            </a:r>
            <a:r>
              <a:rPr lang="en-US" dirty="0"/>
              <a:t>should be listed here (name of language and proficiency level: basic, intermediate, advanced, and fluent). </a:t>
            </a:r>
          </a:p>
          <a:p>
            <a:r>
              <a:rPr lang="en-US" dirty="0"/>
              <a:t>Note that for IT majors, this section will be much more extensive and include several subheadings for additional technical proficiencies (e.g. applications, browsers, languages, etc.) </a:t>
            </a:r>
          </a:p>
          <a:p>
            <a:r>
              <a:rPr lang="en-US" dirty="0"/>
              <a:t>For certain majors, including social media proficiencies (Facebook/Twitter/Pinterest) may also be a good idea. </a:t>
            </a:r>
          </a:p>
          <a:p>
            <a:r>
              <a:rPr lang="en-US" dirty="0"/>
              <a:t>If you have no foreign language skills, simply </a:t>
            </a:r>
            <a:r>
              <a:rPr lang="en-US" dirty="0">
                <a:solidFill>
                  <a:srgbClr val="FF0000"/>
                </a:solidFill>
              </a:rPr>
              <a:t>do not list</a:t>
            </a:r>
            <a:r>
              <a:rPr lang="en-US" dirty="0"/>
              <a:t>.</a:t>
            </a:r>
          </a:p>
        </p:txBody>
      </p:sp>
    </p:spTree>
    <p:extLst>
      <p:ext uri="{BB962C8B-B14F-4D97-AF65-F5344CB8AC3E}">
        <p14:creationId xmlns:p14="http://schemas.microsoft.com/office/powerpoint/2010/main" val="138502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THE GENERAL RULES OF RESUME WRITING</a:t>
            </a:r>
          </a:p>
        </p:txBody>
      </p:sp>
      <p:sp>
        <p:nvSpPr>
          <p:cNvPr id="3" name="Content Placeholder 2"/>
          <p:cNvSpPr>
            <a:spLocks noGrp="1"/>
          </p:cNvSpPr>
          <p:nvPr>
            <p:ph idx="1"/>
          </p:nvPr>
        </p:nvSpPr>
        <p:spPr/>
        <p:txBody>
          <a:bodyPr>
            <a:normAutofit/>
          </a:bodyPr>
          <a:lstStyle/>
          <a:p>
            <a:r>
              <a:rPr lang="en-US" dirty="0"/>
              <a:t>Resumes should </a:t>
            </a:r>
            <a:r>
              <a:rPr lang="en-US" dirty="0">
                <a:solidFill>
                  <a:srgbClr val="FF0000"/>
                </a:solidFill>
              </a:rPr>
              <a:t>not be a step by step recap</a:t>
            </a:r>
            <a:r>
              <a:rPr lang="en-US" dirty="0"/>
              <a:t> of everything you have ever done</a:t>
            </a:r>
          </a:p>
          <a:p>
            <a:r>
              <a:rPr lang="en-US" dirty="0"/>
              <a:t>Resumes should be written in the </a:t>
            </a:r>
            <a:r>
              <a:rPr lang="en-US" dirty="0">
                <a:solidFill>
                  <a:srgbClr val="FF0000"/>
                </a:solidFill>
              </a:rPr>
              <a:t>third person </a:t>
            </a:r>
          </a:p>
          <a:p>
            <a:r>
              <a:rPr lang="en-US" dirty="0"/>
              <a:t>Resumes for undergraduates should be confined to </a:t>
            </a:r>
            <a:r>
              <a:rPr lang="en-US" dirty="0">
                <a:solidFill>
                  <a:srgbClr val="FF0000"/>
                </a:solidFill>
              </a:rPr>
              <a:t>one page</a:t>
            </a:r>
          </a:p>
          <a:p>
            <a:r>
              <a:rPr lang="en-US" dirty="0">
                <a:solidFill>
                  <a:srgbClr val="FF0000"/>
                </a:solidFill>
              </a:rPr>
              <a:t>Never include a picture </a:t>
            </a:r>
            <a:r>
              <a:rPr lang="en-US" dirty="0"/>
              <a:t>on your resume</a:t>
            </a:r>
          </a:p>
          <a:p>
            <a:r>
              <a:rPr lang="en-US" dirty="0"/>
              <a:t>Do not mention </a:t>
            </a:r>
            <a:r>
              <a:rPr lang="en-US" dirty="0">
                <a:solidFill>
                  <a:srgbClr val="FF0000"/>
                </a:solidFill>
              </a:rPr>
              <a:t>Date of Birth</a:t>
            </a:r>
          </a:p>
          <a:p>
            <a:r>
              <a:rPr lang="en-US" dirty="0"/>
              <a:t>The </a:t>
            </a:r>
            <a:r>
              <a:rPr lang="en-US" dirty="0">
                <a:solidFill>
                  <a:srgbClr val="FF0000"/>
                </a:solidFill>
              </a:rPr>
              <a:t>use of color and graphics is discouraged </a:t>
            </a:r>
            <a:r>
              <a:rPr lang="en-US" dirty="0"/>
              <a:t>for all resumes except those submitted in design or arts industries. </a:t>
            </a:r>
          </a:p>
        </p:txBody>
      </p:sp>
    </p:spTree>
    <p:extLst>
      <p:ext uri="{BB962C8B-B14F-4D97-AF65-F5344CB8AC3E}">
        <p14:creationId xmlns:p14="http://schemas.microsoft.com/office/powerpoint/2010/main" val="2455863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4152" t="44174" r="25261" b="44283"/>
          <a:stretch/>
        </p:blipFill>
        <p:spPr>
          <a:xfrm>
            <a:off x="1300763" y="1725770"/>
            <a:ext cx="9298546" cy="2833352"/>
          </a:xfrm>
          <a:prstGeom prst="rect">
            <a:avLst/>
          </a:prstGeom>
        </p:spPr>
      </p:pic>
    </p:spTree>
    <p:extLst>
      <p:ext uri="{BB962C8B-B14F-4D97-AF65-F5344CB8AC3E}">
        <p14:creationId xmlns:p14="http://schemas.microsoft.com/office/powerpoint/2010/main" val="4202451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ACTIVITIES/HONORS/AFFILIATIONS</a:t>
            </a:r>
          </a:p>
        </p:txBody>
      </p:sp>
      <p:sp>
        <p:nvSpPr>
          <p:cNvPr id="3" name="Content Placeholder 2"/>
          <p:cNvSpPr>
            <a:spLocks noGrp="1"/>
          </p:cNvSpPr>
          <p:nvPr>
            <p:ph idx="1"/>
          </p:nvPr>
        </p:nvSpPr>
        <p:spPr/>
        <p:txBody>
          <a:bodyPr>
            <a:normAutofit fontScale="85000" lnSpcReduction="10000"/>
          </a:bodyPr>
          <a:lstStyle/>
          <a:p>
            <a:r>
              <a:rPr lang="en-US" dirty="0"/>
              <a:t>This section is where you should place any </a:t>
            </a:r>
            <a:r>
              <a:rPr lang="en-US" dirty="0">
                <a:solidFill>
                  <a:srgbClr val="FF0000"/>
                </a:solidFill>
              </a:rPr>
              <a:t>extracurricular activities </a:t>
            </a:r>
            <a:r>
              <a:rPr lang="en-US" dirty="0"/>
              <a:t>(e.g. club membership, college sports, community service, volunteer work that is not listed as experience), </a:t>
            </a:r>
          </a:p>
          <a:p>
            <a:r>
              <a:rPr lang="en-US" dirty="0"/>
              <a:t>professional organization memberships, and awards/recognition you have received. </a:t>
            </a:r>
          </a:p>
          <a:p>
            <a:r>
              <a:rPr lang="en-US" dirty="0"/>
              <a:t>This list should contain information that is </a:t>
            </a:r>
            <a:r>
              <a:rPr lang="en-US" dirty="0">
                <a:solidFill>
                  <a:srgbClr val="FF0000"/>
                </a:solidFill>
              </a:rPr>
              <a:t>relevant to the job </a:t>
            </a:r>
            <a:r>
              <a:rPr lang="en-US" dirty="0"/>
              <a:t>for which you are applying or gives the employer a better understanding of your character. </a:t>
            </a:r>
          </a:p>
          <a:p>
            <a:r>
              <a:rPr lang="en-US" dirty="0"/>
              <a:t>You can have a separate section for each of these headers or you can combine them as shown below. If you only want to describe one item header (e.g. only ACTIVITIES) that is fine as well. </a:t>
            </a:r>
          </a:p>
          <a:p>
            <a:r>
              <a:rPr lang="en-US" dirty="0"/>
              <a:t>The purpose of this section is to help the employer understand what sets you apart from other individuals with similar education, experiences, and skills.</a:t>
            </a:r>
          </a:p>
        </p:txBody>
      </p:sp>
    </p:spTree>
    <p:extLst>
      <p:ext uri="{BB962C8B-B14F-4D97-AF65-F5344CB8AC3E}">
        <p14:creationId xmlns:p14="http://schemas.microsoft.com/office/powerpoint/2010/main" val="2800297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24295" t="47080" r="25211" b="34154"/>
          <a:stretch/>
        </p:blipFill>
        <p:spPr>
          <a:xfrm>
            <a:off x="953036" y="1352282"/>
            <a:ext cx="10225825" cy="4430332"/>
          </a:xfrm>
          <a:prstGeom prst="rect">
            <a:avLst/>
          </a:prstGeom>
        </p:spPr>
      </p:pic>
    </p:spTree>
    <p:extLst>
      <p:ext uri="{BB962C8B-B14F-4D97-AF65-F5344CB8AC3E}">
        <p14:creationId xmlns:p14="http://schemas.microsoft.com/office/powerpoint/2010/main" val="3124171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8F7CB5-B138-4856-BCD3-7016B77DC25A}"/>
              </a:ext>
            </a:extLst>
          </p:cNvPr>
          <p:cNvSpPr>
            <a:spLocks noGrp="1"/>
          </p:cNvSpPr>
          <p:nvPr>
            <p:ph type="title"/>
          </p:nvPr>
        </p:nvSpPr>
        <p:spPr>
          <a:xfrm>
            <a:off x="838200" y="60326"/>
            <a:ext cx="10515600" cy="1325563"/>
          </a:xfrm>
        </p:spPr>
        <p:txBody>
          <a:bodyPr/>
          <a:lstStyle/>
          <a:p>
            <a:r>
              <a:rPr lang="en-US" b="1" i="1" dirty="0">
                <a:solidFill>
                  <a:srgbClr val="FF0000"/>
                </a:solidFill>
              </a:rPr>
              <a:t>Job Advertisement</a:t>
            </a:r>
          </a:p>
        </p:txBody>
      </p:sp>
      <p:pic>
        <p:nvPicPr>
          <p:cNvPr id="5" name="Content Placeholder 4">
            <a:extLst>
              <a:ext uri="{FF2B5EF4-FFF2-40B4-BE49-F238E27FC236}">
                <a16:creationId xmlns="" xmlns:a16="http://schemas.microsoft.com/office/drawing/2014/main" id="{F80C0597-41F8-480B-B6EE-3B3497D32C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66191"/>
            <a:ext cx="10515600" cy="5314122"/>
          </a:xfrm>
        </p:spPr>
      </p:pic>
    </p:spTree>
    <p:extLst>
      <p:ext uri="{BB962C8B-B14F-4D97-AF65-F5344CB8AC3E}">
        <p14:creationId xmlns:p14="http://schemas.microsoft.com/office/powerpoint/2010/main" val="3355360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C78963-6CE2-41BC-9D86-A80C96B94AF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 xmlns:a16="http://schemas.microsoft.com/office/drawing/2014/main" id="{11E7AAC1-57EB-4E0F-A135-DABA131210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03583"/>
            <a:ext cx="10515600" cy="5673380"/>
          </a:xfrm>
        </p:spPr>
      </p:pic>
    </p:spTree>
    <p:extLst>
      <p:ext uri="{BB962C8B-B14F-4D97-AF65-F5344CB8AC3E}">
        <p14:creationId xmlns:p14="http://schemas.microsoft.com/office/powerpoint/2010/main" val="1750461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5D023-BE94-4836-8BE0-E792F55182A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 xmlns:a16="http://schemas.microsoft.com/office/drawing/2014/main" id="{B2E1BD80-6CF0-45C5-BAB8-05771425F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365125"/>
            <a:ext cx="10515600" cy="6127750"/>
          </a:xfrm>
        </p:spPr>
      </p:pic>
    </p:spTree>
    <p:extLst>
      <p:ext uri="{BB962C8B-B14F-4D97-AF65-F5344CB8AC3E}">
        <p14:creationId xmlns:p14="http://schemas.microsoft.com/office/powerpoint/2010/main" val="2058520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D11BA-6D91-4DC8-B979-0EA3EBDF779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 xmlns:a16="http://schemas.microsoft.com/office/drawing/2014/main" id="{596DF0DD-DAF4-4715-A0A3-FD3463CFB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6127749"/>
          </a:xfrm>
        </p:spPr>
      </p:pic>
    </p:spTree>
    <p:extLst>
      <p:ext uri="{BB962C8B-B14F-4D97-AF65-F5344CB8AC3E}">
        <p14:creationId xmlns:p14="http://schemas.microsoft.com/office/powerpoint/2010/main" val="4003238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83B34F-DD4B-4040-B77F-03CEAE605D4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 xmlns:a16="http://schemas.microsoft.com/office/drawing/2014/main" id="{471B5219-82C0-4EAC-9567-094776CF9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6127750"/>
          </a:xfrm>
        </p:spPr>
      </p:pic>
    </p:spTree>
    <p:extLst>
      <p:ext uri="{BB962C8B-B14F-4D97-AF65-F5344CB8AC3E}">
        <p14:creationId xmlns:p14="http://schemas.microsoft.com/office/powerpoint/2010/main" val="552195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953374-D2A9-4A06-9EDE-20381649101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 xmlns:a16="http://schemas.microsoft.com/office/drawing/2014/main" id="{79EC82D0-15E5-48D4-A906-7472F86273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6127750"/>
          </a:xfrm>
        </p:spPr>
      </p:pic>
    </p:spTree>
    <p:extLst>
      <p:ext uri="{BB962C8B-B14F-4D97-AF65-F5344CB8AC3E}">
        <p14:creationId xmlns:p14="http://schemas.microsoft.com/office/powerpoint/2010/main" val="430360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E85FC3-A06F-4151-AA2E-97595C42882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 xmlns:a16="http://schemas.microsoft.com/office/drawing/2014/main" id="{A04B2628-33B5-4811-90EF-D9D7408D22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6127750"/>
          </a:xfrm>
        </p:spPr>
      </p:pic>
    </p:spTree>
    <p:extLst>
      <p:ext uri="{BB962C8B-B14F-4D97-AF65-F5344CB8AC3E}">
        <p14:creationId xmlns:p14="http://schemas.microsoft.com/office/powerpoint/2010/main" val="44763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FORMATTING</a:t>
            </a:r>
          </a:p>
        </p:txBody>
      </p:sp>
      <p:sp>
        <p:nvSpPr>
          <p:cNvPr id="3" name="Content Placeholder 2"/>
          <p:cNvSpPr>
            <a:spLocks noGrp="1"/>
          </p:cNvSpPr>
          <p:nvPr>
            <p:ph idx="1"/>
          </p:nvPr>
        </p:nvSpPr>
        <p:spPr/>
        <p:txBody>
          <a:bodyPr>
            <a:normAutofit/>
          </a:bodyPr>
          <a:lstStyle/>
          <a:p>
            <a:r>
              <a:rPr lang="en-US" dirty="0"/>
              <a:t>Your </a:t>
            </a:r>
            <a:r>
              <a:rPr lang="en-US" dirty="0">
                <a:solidFill>
                  <a:srgbClr val="FF0000"/>
                </a:solidFill>
              </a:rPr>
              <a:t>name</a:t>
            </a:r>
            <a:r>
              <a:rPr lang="en-US" dirty="0"/>
              <a:t> should be the </a:t>
            </a:r>
            <a:r>
              <a:rPr lang="en-US" dirty="0">
                <a:solidFill>
                  <a:srgbClr val="FF0000"/>
                </a:solidFill>
              </a:rPr>
              <a:t>largest font size</a:t>
            </a:r>
            <a:r>
              <a:rPr lang="en-US" dirty="0"/>
              <a:t> of the document (16 – 18 pt. recommended) </a:t>
            </a:r>
          </a:p>
          <a:p>
            <a:r>
              <a:rPr lang="en-US" dirty="0"/>
              <a:t>It can be in any </a:t>
            </a:r>
            <a:r>
              <a:rPr lang="en-US" dirty="0">
                <a:solidFill>
                  <a:srgbClr val="FF0000"/>
                </a:solidFill>
              </a:rPr>
              <a:t>style</a:t>
            </a:r>
            <a:r>
              <a:rPr lang="en-US" dirty="0"/>
              <a:t> you choose as long as it is </a:t>
            </a:r>
            <a:r>
              <a:rPr lang="en-US" dirty="0">
                <a:solidFill>
                  <a:srgbClr val="FF0000"/>
                </a:solidFill>
              </a:rPr>
              <a:t>READABLE</a:t>
            </a:r>
            <a:r>
              <a:rPr lang="en-US" dirty="0"/>
              <a:t> (refrain from using script fonts). </a:t>
            </a:r>
          </a:p>
          <a:p>
            <a:r>
              <a:rPr lang="en-US" dirty="0"/>
              <a:t>Your </a:t>
            </a:r>
            <a:r>
              <a:rPr lang="en-US" dirty="0">
                <a:solidFill>
                  <a:srgbClr val="FF0000"/>
                </a:solidFill>
              </a:rPr>
              <a:t>contact information </a:t>
            </a:r>
            <a:r>
              <a:rPr lang="en-US" dirty="0"/>
              <a:t>can be smaller (10 pt. font). </a:t>
            </a:r>
          </a:p>
          <a:p>
            <a:r>
              <a:rPr lang="en-US" dirty="0"/>
              <a:t>If your email address is automatically made into a hyperlink, remove the hyperlink by highlighting the email address, right clicking, and selecting “</a:t>
            </a:r>
            <a:r>
              <a:rPr lang="en-US" dirty="0">
                <a:solidFill>
                  <a:srgbClr val="FF0000"/>
                </a:solidFill>
              </a:rPr>
              <a:t>remove hyperlink</a:t>
            </a:r>
            <a:r>
              <a:rPr lang="en-US" dirty="0"/>
              <a:t>” from the drop down list</a:t>
            </a:r>
          </a:p>
        </p:txBody>
      </p:sp>
    </p:spTree>
    <p:extLst>
      <p:ext uri="{BB962C8B-B14F-4D97-AF65-F5344CB8AC3E}">
        <p14:creationId xmlns:p14="http://schemas.microsoft.com/office/powerpoint/2010/main" val="2764632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79E9FF-44F0-41E1-A7CB-C16676887CB7}"/>
              </a:ext>
            </a:extLst>
          </p:cNvPr>
          <p:cNvSpPr>
            <a:spLocks noGrp="1"/>
          </p:cNvSpPr>
          <p:nvPr>
            <p:ph type="title"/>
          </p:nvPr>
        </p:nvSpPr>
        <p:spPr/>
        <p:txBody>
          <a:bodyPr/>
          <a:lstStyle/>
          <a:p>
            <a:r>
              <a:rPr lang="en-US" b="1" i="1" dirty="0">
                <a:solidFill>
                  <a:srgbClr val="FF0000"/>
                </a:solidFill>
              </a:rPr>
              <a:t>Cover Letter Writing</a:t>
            </a:r>
          </a:p>
        </p:txBody>
      </p:sp>
      <p:sp>
        <p:nvSpPr>
          <p:cNvPr id="3" name="Content Placeholder 2">
            <a:extLst>
              <a:ext uri="{FF2B5EF4-FFF2-40B4-BE49-F238E27FC236}">
                <a16:creationId xmlns="" xmlns:a16="http://schemas.microsoft.com/office/drawing/2014/main" id="{B1784050-7D34-4897-8A10-94B66594514E}"/>
              </a:ext>
            </a:extLst>
          </p:cNvPr>
          <p:cNvSpPr>
            <a:spLocks noGrp="1"/>
          </p:cNvSpPr>
          <p:nvPr>
            <p:ph idx="1"/>
          </p:nvPr>
        </p:nvSpPr>
        <p:spPr/>
        <p:txBody>
          <a:bodyPr/>
          <a:lstStyle/>
          <a:p>
            <a:r>
              <a:rPr lang="en-US" dirty="0"/>
              <a:t>The cover letter typically </a:t>
            </a:r>
            <a:r>
              <a:rPr lang="en-US" dirty="0">
                <a:solidFill>
                  <a:srgbClr val="FF0000"/>
                </a:solidFill>
              </a:rPr>
              <a:t>accompanies your resume </a:t>
            </a:r>
            <a:r>
              <a:rPr lang="en-US" dirty="0"/>
              <a:t>when you are applying for a position. </a:t>
            </a:r>
          </a:p>
          <a:p>
            <a:r>
              <a:rPr lang="en-US" dirty="0"/>
              <a:t>It should be </a:t>
            </a:r>
            <a:r>
              <a:rPr lang="en-US" dirty="0">
                <a:solidFill>
                  <a:srgbClr val="FF0000"/>
                </a:solidFill>
              </a:rPr>
              <a:t>specific to the position </a:t>
            </a:r>
            <a:r>
              <a:rPr lang="en-US" dirty="0"/>
              <a:t>that you are applying for.</a:t>
            </a:r>
          </a:p>
          <a:p>
            <a:r>
              <a:rPr lang="en-US" dirty="0"/>
              <a:t>The cover letter is a </a:t>
            </a:r>
            <a:r>
              <a:rPr lang="en-US" dirty="0">
                <a:solidFill>
                  <a:srgbClr val="FF0000"/>
                </a:solidFill>
              </a:rPr>
              <a:t>business document</a:t>
            </a:r>
            <a:r>
              <a:rPr lang="en-US" dirty="0"/>
              <a:t>.</a:t>
            </a:r>
          </a:p>
          <a:p>
            <a:r>
              <a:rPr lang="en-US" dirty="0"/>
              <a:t>It should be formatted with a </a:t>
            </a:r>
            <a:r>
              <a:rPr lang="en-US" dirty="0">
                <a:solidFill>
                  <a:srgbClr val="FF0000"/>
                </a:solidFill>
              </a:rPr>
              <a:t>business heading</a:t>
            </a:r>
            <a:r>
              <a:rPr lang="en-US" dirty="0"/>
              <a:t> and </a:t>
            </a:r>
            <a:r>
              <a:rPr lang="en-US" dirty="0">
                <a:solidFill>
                  <a:srgbClr val="FF0000"/>
                </a:solidFill>
              </a:rPr>
              <a:t>left aligned</a:t>
            </a:r>
            <a:r>
              <a:rPr lang="en-US" dirty="0"/>
              <a:t>. </a:t>
            </a:r>
          </a:p>
        </p:txBody>
      </p:sp>
    </p:spTree>
    <p:extLst>
      <p:ext uri="{BB962C8B-B14F-4D97-AF65-F5344CB8AC3E}">
        <p14:creationId xmlns:p14="http://schemas.microsoft.com/office/powerpoint/2010/main" val="3737506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4F93E1-B44B-4F44-AA27-D11E52DFE4A7}"/>
              </a:ext>
            </a:extLst>
          </p:cNvPr>
          <p:cNvSpPr>
            <a:spLocks noGrp="1"/>
          </p:cNvSpPr>
          <p:nvPr>
            <p:ph type="title"/>
          </p:nvPr>
        </p:nvSpPr>
        <p:spPr/>
        <p:txBody>
          <a:bodyPr/>
          <a:lstStyle/>
          <a:p>
            <a:r>
              <a:rPr lang="en-US" b="1" i="1" dirty="0">
                <a:solidFill>
                  <a:srgbClr val="FF0000"/>
                </a:solidFill>
              </a:rPr>
              <a:t>FORMAT</a:t>
            </a:r>
          </a:p>
        </p:txBody>
      </p:sp>
      <p:pic>
        <p:nvPicPr>
          <p:cNvPr id="4" name="Content Placeholder 3">
            <a:extLst>
              <a:ext uri="{FF2B5EF4-FFF2-40B4-BE49-F238E27FC236}">
                <a16:creationId xmlns="" xmlns:a16="http://schemas.microsoft.com/office/drawing/2014/main" id="{90046AE1-2D0D-4442-832B-63F26E08A925}"/>
              </a:ext>
            </a:extLst>
          </p:cNvPr>
          <p:cNvPicPr>
            <a:picLocks noGrp="1" noChangeAspect="1"/>
          </p:cNvPicPr>
          <p:nvPr>
            <p:ph idx="1"/>
          </p:nvPr>
        </p:nvPicPr>
        <p:blipFill rotWithShape="1">
          <a:blip r:embed="rId2"/>
          <a:srcRect l="25234" t="19870" r="41984" b="52721"/>
          <a:stretch/>
        </p:blipFill>
        <p:spPr>
          <a:xfrm>
            <a:off x="834884" y="2054087"/>
            <a:ext cx="6321287" cy="3869635"/>
          </a:xfrm>
          <a:prstGeom prst="rect">
            <a:avLst/>
          </a:prstGeom>
        </p:spPr>
      </p:pic>
    </p:spTree>
    <p:extLst>
      <p:ext uri="{BB962C8B-B14F-4D97-AF65-F5344CB8AC3E}">
        <p14:creationId xmlns:p14="http://schemas.microsoft.com/office/powerpoint/2010/main" val="3324924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15F236-0B6D-4781-9EAA-81F12413B472}"/>
              </a:ext>
            </a:extLst>
          </p:cNvPr>
          <p:cNvSpPr>
            <a:spLocks noGrp="1"/>
          </p:cNvSpPr>
          <p:nvPr>
            <p:ph type="title"/>
          </p:nvPr>
        </p:nvSpPr>
        <p:spPr/>
        <p:txBody>
          <a:bodyPr/>
          <a:lstStyle/>
          <a:p>
            <a:r>
              <a:rPr lang="en-US" b="1" i="1" dirty="0">
                <a:solidFill>
                  <a:srgbClr val="FF0000"/>
                </a:solidFill>
              </a:rPr>
              <a:t>Opening Paragraph </a:t>
            </a:r>
          </a:p>
        </p:txBody>
      </p:sp>
      <p:sp>
        <p:nvSpPr>
          <p:cNvPr id="3" name="Content Placeholder 2">
            <a:extLst>
              <a:ext uri="{FF2B5EF4-FFF2-40B4-BE49-F238E27FC236}">
                <a16:creationId xmlns="" xmlns:a16="http://schemas.microsoft.com/office/drawing/2014/main" id="{C258C0E6-3084-4821-A619-AA0781B2FB3A}"/>
              </a:ext>
            </a:extLst>
          </p:cNvPr>
          <p:cNvSpPr>
            <a:spLocks noGrp="1"/>
          </p:cNvSpPr>
          <p:nvPr>
            <p:ph idx="1"/>
          </p:nvPr>
        </p:nvSpPr>
        <p:spPr/>
        <p:txBody>
          <a:bodyPr/>
          <a:lstStyle/>
          <a:p>
            <a:r>
              <a:rPr lang="en-US" dirty="0">
                <a:solidFill>
                  <a:srgbClr val="FF0000"/>
                </a:solidFill>
              </a:rPr>
              <a:t>State the position </a:t>
            </a:r>
            <a:r>
              <a:rPr lang="en-US" dirty="0"/>
              <a:t>you are applying for</a:t>
            </a:r>
          </a:p>
          <a:p>
            <a:r>
              <a:rPr lang="en-US" dirty="0"/>
              <a:t> how you </a:t>
            </a:r>
            <a:r>
              <a:rPr lang="en-US" dirty="0">
                <a:solidFill>
                  <a:srgbClr val="FF0000"/>
                </a:solidFill>
              </a:rPr>
              <a:t>found out </a:t>
            </a:r>
            <a:r>
              <a:rPr lang="en-US" dirty="0"/>
              <a:t>about it state that here</a:t>
            </a:r>
          </a:p>
          <a:p>
            <a:r>
              <a:rPr lang="en-US" dirty="0"/>
              <a:t> Make a </a:t>
            </a:r>
            <a:r>
              <a:rPr lang="en-US" dirty="0">
                <a:solidFill>
                  <a:srgbClr val="FF0000"/>
                </a:solidFill>
              </a:rPr>
              <a:t>general statement </a:t>
            </a:r>
            <a:r>
              <a:rPr lang="en-US" dirty="0"/>
              <a:t>summarizing what </a:t>
            </a:r>
            <a:r>
              <a:rPr lang="en-US" dirty="0">
                <a:solidFill>
                  <a:srgbClr val="FF0000"/>
                </a:solidFill>
              </a:rPr>
              <a:t>qualifies</a:t>
            </a:r>
            <a:r>
              <a:rPr lang="en-US" dirty="0"/>
              <a:t> you most for the job.</a:t>
            </a:r>
          </a:p>
          <a:p>
            <a:endParaRPr lang="en-US" dirty="0"/>
          </a:p>
        </p:txBody>
      </p:sp>
    </p:spTree>
    <p:extLst>
      <p:ext uri="{BB962C8B-B14F-4D97-AF65-F5344CB8AC3E}">
        <p14:creationId xmlns:p14="http://schemas.microsoft.com/office/powerpoint/2010/main" val="1269420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64B1C0-F589-4823-BF7D-BD06A3EDFA32}"/>
              </a:ext>
            </a:extLst>
          </p:cNvPr>
          <p:cNvSpPr>
            <a:spLocks noGrp="1"/>
          </p:cNvSpPr>
          <p:nvPr>
            <p:ph type="title"/>
          </p:nvPr>
        </p:nvSpPr>
        <p:spPr/>
        <p:txBody>
          <a:bodyPr/>
          <a:lstStyle/>
          <a:p>
            <a:r>
              <a:rPr lang="en-US" b="1" i="1" dirty="0">
                <a:solidFill>
                  <a:srgbClr val="FF0000"/>
                </a:solidFill>
              </a:rPr>
              <a:t>2nd Paragraph </a:t>
            </a:r>
          </a:p>
        </p:txBody>
      </p:sp>
      <p:sp>
        <p:nvSpPr>
          <p:cNvPr id="3" name="Content Placeholder 2">
            <a:extLst>
              <a:ext uri="{FF2B5EF4-FFF2-40B4-BE49-F238E27FC236}">
                <a16:creationId xmlns="" xmlns:a16="http://schemas.microsoft.com/office/drawing/2014/main" id="{88F7C8A5-BE09-40D4-8A27-FC51BD1F9672}"/>
              </a:ext>
            </a:extLst>
          </p:cNvPr>
          <p:cNvSpPr>
            <a:spLocks noGrp="1"/>
          </p:cNvSpPr>
          <p:nvPr>
            <p:ph idx="1"/>
          </p:nvPr>
        </p:nvSpPr>
        <p:spPr/>
        <p:txBody>
          <a:bodyPr/>
          <a:lstStyle/>
          <a:p>
            <a:r>
              <a:rPr lang="en-US" dirty="0"/>
              <a:t> In this paragraph, </a:t>
            </a:r>
            <a:r>
              <a:rPr lang="en-US" b="1" i="1" dirty="0">
                <a:solidFill>
                  <a:srgbClr val="FF0000"/>
                </a:solidFill>
              </a:rPr>
              <a:t>you want to build a direct connection </a:t>
            </a:r>
            <a:r>
              <a:rPr lang="en-US" dirty="0"/>
              <a:t>between the company’s needs and your background and skills</a:t>
            </a:r>
          </a:p>
          <a:p>
            <a:r>
              <a:rPr lang="en-US" dirty="0">
                <a:solidFill>
                  <a:srgbClr val="FF0000"/>
                </a:solidFill>
              </a:rPr>
              <a:t>Stress</a:t>
            </a:r>
            <a:r>
              <a:rPr lang="en-US" dirty="0"/>
              <a:t> what you have to offer</a:t>
            </a:r>
          </a:p>
          <a:p>
            <a:r>
              <a:rPr lang="en-US" dirty="0"/>
              <a:t> </a:t>
            </a:r>
            <a:r>
              <a:rPr lang="en-US" dirty="0">
                <a:solidFill>
                  <a:srgbClr val="FF0000"/>
                </a:solidFill>
              </a:rPr>
              <a:t>avoid talking </a:t>
            </a:r>
            <a:r>
              <a:rPr lang="en-US" dirty="0"/>
              <a:t>about what </a:t>
            </a:r>
            <a:r>
              <a:rPr lang="en-US" dirty="0">
                <a:solidFill>
                  <a:srgbClr val="FF0000"/>
                </a:solidFill>
              </a:rPr>
              <a:t>you want from them</a:t>
            </a:r>
          </a:p>
          <a:p>
            <a:r>
              <a:rPr lang="en-US" dirty="0"/>
              <a:t> You can draw attention to relevant course work</a:t>
            </a:r>
          </a:p>
          <a:p>
            <a:r>
              <a:rPr lang="en-US" dirty="0">
                <a:solidFill>
                  <a:srgbClr val="FF0000"/>
                </a:solidFill>
              </a:rPr>
              <a:t>special projects </a:t>
            </a:r>
            <a:r>
              <a:rPr lang="en-US" dirty="0"/>
              <a:t>and campus activities if they show direct relationship to this position</a:t>
            </a:r>
          </a:p>
          <a:p>
            <a:endParaRPr lang="en-US" dirty="0"/>
          </a:p>
        </p:txBody>
      </p:sp>
    </p:spTree>
    <p:extLst>
      <p:ext uri="{BB962C8B-B14F-4D97-AF65-F5344CB8AC3E}">
        <p14:creationId xmlns:p14="http://schemas.microsoft.com/office/powerpoint/2010/main" val="679949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D81DCE-4174-4AF3-AB88-C13736176370}"/>
              </a:ext>
            </a:extLst>
          </p:cNvPr>
          <p:cNvSpPr>
            <a:spLocks noGrp="1"/>
          </p:cNvSpPr>
          <p:nvPr>
            <p:ph type="title"/>
          </p:nvPr>
        </p:nvSpPr>
        <p:spPr/>
        <p:txBody>
          <a:bodyPr/>
          <a:lstStyle/>
          <a:p>
            <a:r>
              <a:rPr lang="en-US" b="1" i="1" dirty="0">
                <a:solidFill>
                  <a:srgbClr val="FF0000"/>
                </a:solidFill>
              </a:rPr>
              <a:t>3rd Paragraph – Optional</a:t>
            </a:r>
          </a:p>
        </p:txBody>
      </p:sp>
      <p:sp>
        <p:nvSpPr>
          <p:cNvPr id="3" name="Content Placeholder 2">
            <a:extLst>
              <a:ext uri="{FF2B5EF4-FFF2-40B4-BE49-F238E27FC236}">
                <a16:creationId xmlns="" xmlns:a16="http://schemas.microsoft.com/office/drawing/2014/main" id="{5A21A8EC-0344-4452-B8A1-CF840589EA4E}"/>
              </a:ext>
            </a:extLst>
          </p:cNvPr>
          <p:cNvSpPr>
            <a:spLocks noGrp="1"/>
          </p:cNvSpPr>
          <p:nvPr>
            <p:ph idx="1"/>
          </p:nvPr>
        </p:nvSpPr>
        <p:spPr/>
        <p:txBody>
          <a:bodyPr/>
          <a:lstStyle/>
          <a:p>
            <a:r>
              <a:rPr lang="en-US" dirty="0">
                <a:solidFill>
                  <a:srgbClr val="FF0000"/>
                </a:solidFill>
              </a:rPr>
              <a:t>Convince the employer </a:t>
            </a:r>
            <a:r>
              <a:rPr lang="en-US" dirty="0"/>
              <a:t>that you have the </a:t>
            </a:r>
            <a:r>
              <a:rPr lang="en-US" dirty="0">
                <a:solidFill>
                  <a:srgbClr val="FF0000"/>
                </a:solidFill>
              </a:rPr>
              <a:t>personal qualities</a:t>
            </a:r>
            <a:r>
              <a:rPr lang="en-US" dirty="0"/>
              <a:t>, passion and motivation to succeed at this </a:t>
            </a:r>
            <a:r>
              <a:rPr lang="en-US" dirty="0">
                <a:solidFill>
                  <a:srgbClr val="FF0000"/>
                </a:solidFill>
              </a:rPr>
              <a:t>specific company</a:t>
            </a:r>
            <a:r>
              <a:rPr lang="en-US" dirty="0"/>
              <a:t>.</a:t>
            </a:r>
          </a:p>
          <a:p>
            <a:r>
              <a:rPr lang="en-US" dirty="0">
                <a:solidFill>
                  <a:srgbClr val="FF0000"/>
                </a:solidFill>
              </a:rPr>
              <a:t>Relate your interests</a:t>
            </a:r>
            <a:r>
              <a:rPr lang="en-US" dirty="0"/>
              <a:t>/passion to what you know about the company</a:t>
            </a:r>
          </a:p>
          <a:p>
            <a:endParaRPr lang="en-US" dirty="0"/>
          </a:p>
        </p:txBody>
      </p:sp>
    </p:spTree>
    <p:extLst>
      <p:ext uri="{BB962C8B-B14F-4D97-AF65-F5344CB8AC3E}">
        <p14:creationId xmlns:p14="http://schemas.microsoft.com/office/powerpoint/2010/main" val="4244353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19C7A7-C090-4DFB-A6DF-B880CCE3320F}"/>
              </a:ext>
            </a:extLst>
          </p:cNvPr>
          <p:cNvSpPr>
            <a:spLocks noGrp="1"/>
          </p:cNvSpPr>
          <p:nvPr>
            <p:ph type="title"/>
          </p:nvPr>
        </p:nvSpPr>
        <p:spPr/>
        <p:txBody>
          <a:bodyPr/>
          <a:lstStyle/>
          <a:p>
            <a:r>
              <a:rPr lang="en-US" b="1" i="1" dirty="0">
                <a:solidFill>
                  <a:srgbClr val="FF0000"/>
                </a:solidFill>
              </a:rPr>
              <a:t>Closing Paragraph</a:t>
            </a:r>
          </a:p>
        </p:txBody>
      </p:sp>
      <p:sp>
        <p:nvSpPr>
          <p:cNvPr id="3" name="Content Placeholder 2">
            <a:extLst>
              <a:ext uri="{FF2B5EF4-FFF2-40B4-BE49-F238E27FC236}">
                <a16:creationId xmlns="" xmlns:a16="http://schemas.microsoft.com/office/drawing/2014/main" id="{9B2825CD-FD55-4193-8FE0-3274B51F4276}"/>
              </a:ext>
            </a:extLst>
          </p:cNvPr>
          <p:cNvSpPr>
            <a:spLocks noGrp="1"/>
          </p:cNvSpPr>
          <p:nvPr>
            <p:ph idx="1"/>
          </p:nvPr>
        </p:nvSpPr>
        <p:spPr/>
        <p:txBody>
          <a:bodyPr/>
          <a:lstStyle/>
          <a:p>
            <a:r>
              <a:rPr lang="en-US" dirty="0">
                <a:solidFill>
                  <a:srgbClr val="FF0000"/>
                </a:solidFill>
              </a:rPr>
              <a:t>Restate your interest </a:t>
            </a:r>
            <a:r>
              <a:rPr lang="en-US" dirty="0"/>
              <a:t>in this position and how your unique qualifications fit the position</a:t>
            </a:r>
          </a:p>
          <a:p>
            <a:r>
              <a:rPr lang="en-US" dirty="0"/>
              <a:t> </a:t>
            </a:r>
            <a:r>
              <a:rPr lang="en-US" dirty="0">
                <a:solidFill>
                  <a:srgbClr val="FF0000"/>
                </a:solidFill>
              </a:rPr>
              <a:t>Request an interview</a:t>
            </a:r>
            <a:r>
              <a:rPr lang="en-US" dirty="0"/>
              <a:t>, or tell the reader that you will contact him/her soon in order to schedule a mutually convenient time to meet. </a:t>
            </a:r>
          </a:p>
          <a:p>
            <a:r>
              <a:rPr lang="en-US" dirty="0"/>
              <a:t> </a:t>
            </a:r>
            <a:r>
              <a:rPr lang="en-US" dirty="0">
                <a:solidFill>
                  <a:srgbClr val="FF0000"/>
                </a:solidFill>
              </a:rPr>
              <a:t>Thank the reader </a:t>
            </a:r>
            <a:r>
              <a:rPr lang="en-US" dirty="0"/>
              <a:t>for his/her time and consideration</a:t>
            </a:r>
          </a:p>
        </p:txBody>
      </p:sp>
    </p:spTree>
    <p:extLst>
      <p:ext uri="{BB962C8B-B14F-4D97-AF65-F5344CB8AC3E}">
        <p14:creationId xmlns:p14="http://schemas.microsoft.com/office/powerpoint/2010/main" val="288960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Your email </a:t>
            </a:r>
            <a:r>
              <a:rPr lang="en-US" dirty="0">
                <a:solidFill>
                  <a:srgbClr val="FF0000"/>
                </a:solidFill>
              </a:rPr>
              <a:t>ID should be professional</a:t>
            </a:r>
            <a:r>
              <a:rPr lang="en-US" dirty="0"/>
              <a:t>. Refrain from making IDs like Prince and Princess.yahoo.com</a:t>
            </a:r>
          </a:p>
          <a:p>
            <a:r>
              <a:rPr lang="en-US" dirty="0">
                <a:solidFill>
                  <a:srgbClr val="FF0000"/>
                </a:solidFill>
              </a:rPr>
              <a:t>NU ID will be taken back </a:t>
            </a:r>
            <a:r>
              <a:rPr lang="en-US" dirty="0"/>
              <a:t>once you are passed out.</a:t>
            </a:r>
          </a:p>
          <a:p>
            <a:r>
              <a:rPr lang="en-US" dirty="0">
                <a:solidFill>
                  <a:srgbClr val="FF0000"/>
                </a:solidFill>
              </a:rPr>
              <a:t>Font size </a:t>
            </a:r>
            <a:r>
              <a:rPr lang="en-US" dirty="0"/>
              <a:t>for the body of the document should be either </a:t>
            </a:r>
            <a:r>
              <a:rPr lang="en-US" dirty="0">
                <a:solidFill>
                  <a:srgbClr val="FF0000"/>
                </a:solidFill>
              </a:rPr>
              <a:t>11 or 12 pt</a:t>
            </a:r>
            <a:r>
              <a:rPr lang="en-US" dirty="0"/>
              <a:t>. </a:t>
            </a:r>
          </a:p>
          <a:p>
            <a:r>
              <a:rPr lang="en-US" dirty="0"/>
              <a:t>in an easy-to-read style (i.e. Times New Roman, Arial, Verdana). </a:t>
            </a:r>
          </a:p>
          <a:p>
            <a:r>
              <a:rPr lang="en-US" dirty="0">
                <a:solidFill>
                  <a:srgbClr val="FF0000"/>
                </a:solidFill>
              </a:rPr>
              <a:t>Watch for spacing</a:t>
            </a:r>
            <a:r>
              <a:rPr lang="en-US" dirty="0"/>
              <a:t>—be sure that all spacing between sections is consistent. </a:t>
            </a:r>
          </a:p>
          <a:p>
            <a:r>
              <a:rPr lang="en-US" dirty="0"/>
              <a:t>Dates should all align on the </a:t>
            </a:r>
            <a:r>
              <a:rPr lang="en-US" dirty="0">
                <a:solidFill>
                  <a:srgbClr val="FF0000"/>
                </a:solidFill>
              </a:rPr>
              <a:t>RIGHT side of the page</a:t>
            </a:r>
            <a:r>
              <a:rPr lang="en-US" dirty="0"/>
              <a:t>. </a:t>
            </a:r>
          </a:p>
          <a:p>
            <a:r>
              <a:rPr lang="en-US" dirty="0"/>
              <a:t>List all experiences within a </a:t>
            </a:r>
            <a:r>
              <a:rPr lang="en-US" dirty="0">
                <a:solidFill>
                  <a:srgbClr val="FF0000"/>
                </a:solidFill>
              </a:rPr>
              <a:t>section uniformly</a:t>
            </a:r>
            <a:r>
              <a:rPr lang="en-US" dirty="0"/>
              <a:t>.</a:t>
            </a:r>
          </a:p>
        </p:txBody>
      </p:sp>
    </p:spTree>
    <p:extLst>
      <p:ext uri="{BB962C8B-B14F-4D97-AF65-F5344CB8AC3E}">
        <p14:creationId xmlns:p14="http://schemas.microsoft.com/office/powerpoint/2010/main" val="346529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a:srcRect l="19826" t="14575" r="21268" b="6991"/>
          <a:stretch/>
        </p:blipFill>
        <p:spPr>
          <a:xfrm>
            <a:off x="695459" y="115910"/>
            <a:ext cx="11114468" cy="6742090"/>
          </a:xfrm>
          <a:prstGeom prst="rect">
            <a:avLst/>
          </a:prstGeom>
        </p:spPr>
      </p:pic>
    </p:spTree>
    <p:extLst>
      <p:ext uri="{BB962C8B-B14F-4D97-AF65-F5344CB8AC3E}">
        <p14:creationId xmlns:p14="http://schemas.microsoft.com/office/powerpoint/2010/main" val="322995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TRADITIONAL RESUME SECTION HEADINGS</a:t>
            </a:r>
          </a:p>
        </p:txBody>
      </p:sp>
      <p:sp>
        <p:nvSpPr>
          <p:cNvPr id="3" name="Content Placeholder 2"/>
          <p:cNvSpPr>
            <a:spLocks noGrp="1"/>
          </p:cNvSpPr>
          <p:nvPr>
            <p:ph idx="1"/>
          </p:nvPr>
        </p:nvSpPr>
        <p:spPr/>
        <p:txBody>
          <a:bodyPr/>
          <a:lstStyle/>
          <a:p>
            <a:pPr marL="514350" indent="-514350">
              <a:buFont typeface="+mj-lt"/>
              <a:buAutoNum type="arabicPeriod"/>
            </a:pPr>
            <a:r>
              <a:rPr lang="en-US" dirty="0"/>
              <a:t>Contact Information </a:t>
            </a:r>
          </a:p>
          <a:p>
            <a:pPr marL="514350" indent="-514350">
              <a:buFont typeface="+mj-lt"/>
              <a:buAutoNum type="arabicPeriod"/>
            </a:pPr>
            <a:r>
              <a:rPr lang="en-US" dirty="0"/>
              <a:t>OBJECTIVE </a:t>
            </a:r>
          </a:p>
          <a:p>
            <a:pPr marL="514350" indent="-514350">
              <a:buFont typeface="+mj-lt"/>
              <a:buAutoNum type="arabicPeriod"/>
            </a:pPr>
            <a:r>
              <a:rPr lang="en-US" dirty="0"/>
              <a:t>QUALIFICATION HIGHLIGHTS/ PROFESSIONAL PROFILE</a:t>
            </a:r>
          </a:p>
          <a:p>
            <a:pPr marL="514350" indent="-514350">
              <a:buFont typeface="+mj-lt"/>
              <a:buAutoNum type="arabicPeriod"/>
            </a:pPr>
            <a:r>
              <a:rPr lang="en-US" dirty="0"/>
              <a:t>EDUCATION </a:t>
            </a:r>
          </a:p>
          <a:p>
            <a:pPr marL="514350" indent="-514350">
              <a:buFont typeface="+mj-lt"/>
              <a:buAutoNum type="arabicPeriod"/>
            </a:pPr>
            <a:r>
              <a:rPr lang="en-US" dirty="0"/>
              <a:t>EXPERIENCE</a:t>
            </a:r>
          </a:p>
          <a:p>
            <a:pPr marL="514350" indent="-514350">
              <a:buFont typeface="+mj-lt"/>
              <a:buAutoNum type="arabicPeriod"/>
            </a:pPr>
            <a:r>
              <a:rPr lang="en-US" dirty="0"/>
              <a:t>RESEARCH and/or PROJECTS </a:t>
            </a:r>
          </a:p>
          <a:p>
            <a:pPr marL="514350" indent="-514350">
              <a:buFont typeface="+mj-lt"/>
              <a:buAutoNum type="arabicPeriod"/>
            </a:pPr>
            <a:r>
              <a:rPr lang="en-US" dirty="0"/>
              <a:t>SKILLS</a:t>
            </a:r>
          </a:p>
          <a:p>
            <a:pPr marL="514350" indent="-514350">
              <a:buFont typeface="+mj-lt"/>
              <a:buAutoNum type="arabicPeriod"/>
            </a:pPr>
            <a:r>
              <a:rPr lang="en-US" dirty="0"/>
              <a:t>ACTIVITIES/HONORS/AFFILIATIONS</a:t>
            </a:r>
          </a:p>
        </p:txBody>
      </p:sp>
    </p:spTree>
    <p:extLst>
      <p:ext uri="{BB962C8B-B14F-4D97-AF65-F5344CB8AC3E}">
        <p14:creationId xmlns:p14="http://schemas.microsoft.com/office/powerpoint/2010/main" val="48217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CONTACT INFORMATION </a:t>
            </a:r>
          </a:p>
        </p:txBody>
      </p:sp>
      <p:sp>
        <p:nvSpPr>
          <p:cNvPr id="3" name="Content Placeholder 2"/>
          <p:cNvSpPr>
            <a:spLocks noGrp="1"/>
          </p:cNvSpPr>
          <p:nvPr>
            <p:ph idx="1"/>
          </p:nvPr>
        </p:nvSpPr>
        <p:spPr>
          <a:xfrm>
            <a:off x="838200" y="1490772"/>
            <a:ext cx="10515600" cy="4351338"/>
          </a:xfrm>
        </p:spPr>
        <p:txBody>
          <a:bodyPr/>
          <a:lstStyle/>
          <a:p>
            <a:r>
              <a:rPr lang="en-US" dirty="0"/>
              <a:t>Contact information should be the section at the </a:t>
            </a:r>
            <a:r>
              <a:rPr lang="en-US" dirty="0">
                <a:solidFill>
                  <a:srgbClr val="FF0000"/>
                </a:solidFill>
              </a:rPr>
              <a:t>very top</a:t>
            </a:r>
            <a:r>
              <a:rPr lang="en-US" dirty="0"/>
              <a:t> of the resume</a:t>
            </a:r>
          </a:p>
          <a:p>
            <a:r>
              <a:rPr lang="en-US" dirty="0"/>
              <a:t>It includes your </a:t>
            </a:r>
            <a:r>
              <a:rPr lang="en-US" dirty="0">
                <a:solidFill>
                  <a:srgbClr val="FF0000"/>
                </a:solidFill>
              </a:rPr>
              <a:t>name, telephone number, email address</a:t>
            </a:r>
            <a:r>
              <a:rPr lang="en-US" dirty="0"/>
              <a:t>, </a:t>
            </a:r>
          </a:p>
          <a:p>
            <a:r>
              <a:rPr lang="en-US" dirty="0"/>
              <a:t>Avoid adding your postal address</a:t>
            </a:r>
          </a:p>
          <a:p>
            <a:r>
              <a:rPr lang="en-US" dirty="0"/>
              <a:t>It does not need a heading.</a:t>
            </a:r>
          </a:p>
        </p:txBody>
      </p:sp>
      <p:pic>
        <p:nvPicPr>
          <p:cNvPr id="4" name="Picture 3"/>
          <p:cNvPicPr>
            <a:picLocks noChangeAspect="1"/>
          </p:cNvPicPr>
          <p:nvPr/>
        </p:nvPicPr>
        <p:blipFill rotWithShape="1">
          <a:blip r:embed="rId2"/>
          <a:srcRect l="28521" t="41873" r="29648" b="43285"/>
          <a:stretch/>
        </p:blipFill>
        <p:spPr>
          <a:xfrm>
            <a:off x="1506829" y="4018207"/>
            <a:ext cx="8564450" cy="2158755"/>
          </a:xfrm>
          <a:prstGeom prst="rect">
            <a:avLst/>
          </a:prstGeom>
        </p:spPr>
      </p:pic>
    </p:spTree>
    <p:extLst>
      <p:ext uri="{BB962C8B-B14F-4D97-AF65-F5344CB8AC3E}">
        <p14:creationId xmlns:p14="http://schemas.microsoft.com/office/powerpoint/2010/main" val="371977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OBJECTIVE</a:t>
            </a:r>
          </a:p>
        </p:txBody>
      </p:sp>
      <p:sp>
        <p:nvSpPr>
          <p:cNvPr id="3" name="Content Placeholder 2"/>
          <p:cNvSpPr>
            <a:spLocks noGrp="1"/>
          </p:cNvSpPr>
          <p:nvPr>
            <p:ph idx="1"/>
          </p:nvPr>
        </p:nvSpPr>
        <p:spPr/>
        <p:txBody>
          <a:bodyPr/>
          <a:lstStyle/>
          <a:p>
            <a:r>
              <a:rPr lang="en-US" dirty="0"/>
              <a:t>The objective should be a </a:t>
            </a:r>
            <a:r>
              <a:rPr lang="en-US" dirty="0">
                <a:solidFill>
                  <a:srgbClr val="FF0000"/>
                </a:solidFill>
              </a:rPr>
              <a:t>one to two sentence description </a:t>
            </a:r>
            <a:r>
              <a:rPr lang="en-US" dirty="0"/>
              <a:t>of the kind of position you are looking to obtain. </a:t>
            </a:r>
          </a:p>
          <a:p>
            <a:r>
              <a:rPr lang="en-US" dirty="0"/>
              <a:t>be sure to specify the </a:t>
            </a:r>
            <a:r>
              <a:rPr lang="en-US" dirty="0">
                <a:solidFill>
                  <a:srgbClr val="FF0000"/>
                </a:solidFill>
              </a:rPr>
              <a:t>kind of industry and work</a:t>
            </a:r>
            <a:r>
              <a:rPr lang="en-US" dirty="0"/>
              <a:t> you would like to do. </a:t>
            </a:r>
          </a:p>
          <a:p>
            <a:r>
              <a:rPr lang="en-US" dirty="0"/>
              <a:t>Try not to be so </a:t>
            </a:r>
            <a:r>
              <a:rPr lang="en-US" dirty="0">
                <a:solidFill>
                  <a:srgbClr val="FF0000"/>
                </a:solidFill>
              </a:rPr>
              <a:t>general </a:t>
            </a:r>
            <a:r>
              <a:rPr lang="en-US" dirty="0"/>
              <a:t>that the objective is unclear</a:t>
            </a:r>
          </a:p>
          <a:p>
            <a:r>
              <a:rPr lang="en-US" dirty="0"/>
              <a:t>but at the same time, </a:t>
            </a:r>
            <a:r>
              <a:rPr lang="en-US" dirty="0">
                <a:solidFill>
                  <a:srgbClr val="FF0000"/>
                </a:solidFill>
              </a:rPr>
              <a:t>not so specific </a:t>
            </a:r>
            <a:r>
              <a:rPr lang="en-US" dirty="0"/>
              <a:t>that an employer can use the objective to screen you out of the hiring process</a:t>
            </a:r>
          </a:p>
        </p:txBody>
      </p:sp>
    </p:spTree>
    <p:extLst>
      <p:ext uri="{BB962C8B-B14F-4D97-AF65-F5344CB8AC3E}">
        <p14:creationId xmlns:p14="http://schemas.microsoft.com/office/powerpoint/2010/main" val="391961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1885</Words>
  <Application>Microsoft Office PowerPoint</Application>
  <PresentationFormat>Widescreen</PresentationFormat>
  <Paragraphs>152</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RESUME WRITING</vt:lpstr>
      <vt:lpstr>WHAT IS RESUME?</vt:lpstr>
      <vt:lpstr>THE GENERAL RULES OF RESUME WRITING</vt:lpstr>
      <vt:lpstr>FORMATTING</vt:lpstr>
      <vt:lpstr>PowerPoint Presentation</vt:lpstr>
      <vt:lpstr>PowerPoint Presentation</vt:lpstr>
      <vt:lpstr>TRADITIONAL RESUME SECTION HEADINGS</vt:lpstr>
      <vt:lpstr>CONTACT INFORMATION </vt:lpstr>
      <vt:lpstr>OBJECTIVE</vt:lpstr>
      <vt:lpstr>EXAMPLES</vt:lpstr>
      <vt:lpstr>PowerPoint Presentation</vt:lpstr>
      <vt:lpstr>PowerPoint Presentation</vt:lpstr>
      <vt:lpstr>QUALIFICATION HIGHLIGHTS/ PROFESSIONAL PROFILE</vt:lpstr>
      <vt:lpstr>PowerPoint Presentation</vt:lpstr>
      <vt:lpstr>EDUCATION</vt:lpstr>
      <vt:lpstr>PowerPoint Presentation</vt:lpstr>
      <vt:lpstr>EXPERIENCE</vt:lpstr>
      <vt:lpstr>COMPONENTS OF EXPERIENCE</vt:lpstr>
      <vt:lpstr>PowerPoint Presentation</vt:lpstr>
      <vt:lpstr>CONSTRUCTING THE BULLET POINTS</vt:lpstr>
      <vt:lpstr>Construct your bullet points by following these steps: STEP-1</vt:lpstr>
      <vt:lpstr>STEP-2</vt:lpstr>
      <vt:lpstr>STEP-3</vt:lpstr>
      <vt:lpstr>STEP-4</vt:lpstr>
      <vt:lpstr>STEP-5</vt:lpstr>
      <vt:lpstr>RESEARCH and/or PROJECTS</vt:lpstr>
      <vt:lpstr>THE DESCRIPTION SHOULD INCLUDE</vt:lpstr>
      <vt:lpstr>PowerPoint Presentation</vt:lpstr>
      <vt:lpstr>SKILLS</vt:lpstr>
      <vt:lpstr>PowerPoint Presentation</vt:lpstr>
      <vt:lpstr>ACTIVITIES/HONORS/AFFILIATIONS</vt:lpstr>
      <vt:lpstr>PowerPoint Presentation</vt:lpstr>
      <vt:lpstr>Job Advertisement</vt:lpstr>
      <vt:lpstr>PowerPoint Presentation</vt:lpstr>
      <vt:lpstr>PowerPoint Presentation</vt:lpstr>
      <vt:lpstr>PowerPoint Presentation</vt:lpstr>
      <vt:lpstr>PowerPoint Presentation</vt:lpstr>
      <vt:lpstr>PowerPoint Presentation</vt:lpstr>
      <vt:lpstr>PowerPoint Presentation</vt:lpstr>
      <vt:lpstr>Cover Letter Writing</vt:lpstr>
      <vt:lpstr>FORMAT</vt:lpstr>
      <vt:lpstr>Opening Paragraph </vt:lpstr>
      <vt:lpstr>2nd Paragraph </vt:lpstr>
      <vt:lpstr>3rd Paragraph – Optional</vt:lpstr>
      <vt:lpstr>Closing Paragraph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faiza mumtaz</dc:creator>
  <cp:lastModifiedBy>Faiza Mumtaz</cp:lastModifiedBy>
  <cp:revision>52</cp:revision>
  <dcterms:created xsi:type="dcterms:W3CDTF">2018-03-04T16:06:01Z</dcterms:created>
  <dcterms:modified xsi:type="dcterms:W3CDTF">2021-03-22T08:25:13Z</dcterms:modified>
</cp:coreProperties>
</file>