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Raleway" charset="1" panose="020B0503030101060003"/>
      <p:regular r:id="rId12"/>
    </p:embeddedFont>
    <p:embeddedFont>
      <p:font typeface="Raleway Bold" charset="1" panose="020B0803030101060003"/>
      <p:regular r:id="rId13"/>
    </p:embeddedFont>
    <p:embeddedFont>
      <p:font typeface="Raleway Thin" charset="1" panose="020B0203030101060003"/>
      <p:regular r:id="rId14"/>
    </p:embeddedFont>
    <p:embeddedFont>
      <p:font typeface="Raleway Heavy" charset="1" panose="020B0003030101060003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26714" y="362362"/>
            <a:ext cx="7254705" cy="725470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79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63698" y="7617067"/>
            <a:ext cx="3004046" cy="300404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79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170324" y="-408333"/>
            <a:ext cx="4398048" cy="439804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79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-547604" y="656590"/>
            <a:ext cx="19091458" cy="0"/>
          </a:xfrm>
          <a:prstGeom prst="line">
            <a:avLst/>
          </a:prstGeom>
          <a:ln cap="flat" w="171450">
            <a:solidFill>
              <a:srgbClr val="1D18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7962617" y="79597"/>
            <a:ext cx="4328194" cy="4620347"/>
          </a:xfrm>
          <a:custGeom>
            <a:avLst/>
            <a:gdLst/>
            <a:ahLst/>
            <a:cxnLst/>
            <a:rect r="r" b="b" t="t" l="l"/>
            <a:pathLst>
              <a:path h="4620347" w="4328194">
                <a:moveTo>
                  <a:pt x="0" y="0"/>
                </a:moveTo>
                <a:lnTo>
                  <a:pt x="4328194" y="0"/>
                </a:lnTo>
                <a:lnTo>
                  <a:pt x="4328194" y="4620347"/>
                </a:lnTo>
                <a:lnTo>
                  <a:pt x="0" y="4620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438980" y="2467018"/>
            <a:ext cx="10015740" cy="7819982"/>
          </a:xfrm>
          <a:custGeom>
            <a:avLst/>
            <a:gdLst/>
            <a:ahLst/>
            <a:cxnLst/>
            <a:rect r="r" b="b" t="t" l="l"/>
            <a:pathLst>
              <a:path h="7819982" w="10015740">
                <a:moveTo>
                  <a:pt x="0" y="0"/>
                </a:moveTo>
                <a:lnTo>
                  <a:pt x="10015741" y="0"/>
                </a:lnTo>
                <a:lnTo>
                  <a:pt x="10015741" y="7819982"/>
                </a:lnTo>
                <a:lnTo>
                  <a:pt x="0" y="78199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1940199"/>
            <a:ext cx="899144" cy="899144"/>
          </a:xfrm>
          <a:custGeom>
            <a:avLst/>
            <a:gdLst/>
            <a:ahLst/>
            <a:cxnLst/>
            <a:rect r="r" b="b" t="t" l="l"/>
            <a:pathLst>
              <a:path h="899144" w="899144">
                <a:moveTo>
                  <a:pt x="0" y="0"/>
                </a:moveTo>
                <a:lnTo>
                  <a:pt x="899144" y="0"/>
                </a:lnTo>
                <a:lnTo>
                  <a:pt x="899144" y="899144"/>
                </a:lnTo>
                <a:lnTo>
                  <a:pt x="0" y="8991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51635" y="3409930"/>
            <a:ext cx="10410280" cy="6165762"/>
            <a:chOff x="0" y="0"/>
            <a:chExt cx="13880374" cy="822101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124594"/>
              <a:ext cx="13745790" cy="6117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791"/>
                </a:lnSpc>
              </a:pPr>
              <a:r>
                <a:rPr lang="en-US" sz="11230">
                  <a:solidFill>
                    <a:srgbClr val="FFFFFF"/>
                  </a:solidFill>
                  <a:latin typeface="Raleway Heavy"/>
                </a:rPr>
                <a:t>Aplicacion de lineas de espera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528222"/>
              <a:ext cx="13880374" cy="692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95250"/>
              <a:ext cx="13880374" cy="692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2987" spc="224">
                  <a:solidFill>
                    <a:srgbClr val="FFFFFF"/>
                  </a:solidFill>
                  <a:latin typeface="Raleway Bold"/>
                </a:rPr>
                <a:t>PRESENTACIÓN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760699" y="1038109"/>
            <a:ext cx="6527301" cy="115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3"/>
              </a:lnSpc>
            </a:pPr>
            <a:r>
              <a:rPr lang="en-US" sz="3302">
                <a:solidFill>
                  <a:srgbClr val="FFFFFF"/>
                </a:solidFill>
                <a:latin typeface="Open Sans Bold"/>
              </a:rPr>
              <a:t>Ana Sofia Garcia Castillo</a:t>
            </a:r>
          </a:p>
          <a:p>
            <a:pPr algn="ctr">
              <a:lnSpc>
                <a:spcPts val="4623"/>
              </a:lnSpc>
            </a:pPr>
            <a:r>
              <a:rPr lang="en-US" sz="3302">
                <a:solidFill>
                  <a:srgbClr val="FFFFFF"/>
                </a:solidFill>
                <a:latin typeface="Open Sans Bold"/>
              </a:rPr>
              <a:t>Erick Agustin Hermosillo Reyna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206" y="109895"/>
            <a:ext cx="9352557" cy="5852059"/>
          </a:xfrm>
          <a:custGeom>
            <a:avLst/>
            <a:gdLst/>
            <a:ahLst/>
            <a:cxnLst/>
            <a:rect r="r" b="b" t="t" l="l"/>
            <a:pathLst>
              <a:path h="5852059" w="9352557">
                <a:moveTo>
                  <a:pt x="0" y="0"/>
                </a:moveTo>
                <a:lnTo>
                  <a:pt x="9352557" y="0"/>
                </a:lnTo>
                <a:lnTo>
                  <a:pt x="9352557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21919" y="4527920"/>
            <a:ext cx="9519561" cy="5825403"/>
          </a:xfrm>
          <a:custGeom>
            <a:avLst/>
            <a:gdLst/>
            <a:ahLst/>
            <a:cxnLst/>
            <a:rect r="r" b="b" t="t" l="l"/>
            <a:pathLst>
              <a:path h="5825403" w="9519561">
                <a:moveTo>
                  <a:pt x="0" y="0"/>
                </a:moveTo>
                <a:lnTo>
                  <a:pt x="9519561" y="0"/>
                </a:lnTo>
                <a:lnTo>
                  <a:pt x="9519561" y="5825404"/>
                </a:lnTo>
                <a:lnTo>
                  <a:pt x="0" y="58254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2758" y="4731832"/>
            <a:ext cx="551858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999" u="none">
                <a:solidFill>
                  <a:srgbClr val="FFFFFF"/>
                </a:solidFill>
                <a:latin typeface="Raleway Heavy"/>
              </a:rPr>
              <a:t>INTRODUCCIÓN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368503" y="-982854"/>
            <a:ext cx="7001218" cy="700121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79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043465" y="691354"/>
            <a:ext cx="3652802" cy="365280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79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932506" y="1749728"/>
            <a:ext cx="6947932" cy="8537272"/>
          </a:xfrm>
          <a:custGeom>
            <a:avLst/>
            <a:gdLst/>
            <a:ahLst/>
            <a:cxnLst/>
            <a:rect r="r" b="b" t="t" l="l"/>
            <a:pathLst>
              <a:path h="8537272" w="6947932">
                <a:moveTo>
                  <a:pt x="0" y="0"/>
                </a:moveTo>
                <a:lnTo>
                  <a:pt x="6947932" y="0"/>
                </a:lnTo>
                <a:lnTo>
                  <a:pt x="6947932" y="8537272"/>
                </a:lnTo>
                <a:lnTo>
                  <a:pt x="0" y="8537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12758" y="6184234"/>
            <a:ext cx="13580960" cy="208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7"/>
              </a:lnSpc>
            </a:pPr>
            <a:r>
              <a:rPr lang="en-US" sz="2751" spc="206">
                <a:solidFill>
                  <a:srgbClr val="FFFFFF"/>
                </a:solidFill>
                <a:latin typeface="Raleway"/>
              </a:rPr>
              <a:t> Evaluar la productividad de</a:t>
            </a:r>
          </a:p>
          <a:p>
            <a:pPr>
              <a:lnSpc>
                <a:spcPts val="4127"/>
              </a:lnSpc>
            </a:pPr>
            <a:r>
              <a:rPr lang="en-US" sz="2751" spc="206">
                <a:solidFill>
                  <a:srgbClr val="FFFFFF"/>
                </a:solidFill>
                <a:latin typeface="Raleway"/>
              </a:rPr>
              <a:t>las dos fábricas mediante el análisis de líneas de espera. Identificar</a:t>
            </a:r>
          </a:p>
          <a:p>
            <a:pPr>
              <a:lnSpc>
                <a:spcPts val="4127"/>
              </a:lnSpc>
            </a:pPr>
            <a:r>
              <a:rPr lang="en-US" sz="2751" spc="206">
                <a:solidFill>
                  <a:srgbClr val="FFFFFF"/>
                </a:solidFill>
                <a:latin typeface="Raleway"/>
              </a:rPr>
              <a:t>oportunidades de innovación y eficiencia en los procesos de producción</a:t>
            </a:r>
          </a:p>
          <a:p>
            <a:pPr algn="l" marL="0" indent="0" lvl="0">
              <a:lnSpc>
                <a:spcPts val="4127"/>
              </a:lnSpc>
              <a:spcBef>
                <a:spcPct val="0"/>
              </a:spcBef>
            </a:pPr>
            <a:r>
              <a:rPr lang="en-US" sz="2751" spc="206">
                <a:solidFill>
                  <a:srgbClr val="FFFFFF"/>
                </a:solidFill>
                <a:latin typeface="Raleway"/>
              </a:rPr>
              <a:t>de ambas fábricas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8435" y="5884957"/>
            <a:ext cx="3064727" cy="2206237"/>
            <a:chOff x="0" y="0"/>
            <a:chExt cx="4086302" cy="294164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526567"/>
              <a:ext cx="4086302" cy="415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2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9525"/>
              <a:ext cx="4086302" cy="2347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79"/>
                </a:lnSpc>
              </a:pPr>
              <a:r>
                <a:rPr lang="en-US" sz="3000">
                  <a:solidFill>
                    <a:srgbClr val="FFFFFF"/>
                  </a:solidFill>
                  <a:latin typeface="Raleway Heavy"/>
                </a:rPr>
                <a:t>Creación del modelo de colas para las Fábricas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19486" y="5884957"/>
            <a:ext cx="3064727" cy="1329937"/>
            <a:chOff x="0" y="0"/>
            <a:chExt cx="4086302" cy="177324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358167"/>
              <a:ext cx="4086302" cy="415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02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525"/>
              <a:ext cx="4086302" cy="1179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79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aleway Heavy"/>
                </a:rPr>
                <a:t>Análisis comparativo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-2796199"/>
            <a:ext cx="6917508" cy="69175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79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686067" y="-1130756"/>
            <a:ext cx="3586622" cy="358662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79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475258" y="5588480"/>
            <a:ext cx="2233304" cy="223330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79D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533050" y="0"/>
            <a:ext cx="4523792" cy="6796886"/>
          </a:xfrm>
          <a:custGeom>
            <a:avLst/>
            <a:gdLst/>
            <a:ahLst/>
            <a:cxnLst/>
            <a:rect r="r" b="b" t="t" l="l"/>
            <a:pathLst>
              <a:path h="6796886" w="4523792">
                <a:moveTo>
                  <a:pt x="0" y="0"/>
                </a:moveTo>
                <a:lnTo>
                  <a:pt x="4523793" y="0"/>
                </a:lnTo>
                <a:lnTo>
                  <a:pt x="4523793" y="6796886"/>
                </a:lnTo>
                <a:lnTo>
                  <a:pt x="0" y="6796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536738" y="5884957"/>
            <a:ext cx="3064727" cy="891787"/>
            <a:chOff x="0" y="0"/>
            <a:chExt cx="4086302" cy="118904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773967"/>
              <a:ext cx="4086302" cy="415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02"/>
                </a:lnSpc>
                <a:spcBef>
                  <a:spcPct val="0"/>
                </a:spcBef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9525"/>
              <a:ext cx="4086302" cy="594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79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aleway Bold"/>
                </a:rPr>
                <a:t> Sensibilidad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98435" y="3353894"/>
            <a:ext cx="551858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999" u="none">
                <a:solidFill>
                  <a:srgbClr val="FFFFFF"/>
                </a:solidFill>
                <a:latin typeface="Raleway Heavy"/>
              </a:rPr>
              <a:t>PUNTOS CLAVE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98435" y="4613114"/>
            <a:ext cx="299631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>
                <a:solidFill>
                  <a:srgbClr val="FFB415"/>
                </a:solidFill>
                <a:latin typeface="Raleway Heavy"/>
              </a:rPr>
              <a:t>01.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19486" y="4613114"/>
            <a:ext cx="299631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6000" u="none">
                <a:solidFill>
                  <a:srgbClr val="FFB415"/>
                </a:solidFill>
                <a:latin typeface="Raleway Heavy"/>
              </a:rPr>
              <a:t>02.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36738" y="4813139"/>
            <a:ext cx="2996313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59"/>
              </a:lnSpc>
              <a:spcBef>
                <a:spcPct val="0"/>
              </a:spcBef>
            </a:pPr>
            <a:r>
              <a:rPr lang="en-US" sz="6000" u="none">
                <a:solidFill>
                  <a:srgbClr val="FFB415"/>
                </a:solidFill>
                <a:latin typeface="Raleway Heavy"/>
              </a:rPr>
              <a:t>03.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44270"/>
            <a:ext cx="12528581" cy="3056229"/>
          </a:xfrm>
          <a:custGeom>
            <a:avLst/>
            <a:gdLst/>
            <a:ahLst/>
            <a:cxnLst/>
            <a:rect r="r" b="b" t="t" l="l"/>
            <a:pathLst>
              <a:path h="3056229" w="12528581">
                <a:moveTo>
                  <a:pt x="0" y="0"/>
                </a:moveTo>
                <a:lnTo>
                  <a:pt x="12528581" y="0"/>
                </a:lnTo>
                <a:lnTo>
                  <a:pt x="12528581" y="3056229"/>
                </a:lnTo>
                <a:lnTo>
                  <a:pt x="0" y="3056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78817" y="5475860"/>
            <a:ext cx="12409183" cy="4417344"/>
          </a:xfrm>
          <a:custGeom>
            <a:avLst/>
            <a:gdLst/>
            <a:ahLst/>
            <a:cxnLst/>
            <a:rect r="r" b="b" t="t" l="l"/>
            <a:pathLst>
              <a:path h="4417344" w="12409183">
                <a:moveTo>
                  <a:pt x="0" y="0"/>
                </a:moveTo>
                <a:lnTo>
                  <a:pt x="12409183" y="0"/>
                </a:lnTo>
                <a:lnTo>
                  <a:pt x="12409183" y="4417344"/>
                </a:lnTo>
                <a:lnTo>
                  <a:pt x="0" y="4417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2827" y="1743170"/>
            <a:ext cx="12111517" cy="5612113"/>
          </a:xfrm>
          <a:custGeom>
            <a:avLst/>
            <a:gdLst/>
            <a:ahLst/>
            <a:cxnLst/>
            <a:rect r="r" b="b" t="t" l="l"/>
            <a:pathLst>
              <a:path h="5612113" w="12111517">
                <a:moveTo>
                  <a:pt x="0" y="0"/>
                </a:moveTo>
                <a:lnTo>
                  <a:pt x="12111517" y="0"/>
                </a:lnTo>
                <a:lnTo>
                  <a:pt x="12111517" y="5612113"/>
                </a:lnTo>
                <a:lnTo>
                  <a:pt x="0" y="5612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54204" y="1216697"/>
            <a:ext cx="9786123" cy="6214231"/>
          </a:xfrm>
          <a:custGeom>
            <a:avLst/>
            <a:gdLst/>
            <a:ahLst/>
            <a:cxnLst/>
            <a:rect r="r" b="b" t="t" l="l"/>
            <a:pathLst>
              <a:path h="6214231" w="9786123">
                <a:moveTo>
                  <a:pt x="0" y="0"/>
                </a:moveTo>
                <a:lnTo>
                  <a:pt x="9786123" y="0"/>
                </a:lnTo>
                <a:lnTo>
                  <a:pt x="9786123" y="6214231"/>
                </a:lnTo>
                <a:lnTo>
                  <a:pt x="0" y="621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4173161" cy="3879515"/>
          </a:xfrm>
          <a:custGeom>
            <a:avLst/>
            <a:gdLst/>
            <a:ahLst/>
            <a:cxnLst/>
            <a:rect r="r" b="b" t="t" l="l"/>
            <a:pathLst>
              <a:path h="3879515" w="14173161">
                <a:moveTo>
                  <a:pt x="0" y="0"/>
                </a:moveTo>
                <a:lnTo>
                  <a:pt x="14173161" y="0"/>
                </a:lnTo>
                <a:lnTo>
                  <a:pt x="14173161" y="3879515"/>
                </a:lnTo>
                <a:lnTo>
                  <a:pt x="0" y="3879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57360" y="8382770"/>
            <a:ext cx="17273280" cy="1904230"/>
          </a:xfrm>
          <a:custGeom>
            <a:avLst/>
            <a:gdLst/>
            <a:ahLst/>
            <a:cxnLst/>
            <a:rect r="r" b="b" t="t" l="l"/>
            <a:pathLst>
              <a:path h="1904230" w="17273280">
                <a:moveTo>
                  <a:pt x="0" y="0"/>
                </a:moveTo>
                <a:lnTo>
                  <a:pt x="17273281" y="0"/>
                </a:lnTo>
                <a:lnTo>
                  <a:pt x="17273281" y="1904230"/>
                </a:lnTo>
                <a:lnTo>
                  <a:pt x="0" y="1904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2904" y="2040176"/>
            <a:ext cx="9742191" cy="6206649"/>
          </a:xfrm>
          <a:custGeom>
            <a:avLst/>
            <a:gdLst/>
            <a:ahLst/>
            <a:cxnLst/>
            <a:rect r="r" b="b" t="t" l="l"/>
            <a:pathLst>
              <a:path h="6206649" w="9742191">
                <a:moveTo>
                  <a:pt x="0" y="0"/>
                </a:moveTo>
                <a:lnTo>
                  <a:pt x="9742192" y="0"/>
                </a:lnTo>
                <a:lnTo>
                  <a:pt x="9742192" y="6206648"/>
                </a:lnTo>
                <a:lnTo>
                  <a:pt x="0" y="6206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956" y="0"/>
            <a:ext cx="9804239" cy="6133287"/>
          </a:xfrm>
          <a:custGeom>
            <a:avLst/>
            <a:gdLst/>
            <a:ahLst/>
            <a:cxnLst/>
            <a:rect r="r" b="b" t="t" l="l"/>
            <a:pathLst>
              <a:path h="6133287" w="9804239">
                <a:moveTo>
                  <a:pt x="0" y="0"/>
                </a:moveTo>
                <a:lnTo>
                  <a:pt x="9804239" y="0"/>
                </a:lnTo>
                <a:lnTo>
                  <a:pt x="9804239" y="6133287"/>
                </a:lnTo>
                <a:lnTo>
                  <a:pt x="0" y="6133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76917" y="4195307"/>
            <a:ext cx="10011083" cy="6091693"/>
          </a:xfrm>
          <a:custGeom>
            <a:avLst/>
            <a:gdLst/>
            <a:ahLst/>
            <a:cxnLst/>
            <a:rect r="r" b="b" t="t" l="l"/>
            <a:pathLst>
              <a:path h="6091693" w="10011083">
                <a:moveTo>
                  <a:pt x="0" y="0"/>
                </a:moveTo>
                <a:lnTo>
                  <a:pt x="10011083" y="0"/>
                </a:lnTo>
                <a:lnTo>
                  <a:pt x="10011083" y="6091693"/>
                </a:lnTo>
                <a:lnTo>
                  <a:pt x="0" y="6091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DAF0RUzL2R0</dc:identifier>
  <dcterms:modified xsi:type="dcterms:W3CDTF">2011-08-01T06:04:30Z</dcterms:modified>
  <cp:revision>1</cp:revision>
  <dc:title>Industria y mecanización</dc:title>
</cp:coreProperties>
</file>