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59" r:id="rId3"/>
    <p:sldId id="260" r:id="rId4"/>
    <p:sldId id="261" r:id="rId5"/>
    <p:sldId id="262" r:id="rId6"/>
    <p:sldId id="266" r:id="rId7"/>
    <p:sldId id="265" r:id="rId8"/>
    <p:sldId id="267"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3867" autoAdjust="0"/>
  </p:normalViewPr>
  <p:slideViewPr>
    <p:cSldViewPr snapToGrid="0">
      <p:cViewPr varScale="1">
        <p:scale>
          <a:sx n="63" d="100"/>
          <a:sy n="63" d="100"/>
        </p:scale>
        <p:origin x="6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dirty="0"/>
          </a:p>
        </p:txBody>
      </p:sp>
    </p:spTree>
    <p:extLst>
      <p:ext uri="{BB962C8B-B14F-4D97-AF65-F5344CB8AC3E}">
        <p14:creationId xmlns:p14="http://schemas.microsoft.com/office/powerpoint/2010/main" val="1974627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dirty="0"/>
          </a:p>
        </p:txBody>
      </p:sp>
    </p:spTree>
    <p:extLst>
      <p:ext uri="{BB962C8B-B14F-4D97-AF65-F5344CB8AC3E}">
        <p14:creationId xmlns:p14="http://schemas.microsoft.com/office/powerpoint/2010/main" val="1611756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dirty="0"/>
          </a:p>
        </p:txBody>
      </p:sp>
    </p:spTree>
    <p:extLst>
      <p:ext uri="{BB962C8B-B14F-4D97-AF65-F5344CB8AC3E}">
        <p14:creationId xmlns:p14="http://schemas.microsoft.com/office/powerpoint/2010/main" val="3060137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3694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3/22/2019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dirty="0"/>
          </a:p>
        </p:txBody>
      </p:sp>
    </p:spTree>
    <p:extLst>
      <p:ext uri="{BB962C8B-B14F-4D97-AF65-F5344CB8AC3E}">
        <p14:creationId xmlns:p14="http://schemas.microsoft.com/office/powerpoint/2010/main" val="1842820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searchsqlserver.techtarget.com/definition/SQL" TargetMode="External"/><Relationship Id="rId4" Type="http://schemas.openxmlformats.org/officeDocument/2006/relationships/hyperlink" Target="https://www.w3schools.com/sql/sql_intro.as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openclipart.org/detail/191766/question-guy-by-scout-19176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quora.com/How-do-you-explain-hypothesis-testing-to-a-layman" TargetMode="External"/><Relationship Id="rId4" Type="http://schemas.openxmlformats.org/officeDocument/2006/relationships/hyperlink" Target="http://www.geeksengine.com/article/northwind.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SQL, t-tests,</a:t>
            </a:r>
            <a:br>
              <a:rPr lang="en-US" dirty="0">
                <a:solidFill>
                  <a:srgbClr val="FFFFFF"/>
                </a:solidFill>
              </a:rPr>
            </a:br>
            <a:r>
              <a:rPr lang="en-US" dirty="0">
                <a:solidFill>
                  <a:srgbClr val="FFFFFF"/>
                </a:solidFill>
              </a:rPr>
              <a:t>p-values…Oh My</a:t>
            </a:r>
          </a:p>
        </p:txBody>
      </p:sp>
      <p:sp>
        <p:nvSpPr>
          <p:cNvPr id="3" name="Content Placeholder 2"/>
          <p:cNvSpPr>
            <a:spLocks noGrp="1"/>
          </p:cNvSpPr>
          <p:nvPr>
            <p:ph type="subTitle" idx="1"/>
          </p:nvPr>
        </p:nvSpPr>
        <p:spPr>
          <a:xfrm>
            <a:off x="3045368" y="4074717"/>
            <a:ext cx="6105194" cy="1794455"/>
          </a:xfrm>
        </p:spPr>
        <p:txBody>
          <a:bodyPr>
            <a:normAutofit/>
          </a:bodyPr>
          <a:lstStyle/>
          <a:p>
            <a:r>
              <a:rPr lang="en-US" dirty="0">
                <a:solidFill>
                  <a:srgbClr val="FFFFFF"/>
                </a:solidFill>
              </a:rPr>
              <a:t>Northwind Database</a:t>
            </a:r>
          </a:p>
          <a:p>
            <a:r>
              <a:rPr lang="en-US" dirty="0">
                <a:solidFill>
                  <a:srgbClr val="FFFFFF"/>
                </a:solidFill>
              </a:rPr>
              <a:t>LaShanni Butler</a:t>
            </a:r>
          </a:p>
          <a:p>
            <a:r>
              <a:rPr lang="en-US" dirty="0">
                <a:solidFill>
                  <a:srgbClr val="FFFFFF"/>
                </a:solidFill>
              </a:rPr>
              <a:t>Flatiron School</a:t>
            </a:r>
          </a:p>
          <a:p>
            <a:r>
              <a:rPr lang="en-US">
                <a:solidFill>
                  <a:srgbClr val="FFFFFF"/>
                </a:solidFill>
              </a:rPr>
              <a:t>3/22/19</a:t>
            </a:r>
            <a:endParaRPr lang="en-US" dirty="0">
              <a:solidFill>
                <a:srgbClr val="FFFFFF"/>
              </a:solidFill>
            </a:endParaRPr>
          </a:p>
          <a:p>
            <a:endParaRPr dirty="0">
              <a:solidFill>
                <a:srgbClr val="FFFFFF"/>
              </a:solidFill>
            </a:endParaRPr>
          </a:p>
        </p:txBody>
      </p:sp>
    </p:spTree>
    <p:extLst>
      <p:ext uri="{BB962C8B-B14F-4D97-AF65-F5344CB8AC3E}">
        <p14:creationId xmlns:p14="http://schemas.microsoft.com/office/powerpoint/2010/main" val="135151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Agenda</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latin typeface="Segoe UI Semilight" panose="020B0402040204020203" pitchFamily="34" charset="0"/>
                <a:cs typeface="Segoe UI Semilight" panose="020B0402040204020203" pitchFamily="34" charset="0"/>
              </a:rPr>
              <a:t>Overview</a:t>
            </a:r>
          </a:p>
          <a:p>
            <a:r>
              <a:rPr lang="en-US" sz="2400" dirty="0">
                <a:solidFill>
                  <a:srgbClr val="000000"/>
                </a:solidFill>
                <a:latin typeface="Segoe UI Semilight" panose="020B0402040204020203" pitchFamily="34" charset="0"/>
                <a:cs typeface="Segoe UI Semilight" panose="020B0402040204020203" pitchFamily="34" charset="0"/>
              </a:rPr>
              <a:t>Background</a:t>
            </a:r>
          </a:p>
          <a:p>
            <a:r>
              <a:rPr lang="en-US" sz="2400" dirty="0">
                <a:solidFill>
                  <a:srgbClr val="000000"/>
                </a:solidFill>
                <a:latin typeface="Segoe UI Semilight" panose="020B0402040204020203" pitchFamily="34" charset="0"/>
                <a:cs typeface="Segoe UI Semilight" panose="020B0402040204020203" pitchFamily="34" charset="0"/>
              </a:rPr>
              <a:t>Questions</a:t>
            </a:r>
          </a:p>
          <a:p>
            <a:r>
              <a:rPr lang="en-US" sz="2400" dirty="0">
                <a:solidFill>
                  <a:srgbClr val="000000"/>
                </a:solidFill>
                <a:latin typeface="Segoe UI Semilight" panose="020B0402040204020203" pitchFamily="34" charset="0"/>
                <a:cs typeface="Segoe UI Semilight" panose="020B0402040204020203" pitchFamily="34" charset="0"/>
              </a:rPr>
              <a:t>Recommendations</a:t>
            </a:r>
          </a:p>
        </p:txBody>
      </p:sp>
    </p:spTree>
    <p:extLst>
      <p:ext uri="{BB962C8B-B14F-4D97-AF65-F5344CB8AC3E}">
        <p14:creationId xmlns:p14="http://schemas.microsoft.com/office/powerpoint/2010/main" val="34737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Overview</a:t>
            </a:r>
          </a:p>
        </p:txBody>
      </p:sp>
      <p:sp>
        <p:nvSpPr>
          <p:cNvPr id="3" name="Content Placeholder 2"/>
          <p:cNvSpPr>
            <a:spLocks noGrp="1"/>
          </p:cNvSpPr>
          <p:nvPr>
            <p:ph idx="1"/>
          </p:nvPr>
        </p:nvSpPr>
        <p:spPr>
          <a:xfrm>
            <a:off x="6090574" y="362309"/>
            <a:ext cx="5306084" cy="6240509"/>
          </a:xfrm>
        </p:spPr>
        <p:txBody>
          <a:bodyPr anchor="ctr">
            <a:normAutofit/>
          </a:bodyPr>
          <a:lstStyle/>
          <a:p>
            <a:r>
              <a:rPr lang="en-US" sz="2300" b="1"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What is Structured Query Language (SQL)? </a:t>
            </a:r>
          </a:p>
          <a:p>
            <a:pPr lvl="1"/>
            <a:r>
              <a:rPr lang="en-US" sz="19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SQL stands for Structured Query Language</a:t>
            </a:r>
          </a:p>
          <a:p>
            <a:pPr lvl="1"/>
            <a:r>
              <a:rPr lang="en-US" sz="19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SQL lets you access and manipulate databases</a:t>
            </a:r>
          </a:p>
          <a:p>
            <a:pPr lvl="1"/>
            <a:r>
              <a:rPr lang="en-US" sz="19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The uses of SQL include modifying database table and index structures; adding, updating and deleting rows of data; and retrieving subsets of information from within a database, queries and more</a:t>
            </a:r>
          </a:p>
          <a:p>
            <a:pPr lvl="1"/>
            <a:endParaRPr lang="en-US" sz="19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lvl="1"/>
            <a:endParaRPr lang="en-US" sz="19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lvl="1"/>
            <a:endParaRPr lang="en-US" sz="19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marL="0" indent="0">
              <a:buNone/>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Sources:</a:t>
            </a:r>
          </a:p>
          <a:p>
            <a:pPr marL="0" indent="0">
              <a:buNone/>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hlinkClick r:id="rId4"/>
              </a:rPr>
              <a:t>https://www.w3schools.com/sql/sql_intro.asp</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marL="0" indent="0">
              <a:buNone/>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hlinkClick r:id="rId5"/>
              </a:rPr>
              <a:t>https://searchsqlserver.techtarget.com/definition/SQL</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marL="457200" lvl="1" indent="0">
              <a:buNone/>
            </a:pPr>
            <a:endParaRPr sz="1900" dirty="0">
              <a:solidFill>
                <a:srgbClr val="000000"/>
              </a:solidFill>
            </a:endParaRPr>
          </a:p>
        </p:txBody>
      </p:sp>
    </p:spTree>
    <p:extLst>
      <p:ext uri="{BB962C8B-B14F-4D97-AF65-F5344CB8AC3E}">
        <p14:creationId xmlns:p14="http://schemas.microsoft.com/office/powerpoint/2010/main" val="349694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Background</a:t>
            </a:r>
          </a:p>
        </p:txBody>
      </p:sp>
      <p:sp>
        <p:nvSpPr>
          <p:cNvPr id="3" name="Content Placeholder 2"/>
          <p:cNvSpPr>
            <a:spLocks noGrp="1"/>
          </p:cNvSpPr>
          <p:nvPr>
            <p:ph idx="1"/>
          </p:nvPr>
        </p:nvSpPr>
        <p:spPr>
          <a:xfrm>
            <a:off x="6090574" y="594360"/>
            <a:ext cx="5306084" cy="5438140"/>
          </a:xfrm>
        </p:spPr>
        <p:txBody>
          <a:bodyPr anchor="ctr">
            <a:normAutofit fontScale="92500" lnSpcReduction="10000"/>
          </a:bodyPr>
          <a:lstStyle/>
          <a:p>
            <a:endParaRPr lang="en-US" sz="2400" b="1" dirty="0">
              <a:latin typeface="Segoe UI Semilight" panose="020B0402040204020203" pitchFamily="34" charset="0"/>
              <a:ea typeface="Segoe UI Semilight" panose="020B0702040204020203" pitchFamily="34" charset="0"/>
              <a:cs typeface="Segoe UI Semilight" panose="020B0402040204020203" pitchFamily="34" charset="0"/>
            </a:endParaRPr>
          </a:p>
          <a:p>
            <a:r>
              <a:rPr lang="en-US" sz="2400" b="1" dirty="0">
                <a:latin typeface="Segoe UI Semilight" panose="020B0402040204020203" pitchFamily="34" charset="0"/>
                <a:ea typeface="Segoe UI Semilight" panose="020B0702040204020203" pitchFamily="34" charset="0"/>
                <a:cs typeface="Segoe UI Semilight" panose="020B0402040204020203" pitchFamily="34" charset="0"/>
              </a:rPr>
              <a:t>The Ask?</a:t>
            </a:r>
          </a:p>
          <a:p>
            <a:pPr lvl="1"/>
            <a:r>
              <a:rPr lang="en-US" sz="2000" dirty="0">
                <a:latin typeface="Segoe UI Semilight" panose="020B0402040204020203" pitchFamily="34" charset="0"/>
                <a:ea typeface="Segoe UI Semilight" panose="020B0702040204020203" pitchFamily="34" charset="0"/>
                <a:cs typeface="Segoe UI Semilight" panose="020B0402040204020203" pitchFamily="34" charset="0"/>
              </a:rPr>
              <a:t>We’re looking at the Northwind database (which is fictional) created by Microsoft</a:t>
            </a:r>
          </a:p>
          <a:p>
            <a:pPr lvl="1"/>
            <a:r>
              <a:rPr lang="en-US" sz="2000" dirty="0">
                <a:latin typeface="Segoe UI Semilight" panose="020B0402040204020203" pitchFamily="34" charset="0"/>
                <a:ea typeface="Segoe UI Semilight" panose="020B0702040204020203" pitchFamily="34" charset="0"/>
                <a:cs typeface="Segoe UI Semilight" panose="020B0402040204020203" pitchFamily="34" charset="0"/>
              </a:rPr>
              <a:t>Based on this, we’re generating a series of hypothesis test to get analytic insights into the company</a:t>
            </a:r>
          </a:p>
          <a:p>
            <a:pPr lvl="1"/>
            <a:endParaRPr lang="en-US" sz="2000" dirty="0">
              <a:latin typeface="Segoe UI Semilight" panose="020B0402040204020203" pitchFamily="34" charset="0"/>
              <a:ea typeface="Segoe UI Semilight" panose="020B0702040204020203" pitchFamily="34" charset="0"/>
              <a:cs typeface="Segoe UI Semilight" panose="020B0402040204020203" pitchFamily="34" charset="0"/>
            </a:endParaRPr>
          </a:p>
          <a:p>
            <a:pPr marL="457200" lvl="1" indent="0">
              <a:buNone/>
            </a:pPr>
            <a:endParaRPr lang="en-US" sz="2000" dirty="0">
              <a:latin typeface="Segoe UI Semilight" panose="020B0402040204020203" pitchFamily="34" charset="0"/>
              <a:ea typeface="Segoe UI Semilight" panose="020B0702040204020203" pitchFamily="34" charset="0"/>
              <a:cs typeface="Segoe UI Semilight" panose="020B0402040204020203" pitchFamily="34" charset="0"/>
            </a:endParaRPr>
          </a:p>
          <a:p>
            <a:r>
              <a:rPr lang="en-US" sz="2400" b="1" dirty="0">
                <a:latin typeface="Segoe UI Semilight" panose="020B0402040204020203" pitchFamily="34" charset="0"/>
                <a:ea typeface="Segoe UI Semilight" panose="020B0702040204020203" pitchFamily="34" charset="0"/>
                <a:cs typeface="Segoe UI Semilight" panose="020B0402040204020203" pitchFamily="34" charset="0"/>
              </a:rPr>
              <a:t>What is Hypothesis Testing?</a:t>
            </a:r>
          </a:p>
          <a:p>
            <a:pPr lvl="1"/>
            <a:r>
              <a:rPr lang="en-US" sz="2000" dirty="0">
                <a:latin typeface="Segoe UI Semilight" panose="020B0402040204020203" pitchFamily="34" charset="0"/>
                <a:ea typeface="Segoe UI Semilight" panose="020B0702040204020203" pitchFamily="34" charset="0"/>
                <a:cs typeface="Segoe UI Semilight" panose="020B0402040204020203" pitchFamily="34" charset="0"/>
              </a:rPr>
              <a:t>Hypothesis testing is a process to test claims about the population on the basis of sample. </a:t>
            </a:r>
          </a:p>
          <a:p>
            <a:endParaRPr lang="en-US" sz="2400" dirty="0">
              <a:solidFill>
                <a:srgbClr val="000000"/>
              </a:solidFill>
              <a:latin typeface="Segoe UI Semilight" panose="020B0402040204020203" pitchFamily="34" charset="0"/>
              <a:cs typeface="Segoe UI Semilight" panose="020B0402040204020203" pitchFamily="34" charset="0"/>
            </a:endParaRPr>
          </a:p>
          <a:p>
            <a:pPr marL="0" indent="0">
              <a:buNone/>
            </a:pPr>
            <a:r>
              <a:rPr lang="en-US" sz="1400" dirty="0">
                <a:solidFill>
                  <a:srgbClr val="000000"/>
                </a:solidFill>
                <a:latin typeface="Segoe UI Semilight" panose="020B0402040204020203" pitchFamily="34" charset="0"/>
                <a:cs typeface="Segoe UI Semilight" panose="020B0402040204020203" pitchFamily="34" charset="0"/>
              </a:rPr>
              <a:t>Sources:</a:t>
            </a:r>
          </a:p>
          <a:p>
            <a:pPr marL="0" indent="0">
              <a:buNone/>
            </a:pPr>
            <a:r>
              <a:rPr lang="en-US" sz="1400" dirty="0">
                <a:solidFill>
                  <a:srgbClr val="000000"/>
                </a:solidFill>
                <a:latin typeface="Segoe UI Semilight" panose="020B0402040204020203" pitchFamily="34" charset="0"/>
                <a:cs typeface="Segoe UI Semilight" panose="020B0402040204020203" pitchFamily="34" charset="0"/>
              </a:rPr>
              <a:t> </a:t>
            </a:r>
            <a:r>
              <a:rPr lang="en-US" sz="1400" dirty="0">
                <a:solidFill>
                  <a:srgbClr val="000000"/>
                </a:solidFill>
                <a:latin typeface="Segoe UI Semilight" panose="020B0402040204020203" pitchFamily="34" charset="0"/>
                <a:cs typeface="Segoe UI Semilight" panose="020B0402040204020203" pitchFamily="34" charset="0"/>
                <a:hlinkClick r:id="rId4"/>
              </a:rPr>
              <a:t>http://www.geeksengine.com/article/northwind.html</a:t>
            </a:r>
            <a:endParaRPr lang="en-US" sz="1400" dirty="0">
              <a:solidFill>
                <a:srgbClr val="000000"/>
              </a:solidFill>
              <a:latin typeface="Segoe UI Semilight" panose="020B0402040204020203" pitchFamily="34" charset="0"/>
              <a:cs typeface="Segoe UI Semilight" panose="020B0402040204020203" pitchFamily="34" charset="0"/>
            </a:endParaRPr>
          </a:p>
          <a:p>
            <a:pPr marL="0" indent="0">
              <a:buNone/>
            </a:pPr>
            <a:r>
              <a:rPr lang="en-US" sz="1400" dirty="0">
                <a:solidFill>
                  <a:srgbClr val="000000"/>
                </a:solidFill>
                <a:latin typeface="Segoe UI Semilight" panose="020B0402040204020203" pitchFamily="34" charset="0"/>
                <a:cs typeface="Segoe UI Semilight" panose="020B0402040204020203" pitchFamily="34" charset="0"/>
                <a:hlinkClick r:id="rId5"/>
              </a:rPr>
              <a:t>https://www.quora.com/How-do-you-explain-hypothesis-testing-to-a-layman</a:t>
            </a:r>
            <a:endParaRPr lang="en-US" sz="1400" dirty="0">
              <a:solidFill>
                <a:srgbClr val="000000"/>
              </a:solidFill>
              <a:latin typeface="Segoe UI Semilight" panose="020B0402040204020203" pitchFamily="34" charset="0"/>
              <a:cs typeface="Segoe UI Semilight" panose="020B0402040204020203" pitchFamily="34" charset="0"/>
            </a:endParaRPr>
          </a:p>
          <a:p>
            <a:endParaRPr dirty="0">
              <a:solidFill>
                <a:srgbClr val="000000"/>
              </a:solidFill>
              <a:latin typeface="Segoe UI Semilight" panose="020B0402040204020203" pitchFamily="34" charset="0"/>
              <a:cs typeface="Segoe UI Semilight" panose="020B0402040204020203" pitchFamily="34" charset="0"/>
            </a:endParaRPr>
          </a:p>
        </p:txBody>
      </p:sp>
      <p:pic>
        <p:nvPicPr>
          <p:cNvPr id="5" name="Picture 4">
            <a:extLst>
              <a:ext uri="{FF2B5EF4-FFF2-40B4-BE49-F238E27FC236}">
                <a16:creationId xmlns:a16="http://schemas.microsoft.com/office/drawing/2014/main" id="{98370732-EB97-4E16-9F7E-20D282A30D1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646571" y="2286000"/>
            <a:ext cx="1147758" cy="1266492"/>
          </a:xfrm>
          <a:prstGeom prst="rect">
            <a:avLst/>
          </a:prstGeom>
        </p:spPr>
      </p:pic>
    </p:spTree>
    <p:extLst>
      <p:ext uri="{BB962C8B-B14F-4D97-AF65-F5344CB8AC3E}">
        <p14:creationId xmlns:p14="http://schemas.microsoft.com/office/powerpoint/2010/main" val="115360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Question #1</a:t>
            </a:r>
          </a:p>
        </p:txBody>
      </p:sp>
      <p:sp>
        <p:nvSpPr>
          <p:cNvPr id="3" name="Content Placeholder 2"/>
          <p:cNvSpPr>
            <a:spLocks noGrp="1"/>
          </p:cNvSpPr>
          <p:nvPr>
            <p:ph idx="1"/>
          </p:nvPr>
        </p:nvSpPr>
        <p:spPr>
          <a:xfrm>
            <a:off x="6090574" y="370114"/>
            <a:ext cx="5306084" cy="5662386"/>
          </a:xfrm>
        </p:spPr>
        <p:txBody>
          <a:bodyPr anchor="ctr">
            <a:normAutofit/>
          </a:bodyPr>
          <a:lstStyle/>
          <a:p>
            <a:r>
              <a:rPr lang="en-US" sz="2400" dirty="0">
                <a:solidFill>
                  <a:srgbClr val="000000"/>
                </a:solidFill>
                <a:latin typeface="Segoe UI Semilight" panose="020B0402040204020203" pitchFamily="34" charset="0"/>
                <a:cs typeface="Segoe UI Semilight" panose="020B0402040204020203" pitchFamily="34" charset="0"/>
              </a:rPr>
              <a:t>Does discount amount have a statistically significant effect on the quantity of a product in an order? If so, at what level(s) of discount?</a:t>
            </a:r>
          </a:p>
          <a:p>
            <a:pPr marL="0" indent="0">
              <a:buNone/>
            </a:pPr>
            <a:endParaRPr lang="en-US" sz="2400" dirty="0">
              <a:solidFill>
                <a:srgbClr val="000000"/>
              </a:solidFill>
              <a:latin typeface="Segoe UI Semilight" panose="020B0402040204020203" pitchFamily="34" charset="0"/>
              <a:cs typeface="Segoe UI Semilight" panose="020B0402040204020203" pitchFamily="34" charset="0"/>
            </a:endParaRPr>
          </a:p>
          <a:p>
            <a:pPr lvl="1"/>
            <a:r>
              <a:rPr lang="en-US" sz="2000" b="1" dirty="0">
                <a:solidFill>
                  <a:srgbClr val="000000"/>
                </a:solidFill>
                <a:latin typeface="Segoe UI Semilight" panose="020B0402040204020203" pitchFamily="34" charset="0"/>
                <a:cs typeface="Segoe UI Semilight" panose="020B0402040204020203" pitchFamily="34" charset="0"/>
              </a:rPr>
              <a:t>Yes</a:t>
            </a:r>
            <a:r>
              <a:rPr lang="en-US" sz="2000" dirty="0">
                <a:solidFill>
                  <a:srgbClr val="000000"/>
                </a:solidFill>
                <a:latin typeface="Segoe UI Semilight" panose="020B0402040204020203" pitchFamily="34" charset="0"/>
                <a:cs typeface="Segoe UI Semilight" panose="020B0402040204020203" pitchFamily="34" charset="0"/>
              </a:rPr>
              <a:t>: the number of products ordered was higher with </a:t>
            </a:r>
            <a:r>
              <a:rPr lang="en-US" sz="2000">
                <a:solidFill>
                  <a:srgbClr val="000000"/>
                </a:solidFill>
                <a:latin typeface="Segoe UI Semilight" panose="020B0402040204020203" pitchFamily="34" charset="0"/>
                <a:cs typeface="Segoe UI Semilight" panose="020B0402040204020203" pitchFamily="34" charset="0"/>
              </a:rPr>
              <a:t>a discount.</a:t>
            </a:r>
            <a:endParaRPr lang="en-US" sz="2000" dirty="0">
              <a:solidFill>
                <a:srgbClr val="000000"/>
              </a:solidFill>
              <a:latin typeface="Segoe UI Semilight" panose="020B0402040204020203" pitchFamily="34" charset="0"/>
              <a:cs typeface="Segoe UI Semilight" panose="020B0402040204020203" pitchFamily="34" charset="0"/>
            </a:endParaRPr>
          </a:p>
          <a:p>
            <a:pPr marL="457200" lvl="1" indent="0">
              <a:buNone/>
            </a:pPr>
            <a:endParaRPr lang="en-US" sz="20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pPr marL="0" indent="0">
              <a:buNone/>
            </a:pPr>
            <a:endParaRPr sz="2400" dirty="0">
              <a:solidFill>
                <a:srgbClr val="000000"/>
              </a:solidFill>
            </a:endParaRPr>
          </a:p>
        </p:txBody>
      </p:sp>
      <p:pic>
        <p:nvPicPr>
          <p:cNvPr id="4" name="Picture 3">
            <a:extLst>
              <a:ext uri="{FF2B5EF4-FFF2-40B4-BE49-F238E27FC236}">
                <a16:creationId xmlns:a16="http://schemas.microsoft.com/office/drawing/2014/main" id="{0BF46AAC-C606-4CDD-B8AA-660A64B5A57A}"/>
              </a:ext>
            </a:extLst>
          </p:cNvPr>
          <p:cNvPicPr>
            <a:picLocks noChangeAspect="1"/>
          </p:cNvPicPr>
          <p:nvPr/>
        </p:nvPicPr>
        <p:blipFill>
          <a:blip r:embed="rId3"/>
          <a:stretch>
            <a:fillRect/>
          </a:stretch>
        </p:blipFill>
        <p:spPr>
          <a:xfrm>
            <a:off x="6549503" y="3087059"/>
            <a:ext cx="4659086" cy="3453359"/>
          </a:xfrm>
          <a:prstGeom prst="rect">
            <a:avLst/>
          </a:prstGeom>
        </p:spPr>
      </p:pic>
    </p:spTree>
    <p:extLst>
      <p:ext uri="{BB962C8B-B14F-4D97-AF65-F5344CB8AC3E}">
        <p14:creationId xmlns:p14="http://schemas.microsoft.com/office/powerpoint/2010/main" val="49814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Question #2</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latin typeface="Segoe UI Semilight" panose="020B0402040204020203" pitchFamily="34" charset="0"/>
                <a:cs typeface="Segoe UI Semilight" panose="020B0402040204020203" pitchFamily="34" charset="0"/>
              </a:rPr>
              <a:t>Is there a statistically significant difference in USA vs. London employee performance?</a:t>
            </a:r>
          </a:p>
          <a:p>
            <a:pPr marL="0" indent="0">
              <a:buNone/>
            </a:pPr>
            <a:endParaRPr lang="en-US" sz="2400" dirty="0">
              <a:solidFill>
                <a:srgbClr val="000000"/>
              </a:solidFill>
              <a:latin typeface="Segoe UI Semilight" panose="020B0402040204020203" pitchFamily="34" charset="0"/>
              <a:cs typeface="Segoe UI Semilight" panose="020B0402040204020203" pitchFamily="34" charset="0"/>
            </a:endParaRPr>
          </a:p>
          <a:p>
            <a:pPr lvl="1"/>
            <a:r>
              <a:rPr lang="en-US" sz="2000" b="1" dirty="0">
                <a:solidFill>
                  <a:srgbClr val="000000"/>
                </a:solidFill>
                <a:latin typeface="Segoe UI Semilight" panose="020B0402040204020203" pitchFamily="34" charset="0"/>
                <a:cs typeface="Segoe UI Semilight" panose="020B0402040204020203" pitchFamily="34" charset="0"/>
              </a:rPr>
              <a:t>Yes</a:t>
            </a:r>
            <a:r>
              <a:rPr lang="en-US" sz="2000" dirty="0">
                <a:solidFill>
                  <a:srgbClr val="000000"/>
                </a:solidFill>
                <a:latin typeface="Segoe UI Semilight" panose="020B0402040204020203" pitchFamily="34" charset="0"/>
                <a:cs typeface="Segoe UI Semilight" panose="020B0402040204020203" pitchFamily="34" charset="0"/>
              </a:rPr>
              <a:t>: the USA employees outperform the London based employees.</a:t>
            </a: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sz="2400" dirty="0">
              <a:solidFill>
                <a:srgbClr val="000000"/>
              </a:solidFill>
            </a:endParaRPr>
          </a:p>
        </p:txBody>
      </p:sp>
      <p:pic>
        <p:nvPicPr>
          <p:cNvPr id="4" name="Picture 3">
            <a:extLst>
              <a:ext uri="{FF2B5EF4-FFF2-40B4-BE49-F238E27FC236}">
                <a16:creationId xmlns:a16="http://schemas.microsoft.com/office/drawing/2014/main" id="{5023F69A-9DBE-4C7C-A106-73732889C48C}"/>
              </a:ext>
            </a:extLst>
          </p:cNvPr>
          <p:cNvPicPr>
            <a:picLocks noChangeAspect="1"/>
          </p:cNvPicPr>
          <p:nvPr/>
        </p:nvPicPr>
        <p:blipFill>
          <a:blip r:embed="rId3"/>
          <a:stretch>
            <a:fillRect/>
          </a:stretch>
        </p:blipFill>
        <p:spPr>
          <a:xfrm>
            <a:off x="7069781" y="3085921"/>
            <a:ext cx="3347670" cy="3130071"/>
          </a:xfrm>
          <a:prstGeom prst="rect">
            <a:avLst/>
          </a:prstGeom>
        </p:spPr>
      </p:pic>
    </p:spTree>
    <p:extLst>
      <p:ext uri="{BB962C8B-B14F-4D97-AF65-F5344CB8AC3E}">
        <p14:creationId xmlns:p14="http://schemas.microsoft.com/office/powerpoint/2010/main" val="215757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Question #3</a:t>
            </a:r>
          </a:p>
        </p:txBody>
      </p:sp>
      <p:sp>
        <p:nvSpPr>
          <p:cNvPr id="3" name="Content Placeholder 2"/>
          <p:cNvSpPr>
            <a:spLocks noGrp="1"/>
          </p:cNvSpPr>
          <p:nvPr>
            <p:ph idx="1"/>
          </p:nvPr>
        </p:nvSpPr>
        <p:spPr>
          <a:xfrm>
            <a:off x="6090574" y="801866"/>
            <a:ext cx="5306084" cy="5230634"/>
          </a:xfrm>
        </p:spPr>
        <p:txBody>
          <a:bodyPr anchor="ctr">
            <a:normAutofit/>
          </a:bodyPr>
          <a:lstStyle/>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r>
              <a:rPr lang="en-US" sz="2400" dirty="0">
                <a:solidFill>
                  <a:srgbClr val="000000"/>
                </a:solidFill>
                <a:latin typeface="Segoe UI Semilight" panose="020B0402040204020203" pitchFamily="34" charset="0"/>
                <a:cs typeface="Segoe UI Semilight" panose="020B0402040204020203" pitchFamily="34" charset="0"/>
              </a:rPr>
              <a:t>Is there a statistical significance between discounts given by USA vs. London employees??</a:t>
            </a:r>
          </a:p>
          <a:p>
            <a:endParaRPr lang="en-US" sz="2400" dirty="0">
              <a:solidFill>
                <a:srgbClr val="000000"/>
              </a:solidFill>
              <a:latin typeface="Segoe UI Semilight" panose="020B0402040204020203" pitchFamily="34" charset="0"/>
              <a:cs typeface="Segoe UI Semilight" panose="020B0402040204020203" pitchFamily="34" charset="0"/>
            </a:endParaRPr>
          </a:p>
          <a:p>
            <a:pPr lvl="1"/>
            <a:r>
              <a:rPr lang="en-US" sz="2000" b="1" dirty="0">
                <a:solidFill>
                  <a:srgbClr val="000000"/>
                </a:solidFill>
                <a:latin typeface="Segoe UI Semilight" panose="020B0402040204020203" pitchFamily="34" charset="0"/>
                <a:cs typeface="Segoe UI Semilight" panose="020B0402040204020203" pitchFamily="34" charset="0"/>
              </a:rPr>
              <a:t>Yes</a:t>
            </a:r>
            <a:r>
              <a:rPr lang="en-US" sz="2000" dirty="0">
                <a:solidFill>
                  <a:srgbClr val="000000"/>
                </a:solidFill>
                <a:latin typeface="Segoe UI Semilight" panose="020B0402040204020203" pitchFamily="34" charset="0"/>
                <a:cs typeface="Segoe UI Semilight" panose="020B0402040204020203" pitchFamily="34" charset="0"/>
              </a:rPr>
              <a:t>: there is a difference in the discount amounts given by the USA and London employees.</a:t>
            </a: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sz="2400" dirty="0">
              <a:solidFill>
                <a:srgbClr val="000000"/>
              </a:solidFill>
            </a:endParaRPr>
          </a:p>
        </p:txBody>
      </p:sp>
    </p:spTree>
    <p:extLst>
      <p:ext uri="{BB962C8B-B14F-4D97-AF65-F5344CB8AC3E}">
        <p14:creationId xmlns:p14="http://schemas.microsoft.com/office/powerpoint/2010/main" val="290905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Question #4</a:t>
            </a:r>
          </a:p>
        </p:txBody>
      </p:sp>
      <p:sp>
        <p:nvSpPr>
          <p:cNvPr id="3" name="Content Placeholder 2"/>
          <p:cNvSpPr>
            <a:spLocks noGrp="1"/>
          </p:cNvSpPr>
          <p:nvPr>
            <p:ph idx="1"/>
          </p:nvPr>
        </p:nvSpPr>
        <p:spPr>
          <a:xfrm>
            <a:off x="6090574" y="801866"/>
            <a:ext cx="5306084" cy="5230634"/>
          </a:xfrm>
        </p:spPr>
        <p:txBody>
          <a:bodyPr anchor="ctr">
            <a:normAutofit/>
          </a:bodyPr>
          <a:lstStyle/>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r>
              <a:rPr lang="en-US" sz="2400" dirty="0">
                <a:solidFill>
                  <a:srgbClr val="000000"/>
                </a:solidFill>
                <a:latin typeface="Segoe UI Semilight" panose="020B0402040204020203" pitchFamily="34" charset="0"/>
                <a:cs typeface="Segoe UI Semilight" panose="020B0402040204020203" pitchFamily="34" charset="0"/>
              </a:rPr>
              <a:t>Do London employees have higher invoice totals than USA employees?</a:t>
            </a:r>
          </a:p>
          <a:p>
            <a:pPr marL="0" indent="0">
              <a:buNone/>
            </a:pPr>
            <a:endParaRPr lang="en-US" sz="2400" dirty="0">
              <a:solidFill>
                <a:srgbClr val="000000"/>
              </a:solidFill>
              <a:latin typeface="Segoe UI Semilight" panose="020B0402040204020203" pitchFamily="34" charset="0"/>
              <a:cs typeface="Segoe UI Semilight" panose="020B0402040204020203" pitchFamily="34" charset="0"/>
            </a:endParaRPr>
          </a:p>
          <a:p>
            <a:pPr lvl="1"/>
            <a:r>
              <a:rPr lang="en-US" sz="2000" b="1" dirty="0">
                <a:solidFill>
                  <a:srgbClr val="000000"/>
                </a:solidFill>
                <a:latin typeface="Segoe UI Semilight" panose="020B0402040204020203" pitchFamily="34" charset="0"/>
                <a:cs typeface="Segoe UI Semilight" panose="020B0402040204020203" pitchFamily="34" charset="0"/>
              </a:rPr>
              <a:t>No</a:t>
            </a:r>
            <a:r>
              <a:rPr lang="en-US" sz="2000" dirty="0">
                <a:solidFill>
                  <a:srgbClr val="000000"/>
                </a:solidFill>
                <a:latin typeface="Segoe UI Semilight" panose="020B0402040204020203" pitchFamily="34" charset="0"/>
                <a:cs typeface="Segoe UI Semilight" panose="020B0402040204020203" pitchFamily="34" charset="0"/>
              </a:rPr>
              <a:t>: London invoice totals are just about average (or higher) than USA invoice totals</a:t>
            </a: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sz="2400" dirty="0">
              <a:solidFill>
                <a:srgbClr val="000000"/>
              </a:solidFill>
            </a:endParaRPr>
          </a:p>
        </p:txBody>
      </p:sp>
    </p:spTree>
    <p:extLst>
      <p:ext uri="{BB962C8B-B14F-4D97-AF65-F5344CB8AC3E}">
        <p14:creationId xmlns:p14="http://schemas.microsoft.com/office/powerpoint/2010/main" val="158818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51656" y="2048951"/>
            <a:ext cx="4598583" cy="2760098"/>
          </a:xfrm>
        </p:spPr>
        <p:txBody>
          <a:bodyPr>
            <a:normAutofit/>
          </a:bodyPr>
          <a:lstStyle/>
          <a:p>
            <a:r>
              <a:rPr lang="en-US" dirty="0">
                <a:solidFill>
                  <a:srgbClr val="FFFFFF"/>
                </a:solidFill>
              </a:rPr>
              <a:t>Recommendations</a:t>
            </a:r>
          </a:p>
        </p:txBody>
      </p:sp>
      <p:sp>
        <p:nvSpPr>
          <p:cNvPr id="3" name="Content Placeholder 2"/>
          <p:cNvSpPr>
            <a:spLocks noGrp="1"/>
          </p:cNvSpPr>
          <p:nvPr>
            <p:ph idx="1"/>
          </p:nvPr>
        </p:nvSpPr>
        <p:spPr>
          <a:xfrm>
            <a:off x="6090574" y="365761"/>
            <a:ext cx="5306084" cy="5760720"/>
          </a:xfrm>
        </p:spPr>
        <p:txBody>
          <a:bodyPr anchor="ctr">
            <a:normAutofit fontScale="92500" lnSpcReduction="10000"/>
          </a:bodyPr>
          <a:lstStyle/>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r>
              <a:rPr lang="en-US" sz="2400" dirty="0">
                <a:solidFill>
                  <a:srgbClr val="000000"/>
                </a:solidFill>
                <a:latin typeface="Segoe UI Semilight" panose="020B0402040204020203" pitchFamily="34" charset="0"/>
                <a:cs typeface="Segoe UI Semilight" panose="020B0402040204020203" pitchFamily="34" charset="0"/>
              </a:rPr>
              <a:t>Based on the findings, the following recommendations were made:</a:t>
            </a:r>
          </a:p>
          <a:p>
            <a:pPr lvl="1"/>
            <a:r>
              <a:rPr lang="en-US" sz="2000" dirty="0">
                <a:solidFill>
                  <a:srgbClr val="000000"/>
                </a:solidFill>
                <a:latin typeface="Segoe UI Semilight" panose="020B0402040204020203" pitchFamily="34" charset="0"/>
                <a:cs typeface="Segoe UI Semilight" panose="020B0402040204020203" pitchFamily="34" charset="0"/>
              </a:rPr>
              <a:t>Understand how to drive sales without having to entice customers with discounts (frequent discounts hurt the bottom line)</a:t>
            </a:r>
          </a:p>
          <a:p>
            <a:pPr marL="457200" lvl="1" indent="0">
              <a:buNone/>
            </a:pPr>
            <a:endParaRPr lang="en-US" sz="2000" dirty="0">
              <a:solidFill>
                <a:srgbClr val="000000"/>
              </a:solidFill>
              <a:latin typeface="Segoe UI Semilight" panose="020B0402040204020203" pitchFamily="34" charset="0"/>
              <a:cs typeface="Segoe UI Semilight" panose="020B0402040204020203" pitchFamily="34" charset="0"/>
            </a:endParaRPr>
          </a:p>
          <a:p>
            <a:pPr lvl="1"/>
            <a:r>
              <a:rPr lang="en-US" sz="2000" dirty="0">
                <a:solidFill>
                  <a:srgbClr val="000000"/>
                </a:solidFill>
                <a:latin typeface="Segoe UI Semilight" panose="020B0402040204020203" pitchFamily="34" charset="0"/>
                <a:cs typeface="Segoe UI Semilight" panose="020B0402040204020203" pitchFamily="34" charset="0"/>
              </a:rPr>
              <a:t>Deeper analysis into why USA is outperforming London offices (could it be due to more customers in the region?)</a:t>
            </a:r>
          </a:p>
          <a:p>
            <a:pPr marL="457200" lvl="1" indent="0">
              <a:buNone/>
            </a:pPr>
            <a:endParaRPr lang="en-US" sz="2000" dirty="0">
              <a:solidFill>
                <a:srgbClr val="000000"/>
              </a:solidFill>
              <a:latin typeface="Segoe UI Semilight" panose="020B0402040204020203" pitchFamily="34" charset="0"/>
              <a:cs typeface="Segoe UI Semilight" panose="020B0402040204020203" pitchFamily="34" charset="0"/>
            </a:endParaRPr>
          </a:p>
          <a:p>
            <a:pPr lvl="1"/>
            <a:r>
              <a:rPr lang="en-US" sz="2000" dirty="0">
                <a:solidFill>
                  <a:srgbClr val="000000"/>
                </a:solidFill>
                <a:latin typeface="Segoe UI Semilight" panose="020B0402040204020203" pitchFamily="34" charset="0"/>
                <a:cs typeface="Segoe UI Semilight" panose="020B0402040204020203" pitchFamily="34" charset="0"/>
              </a:rPr>
              <a:t>USA employees offer more discounts than London (hence they are selling more). Both offices should consider using the same criteria for sales. Also explore if there are any factors that prevent London from selling like the USA.</a:t>
            </a: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sz="2400" dirty="0">
              <a:solidFill>
                <a:srgbClr val="000000"/>
              </a:solidFill>
            </a:endParaRPr>
          </a:p>
        </p:txBody>
      </p:sp>
    </p:spTree>
    <p:extLst>
      <p:ext uri="{BB962C8B-B14F-4D97-AF65-F5344CB8AC3E}">
        <p14:creationId xmlns:p14="http://schemas.microsoft.com/office/powerpoint/2010/main" val="2920870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WebD038</Template>
  <TotalTime>2111</TotalTime>
  <Words>421</Words>
  <Application>Microsoft Office PowerPoint</Application>
  <PresentationFormat>Widescreen</PresentationFormat>
  <Paragraphs>82</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Segoe UI Semilight</vt:lpstr>
      <vt:lpstr>Office Theme</vt:lpstr>
      <vt:lpstr>SQL, t-tests, p-values…Oh My</vt:lpstr>
      <vt:lpstr>Agenda</vt:lpstr>
      <vt:lpstr>Overview</vt:lpstr>
      <vt:lpstr>Background</vt:lpstr>
      <vt:lpstr>Question #1</vt:lpstr>
      <vt:lpstr>Question #2</vt:lpstr>
      <vt:lpstr>Question #3</vt:lpstr>
      <vt:lpstr>Question #4</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LaShanni Butler</dc:creator>
  <cp:lastModifiedBy>LaShanni Butler</cp:lastModifiedBy>
  <cp:revision>21</cp:revision>
  <dcterms:created xsi:type="dcterms:W3CDTF">2019-01-23T23:35:42Z</dcterms:created>
  <dcterms:modified xsi:type="dcterms:W3CDTF">2019-03-22T22:29:15Z</dcterms:modified>
</cp:coreProperties>
</file>