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71" r:id="rId5"/>
    <p:sldId id="261" r:id="rId6"/>
    <p:sldId id="262" r:id="rId7"/>
    <p:sldId id="266"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50" autoAdjust="0"/>
    <p:restoredTop sz="93419" autoAdjust="0"/>
  </p:normalViewPr>
  <p:slideViewPr>
    <p:cSldViewPr snapToGrid="0">
      <p:cViewPr>
        <p:scale>
          <a:sx n="50" d="100"/>
          <a:sy n="50" d="100"/>
        </p:scale>
        <p:origin x="1744" y="232"/>
      </p:cViewPr>
      <p:guideLst/>
    </p:cSldViewPr>
  </p:slideViewPr>
  <p:outlineViewPr>
    <p:cViewPr>
      <p:scale>
        <a:sx n="33" d="100"/>
        <a:sy n="33" d="100"/>
      </p:scale>
      <p:origin x="0" y="-75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9746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61175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249755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supervised learning, there are 2 types: Classification (which we’ll focus on) and Regression.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Classification is the type of Supervised Learning in which labelled data can use, and this data is used to make predictions in a non-continuous form. The output of the information is not always continuous, and the graph is non-linear. In the classification technique, the algorithm learns from the data input given to it and then uses this learning to classify new observation.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306013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KNN algorithm is one of the most straightforward algorithms in classification, and it is one of the most used learning algorithms. A majority vote of an object is classified by its neighbors, with the purpose being assigned to the class most common among its k nearest neighbors.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313242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Logistic regression predictions are discrete values (whether a student passed/failed) after applying a transformation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Logistic regression is best suited for binary classification (datasets where y = 0 or 1, where 1 denotes the default 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In predicting whether an event will occur or not, the event that it occurs is classified as 1. In predicting whether a person will be sick or not, the sick instances are denoted as 1). It is named after the transformation function used in it, called the logistic function h(x)= 1/ (1 + e^x), which is an S-shaped curve.</a:t>
            </a:r>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223465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Support Vector Machine is a type of Classifier, in which a discriminative classifier formally defined by a separating hyperplane. The algorithm outputs an optimal hyperplane which categorizes new examples. In two dimensional space, this hyperplane is a line dividing a plane into two parts wherein each class lay on either side.</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226318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Decision tree makes classification models in the form of a tree structure. An associated decision tree incrementally developed and at the same time It breaks down a large data-set into smaller subsets. The final result is a tree with decision nodes and leaf nodes. A decision node (e.g., Root) has two or more branches. Leaf node represents a classification or decision. The first decision node in a tree which corresponds to the best predictor called root node. Decision trees can handle both categorical and numerical data.</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257012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Random Forest is a supervised learning algorithm. It creates a forest and makes it somehow casual. The wood it builds is an ensemble of Decision Trees, it most of the time the decision tree algorithm trained with the “bagging” method, which is a combination of learning models increases the overall result.</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223977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5/29/2019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dirty="0"/>
          </a:p>
        </p:txBody>
      </p:sp>
    </p:spTree>
    <p:extLst>
      <p:ext uri="{BB962C8B-B14F-4D97-AF65-F5344CB8AC3E}">
        <p14:creationId xmlns:p14="http://schemas.microsoft.com/office/powerpoint/2010/main" val="18428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9z0aYThNQTfa1epXunNkVkAjBTcQlF7F/view?usp=shar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HgBpFaATdoA&amp;list=PLEiEAq2VkUULYYgj13YHUWmRePqiu8Ddy&amp;index=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HgBpFaATdoA&amp;list=PLEiEAq2VkUULYYgj13YHUWmRePqiu8Ddy&amp;index=3" TargetMode="Externa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9dFhZFUkzuQ&amp;list=PLEiEAq2VkUULYYgj13YHUWmRePqiu8Ddy&amp;index=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kondla/carinsuranc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3403" y="2621280"/>
            <a:ext cx="6105194" cy="2214880"/>
          </a:xfrm>
        </p:spPr>
        <p:txBody>
          <a:bodyPr>
            <a:normAutofit fontScale="90000"/>
          </a:bodyPr>
          <a:lstStyle/>
          <a:p>
            <a:pPr lvl="0">
              <a:spcBef>
                <a:spcPts val="1000"/>
              </a:spcBef>
            </a:pPr>
            <a:r>
              <a:rPr lang="en-US" sz="7100" dirty="0">
                <a:solidFill>
                  <a:srgbClr val="FFFFFF"/>
                </a:solidFill>
              </a:rPr>
              <a:t>Machine Learning</a:t>
            </a:r>
            <a:br>
              <a:rPr lang="en-US" dirty="0">
                <a:solidFill>
                  <a:srgbClr val="FFFFFF"/>
                </a:solidFill>
              </a:rPr>
            </a:br>
            <a:r>
              <a:rPr lang="en-US" sz="3600" dirty="0">
                <a:solidFill>
                  <a:srgbClr val="FFFFFF"/>
                </a:solidFill>
              </a:rPr>
              <a:t>Module 3 project </a:t>
            </a:r>
            <a:br>
              <a:rPr lang="en-US" sz="3600" dirty="0">
                <a:solidFill>
                  <a:srgbClr val="FFFFFF"/>
                </a:solidFill>
              </a:rPr>
            </a:br>
            <a:r>
              <a:rPr lang="en-US" sz="3600" dirty="0">
                <a:solidFill>
                  <a:srgbClr val="FFFFFF"/>
                </a:solidFill>
              </a:rPr>
              <a:t> Car Insurance Cold Calling</a:t>
            </a:r>
            <a:br>
              <a:rPr lang="en-US" sz="2400" dirty="0">
                <a:solidFill>
                  <a:srgbClr val="FFFFFF"/>
                </a:solidFill>
                <a:latin typeface="Calibri" panose="020F0502020204030204"/>
                <a:ea typeface="+mn-ea"/>
                <a:cs typeface="+mn-cs"/>
              </a:rPr>
            </a:br>
            <a:endParaRPr lang="en-US" dirty="0">
              <a:solidFill>
                <a:srgbClr val="FFFFFF"/>
              </a:solidFill>
            </a:endParaRPr>
          </a:p>
        </p:txBody>
      </p:sp>
      <p:sp>
        <p:nvSpPr>
          <p:cNvPr id="3" name="Content Placeholder 2"/>
          <p:cNvSpPr>
            <a:spLocks noGrp="1"/>
          </p:cNvSpPr>
          <p:nvPr>
            <p:ph type="subTitle" idx="1"/>
          </p:nvPr>
        </p:nvSpPr>
        <p:spPr>
          <a:xfrm>
            <a:off x="3045368" y="4074717"/>
            <a:ext cx="6105194" cy="1794455"/>
          </a:xfrm>
        </p:spPr>
        <p:txBody>
          <a:bodyPr>
            <a:normAutofit/>
          </a:bodyPr>
          <a:lstStyle/>
          <a:p>
            <a:r>
              <a:rPr lang="en-US" dirty="0">
                <a:solidFill>
                  <a:srgbClr val="FFFFFF"/>
                </a:solidFill>
              </a:rPr>
              <a:t>LaShanni Butler</a:t>
            </a:r>
          </a:p>
          <a:p>
            <a:r>
              <a:rPr lang="en-US" dirty="0">
                <a:solidFill>
                  <a:srgbClr val="FFFFFF"/>
                </a:solidFill>
              </a:rPr>
              <a:t>Flatiron School</a:t>
            </a:r>
          </a:p>
          <a:p>
            <a:r>
              <a:rPr lang="en-US" dirty="0">
                <a:solidFill>
                  <a:srgbClr val="FFFFFF"/>
                </a:solidFill>
              </a:rPr>
              <a:t>5/28/19</a:t>
            </a:r>
          </a:p>
          <a:p>
            <a:endParaRPr dirty="0">
              <a:solidFill>
                <a:srgbClr val="FFFFFF"/>
              </a:solidFill>
            </a:endParaRPr>
          </a:p>
        </p:txBody>
      </p:sp>
    </p:spTree>
    <p:extLst>
      <p:ext uri="{BB962C8B-B14F-4D97-AF65-F5344CB8AC3E}">
        <p14:creationId xmlns:p14="http://schemas.microsoft.com/office/powerpoint/2010/main" val="135151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Decision Tree</a:t>
            </a:r>
          </a:p>
        </p:txBody>
      </p:sp>
      <p:sp>
        <p:nvSpPr>
          <p:cNvPr id="3" name="Content Placeholder 2"/>
          <p:cNvSpPr>
            <a:spLocks noGrp="1"/>
          </p:cNvSpPr>
          <p:nvPr>
            <p:ph idx="1"/>
          </p:nvPr>
        </p:nvSpPr>
        <p:spPr>
          <a:xfrm>
            <a:off x="6090574" y="111760"/>
            <a:ext cx="5306084" cy="592074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Is an inverted tree shaped algorithm used to determine a course of action.  Each tree branch represents a possible decision</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5" name="Picture 4">
            <a:extLst>
              <a:ext uri="{FF2B5EF4-FFF2-40B4-BE49-F238E27FC236}">
                <a16:creationId xmlns:a16="http://schemas.microsoft.com/office/drawing/2014/main" id="{A35C04CF-3100-474E-BD73-53E907403001}"/>
              </a:ext>
            </a:extLst>
          </p:cNvPr>
          <p:cNvPicPr>
            <a:picLocks noChangeAspect="1"/>
          </p:cNvPicPr>
          <p:nvPr/>
        </p:nvPicPr>
        <p:blipFill>
          <a:blip r:embed="rId4"/>
          <a:stretch>
            <a:fillRect/>
          </a:stretch>
        </p:blipFill>
        <p:spPr>
          <a:xfrm>
            <a:off x="6385545" y="1727200"/>
            <a:ext cx="4749794" cy="5019040"/>
          </a:xfrm>
          <a:prstGeom prst="rect">
            <a:avLst/>
          </a:prstGeom>
        </p:spPr>
      </p:pic>
    </p:spTree>
    <p:extLst>
      <p:ext uri="{BB962C8B-B14F-4D97-AF65-F5344CB8AC3E}">
        <p14:creationId xmlns:p14="http://schemas.microsoft.com/office/powerpoint/2010/main" val="117704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Random Forest</a:t>
            </a:r>
          </a:p>
        </p:txBody>
      </p:sp>
      <p:sp>
        <p:nvSpPr>
          <p:cNvPr id="3" name="Content Placeholder 2"/>
          <p:cNvSpPr>
            <a:spLocks noGrp="1"/>
          </p:cNvSpPr>
          <p:nvPr>
            <p:ph idx="1"/>
          </p:nvPr>
        </p:nvSpPr>
        <p:spPr>
          <a:xfrm>
            <a:off x="6090574" y="162560"/>
            <a:ext cx="5306084" cy="586994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Similar to Decision Tree, but multiple trees are used.  Each "tree" observation is classified.  Usually increased the accuracy when DT is used as an algorithm.</a:t>
            </a: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4" name="Picture 3">
            <a:extLst>
              <a:ext uri="{FF2B5EF4-FFF2-40B4-BE49-F238E27FC236}">
                <a16:creationId xmlns:a16="http://schemas.microsoft.com/office/drawing/2014/main" id="{BA980F82-1A4E-4544-9B29-420024F9B099}"/>
              </a:ext>
            </a:extLst>
          </p:cNvPr>
          <p:cNvPicPr>
            <a:picLocks noChangeAspect="1"/>
          </p:cNvPicPr>
          <p:nvPr/>
        </p:nvPicPr>
        <p:blipFill>
          <a:blip r:embed="rId4"/>
          <a:stretch>
            <a:fillRect/>
          </a:stretch>
        </p:blipFill>
        <p:spPr>
          <a:xfrm>
            <a:off x="6442065" y="1778000"/>
            <a:ext cx="4603102" cy="5080000"/>
          </a:xfrm>
          <a:prstGeom prst="rect">
            <a:avLst/>
          </a:prstGeom>
        </p:spPr>
      </p:pic>
    </p:spTree>
    <p:extLst>
      <p:ext uri="{BB962C8B-B14F-4D97-AF65-F5344CB8AC3E}">
        <p14:creationId xmlns:p14="http://schemas.microsoft.com/office/powerpoint/2010/main" val="176156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Conclusions</a:t>
            </a:r>
          </a:p>
        </p:txBody>
      </p:sp>
      <p:sp>
        <p:nvSpPr>
          <p:cNvPr id="3" name="Content Placeholder 2"/>
          <p:cNvSpPr>
            <a:spLocks noGrp="1"/>
          </p:cNvSpPr>
          <p:nvPr>
            <p:ph idx="1"/>
          </p:nvPr>
        </p:nvSpPr>
        <p:spPr>
          <a:xfrm>
            <a:off x="6090574" y="101601"/>
            <a:ext cx="5306084" cy="6756400"/>
          </a:xfrm>
        </p:spPr>
        <p:txBody>
          <a:bodyPr anchor="ctr">
            <a:normAutofit/>
          </a:bodyPr>
          <a:lstStyle/>
          <a:p>
            <a:r>
              <a:rPr lang="en-US" sz="1600" dirty="0">
                <a:solidFill>
                  <a:srgbClr val="000000"/>
                </a:solidFill>
                <a:latin typeface="Segoe UI Semilight" panose="020B0402040204020203" pitchFamily="34" charset="0"/>
                <a:cs typeface="Segoe UI Semilight" panose="020B0402040204020203" pitchFamily="34" charset="0"/>
              </a:rPr>
              <a:t>Based on the predictive modeling, Random Forest had the highest percentage of 84%, and a cross validation score of 84%. </a:t>
            </a:r>
          </a:p>
          <a:p>
            <a:pPr marL="0" indent="0">
              <a:buNone/>
            </a:pPr>
            <a:endParaRPr lang="en-US" sz="1600" dirty="0">
              <a:solidFill>
                <a:srgbClr val="000000"/>
              </a:solidFill>
              <a:latin typeface="Segoe UI Semilight" panose="020B0402040204020203" pitchFamily="34" charset="0"/>
              <a:cs typeface="Segoe UI Semilight" panose="020B0402040204020203" pitchFamily="34" charset="0"/>
            </a:endParaRPr>
          </a:p>
          <a:p>
            <a:r>
              <a:rPr lang="en-US" sz="1600" dirty="0">
                <a:solidFill>
                  <a:srgbClr val="000000"/>
                </a:solidFill>
                <a:latin typeface="Segoe UI Semilight" panose="020B0402040204020203" pitchFamily="34" charset="0"/>
                <a:cs typeface="Segoe UI Semilight" panose="020B0402040204020203" pitchFamily="34" charset="0"/>
              </a:rPr>
              <a:t>Interestingly, Call Time had the most effect on customers who were cold called. Last Contact Day also showed would be more likely to purchase car insurance.</a:t>
            </a: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sz="1400" dirty="0">
              <a:solidFill>
                <a:srgbClr val="000000"/>
              </a:solidFill>
            </a:endParaRPr>
          </a:p>
        </p:txBody>
      </p:sp>
      <p:pic>
        <p:nvPicPr>
          <p:cNvPr id="4" name="Picture 3">
            <a:extLst>
              <a:ext uri="{FF2B5EF4-FFF2-40B4-BE49-F238E27FC236}">
                <a16:creationId xmlns:a16="http://schemas.microsoft.com/office/drawing/2014/main" id="{1071E5E6-5352-4B44-965E-D855842D109F}"/>
              </a:ext>
            </a:extLst>
          </p:cNvPr>
          <p:cNvPicPr>
            <a:picLocks noChangeAspect="1"/>
          </p:cNvPicPr>
          <p:nvPr/>
        </p:nvPicPr>
        <p:blipFill>
          <a:blip r:embed="rId3"/>
          <a:stretch>
            <a:fillRect/>
          </a:stretch>
        </p:blipFill>
        <p:spPr>
          <a:xfrm>
            <a:off x="5632733" y="3056941"/>
            <a:ext cx="5763925" cy="3199396"/>
          </a:xfrm>
          <a:prstGeom prst="rect">
            <a:avLst/>
          </a:prstGeom>
        </p:spPr>
      </p:pic>
    </p:spTree>
    <p:extLst>
      <p:ext uri="{BB962C8B-B14F-4D97-AF65-F5344CB8AC3E}">
        <p14:creationId xmlns:p14="http://schemas.microsoft.com/office/powerpoint/2010/main" val="144494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Conclusions</a:t>
            </a:r>
          </a:p>
        </p:txBody>
      </p:sp>
      <p:sp>
        <p:nvSpPr>
          <p:cNvPr id="3" name="Content Placeholder 2"/>
          <p:cNvSpPr>
            <a:spLocks noGrp="1"/>
          </p:cNvSpPr>
          <p:nvPr>
            <p:ph idx="1"/>
          </p:nvPr>
        </p:nvSpPr>
        <p:spPr>
          <a:xfrm>
            <a:off x="6090574" y="564515"/>
            <a:ext cx="5306084" cy="6293485"/>
          </a:xfrm>
        </p:spPr>
        <p:txBody>
          <a:bodyPr anchor="ctr">
            <a:normAutofit/>
          </a:bodyPr>
          <a:lstStyle/>
          <a:p>
            <a:r>
              <a:rPr lang="en-US" sz="1400" dirty="0">
                <a:solidFill>
                  <a:srgbClr val="000000"/>
                </a:solidFill>
                <a:latin typeface="Segoe UI Semilight" panose="020B0402040204020203" pitchFamily="34" charset="0"/>
                <a:cs typeface="Segoe UI Semilight" panose="020B0402040204020203" pitchFamily="34" charset="0"/>
              </a:rPr>
              <a:t>Potential customers with tertiary (advanced) educations are more likely to purchase insurance</a:t>
            </a:r>
          </a:p>
          <a:p>
            <a:r>
              <a:rPr lang="en-US" sz="1400" dirty="0">
                <a:solidFill>
                  <a:srgbClr val="000000"/>
                </a:solidFill>
                <a:latin typeface="Segoe UI Semilight" panose="020B0402040204020203" pitchFamily="34" charset="0"/>
                <a:cs typeface="Segoe UI Semilight" panose="020B0402040204020203" pitchFamily="34" charset="0"/>
              </a:rPr>
              <a:t>Single people are more likely to purchase insurance</a:t>
            </a:r>
          </a:p>
          <a:p>
            <a:r>
              <a:rPr lang="en-US" sz="1400" dirty="0">
                <a:solidFill>
                  <a:srgbClr val="000000"/>
                </a:solidFill>
                <a:latin typeface="Segoe UI Semilight" panose="020B0402040204020203" pitchFamily="34" charset="0"/>
                <a:cs typeface="Segoe UI Semilight" panose="020B0402040204020203" pitchFamily="34" charset="0"/>
              </a:rPr>
              <a:t>Students, retired and unemployed people are purchasing the most car insurance polices</a:t>
            </a:r>
          </a:p>
          <a:p>
            <a:r>
              <a:rPr lang="en-US" sz="1400" dirty="0">
                <a:solidFill>
                  <a:srgbClr val="000000"/>
                </a:solidFill>
                <a:latin typeface="Segoe UI Semilight" panose="020B0402040204020203" pitchFamily="34" charset="0"/>
                <a:cs typeface="Segoe UI Semilight" panose="020B0402040204020203" pitchFamily="34" charset="0"/>
              </a:rPr>
              <a:t>Many people buy insurance in March, September, October and December</a:t>
            </a: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sz="1400" dirty="0">
              <a:solidFill>
                <a:srgbClr val="000000"/>
              </a:solidFill>
            </a:endParaRPr>
          </a:p>
        </p:txBody>
      </p:sp>
      <p:pic>
        <p:nvPicPr>
          <p:cNvPr id="6" name="Picture 5">
            <a:extLst>
              <a:ext uri="{FF2B5EF4-FFF2-40B4-BE49-F238E27FC236}">
                <a16:creationId xmlns:a16="http://schemas.microsoft.com/office/drawing/2014/main" id="{58EB0484-F127-46C9-84FA-70D59898529F}"/>
              </a:ext>
            </a:extLst>
          </p:cNvPr>
          <p:cNvPicPr>
            <a:picLocks noChangeAspect="1"/>
          </p:cNvPicPr>
          <p:nvPr/>
        </p:nvPicPr>
        <p:blipFill>
          <a:blip r:embed="rId3"/>
          <a:stretch>
            <a:fillRect/>
          </a:stretch>
        </p:blipFill>
        <p:spPr>
          <a:xfrm>
            <a:off x="6082111" y="2225039"/>
            <a:ext cx="5729429" cy="2332429"/>
          </a:xfrm>
          <a:prstGeom prst="rect">
            <a:avLst/>
          </a:prstGeom>
        </p:spPr>
      </p:pic>
      <p:pic>
        <p:nvPicPr>
          <p:cNvPr id="5" name="Picture 4">
            <a:extLst>
              <a:ext uri="{FF2B5EF4-FFF2-40B4-BE49-F238E27FC236}">
                <a16:creationId xmlns:a16="http://schemas.microsoft.com/office/drawing/2014/main" id="{2257F598-0C5B-4F96-9100-EE19012C95F9}"/>
              </a:ext>
            </a:extLst>
          </p:cNvPr>
          <p:cNvPicPr>
            <a:picLocks noChangeAspect="1"/>
          </p:cNvPicPr>
          <p:nvPr/>
        </p:nvPicPr>
        <p:blipFill>
          <a:blip r:embed="rId4"/>
          <a:stretch>
            <a:fillRect/>
          </a:stretch>
        </p:blipFill>
        <p:spPr>
          <a:xfrm>
            <a:off x="5846265" y="4374348"/>
            <a:ext cx="3827082" cy="2483652"/>
          </a:xfrm>
          <a:prstGeom prst="rect">
            <a:avLst/>
          </a:prstGeom>
        </p:spPr>
      </p:pic>
    </p:spTree>
    <p:extLst>
      <p:ext uri="{BB962C8B-B14F-4D97-AF65-F5344CB8AC3E}">
        <p14:creationId xmlns:p14="http://schemas.microsoft.com/office/powerpoint/2010/main" val="190752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Questions?</a:t>
            </a:r>
          </a:p>
        </p:txBody>
      </p:sp>
      <p:sp>
        <p:nvSpPr>
          <p:cNvPr id="3" name="Content Placeholder 2"/>
          <p:cNvSpPr>
            <a:spLocks noGrp="1"/>
          </p:cNvSpPr>
          <p:nvPr>
            <p:ph idx="1"/>
          </p:nvPr>
        </p:nvSpPr>
        <p:spPr>
          <a:xfrm>
            <a:off x="6090574" y="564515"/>
            <a:ext cx="5306084" cy="6293485"/>
          </a:xfrm>
        </p:spPr>
        <p:txBody>
          <a:bodyPr anchor="ctr">
            <a:normAutofit/>
          </a:bodyPr>
          <a:lstStyle/>
          <a:p>
            <a:r>
              <a:rPr lang="en-US" sz="2400" dirty="0">
                <a:solidFill>
                  <a:srgbClr val="000000"/>
                </a:solidFill>
              </a:rPr>
              <a:t>Link to recorded presentation: </a:t>
            </a:r>
            <a:r>
              <a:rPr lang="en-US" sz="2400" dirty="0">
                <a:solidFill>
                  <a:srgbClr val="000000"/>
                </a:solidFill>
                <a:hlinkClick r:id="rId3"/>
              </a:rPr>
              <a:t>https://drive.google.com/file/d/19z0aYThNQTfa1epXunNkVkAjBTcQlF7F/view?usp=sharing</a:t>
            </a:r>
            <a:endParaRPr lang="en-US" sz="2400" dirty="0">
              <a:solidFill>
                <a:srgbClr val="000000"/>
              </a:solidFill>
            </a:endParaRPr>
          </a:p>
          <a:p>
            <a:endParaRPr sz="2400" dirty="0">
              <a:solidFill>
                <a:srgbClr val="000000"/>
              </a:solidFill>
            </a:endParaRPr>
          </a:p>
        </p:txBody>
      </p:sp>
    </p:spTree>
    <p:extLst>
      <p:ext uri="{BB962C8B-B14F-4D97-AF65-F5344CB8AC3E}">
        <p14:creationId xmlns:p14="http://schemas.microsoft.com/office/powerpoint/2010/main" val="346761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Agenda</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Overview</a:t>
            </a:r>
          </a:p>
          <a:p>
            <a:r>
              <a:rPr lang="en-US" sz="2400" dirty="0">
                <a:solidFill>
                  <a:srgbClr val="000000"/>
                </a:solidFill>
                <a:latin typeface="Segoe UI Semilight" panose="020B0402040204020203" pitchFamily="34" charset="0"/>
                <a:cs typeface="Segoe UI Semilight" panose="020B0402040204020203" pitchFamily="34" charset="0"/>
              </a:rPr>
              <a:t>Machine Learning Workflow</a:t>
            </a:r>
          </a:p>
          <a:p>
            <a:r>
              <a:rPr lang="en-US" sz="2400" dirty="0">
                <a:solidFill>
                  <a:srgbClr val="000000"/>
                </a:solidFill>
                <a:latin typeface="Segoe UI Semilight" panose="020B0402040204020203" pitchFamily="34" charset="0"/>
                <a:cs typeface="Segoe UI Semilight" panose="020B0402040204020203" pitchFamily="34" charset="0"/>
              </a:rPr>
              <a:t>Background</a:t>
            </a:r>
          </a:p>
          <a:p>
            <a:r>
              <a:rPr lang="en-US" sz="2400" dirty="0">
                <a:solidFill>
                  <a:srgbClr val="000000"/>
                </a:solidFill>
                <a:latin typeface="Segoe UI Semilight" panose="020B0402040204020203" pitchFamily="34" charset="0"/>
                <a:cs typeface="Segoe UI Semilight" panose="020B0402040204020203" pitchFamily="34" charset="0"/>
              </a:rPr>
              <a:t>Problem Statement</a:t>
            </a:r>
          </a:p>
          <a:p>
            <a:r>
              <a:rPr lang="en-US" sz="2400" dirty="0">
                <a:solidFill>
                  <a:srgbClr val="000000"/>
                </a:solidFill>
                <a:latin typeface="Segoe UI Semilight" panose="020B0402040204020203" pitchFamily="34" charset="0"/>
                <a:cs typeface="Segoe UI Semilight" panose="020B0402040204020203" pitchFamily="34" charset="0"/>
              </a:rPr>
              <a:t>Machine Learning models</a:t>
            </a:r>
          </a:p>
          <a:p>
            <a:r>
              <a:rPr lang="en-US" sz="2400" dirty="0">
                <a:solidFill>
                  <a:srgbClr val="000000"/>
                </a:solidFill>
                <a:latin typeface="Segoe UI Semilight" panose="020B0402040204020203" pitchFamily="34" charset="0"/>
                <a:cs typeface="Segoe UI Semilight" panose="020B0402040204020203" pitchFamily="34" charset="0"/>
              </a:rPr>
              <a:t>Conclusion</a:t>
            </a:r>
          </a:p>
        </p:txBody>
      </p:sp>
    </p:spTree>
    <p:extLst>
      <p:ext uri="{BB962C8B-B14F-4D97-AF65-F5344CB8AC3E}">
        <p14:creationId xmlns:p14="http://schemas.microsoft.com/office/powerpoint/2010/main" val="3473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6090574" y="772160"/>
            <a:ext cx="5306084" cy="5830658"/>
          </a:xfrm>
        </p:spPr>
        <p:txBody>
          <a:bodyPr anchor="ctr">
            <a:normAutofit/>
          </a:bodyPr>
          <a:lstStyle/>
          <a:p>
            <a:r>
              <a:rPr lang="en-US" sz="2300" b="1"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What is Machine Learning? </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ML works on the development of computer programs that can access data and use it to automatically learn and improve from experience.  (I.e. – it’s a technique that uses statistics to help machines learn from past data).</a:t>
            </a:r>
          </a:p>
          <a:p>
            <a:pPr lvl="1"/>
            <a:endPar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lvl="1"/>
            <a:r>
              <a:rPr lang="en-US" sz="1900" dirty="0">
                <a:solidFill>
                  <a:schemeClr val="tx1">
                    <a:lumMod val="65000"/>
                    <a:lumOff val="35000"/>
                  </a:schemeClr>
                </a:solidFill>
                <a:latin typeface="Segoe UI Semilight" panose="020B0402040204020203" pitchFamily="34" charset="0"/>
                <a:cs typeface="Segoe UI Semilight" panose="020B0402040204020203" pitchFamily="34" charset="0"/>
              </a:rPr>
              <a:t>Examples include: </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Amazon Echo (Alexa) functions off of ML, and develops its accuracy based off of the user(s) interactions</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Google search algorithms</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Email spam filters</a:t>
            </a:r>
          </a:p>
          <a:p>
            <a:pPr marL="457200" lvl="1" indent="0">
              <a:buNone/>
            </a:pPr>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900" dirty="0">
                <a:solidFill>
                  <a:schemeClr val="tx1">
                    <a:lumMod val="65000"/>
                    <a:lumOff val="35000"/>
                  </a:schemeClr>
                </a:solidFill>
                <a:latin typeface="Segoe UI Semilight" panose="020B0402040204020203" pitchFamily="34" charset="0"/>
                <a:cs typeface="Segoe UI Semilight" panose="020B0402040204020203" pitchFamily="34" charset="0"/>
              </a:rPr>
              <a:t>Sources:</a:t>
            </a:r>
            <a:endParaRPr lang="en-US" sz="900" dirty="0">
              <a:solidFill>
                <a:srgbClr val="000000"/>
              </a:solidFill>
              <a:latin typeface="Segoe UI Semilight" panose="020B0402040204020203" pitchFamily="34" charset="0"/>
              <a:cs typeface="Segoe UI Semilight" panose="020B0402040204020203" pitchFamily="34" charset="0"/>
            </a:endParaRPr>
          </a:p>
          <a:p>
            <a:r>
              <a:rPr lang="en-US" sz="900" dirty="0">
                <a:solidFill>
                  <a:srgbClr val="000000"/>
                </a:solidFill>
                <a:latin typeface="Segoe UI Semilight" panose="020B0402040204020203" pitchFamily="34" charset="0"/>
                <a:cs typeface="Segoe UI Semilight" panose="020B0402040204020203" pitchFamily="34" charset="0"/>
              </a:rPr>
              <a:t>Simplilearn: What Is Machine Learning: </a:t>
            </a:r>
            <a:r>
              <a:rPr lang="en-US" sz="900" dirty="0">
                <a:latin typeface="Segoe UI Semilight" panose="020B0402040204020203" pitchFamily="34" charset="0"/>
                <a:cs typeface="Segoe UI Semilight" panose="020B0402040204020203" pitchFamily="34" charset="0"/>
                <a:hlinkClick r:id="rId4"/>
              </a:rPr>
              <a:t>https://www.youtube.com/watch?v=HgBpFaATdoA&amp;list=PLEiEAq2VkUULYYgj13YHUWmRePqiu8Ddy&amp;index=3</a:t>
            </a:r>
            <a:endParaRPr lang="en-US" sz="9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9694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93039" y="2048951"/>
            <a:ext cx="3669161" cy="2760098"/>
          </a:xfrm>
        </p:spPr>
        <p:txBody>
          <a:bodyPr>
            <a:noAutofit/>
          </a:bodyPr>
          <a:lstStyle/>
          <a:p>
            <a:br>
              <a:rPr lang="en-US" sz="3600" dirty="0">
                <a:solidFill>
                  <a:schemeClr val="bg1"/>
                </a:solidFill>
                <a:cs typeface="Segoe UI Semilight" panose="020B0402040204020203" pitchFamily="34" charset="0"/>
              </a:rPr>
            </a:br>
            <a:br>
              <a:rPr lang="en-US" sz="3600" dirty="0">
                <a:solidFill>
                  <a:schemeClr val="bg1"/>
                </a:solidFill>
                <a:cs typeface="Segoe UI Semilight" panose="020B0402040204020203" pitchFamily="34" charset="0"/>
              </a:rPr>
            </a:br>
            <a:r>
              <a:rPr lang="en-US" sz="3600" dirty="0">
                <a:solidFill>
                  <a:schemeClr val="bg1"/>
                </a:solidFill>
                <a:cs typeface="Segoe UI Semilight" panose="020B0402040204020203" pitchFamily="34" charset="0"/>
              </a:rPr>
              <a:t>Machine Learning workflow</a:t>
            </a:r>
            <a:br>
              <a:rPr lang="en-US" sz="2400" dirty="0">
                <a:solidFill>
                  <a:schemeClr val="bg1"/>
                </a:solidFill>
                <a:cs typeface="Segoe UI Semilight" panose="020B0402040204020203" pitchFamily="34" charset="0"/>
              </a:rPr>
            </a:br>
            <a:br>
              <a:rPr lang="en-US" sz="2000" dirty="0">
                <a:solidFill>
                  <a:schemeClr val="bg1"/>
                </a:solidFill>
                <a:cs typeface="Segoe UI Semilight" panose="020B0402040204020203" pitchFamily="34" charset="0"/>
              </a:rPr>
            </a:br>
            <a:br>
              <a:rPr lang="en-US" sz="2000" dirty="0">
                <a:solidFill>
                  <a:schemeClr val="bg1"/>
                </a:solidFill>
                <a:cs typeface="Segoe UI Semilight" panose="020B0402040204020203" pitchFamily="34" charset="0"/>
              </a:rPr>
            </a:br>
            <a:br>
              <a:rPr lang="en-US" sz="2000" dirty="0">
                <a:solidFill>
                  <a:schemeClr val="bg1"/>
                </a:solidFill>
                <a:cs typeface="Segoe UI Semilight" panose="020B0402040204020203" pitchFamily="34" charset="0"/>
              </a:rPr>
            </a:br>
            <a:endParaRPr lang="en-US" sz="1400" dirty="0">
              <a:solidFill>
                <a:schemeClr val="bg1"/>
              </a:solidFill>
            </a:endParaRPr>
          </a:p>
        </p:txBody>
      </p:sp>
      <p:pic>
        <p:nvPicPr>
          <p:cNvPr id="4" name="Content Placeholder 3">
            <a:extLst>
              <a:ext uri="{FF2B5EF4-FFF2-40B4-BE49-F238E27FC236}">
                <a16:creationId xmlns:a16="http://schemas.microsoft.com/office/drawing/2014/main" id="{83F63F44-0286-4C0D-8A32-D8B9ACE97250}"/>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953968" y="304800"/>
            <a:ext cx="7238030" cy="5791200"/>
          </a:xfrm>
          <a:prstGeom prst="rect">
            <a:avLst/>
          </a:prstGeom>
        </p:spPr>
      </p:pic>
      <p:sp>
        <p:nvSpPr>
          <p:cNvPr id="3" name="Rectangle 2">
            <a:extLst>
              <a:ext uri="{FF2B5EF4-FFF2-40B4-BE49-F238E27FC236}">
                <a16:creationId xmlns:a16="http://schemas.microsoft.com/office/drawing/2014/main" id="{44B6A530-57B8-4DCD-919E-F53070A1956E}"/>
              </a:ext>
            </a:extLst>
          </p:cNvPr>
          <p:cNvSpPr/>
          <p:nvPr/>
        </p:nvSpPr>
        <p:spPr>
          <a:xfrm rot="10800000" flipV="1">
            <a:off x="5281542" y="6011614"/>
            <a:ext cx="6359123" cy="846386"/>
          </a:xfrm>
          <a:prstGeom prst="rect">
            <a:avLst/>
          </a:prstGeom>
        </p:spPr>
        <p:txBody>
          <a:bodyPr wrap="square">
            <a:spAutoFit/>
          </a:bodyPr>
          <a:lstStyle/>
          <a:p>
            <a:br>
              <a:rPr lang="en-US" sz="900" dirty="0">
                <a:latin typeface="Segoe UI Semilight" panose="020B0402040204020203" pitchFamily="34" charset="0"/>
                <a:cs typeface="Segoe UI Semilight" panose="020B0402040204020203" pitchFamily="34" charset="0"/>
              </a:rPr>
            </a:br>
            <a:r>
              <a:rPr lang="en-US" sz="1000" dirty="0">
                <a:latin typeface="Segoe UI Semilight" panose="020B0402040204020203" pitchFamily="34" charset="0"/>
                <a:cs typeface="Segoe UI Semilight" panose="020B0402040204020203" pitchFamily="34" charset="0"/>
              </a:rPr>
              <a:t>Sources:</a:t>
            </a:r>
            <a:br>
              <a:rPr lang="en-US" sz="1000" dirty="0">
                <a:latin typeface="Segoe UI Semilight" panose="020B0402040204020203" pitchFamily="34" charset="0"/>
                <a:cs typeface="Segoe UI Semilight" panose="020B0402040204020203" pitchFamily="34" charset="0"/>
              </a:rPr>
            </a:br>
            <a:r>
              <a:rPr lang="en-US" sz="1000" dirty="0">
                <a:latin typeface="Segoe UI Semilight" panose="020B0402040204020203" pitchFamily="34" charset="0"/>
                <a:cs typeface="Segoe UI Semilight" panose="020B0402040204020203" pitchFamily="34" charset="0"/>
              </a:rPr>
              <a:t>Simplilearn: What Is Machine Learning: </a:t>
            </a:r>
            <a:r>
              <a:rPr lang="en-US" sz="1000" dirty="0">
                <a:solidFill>
                  <a:schemeClr val="accent1"/>
                </a:solidFill>
                <a:latin typeface="Segoe UI Semilight" panose="020B0402040204020203" pitchFamily="34" charset="0"/>
                <a:cs typeface="Segoe UI Semilight" panose="020B0402040204020203" pitchFamily="34" charset="0"/>
                <a:hlinkClick r:id="rId6">
                  <a:extLst>
                    <a:ext uri="{A12FA001-AC4F-418D-AE19-62706E023703}">
                      <ahyp:hlinkClr xmlns:ahyp="http://schemas.microsoft.com/office/drawing/2018/hyperlinkcolor" val="tx"/>
                    </a:ext>
                  </a:extLst>
                </a:hlinkClick>
              </a:rPr>
              <a:t>https://www.youtube.com/watch?v=HgBpFaATdoA&amp;list=PLEiEAq2VkUULYYgj13YHUWmRePqiu8Ddy&amp;index=3</a:t>
            </a:r>
            <a:br>
              <a:rPr lang="en-US" sz="1000" dirty="0">
                <a:solidFill>
                  <a:schemeClr val="accent1"/>
                </a:solidFill>
                <a:latin typeface="Segoe UI Semilight" panose="020B0402040204020203" pitchFamily="34" charset="0"/>
                <a:cs typeface="Segoe UI Semilight" panose="020B0402040204020203" pitchFamily="34" charset="0"/>
              </a:rPr>
            </a:br>
            <a:endParaRPr lang="en-US" sz="1000" dirty="0">
              <a:solidFill>
                <a:schemeClr val="accent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5414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Background</a:t>
            </a:r>
          </a:p>
        </p:txBody>
      </p:sp>
      <p:sp>
        <p:nvSpPr>
          <p:cNvPr id="3" name="Content Placeholder 2"/>
          <p:cNvSpPr>
            <a:spLocks noGrp="1"/>
          </p:cNvSpPr>
          <p:nvPr>
            <p:ph idx="1"/>
          </p:nvPr>
        </p:nvSpPr>
        <p:spPr>
          <a:xfrm>
            <a:off x="6090574" y="594360"/>
            <a:ext cx="5306084" cy="5438140"/>
          </a:xfrm>
        </p:spPr>
        <p:txBody>
          <a:bodyPr anchor="ctr">
            <a:normAutofit fontScale="25000" lnSpcReduction="20000"/>
          </a:bodyPr>
          <a:lstStyle/>
          <a:p>
            <a:endParaRPr lang="en-US" sz="2400" b="1" dirty="0">
              <a:latin typeface="+mj-lt"/>
              <a:ea typeface="Segoe UI Semilight" panose="020B0702040204020203" pitchFamily="34" charset="0"/>
              <a:cs typeface="Segoe UI Semilight" panose="020B0402040204020203" pitchFamily="34" charset="0"/>
            </a:endParaRPr>
          </a:p>
          <a:p>
            <a:endParaRPr lang="en-US" sz="6400" u="sng" dirty="0">
              <a:latin typeface="Segoe UI Semilight" panose="020B0402040204020203" pitchFamily="34" charset="0"/>
              <a:ea typeface="Segoe UI Semilight" panose="020B0702040204020203" pitchFamily="34" charset="0"/>
              <a:cs typeface="Segoe UI Semilight" panose="020B0402040204020203" pitchFamily="34" charset="0"/>
            </a:endParaRPr>
          </a:p>
          <a:p>
            <a:endParaRPr lang="en-US" sz="7200" u="sng"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0" indent="0">
              <a:buNone/>
            </a:pPr>
            <a:r>
              <a:rPr lang="en-US" sz="7200" u="sng" dirty="0">
                <a:latin typeface="Segoe UI Semilight" panose="020B0402040204020203" pitchFamily="34" charset="0"/>
                <a:ea typeface="Segoe UI Semilight" panose="020B0702040204020203" pitchFamily="34" charset="0"/>
                <a:cs typeface="Segoe UI Semilight" panose="020B0402040204020203" pitchFamily="34" charset="0"/>
              </a:rPr>
              <a:t>Types of Machine Learning Models:</a:t>
            </a:r>
          </a:p>
          <a:p>
            <a:pPr marL="0" indent="0">
              <a:buNone/>
            </a:pPr>
            <a:endParaRPr lang="en-US" sz="7200" u="sng"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7200" b="1" dirty="0">
                <a:highlight>
                  <a:srgbClr val="FFFF00"/>
                </a:highlight>
                <a:latin typeface="Segoe UI Semilight" panose="020B0402040204020203" pitchFamily="34" charset="0"/>
                <a:ea typeface="Segoe UI Semilight" panose="020B0702040204020203" pitchFamily="34" charset="0"/>
                <a:cs typeface="Segoe UI Semilight" panose="020B0402040204020203" pitchFamily="34" charset="0"/>
              </a:rPr>
              <a:t>Supervised</a:t>
            </a:r>
            <a:r>
              <a:rPr lang="en-US" sz="7200" dirty="0">
                <a:highlight>
                  <a:srgbClr val="FFFF00"/>
                </a:highlight>
                <a:latin typeface="Segoe UI Semilight" panose="020B0402040204020203" pitchFamily="34" charset="0"/>
                <a:ea typeface="Segoe UI Semilight" panose="020B0702040204020203" pitchFamily="34" charset="0"/>
                <a:cs typeface="Segoe UI Semilight" panose="020B0402040204020203" pitchFamily="34" charset="0"/>
              </a:rPr>
              <a:t>: Is a method used to enable machines to classify and predict objects, problems or situations based on labeled data fed to the machine.  Data is labeled,  direct feedback is given and machine predicts output.</a:t>
            </a:r>
          </a:p>
          <a:p>
            <a:pPr lvl="1"/>
            <a:r>
              <a:rPr lang="en-US" sz="7200" dirty="0">
                <a:latin typeface="Segoe UI Semilight" panose="020B0402040204020203" pitchFamily="34" charset="0"/>
                <a:ea typeface="Segoe UI Semilight" panose="020B0702040204020203" pitchFamily="34" charset="0"/>
                <a:cs typeface="Segoe UI Semilight" panose="020B0402040204020203" pitchFamily="34" charset="0"/>
              </a:rPr>
              <a:t>Examples: Logistic Regression, Decision Trees, K-Nearest Neighbors, Random Forest</a:t>
            </a:r>
          </a:p>
          <a:p>
            <a:endParaRPr lang="en-US" sz="7200" dirty="0">
              <a:highlight>
                <a:srgbClr val="FFFF00"/>
              </a:highlight>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7200" b="1" dirty="0">
                <a:latin typeface="Segoe UI Semilight" panose="020B0402040204020203" pitchFamily="34" charset="0"/>
                <a:ea typeface="Segoe UI Semilight" panose="020B0702040204020203" pitchFamily="34" charset="0"/>
                <a:cs typeface="Segoe UI Semilight" panose="020B0402040204020203" pitchFamily="34" charset="0"/>
              </a:rPr>
              <a:t>Unsupervised</a:t>
            </a:r>
            <a:r>
              <a:rPr lang="en-US" sz="7200" dirty="0">
                <a:latin typeface="Segoe UI Semilight" panose="020B0402040204020203" pitchFamily="34" charset="0"/>
                <a:ea typeface="Segoe UI Semilight" panose="020B0702040204020203" pitchFamily="34" charset="0"/>
                <a:cs typeface="Segoe UI Semilight" panose="020B0402040204020203" pitchFamily="34" charset="0"/>
              </a:rPr>
              <a:t>: Systems are able to identify hidden data patterns from input given.  Data is unlabeled, no feedback is given and machine finds hidden structure in data.</a:t>
            </a:r>
          </a:p>
          <a:p>
            <a:pPr lvl="1"/>
            <a:r>
              <a:rPr lang="en-US" sz="7200" dirty="0">
                <a:latin typeface="Segoe UI Semilight" panose="020B0402040204020203" pitchFamily="34" charset="0"/>
                <a:ea typeface="Segoe UI Semilight" panose="020B0702040204020203" pitchFamily="34" charset="0"/>
                <a:cs typeface="Segoe UI Semilight" panose="020B0402040204020203" pitchFamily="34" charset="0"/>
              </a:rPr>
              <a:t>Examples: K-means Clustering, Partial Least Squares, Fuzzy Means, Principal Component Analysis  </a:t>
            </a:r>
          </a:p>
          <a:p>
            <a:endParaRPr lang="en-US" sz="7200"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7200" b="1" dirty="0">
                <a:latin typeface="Segoe UI Semilight" panose="020B0402040204020203" pitchFamily="34" charset="0"/>
                <a:ea typeface="Segoe UI Semilight" panose="020B0702040204020203" pitchFamily="34" charset="0"/>
                <a:cs typeface="Segoe UI Semilight" panose="020B0402040204020203" pitchFamily="34" charset="0"/>
              </a:rPr>
              <a:t>Reinforcement</a:t>
            </a:r>
            <a:r>
              <a:rPr lang="en-US" sz="7200" dirty="0">
                <a:latin typeface="Segoe UI Semilight" panose="020B0402040204020203" pitchFamily="34" charset="0"/>
                <a:ea typeface="Segoe UI Semilight" panose="020B0702040204020203" pitchFamily="34" charset="0"/>
                <a:cs typeface="Segoe UI Semilight" panose="020B0402040204020203" pitchFamily="34" charset="0"/>
              </a:rPr>
              <a:t>:  Systems are given no training and is rewarded or punished based on its last action.  It helps increase efficiency</a:t>
            </a:r>
            <a:r>
              <a:rPr lang="en-US" sz="7200" b="1" dirty="0">
                <a:latin typeface="Segoe UI Semilight" panose="020B0402040204020203" pitchFamily="34" charset="0"/>
                <a:ea typeface="Segoe UI Semilight" panose="020B0702040204020203" pitchFamily="34" charset="0"/>
                <a:cs typeface="Segoe UI Semilight" panose="020B0402040204020203" pitchFamily="34" charset="0"/>
              </a:rPr>
              <a:t>.</a:t>
            </a:r>
            <a:endParaRPr lang="en-US" sz="7200"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457200" lvl="1" indent="0">
              <a:buNone/>
            </a:pPr>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0" indent="0">
              <a:buNone/>
            </a:pPr>
            <a:endParaRPr lang="en-US" sz="32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4800" dirty="0">
                <a:solidFill>
                  <a:srgbClr val="000000"/>
                </a:solidFill>
                <a:latin typeface="Segoe UI Semilight" panose="020B0402040204020203" pitchFamily="34" charset="0"/>
                <a:cs typeface="Segoe UI Semilight" panose="020B0402040204020203" pitchFamily="34" charset="0"/>
              </a:rPr>
              <a:t>Sources:</a:t>
            </a:r>
          </a:p>
          <a:p>
            <a:r>
              <a:rPr lang="en-US" sz="4800" dirty="0">
                <a:solidFill>
                  <a:srgbClr val="000000"/>
                </a:solidFill>
                <a:latin typeface="Segoe UI Semilight" panose="020B0402040204020203" pitchFamily="34" charset="0"/>
                <a:cs typeface="Segoe UI Semilight" panose="020B0402040204020203" pitchFamily="34" charset="0"/>
              </a:rPr>
              <a:t>Simpliearn: Machine Learning vs Deep Learning vs Artificial Intelligence: </a:t>
            </a:r>
            <a:r>
              <a:rPr lang="en-US" sz="4800" dirty="0">
                <a:latin typeface="Segoe UI Semilight" panose="020B0402040204020203" pitchFamily="34" charset="0"/>
                <a:cs typeface="Segoe UI Semilight" panose="020B0402040204020203" pitchFamily="34" charset="0"/>
                <a:hlinkClick r:id="rId4"/>
              </a:rPr>
              <a:t>https://www.youtube.com/watch?v=9dFhZFUkzuQ&amp;list=PLEiEAq2VkUULYYgj13YHUWmRePqiu8Ddy&amp;index=4</a:t>
            </a:r>
            <a:endParaRPr lang="en-US" sz="4800" dirty="0">
              <a:solidFill>
                <a:srgbClr val="00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15360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Problem Statement </a:t>
            </a:r>
          </a:p>
        </p:txBody>
      </p:sp>
      <p:sp>
        <p:nvSpPr>
          <p:cNvPr id="5" name="Rectangle 4">
            <a:extLst>
              <a:ext uri="{FF2B5EF4-FFF2-40B4-BE49-F238E27FC236}">
                <a16:creationId xmlns:a16="http://schemas.microsoft.com/office/drawing/2014/main" id="{92D35088-623A-49A8-A946-FCAFDC94417B}"/>
              </a:ext>
            </a:extLst>
          </p:cNvPr>
          <p:cNvSpPr/>
          <p:nvPr/>
        </p:nvSpPr>
        <p:spPr>
          <a:xfrm>
            <a:off x="5695616" y="370114"/>
            <a:ext cx="6096000" cy="5062924"/>
          </a:xfrm>
          <a:prstGeom prst="rect">
            <a:avLst/>
          </a:prstGeom>
        </p:spPr>
        <p:txBody>
          <a:bodyPr>
            <a:spAutoFit/>
          </a:bodyPr>
          <a:lstStyle/>
          <a:p>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285750" indent="-285750">
              <a:buFont typeface="Arial" panose="020B0604020202020204" pitchFamily="34" charset="0"/>
              <a:buChar char="•"/>
            </a:pPr>
            <a:r>
              <a:rPr lang="en-US" u="sng" dirty="0">
                <a:latin typeface="Segoe UI Semilight" panose="020B0402040204020203" pitchFamily="34" charset="0"/>
                <a:ea typeface="Segoe UI Semilight" panose="020B0702040204020203" pitchFamily="34" charset="0"/>
                <a:cs typeface="Segoe UI Semilight" panose="020B0402040204020203" pitchFamily="34" charset="0"/>
              </a:rPr>
              <a:t>The dataset</a:t>
            </a:r>
            <a:r>
              <a:rPr lang="en-US" dirty="0">
                <a:latin typeface="Segoe UI Semilight" panose="020B0402040204020203" pitchFamily="34" charset="0"/>
                <a:ea typeface="Segoe UI Semilight" panose="020B0702040204020203" pitchFamily="34" charset="0"/>
                <a:cs typeface="Segoe UI Semilight" panose="020B0402040204020203" pitchFamily="34" charset="0"/>
              </a:rPr>
              <a:t>: Contains consumer information from a company conducting cold calling.  The dataset contains general info (i.e. – age, education, job, etc.) and cold calling info (i.e. – communication, last contact, previous contact attempts, etc.). </a:t>
            </a:r>
          </a:p>
          <a:p>
            <a:pPr marL="285750" indent="-285750">
              <a:buFont typeface="Arial" panose="020B0604020202020204" pitchFamily="34" charset="0"/>
              <a:buChar char="•"/>
            </a:pPr>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285750" indent="-285750">
              <a:buFont typeface="Arial" panose="020B0604020202020204" pitchFamily="34" charset="0"/>
              <a:buChar char="•"/>
            </a:pPr>
            <a:r>
              <a:rPr lang="en-US" u="sng" dirty="0">
                <a:latin typeface="Segoe UI Semilight" panose="020B0402040204020203" pitchFamily="34" charset="0"/>
                <a:ea typeface="Segoe UI Semilight" panose="020B0702040204020203" pitchFamily="34" charset="0"/>
                <a:cs typeface="Segoe UI Semilight" panose="020B0402040204020203" pitchFamily="34" charset="0"/>
              </a:rPr>
              <a:t>The Ask</a:t>
            </a:r>
            <a:r>
              <a:rPr lang="en-US" dirty="0">
                <a:latin typeface="Segoe UI Semilight" panose="020B0402040204020203" pitchFamily="34" charset="0"/>
                <a:ea typeface="Segoe UI Semilight" panose="020B0702040204020203" pitchFamily="34" charset="0"/>
                <a:cs typeface="Segoe UI Semilight" panose="020B0402040204020203" pitchFamily="34" charset="0"/>
              </a:rPr>
              <a:t>: The client would like to know the most important factor that determines cold calling success.  So we’ll use predictive models (i.e. – Machine Learning techniques) to see which factor(s) are successful. </a:t>
            </a:r>
          </a:p>
          <a:p>
            <a:pPr lvl="1"/>
            <a:endParaRPr lang="en-US" sz="1600" dirty="0">
              <a:latin typeface="Segoe UI Semilight" panose="020B0402040204020203" pitchFamily="34" charset="0"/>
              <a:ea typeface="Segoe UI Semilight" panose="020B0702040204020203" pitchFamily="34" charset="0"/>
              <a:cs typeface="Segoe UI Semilight" panose="020B0402040204020203" pitchFamily="34" charset="0"/>
            </a:endParaRPr>
          </a:p>
          <a:p>
            <a:endParaRPr lang="en-US" dirty="0">
              <a:solidFill>
                <a:srgbClr val="000000"/>
              </a:solidFill>
              <a:latin typeface="Segoe UI Semilight" panose="020B0402040204020203" pitchFamily="34" charset="0"/>
              <a:cs typeface="Segoe UI Semilight" panose="020B0402040204020203" pitchFamily="34" charset="0"/>
            </a:endParaRPr>
          </a:p>
          <a:p>
            <a:endParaRPr lang="en-US" sz="1100" dirty="0">
              <a:solidFill>
                <a:srgbClr val="000000"/>
              </a:solidFill>
              <a:latin typeface="Segoe UI Semilight" panose="020B0402040204020203" pitchFamily="34" charset="0"/>
              <a:cs typeface="Segoe UI Semilight" panose="020B0402040204020203" pitchFamily="34" charset="0"/>
            </a:endParaRPr>
          </a:p>
          <a:p>
            <a:endParaRPr lang="en-US" sz="1100" dirty="0">
              <a:solidFill>
                <a:srgbClr val="000000"/>
              </a:solidFill>
              <a:latin typeface="Segoe UI Semilight" panose="020B0402040204020203" pitchFamily="34" charset="0"/>
              <a:cs typeface="Segoe UI Semilight" panose="020B0402040204020203" pitchFamily="34" charset="0"/>
            </a:endParaRPr>
          </a:p>
          <a:p>
            <a:endParaRPr lang="en-US" sz="1100" dirty="0">
              <a:solidFill>
                <a:srgbClr val="000000"/>
              </a:solidFill>
              <a:latin typeface="Segoe UI Semilight" panose="020B0402040204020203" pitchFamily="34" charset="0"/>
              <a:cs typeface="Segoe UI Semilight" panose="020B0402040204020203" pitchFamily="34" charset="0"/>
            </a:endParaRPr>
          </a:p>
          <a:p>
            <a:endParaRPr lang="en-US" sz="1100" dirty="0">
              <a:solidFill>
                <a:srgbClr val="000000"/>
              </a:solidFill>
              <a:latin typeface="Segoe UI Semilight" panose="020B0402040204020203" pitchFamily="34" charset="0"/>
              <a:cs typeface="Segoe UI Semilight" panose="020B0402040204020203" pitchFamily="34" charset="0"/>
            </a:endParaRPr>
          </a:p>
          <a:p>
            <a:r>
              <a:rPr lang="en-US" sz="1100" dirty="0">
                <a:solidFill>
                  <a:srgbClr val="000000"/>
                </a:solidFill>
                <a:latin typeface="Segoe UI Semilight" panose="020B0402040204020203" pitchFamily="34" charset="0"/>
                <a:cs typeface="Segoe UI Semilight" panose="020B0402040204020203" pitchFamily="34" charset="0"/>
              </a:rPr>
              <a:t>Sources:</a:t>
            </a:r>
          </a:p>
          <a:p>
            <a:r>
              <a:rPr lang="en-US" sz="1400" dirty="0">
                <a:solidFill>
                  <a:srgbClr val="000000"/>
                </a:solidFill>
                <a:latin typeface="Segoe UI Semilight" panose="020B0402040204020203" pitchFamily="34" charset="0"/>
                <a:cs typeface="Segoe UI Semilight" panose="020B0402040204020203" pitchFamily="34" charset="0"/>
              </a:rPr>
              <a:t>Kaggle dataset: </a:t>
            </a:r>
            <a:r>
              <a:rPr lang="en-US" sz="1400" dirty="0">
                <a:latin typeface="Segoe UI Semilight" panose="020B0402040204020203" pitchFamily="34" charset="0"/>
                <a:cs typeface="Segoe UI Semilight" panose="020B0402040204020203" pitchFamily="34" charset="0"/>
                <a:hlinkClick r:id="rId3"/>
              </a:rPr>
              <a:t>https://www.kaggle.com/kondla/carinsurance</a:t>
            </a:r>
            <a:endParaRPr lang="en-US" sz="1400" dirty="0">
              <a:solidFill>
                <a:srgbClr val="000000"/>
              </a:solidFill>
              <a:latin typeface="Segoe UI Semilight" panose="020B0402040204020203" pitchFamily="34" charset="0"/>
              <a:cs typeface="Segoe UI Semilight" panose="020B0402040204020203" pitchFamily="34" charset="0"/>
            </a:endParaRPr>
          </a:p>
        </p:txBody>
      </p:sp>
      <p:pic>
        <p:nvPicPr>
          <p:cNvPr id="3" name="Picture 2">
            <a:extLst>
              <a:ext uri="{FF2B5EF4-FFF2-40B4-BE49-F238E27FC236}">
                <a16:creationId xmlns:a16="http://schemas.microsoft.com/office/drawing/2014/main" id="{AC1185A6-39D2-4601-A92E-D32AFD04B395}"/>
              </a:ext>
            </a:extLst>
          </p:cNvPr>
          <p:cNvPicPr>
            <a:picLocks noChangeAspect="1"/>
          </p:cNvPicPr>
          <p:nvPr/>
        </p:nvPicPr>
        <p:blipFill>
          <a:blip r:embed="rId4"/>
          <a:stretch>
            <a:fillRect/>
          </a:stretch>
        </p:blipFill>
        <p:spPr>
          <a:xfrm>
            <a:off x="10419129" y="4813739"/>
            <a:ext cx="1772871" cy="1961475"/>
          </a:xfrm>
          <a:prstGeom prst="rect">
            <a:avLst/>
          </a:prstGeom>
        </p:spPr>
      </p:pic>
    </p:spTree>
    <p:extLst>
      <p:ext uri="{BB962C8B-B14F-4D97-AF65-F5344CB8AC3E}">
        <p14:creationId xmlns:p14="http://schemas.microsoft.com/office/powerpoint/2010/main" val="49814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K-Nearest Neighbors</a:t>
            </a:r>
          </a:p>
        </p:txBody>
      </p:sp>
      <p:sp>
        <p:nvSpPr>
          <p:cNvPr id="3" name="Content Placeholder 2"/>
          <p:cNvSpPr>
            <a:spLocks noGrp="1"/>
          </p:cNvSpPr>
          <p:nvPr>
            <p:ph idx="1"/>
          </p:nvPr>
        </p:nvSpPr>
        <p:spPr>
          <a:xfrm>
            <a:off x="6090574" y="152400"/>
            <a:ext cx="5306084" cy="5880100"/>
          </a:xfrm>
        </p:spPr>
        <p:txBody>
          <a:bodyPr anchor="ctr">
            <a:normAutofit/>
          </a:bodyPr>
          <a:lstStyle/>
          <a:p>
            <a:r>
              <a:rPr lang="en-US" sz="1600" dirty="0">
                <a:solidFill>
                  <a:srgbClr val="000000"/>
                </a:solidFill>
                <a:latin typeface="Segoe UI Semilight" panose="020B0402040204020203" pitchFamily="34" charset="0"/>
                <a:cs typeface="Segoe UI Semilight" panose="020B0402040204020203" pitchFamily="34" charset="0"/>
              </a:rPr>
              <a:t>KNN is generally used to predict categorical values based on the nearest datapoints of interests</a:t>
            </a:r>
          </a:p>
          <a:p>
            <a:pPr marL="0" indent="0">
              <a:buNone/>
            </a:pPr>
            <a:endParaRPr lang="en-US" sz="1600" dirty="0">
              <a:solidFill>
                <a:srgbClr val="000000"/>
              </a:solidFill>
              <a:latin typeface="Segoe UI Semilight" panose="020B0402040204020203" pitchFamily="34" charset="0"/>
              <a:cs typeface="Segoe UI Semilight" panose="020B0402040204020203" pitchFamily="34" charset="0"/>
            </a:endParaRPr>
          </a:p>
          <a:p>
            <a:r>
              <a:rPr lang="en-US" sz="1600" dirty="0">
                <a:solidFill>
                  <a:srgbClr val="000000"/>
                </a:solidFill>
                <a:latin typeface="Segoe UI Semilight" panose="020B0402040204020203" pitchFamily="34" charset="0"/>
                <a:cs typeface="Segoe UI Semilight" panose="020B0402040204020203" pitchFamily="34" charset="0"/>
              </a:rPr>
              <a:t>Confusion matrix: a summary of prediction results on a classification problem. The number of correct and incorrect predictions are summarized with count values and broken down by each class. </a:t>
            </a: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sz="1600" dirty="0">
              <a:solidFill>
                <a:srgbClr val="000000"/>
              </a:solidFill>
            </a:endParaRPr>
          </a:p>
        </p:txBody>
      </p:sp>
      <p:pic>
        <p:nvPicPr>
          <p:cNvPr id="4" name="Picture 3">
            <a:extLst>
              <a:ext uri="{FF2B5EF4-FFF2-40B4-BE49-F238E27FC236}">
                <a16:creationId xmlns:a16="http://schemas.microsoft.com/office/drawing/2014/main" id="{F9C9F9D5-910B-4CB5-BDC2-00BF38A866D5}"/>
              </a:ext>
            </a:extLst>
          </p:cNvPr>
          <p:cNvPicPr>
            <a:picLocks noChangeAspect="1"/>
          </p:cNvPicPr>
          <p:nvPr/>
        </p:nvPicPr>
        <p:blipFill>
          <a:blip r:embed="rId4"/>
          <a:stretch>
            <a:fillRect/>
          </a:stretch>
        </p:blipFill>
        <p:spPr>
          <a:xfrm>
            <a:off x="6571879" y="2374900"/>
            <a:ext cx="4163022" cy="4330700"/>
          </a:xfrm>
          <a:prstGeom prst="rect">
            <a:avLst/>
          </a:prstGeom>
        </p:spPr>
      </p:pic>
    </p:spTree>
    <p:extLst>
      <p:ext uri="{BB962C8B-B14F-4D97-AF65-F5344CB8AC3E}">
        <p14:creationId xmlns:p14="http://schemas.microsoft.com/office/powerpoint/2010/main" val="215757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Logistic Regression</a:t>
            </a:r>
          </a:p>
        </p:txBody>
      </p:sp>
      <p:sp>
        <p:nvSpPr>
          <p:cNvPr id="3" name="Content Placeholder 2"/>
          <p:cNvSpPr>
            <a:spLocks noGrp="1"/>
          </p:cNvSpPr>
          <p:nvPr>
            <p:ph idx="1"/>
          </p:nvPr>
        </p:nvSpPr>
        <p:spPr>
          <a:xfrm>
            <a:off x="6090574" y="213360"/>
            <a:ext cx="5306084" cy="5819140"/>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The simplest classification algorithm used for binary or multiclassification problems (datasets where y = 0 or 1, where 1 denotes the default class). </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4" name="Picture 3">
            <a:extLst>
              <a:ext uri="{FF2B5EF4-FFF2-40B4-BE49-F238E27FC236}">
                <a16:creationId xmlns:a16="http://schemas.microsoft.com/office/drawing/2014/main" id="{948D861C-9F0F-4E7F-80E2-7013BDCA274B}"/>
              </a:ext>
            </a:extLst>
          </p:cNvPr>
          <p:cNvPicPr>
            <a:picLocks noChangeAspect="1"/>
          </p:cNvPicPr>
          <p:nvPr/>
        </p:nvPicPr>
        <p:blipFill>
          <a:blip r:embed="rId4"/>
          <a:stretch>
            <a:fillRect/>
          </a:stretch>
        </p:blipFill>
        <p:spPr>
          <a:xfrm>
            <a:off x="6614115" y="2222500"/>
            <a:ext cx="4157484" cy="4635500"/>
          </a:xfrm>
          <a:prstGeom prst="rect">
            <a:avLst/>
          </a:prstGeom>
        </p:spPr>
      </p:pic>
    </p:spTree>
    <p:extLst>
      <p:ext uri="{BB962C8B-B14F-4D97-AF65-F5344CB8AC3E}">
        <p14:creationId xmlns:p14="http://schemas.microsoft.com/office/powerpoint/2010/main" val="237701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Support Vector Machine (SVM)</a:t>
            </a:r>
          </a:p>
        </p:txBody>
      </p:sp>
      <p:sp>
        <p:nvSpPr>
          <p:cNvPr id="3" name="Content Placeholder 2"/>
          <p:cNvSpPr>
            <a:spLocks noGrp="1"/>
          </p:cNvSpPr>
          <p:nvPr>
            <p:ph idx="1"/>
          </p:nvPr>
        </p:nvSpPr>
        <p:spPr>
          <a:xfrm>
            <a:off x="6090574" y="345440"/>
            <a:ext cx="5306084" cy="568706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Is widely used classification algorithm.  SVM creates a separation line which divides the classes in the best possible manner.  Ex - dog or cat, disease or no disease</a:t>
            </a:r>
            <a:r>
              <a:rPr lang="en-US" sz="2400" dirty="0">
                <a:solidFill>
                  <a:srgbClr val="000000"/>
                </a:solidFill>
                <a:latin typeface="Segoe UI Semilight" panose="020B0402040204020203" pitchFamily="34" charset="0"/>
                <a:cs typeface="Segoe UI Semilight" panose="020B0402040204020203" pitchFamily="34" charset="0"/>
              </a:rPr>
              <a:t>.</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4" name="Picture 3">
            <a:extLst>
              <a:ext uri="{FF2B5EF4-FFF2-40B4-BE49-F238E27FC236}">
                <a16:creationId xmlns:a16="http://schemas.microsoft.com/office/drawing/2014/main" id="{2AF19CDE-F7C8-4BC6-B14C-91B1CB518E5E}"/>
              </a:ext>
            </a:extLst>
          </p:cNvPr>
          <p:cNvPicPr>
            <a:picLocks noChangeAspect="1"/>
          </p:cNvPicPr>
          <p:nvPr/>
        </p:nvPicPr>
        <p:blipFill>
          <a:blip r:embed="rId4"/>
          <a:stretch>
            <a:fillRect/>
          </a:stretch>
        </p:blipFill>
        <p:spPr>
          <a:xfrm>
            <a:off x="6479644" y="2053641"/>
            <a:ext cx="4527944" cy="4804359"/>
          </a:xfrm>
          <a:prstGeom prst="rect">
            <a:avLst/>
          </a:prstGeom>
        </p:spPr>
      </p:pic>
    </p:spTree>
    <p:extLst>
      <p:ext uri="{BB962C8B-B14F-4D97-AF65-F5344CB8AC3E}">
        <p14:creationId xmlns:p14="http://schemas.microsoft.com/office/powerpoint/2010/main" val="428580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WebD038</Template>
  <TotalTime>3117</TotalTime>
  <Words>1183</Words>
  <Application>Microsoft Office PowerPoint</Application>
  <PresentationFormat>Widescreen</PresentationFormat>
  <Paragraphs>152</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Semilight</vt:lpstr>
      <vt:lpstr>Office Theme</vt:lpstr>
      <vt:lpstr>Machine Learning Module 3 project   Car Insurance Cold Calling </vt:lpstr>
      <vt:lpstr>Agenda</vt:lpstr>
      <vt:lpstr>Overview</vt:lpstr>
      <vt:lpstr>  Machine Learning workflow    </vt:lpstr>
      <vt:lpstr>Background</vt:lpstr>
      <vt:lpstr>Problem Statement </vt:lpstr>
      <vt:lpstr>K-Nearest Neighbors</vt:lpstr>
      <vt:lpstr>Logistic Regression</vt:lpstr>
      <vt:lpstr>Support Vector Machine (SVM)</vt:lpstr>
      <vt:lpstr>Decision Tree</vt:lpstr>
      <vt:lpstr>Random Forest</vt:lpstr>
      <vt:lpstr>Conclusions</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LaShanni Butler</dc:creator>
  <cp:lastModifiedBy>LaShanni Butler</cp:lastModifiedBy>
  <cp:revision>60</cp:revision>
  <dcterms:created xsi:type="dcterms:W3CDTF">2019-01-23T23:35:42Z</dcterms:created>
  <dcterms:modified xsi:type="dcterms:W3CDTF">2019-05-29T19:53:34Z</dcterms:modified>
</cp:coreProperties>
</file>