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1" r:id="rId5"/>
    <p:sldId id="262" r:id="rId6"/>
    <p:sldId id="266" r:id="rId7"/>
    <p:sldId id="272" r:id="rId8"/>
    <p:sldId id="273" r:id="rId9"/>
    <p:sldId id="274" r:id="rId10"/>
    <p:sldId id="275" r:id="rId11"/>
    <p:sldId id="279" r:id="rId12"/>
    <p:sldId id="276" r:id="rId13"/>
    <p:sldId id="278"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165" autoAdjust="0"/>
  </p:normalViewPr>
  <p:slideViewPr>
    <p:cSldViewPr snapToGrid="0">
      <p:cViewPr varScale="1">
        <p:scale>
          <a:sx n="63" d="100"/>
          <a:sy n="63" d="100"/>
        </p:scale>
        <p:origin x="804" y="52"/>
      </p:cViewPr>
      <p:guideLst/>
    </p:cSldViewPr>
  </p:slideViewPr>
  <p:outlineViewPr>
    <p:cViewPr>
      <p:scale>
        <a:sx n="33" d="100"/>
        <a:sy n="33" d="100"/>
      </p:scale>
      <p:origin x="0" y="-75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97462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161175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supervised learning, there are 2 types: Classification (which we’ll focus on) and Regression.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Classification is the type of Supervised Learning in which labelled data can use, and this data is used to make predictions in a non-continuous form. The output of the information is not always continuous, and the graph is non-linear. In the classification technique, the algorithm learns from the data input given to it and then uses this learning to classify new observation.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306013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KNN algorithm is one of the most straightforward algorithms in classification, and it is one of the most used learning algorithms. A majority vote of an object is classified by its neighbors, with the purpose being assigned to the class most common among its k nearest neighbors. </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313242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Logistic regression predictions are discrete values (whether a student passed/failed) after applying a transformation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Logistic regression is best suited for binary classification (datasets where y = 0 or 1, where 1 denotes the default class).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In predicting whether an event will occur or not, the event that it occurs is classified as 1. In predicting whether a person will be sick or not, the sick instances are denoted as 1). It is named after the transformation function used in it, called the logistic function h(x)= 1/ (1 + e^x), which is an S-shaped curve.</a:t>
            </a:r>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223465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Support Vector Machine is a type of Classifier, in which a discriminative classifier formally defined by a separating hyperplane. The algorithm outputs an optimal hyperplane which categorizes new examples. In two dimensional space, this hyperplane is a line dividing a plane into two parts wherein each class lay on either side.</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226318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Decision tree makes classification models in the form of a tree structure. An associated decision tree incrementally developed and at the same time It breaks down a large data-set into smaller subsets. The final result is a tree with decision nodes and leaf nodes. A decision node (e.g., Root) has two or more branches. Leaf node represents a classification or decision. The first decision node in a tree which corresponds to the best predictor called root node. Decision trees can handle both categorical and numerical data.</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257012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Random Forest is a supervised learning algorithm. It creates a forest and makes it somehow casual. The wood it builds is an ensemble of Decision Trees, it most of the time the decision tree algorithm trained with the “bagging” method, which is a combination of learning models increases the overall result.</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dirty="0"/>
          </a:p>
        </p:txBody>
      </p:sp>
    </p:spTree>
    <p:extLst>
      <p:ext uri="{BB962C8B-B14F-4D97-AF65-F5344CB8AC3E}">
        <p14:creationId xmlns:p14="http://schemas.microsoft.com/office/powerpoint/2010/main" val="2239776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7/26/2019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dirty="0"/>
          </a:p>
        </p:txBody>
      </p:sp>
    </p:spTree>
    <p:extLst>
      <p:ext uri="{BB962C8B-B14F-4D97-AF65-F5344CB8AC3E}">
        <p14:creationId xmlns:p14="http://schemas.microsoft.com/office/powerpoint/2010/main" val="1842820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file/d/1NnPp9B_FS0n04dNrlY3mxoV7BN3hhd_l/view?usp=shar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mathworks.com/discovery/neural-network.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3403" y="2621280"/>
            <a:ext cx="6105194" cy="2214880"/>
          </a:xfrm>
        </p:spPr>
        <p:txBody>
          <a:bodyPr>
            <a:normAutofit fontScale="90000"/>
          </a:bodyPr>
          <a:lstStyle/>
          <a:p>
            <a:pPr lvl="0">
              <a:spcBef>
                <a:spcPts val="1000"/>
              </a:spcBef>
            </a:pPr>
            <a:r>
              <a:rPr lang="en-US" sz="7100" dirty="0">
                <a:solidFill>
                  <a:srgbClr val="FFFFFF"/>
                </a:solidFill>
              </a:rPr>
              <a:t>Deep Learning</a:t>
            </a:r>
            <a:br>
              <a:rPr lang="en-US" dirty="0">
                <a:solidFill>
                  <a:srgbClr val="FFFFFF"/>
                </a:solidFill>
              </a:rPr>
            </a:br>
            <a:r>
              <a:rPr lang="en-US" sz="3600" dirty="0">
                <a:solidFill>
                  <a:srgbClr val="FFFFFF"/>
                </a:solidFill>
              </a:rPr>
              <a:t>Module 4 project </a:t>
            </a:r>
            <a:br>
              <a:rPr lang="en-US" sz="3600" dirty="0">
                <a:solidFill>
                  <a:srgbClr val="FFFFFF"/>
                </a:solidFill>
              </a:rPr>
            </a:br>
            <a:r>
              <a:rPr lang="en-US" sz="3600" dirty="0">
                <a:solidFill>
                  <a:srgbClr val="FFFFFF"/>
                </a:solidFill>
              </a:rPr>
              <a:t> Predicting Breast Cancer</a:t>
            </a:r>
            <a:br>
              <a:rPr lang="en-US" sz="2400" dirty="0">
                <a:solidFill>
                  <a:srgbClr val="FFFFFF"/>
                </a:solidFill>
                <a:latin typeface="Calibri" panose="020F0502020204030204"/>
                <a:ea typeface="+mn-ea"/>
                <a:cs typeface="+mn-cs"/>
              </a:rPr>
            </a:br>
            <a:endParaRPr lang="en-US" dirty="0">
              <a:solidFill>
                <a:srgbClr val="FFFFFF"/>
              </a:solidFill>
            </a:endParaRPr>
          </a:p>
        </p:txBody>
      </p:sp>
      <p:sp>
        <p:nvSpPr>
          <p:cNvPr id="3" name="Content Placeholder 2"/>
          <p:cNvSpPr>
            <a:spLocks noGrp="1"/>
          </p:cNvSpPr>
          <p:nvPr>
            <p:ph type="subTitle" idx="1"/>
          </p:nvPr>
        </p:nvSpPr>
        <p:spPr>
          <a:xfrm>
            <a:off x="3045368" y="4074717"/>
            <a:ext cx="6105194" cy="1794455"/>
          </a:xfrm>
        </p:spPr>
        <p:txBody>
          <a:bodyPr>
            <a:normAutofit/>
          </a:bodyPr>
          <a:lstStyle/>
          <a:p>
            <a:r>
              <a:rPr lang="en-US" dirty="0">
                <a:solidFill>
                  <a:srgbClr val="FFFFFF"/>
                </a:solidFill>
              </a:rPr>
              <a:t>LaShanni Butler</a:t>
            </a:r>
          </a:p>
          <a:p>
            <a:r>
              <a:rPr lang="en-US" dirty="0">
                <a:solidFill>
                  <a:srgbClr val="FFFFFF"/>
                </a:solidFill>
              </a:rPr>
              <a:t>Flatiron School</a:t>
            </a:r>
          </a:p>
          <a:p>
            <a:r>
              <a:rPr lang="en-US" dirty="0">
                <a:solidFill>
                  <a:srgbClr val="FFFFFF"/>
                </a:solidFill>
              </a:rPr>
              <a:t>7/26/19</a:t>
            </a:r>
          </a:p>
          <a:p>
            <a:endParaRPr dirty="0">
              <a:solidFill>
                <a:srgbClr val="FFFFFF"/>
              </a:solidFill>
            </a:endParaRPr>
          </a:p>
        </p:txBody>
      </p:sp>
    </p:spTree>
    <p:extLst>
      <p:ext uri="{BB962C8B-B14F-4D97-AF65-F5344CB8AC3E}">
        <p14:creationId xmlns:p14="http://schemas.microsoft.com/office/powerpoint/2010/main" val="135151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Random Forest</a:t>
            </a:r>
          </a:p>
        </p:txBody>
      </p:sp>
      <p:sp>
        <p:nvSpPr>
          <p:cNvPr id="3" name="Content Placeholder 2"/>
          <p:cNvSpPr>
            <a:spLocks noGrp="1"/>
          </p:cNvSpPr>
          <p:nvPr>
            <p:ph idx="1"/>
          </p:nvPr>
        </p:nvSpPr>
        <p:spPr>
          <a:xfrm>
            <a:off x="6090574" y="162560"/>
            <a:ext cx="5306084" cy="5869940"/>
          </a:xfrm>
        </p:spPr>
        <p:txBody>
          <a:bodyPr anchor="ctr">
            <a:normAutofit/>
          </a:bodyPr>
          <a:lstStyle/>
          <a:p>
            <a:r>
              <a:rPr lang="en-US" sz="2000" dirty="0">
                <a:solidFill>
                  <a:srgbClr val="000000"/>
                </a:solidFill>
                <a:latin typeface="Segoe UI Semilight" panose="020B0402040204020203" pitchFamily="34" charset="0"/>
                <a:cs typeface="Segoe UI Semilight" panose="020B0402040204020203" pitchFamily="34" charset="0"/>
              </a:rPr>
              <a:t>Similar to Decision Tree, but multiple trees are used.  Each "tree" observation is classified.  Usually increased the accuracy when DT is used as an algorithm.</a:t>
            </a: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6" name="Picture 5" descr="A close up of text on a white background&#10;&#10;Description automatically generated">
            <a:extLst>
              <a:ext uri="{FF2B5EF4-FFF2-40B4-BE49-F238E27FC236}">
                <a16:creationId xmlns:a16="http://schemas.microsoft.com/office/drawing/2014/main" id="{95329DAE-3F2C-4729-B6B5-9546C3FF0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9169" y="1964447"/>
            <a:ext cx="4426177" cy="4730993"/>
          </a:xfrm>
          <a:prstGeom prst="rect">
            <a:avLst/>
          </a:prstGeom>
        </p:spPr>
      </p:pic>
    </p:spTree>
    <p:extLst>
      <p:ext uri="{BB962C8B-B14F-4D97-AF65-F5344CB8AC3E}">
        <p14:creationId xmlns:p14="http://schemas.microsoft.com/office/powerpoint/2010/main" val="176156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err="1">
                <a:solidFill>
                  <a:srgbClr val="FFFFFF"/>
                </a:solidFill>
              </a:rPr>
              <a:t>Keras</a:t>
            </a:r>
            <a:r>
              <a:rPr lang="en-US" dirty="0">
                <a:solidFill>
                  <a:srgbClr val="FFFFFF"/>
                </a:solidFill>
              </a:rPr>
              <a:t> </a:t>
            </a:r>
            <a:br>
              <a:rPr lang="en-US" dirty="0">
                <a:solidFill>
                  <a:srgbClr val="FFFFFF"/>
                </a:solidFill>
              </a:rPr>
            </a:br>
            <a:r>
              <a:rPr lang="en-US" dirty="0">
                <a:solidFill>
                  <a:srgbClr val="FFFFFF"/>
                </a:solidFill>
              </a:rPr>
              <a:t>(Deep learning)</a:t>
            </a:r>
          </a:p>
        </p:txBody>
      </p:sp>
      <p:sp>
        <p:nvSpPr>
          <p:cNvPr id="3" name="Content Placeholder 2"/>
          <p:cNvSpPr>
            <a:spLocks noGrp="1"/>
          </p:cNvSpPr>
          <p:nvPr>
            <p:ph idx="1"/>
          </p:nvPr>
        </p:nvSpPr>
        <p:spPr>
          <a:xfrm>
            <a:off x="6090574" y="162560"/>
            <a:ext cx="5306084" cy="5869940"/>
          </a:xfrm>
        </p:spPr>
        <p:txBody>
          <a:bodyPr anchor="ctr">
            <a:normAutofit/>
          </a:bodyPr>
          <a:lstStyle/>
          <a:p>
            <a:r>
              <a:rPr lang="en-US" sz="2000" dirty="0" err="1">
                <a:solidFill>
                  <a:srgbClr val="000000"/>
                </a:solidFill>
                <a:latin typeface="Segoe UI Semilight" panose="020B0402040204020203" pitchFamily="34" charset="0"/>
                <a:cs typeface="Segoe UI Semilight" panose="020B0402040204020203" pitchFamily="34" charset="0"/>
              </a:rPr>
              <a:t>Keras</a:t>
            </a:r>
            <a:r>
              <a:rPr lang="en-US" sz="2000" dirty="0">
                <a:solidFill>
                  <a:srgbClr val="000000"/>
                </a:solidFill>
                <a:latin typeface="Segoe UI Semilight" panose="020B0402040204020203" pitchFamily="34" charset="0"/>
                <a:cs typeface="Segoe UI Semilight" panose="020B0402040204020203" pitchFamily="34" charset="0"/>
              </a:rPr>
              <a:t> is a high-level neural networks focused on enabling fast experimentation. </a:t>
            </a: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a:p>
            <a:endParaRPr lang="en-US" sz="2000" dirty="0">
              <a:solidFill>
                <a:srgbClr val="000000"/>
              </a:solidFill>
              <a:latin typeface="Segoe UI Semilight" panose="020B0402040204020203" pitchFamily="34" charset="0"/>
              <a:cs typeface="Segoe UI Semilight" panose="020B0402040204020203"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F8273498-84B3-4B05-AAB3-805E2AEB21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142" y="2419164"/>
            <a:ext cx="3873699" cy="3613336"/>
          </a:xfrm>
          <a:prstGeom prst="rect">
            <a:avLst/>
          </a:prstGeom>
        </p:spPr>
      </p:pic>
    </p:spTree>
    <p:extLst>
      <p:ext uri="{BB962C8B-B14F-4D97-AF65-F5344CB8AC3E}">
        <p14:creationId xmlns:p14="http://schemas.microsoft.com/office/powerpoint/2010/main" val="238205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Conclusions</a:t>
            </a:r>
          </a:p>
        </p:txBody>
      </p:sp>
      <p:sp>
        <p:nvSpPr>
          <p:cNvPr id="3" name="Content Placeholder 2"/>
          <p:cNvSpPr>
            <a:spLocks noGrp="1"/>
          </p:cNvSpPr>
          <p:nvPr>
            <p:ph idx="1"/>
          </p:nvPr>
        </p:nvSpPr>
        <p:spPr>
          <a:xfrm>
            <a:off x="6090574" y="950494"/>
            <a:ext cx="5306084" cy="5907505"/>
          </a:xfrm>
        </p:spPr>
        <p:txBody>
          <a:bodyPr anchor="ctr">
            <a:normAutofit/>
          </a:bodyPr>
          <a:lstStyle/>
          <a:p>
            <a:r>
              <a:rPr lang="en-US" sz="2100" dirty="0">
                <a:solidFill>
                  <a:srgbClr val="000000"/>
                </a:solidFill>
                <a:latin typeface="Segoe UI Semilight" panose="020B0402040204020203" pitchFamily="34" charset="0"/>
                <a:cs typeface="Segoe UI Semilight" panose="020B0402040204020203" pitchFamily="34" charset="0"/>
              </a:rPr>
              <a:t>Logistic regression had the highest level of accuracy (97%) in predicting malignancy </a:t>
            </a:r>
          </a:p>
          <a:p>
            <a:endParaRPr lang="en-US" sz="1600" dirty="0">
              <a:solidFill>
                <a:srgbClr val="000000"/>
              </a:solidFill>
              <a:latin typeface="Segoe UI Semilight" panose="020B0402040204020203" pitchFamily="34" charset="0"/>
              <a:cs typeface="Segoe UI Semilight" panose="020B0402040204020203" pitchFamily="34" charset="0"/>
            </a:endParaRPr>
          </a:p>
          <a:p>
            <a:r>
              <a:rPr lang="en-US" sz="2100" dirty="0">
                <a:solidFill>
                  <a:srgbClr val="000000"/>
                </a:solidFill>
                <a:latin typeface="Segoe UI Semilight" panose="020B0402040204020203" pitchFamily="34" charset="0"/>
                <a:cs typeface="Segoe UI Semilight" panose="020B0402040204020203" pitchFamily="34" charset="0"/>
              </a:rPr>
              <a:t>Random Forest and </a:t>
            </a:r>
            <a:r>
              <a:rPr lang="en-US" sz="2100" dirty="0" err="1">
                <a:solidFill>
                  <a:srgbClr val="000000"/>
                </a:solidFill>
                <a:latin typeface="Segoe UI Semilight" panose="020B0402040204020203" pitchFamily="34" charset="0"/>
                <a:cs typeface="Segoe UI Semilight" panose="020B0402040204020203" pitchFamily="34" charset="0"/>
              </a:rPr>
              <a:t>Keras</a:t>
            </a:r>
            <a:r>
              <a:rPr lang="en-US" sz="2100" dirty="0">
                <a:solidFill>
                  <a:srgbClr val="000000"/>
                </a:solidFill>
                <a:latin typeface="Segoe UI Semilight" panose="020B0402040204020203" pitchFamily="34" charset="0"/>
                <a:cs typeface="Segoe UI Semilight" panose="020B0402040204020203" pitchFamily="34" charset="0"/>
              </a:rPr>
              <a:t> came in second (96%) in accurately predicting malignancy</a:t>
            </a:r>
          </a:p>
          <a:p>
            <a:pPr marL="0" indent="0">
              <a:buNone/>
            </a:pPr>
            <a:endParaRPr lang="en-US" sz="2100" dirty="0">
              <a:solidFill>
                <a:srgbClr val="000000"/>
              </a:solidFill>
              <a:latin typeface="Segoe UI Semilight" panose="020B0402040204020203" pitchFamily="34" charset="0"/>
              <a:cs typeface="Segoe UI Semilight" panose="020B0402040204020203" pitchFamily="34" charset="0"/>
            </a:endParaRPr>
          </a:p>
          <a:p>
            <a:r>
              <a:rPr lang="en-US" sz="2100" dirty="0">
                <a:solidFill>
                  <a:srgbClr val="000000"/>
                </a:solidFill>
                <a:latin typeface="Segoe UI Semilight" panose="020B0402040204020203" pitchFamily="34" charset="0"/>
                <a:cs typeface="Segoe UI Semilight" panose="020B0402040204020203" pitchFamily="34" charset="0"/>
              </a:rPr>
              <a:t>This methodology could help reduce physician burnout and speed up detection</a:t>
            </a:r>
          </a:p>
          <a:p>
            <a:endParaRPr lang="en-US" sz="2100" dirty="0">
              <a:solidFill>
                <a:srgbClr val="000000"/>
              </a:solidFill>
              <a:latin typeface="Segoe UI Semilight" panose="020B0402040204020203" pitchFamily="34" charset="0"/>
              <a:cs typeface="Segoe UI Semilight" panose="020B0402040204020203" pitchFamily="34" charset="0"/>
            </a:endParaRPr>
          </a:p>
          <a:p>
            <a:r>
              <a:rPr lang="en-US" sz="2100" dirty="0">
                <a:solidFill>
                  <a:srgbClr val="000000"/>
                </a:solidFill>
                <a:latin typeface="Segoe UI Semilight" panose="020B0402040204020203" pitchFamily="34" charset="0"/>
                <a:cs typeface="Segoe UI Semilight" panose="020B0402040204020203" pitchFamily="34" charset="0"/>
              </a:rPr>
              <a:t>Accurate detection can reduce the likelihood of a missed diagnosis by a human eye</a:t>
            </a:r>
          </a:p>
          <a:p>
            <a:endParaRPr lang="en-US" sz="1600" dirty="0">
              <a:solidFill>
                <a:srgbClr val="000000"/>
              </a:solidFill>
              <a:latin typeface="Segoe UI Semilight" panose="020B0402040204020203" pitchFamily="34" charset="0"/>
              <a:cs typeface="Segoe UI Semilight" panose="020B0402040204020203" pitchFamily="34" charset="0"/>
            </a:endParaRPr>
          </a:p>
          <a:p>
            <a:r>
              <a:rPr lang="en-US" sz="2100" dirty="0">
                <a:solidFill>
                  <a:srgbClr val="000000"/>
                </a:solidFill>
                <a:latin typeface="Segoe UI Semilight" panose="020B0402040204020203" pitchFamily="34" charset="0"/>
                <a:cs typeface="Segoe UI Semilight" panose="020B0402040204020203" pitchFamily="34" charset="0"/>
              </a:rPr>
              <a:t>Conversely, this methodology isn’t perfect. A physician will still have to double check positive results</a:t>
            </a:r>
          </a:p>
          <a:p>
            <a:endParaRPr lang="en-US" sz="1400" dirty="0">
              <a:solidFill>
                <a:srgbClr val="000000"/>
              </a:solidFill>
              <a:latin typeface="Segoe UI Semilight" panose="020B0402040204020203" pitchFamily="34" charset="0"/>
              <a:cs typeface="Segoe UI Semilight" panose="020B0402040204020203" pitchFamily="34" charset="0"/>
            </a:endParaRPr>
          </a:p>
          <a:p>
            <a:endParaRPr lang="en-US" sz="1400" dirty="0">
              <a:solidFill>
                <a:srgbClr val="000000"/>
              </a:solidFill>
              <a:latin typeface="Segoe UI Semilight" panose="020B0402040204020203" pitchFamily="34" charset="0"/>
              <a:cs typeface="Segoe UI Semilight" panose="020B0402040204020203" pitchFamily="34" charset="0"/>
            </a:endParaRPr>
          </a:p>
          <a:p>
            <a:endParaRPr sz="1400" dirty="0">
              <a:solidFill>
                <a:srgbClr val="000000"/>
              </a:solidFill>
            </a:endParaRPr>
          </a:p>
        </p:txBody>
      </p:sp>
    </p:spTree>
    <p:extLst>
      <p:ext uri="{BB962C8B-B14F-4D97-AF65-F5344CB8AC3E}">
        <p14:creationId xmlns:p14="http://schemas.microsoft.com/office/powerpoint/2010/main" val="144494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82880" y="2053641"/>
            <a:ext cx="4571999" cy="2760098"/>
          </a:xfrm>
        </p:spPr>
        <p:txBody>
          <a:bodyPr>
            <a:normAutofit/>
          </a:bodyPr>
          <a:lstStyle/>
          <a:p>
            <a:r>
              <a:rPr lang="en-US" dirty="0">
                <a:solidFill>
                  <a:srgbClr val="FFFFFF"/>
                </a:solidFill>
              </a:rPr>
              <a:t>Recommendations&amp; Future work</a:t>
            </a:r>
          </a:p>
        </p:txBody>
      </p:sp>
      <p:sp>
        <p:nvSpPr>
          <p:cNvPr id="3" name="Content Placeholder 2"/>
          <p:cNvSpPr>
            <a:spLocks noGrp="1"/>
          </p:cNvSpPr>
          <p:nvPr>
            <p:ph idx="1"/>
          </p:nvPr>
        </p:nvSpPr>
        <p:spPr>
          <a:xfrm>
            <a:off x="6090574" y="564515"/>
            <a:ext cx="5306084" cy="6293485"/>
          </a:xfrm>
        </p:spPr>
        <p:txBody>
          <a:bodyPr anchor="ctr">
            <a:normAutofit/>
          </a:bodyPr>
          <a:lstStyle/>
          <a:p>
            <a:r>
              <a:rPr lang="en-US" sz="2400" dirty="0">
                <a:solidFill>
                  <a:srgbClr val="000000"/>
                </a:solidFill>
              </a:rPr>
              <a:t>Use Logistic regression for detection, and improve parameters in </a:t>
            </a:r>
            <a:r>
              <a:rPr lang="en-US" sz="2400" dirty="0" err="1">
                <a:solidFill>
                  <a:srgbClr val="000000"/>
                </a:solidFill>
              </a:rPr>
              <a:t>Keras</a:t>
            </a:r>
            <a:r>
              <a:rPr lang="en-US" sz="2400" dirty="0">
                <a:solidFill>
                  <a:srgbClr val="000000"/>
                </a:solidFill>
              </a:rPr>
              <a:t> deep learning model to improve accuracy</a:t>
            </a:r>
          </a:p>
          <a:p>
            <a:endParaRPr lang="en-US" sz="2400" dirty="0">
              <a:solidFill>
                <a:srgbClr val="000000"/>
              </a:solidFill>
            </a:endParaRPr>
          </a:p>
          <a:p>
            <a:r>
              <a:rPr lang="en-US" sz="2400" dirty="0">
                <a:solidFill>
                  <a:srgbClr val="000000"/>
                </a:solidFill>
              </a:rPr>
              <a:t>Possibly adjust training and testing set of data to see if that will yield higher accuracy</a:t>
            </a:r>
          </a:p>
          <a:p>
            <a:pPr marL="0" indent="0">
              <a:buNone/>
            </a:pPr>
            <a:endParaRPr lang="en-US" sz="2400" dirty="0">
              <a:solidFill>
                <a:srgbClr val="000000"/>
              </a:solidFill>
            </a:endParaRPr>
          </a:p>
          <a:p>
            <a:r>
              <a:rPr lang="en-US" sz="2400" dirty="0">
                <a:solidFill>
                  <a:srgbClr val="000000"/>
                </a:solidFill>
              </a:rPr>
              <a:t>Add more features to the dataset, making it more robust for testing</a:t>
            </a:r>
          </a:p>
          <a:p>
            <a:endParaRPr lang="en-US" sz="2400" dirty="0">
              <a:solidFill>
                <a:srgbClr val="000000"/>
              </a:solidFill>
            </a:endParaRPr>
          </a:p>
          <a:p>
            <a:r>
              <a:rPr lang="en-US" sz="2400" dirty="0">
                <a:solidFill>
                  <a:srgbClr val="000000"/>
                </a:solidFill>
              </a:rPr>
              <a:t>Explore other deep learning models to determine level of accuracy</a:t>
            </a:r>
          </a:p>
        </p:txBody>
      </p:sp>
    </p:spTree>
    <p:extLst>
      <p:ext uri="{BB962C8B-B14F-4D97-AF65-F5344CB8AC3E}">
        <p14:creationId xmlns:p14="http://schemas.microsoft.com/office/powerpoint/2010/main" val="3467613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82880" y="2053641"/>
            <a:ext cx="4571999" cy="2760098"/>
          </a:xfrm>
        </p:spPr>
        <p:txBody>
          <a:bodyPr>
            <a:normAutofit/>
          </a:bodyPr>
          <a:lstStyle/>
          <a:p>
            <a:r>
              <a:rPr lang="en-US" dirty="0">
                <a:solidFill>
                  <a:srgbClr val="FFFFFF"/>
                </a:solidFill>
              </a:rPr>
              <a:t>Thank You!</a:t>
            </a:r>
          </a:p>
        </p:txBody>
      </p:sp>
      <p:sp>
        <p:nvSpPr>
          <p:cNvPr id="3" name="Content Placeholder 2"/>
          <p:cNvSpPr>
            <a:spLocks noGrp="1"/>
          </p:cNvSpPr>
          <p:nvPr>
            <p:ph idx="1"/>
          </p:nvPr>
        </p:nvSpPr>
        <p:spPr>
          <a:xfrm>
            <a:off x="6090574" y="564515"/>
            <a:ext cx="5306084" cy="6293485"/>
          </a:xfrm>
        </p:spPr>
        <p:txBody>
          <a:bodyPr anchor="ctr">
            <a:normAutofit/>
          </a:bodyPr>
          <a:lstStyle/>
          <a:p>
            <a:r>
              <a:rPr lang="en-US" sz="2400" dirty="0">
                <a:solidFill>
                  <a:srgbClr val="000000"/>
                </a:solidFill>
              </a:rPr>
              <a:t>Questions/Concerns/Comments?</a:t>
            </a:r>
          </a:p>
          <a:p>
            <a:pPr marL="0" indent="0">
              <a:buNone/>
            </a:pPr>
            <a:endParaRPr lang="en-US" sz="2400" dirty="0">
              <a:solidFill>
                <a:srgbClr val="000000"/>
              </a:solidFill>
            </a:endParaRPr>
          </a:p>
          <a:p>
            <a:r>
              <a:rPr lang="en-US" sz="2400" dirty="0">
                <a:solidFill>
                  <a:srgbClr val="000000"/>
                </a:solidFill>
              </a:rPr>
              <a:t>Video walkthrough link: </a:t>
            </a:r>
            <a:r>
              <a:rPr lang="en-US" sz="2400" dirty="0">
                <a:solidFill>
                  <a:srgbClr val="000000"/>
                </a:solidFill>
                <a:hlinkClick r:id="rId3"/>
              </a:rPr>
              <a:t>https://drive.google.com/file/d/1NnPp9B_FS0n04dNrlY3mxoV7BN3hhd_l/view?usp=sharing</a:t>
            </a:r>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225119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Agenda</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Overview</a:t>
            </a:r>
          </a:p>
          <a:p>
            <a:r>
              <a:rPr lang="en-US" sz="2400" dirty="0">
                <a:solidFill>
                  <a:srgbClr val="000000"/>
                </a:solidFill>
                <a:latin typeface="Segoe UI Semilight" panose="020B0402040204020203" pitchFamily="34" charset="0"/>
                <a:cs typeface="Segoe UI Semilight" panose="020B0402040204020203" pitchFamily="34" charset="0"/>
              </a:rPr>
              <a:t>Background</a:t>
            </a:r>
          </a:p>
          <a:p>
            <a:r>
              <a:rPr lang="en-US" sz="2400" dirty="0">
                <a:solidFill>
                  <a:srgbClr val="000000"/>
                </a:solidFill>
                <a:latin typeface="Segoe UI Semilight" panose="020B0402040204020203" pitchFamily="34" charset="0"/>
                <a:cs typeface="Segoe UI Semilight" panose="020B0402040204020203" pitchFamily="34" charset="0"/>
              </a:rPr>
              <a:t>Problem Statement</a:t>
            </a:r>
          </a:p>
          <a:p>
            <a:r>
              <a:rPr lang="en-US" sz="2400" dirty="0">
                <a:solidFill>
                  <a:srgbClr val="000000"/>
                </a:solidFill>
                <a:latin typeface="Segoe UI Semilight" panose="020B0402040204020203" pitchFamily="34" charset="0"/>
                <a:cs typeface="Segoe UI Semilight" panose="020B0402040204020203" pitchFamily="34" charset="0"/>
              </a:rPr>
              <a:t>Machine &amp; Deep Learning models</a:t>
            </a:r>
          </a:p>
          <a:p>
            <a:r>
              <a:rPr lang="en-US" sz="2400" dirty="0">
                <a:solidFill>
                  <a:srgbClr val="000000"/>
                </a:solidFill>
                <a:latin typeface="Segoe UI Semilight" panose="020B0402040204020203" pitchFamily="34" charset="0"/>
                <a:cs typeface="Segoe UI Semilight" panose="020B0402040204020203" pitchFamily="34" charset="0"/>
              </a:rPr>
              <a:t>Conclusion</a:t>
            </a:r>
          </a:p>
          <a:p>
            <a:r>
              <a:rPr lang="en-US" sz="2400" dirty="0">
                <a:solidFill>
                  <a:srgbClr val="000000"/>
                </a:solidFill>
                <a:latin typeface="Segoe UI Semilight" panose="020B0402040204020203" pitchFamily="34" charset="0"/>
                <a:cs typeface="Segoe UI Semilight" panose="020B0402040204020203" pitchFamily="34" charset="0"/>
              </a:rPr>
              <a:t>Recommendations &amp; Future work</a:t>
            </a:r>
          </a:p>
          <a:p>
            <a:endParaRPr lang="en-US" sz="2400" dirty="0">
              <a:solidFill>
                <a:srgbClr val="000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73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Overview</a:t>
            </a:r>
          </a:p>
        </p:txBody>
      </p:sp>
      <p:sp>
        <p:nvSpPr>
          <p:cNvPr id="3" name="Content Placeholder 2"/>
          <p:cNvSpPr>
            <a:spLocks noGrp="1"/>
          </p:cNvSpPr>
          <p:nvPr>
            <p:ph idx="1"/>
          </p:nvPr>
        </p:nvSpPr>
        <p:spPr>
          <a:xfrm>
            <a:off x="6090574" y="772160"/>
            <a:ext cx="5306084" cy="5830658"/>
          </a:xfrm>
        </p:spPr>
        <p:txBody>
          <a:bodyPr anchor="ctr">
            <a:normAutofit/>
          </a:bodyPr>
          <a:lstStyle/>
          <a:p>
            <a:r>
              <a:rPr lang="en-US" sz="2300" b="1" u="sng"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What is Deep Learning? </a:t>
            </a: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It’s a machine learning technique that teaches computers to do what comes naturally to humans: learn by example</a:t>
            </a:r>
          </a:p>
          <a:p>
            <a:pPr marL="457200" lvl="1" indent="0">
              <a:buNone/>
            </a:pPr>
            <a:endPar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In deep learning, a computer model learns to perform classification </a:t>
            </a:r>
            <a:r>
              <a:rPr lang="en-US" sz="19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or regression tasks </a:t>
            </a:r>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directly from images, text, or sound</a:t>
            </a:r>
          </a:p>
          <a:p>
            <a:pPr marL="457200" lvl="1" indent="0">
              <a:buNone/>
            </a:pPr>
            <a:endPar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lvl="1"/>
            <a:r>
              <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These models can achieve state-of-the-art accuracy</a:t>
            </a:r>
          </a:p>
          <a:p>
            <a:pPr lvl="1"/>
            <a:endParaRPr lang="en-US" sz="19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lvl="1"/>
            <a:r>
              <a:rPr lang="en-US" sz="1900" dirty="0">
                <a:solidFill>
                  <a:schemeClr val="tx1">
                    <a:lumMod val="65000"/>
                    <a:lumOff val="35000"/>
                  </a:schemeClr>
                </a:solidFill>
                <a:latin typeface="Segoe UI Semilight" panose="020B0402040204020203" pitchFamily="34" charset="0"/>
                <a:cs typeface="Segoe UI Semilight" panose="020B0402040204020203" pitchFamily="34" charset="0"/>
              </a:rPr>
              <a:t>Examples include: </a:t>
            </a:r>
          </a:p>
          <a:p>
            <a:pPr lvl="2"/>
            <a:r>
              <a:rPr lang="en-US" sz="1500" dirty="0">
                <a:solidFill>
                  <a:schemeClr val="tx1">
                    <a:lumMod val="65000"/>
                    <a:lumOff val="35000"/>
                  </a:schemeClr>
                </a:solidFill>
                <a:latin typeface="Segoe UI Semilight" panose="020B0402040204020203" pitchFamily="34" charset="0"/>
                <a:cs typeface="Segoe UI Semilight" panose="020B0402040204020203" pitchFamily="34" charset="0"/>
              </a:rPr>
              <a:t>Driverless cars</a:t>
            </a:r>
          </a:p>
          <a:p>
            <a:pPr lvl="2"/>
            <a:r>
              <a:rPr lang="en-US" sz="1500" dirty="0">
                <a:solidFill>
                  <a:schemeClr val="tx1">
                    <a:lumMod val="65000"/>
                    <a:lumOff val="35000"/>
                  </a:schemeClr>
                </a:solidFill>
                <a:latin typeface="Segoe UI Semilight" panose="020B0402040204020203" pitchFamily="34" charset="0"/>
                <a:cs typeface="Segoe UI Semilight" panose="020B0402040204020203" pitchFamily="34" charset="0"/>
              </a:rPr>
              <a:t>Voice control technology in devices (like Siri)</a:t>
            </a:r>
          </a:p>
          <a:p>
            <a:pPr lvl="2"/>
            <a:r>
              <a:rPr lang="en-US" sz="1500" dirty="0">
                <a:solidFill>
                  <a:schemeClr val="tx1">
                    <a:lumMod val="65000"/>
                    <a:lumOff val="35000"/>
                  </a:schemeClr>
                </a:solidFill>
                <a:latin typeface="Segoe UI Semilight" panose="020B0402040204020203" pitchFamily="34" charset="0"/>
                <a:cs typeface="Segoe UI Semilight" panose="020B0402040204020203" pitchFamily="34" charset="0"/>
              </a:rPr>
              <a:t>Cancer detection</a:t>
            </a:r>
          </a:p>
          <a:p>
            <a:pPr lvl="1"/>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457200" lvl="1" indent="0">
              <a:buNone/>
            </a:pPr>
            <a:endParaRPr lang="en-US" sz="1900"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marL="0" indent="0">
              <a:buNone/>
            </a:pPr>
            <a:r>
              <a:rPr lang="en-US" sz="900" dirty="0">
                <a:solidFill>
                  <a:schemeClr val="tx1">
                    <a:lumMod val="65000"/>
                    <a:lumOff val="35000"/>
                  </a:schemeClr>
                </a:solidFill>
                <a:latin typeface="Segoe UI Semilight" panose="020B0402040204020203" pitchFamily="34" charset="0"/>
                <a:cs typeface="Segoe UI Semilight" panose="020B0402040204020203" pitchFamily="34" charset="0"/>
              </a:rPr>
              <a:t>Sources: https://www.mathworks.com/discovery/deep-learning.html</a:t>
            </a:r>
          </a:p>
          <a:p>
            <a:pPr marL="0" indent="0">
              <a:buNone/>
            </a:pPr>
            <a:endParaRPr lang="en-US" sz="900" dirty="0">
              <a:solidFill>
                <a:srgbClr val="000000"/>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9694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Background</a:t>
            </a:r>
          </a:p>
        </p:txBody>
      </p:sp>
      <p:sp>
        <p:nvSpPr>
          <p:cNvPr id="3" name="Content Placeholder 2"/>
          <p:cNvSpPr>
            <a:spLocks noGrp="1"/>
          </p:cNvSpPr>
          <p:nvPr>
            <p:ph idx="1"/>
          </p:nvPr>
        </p:nvSpPr>
        <p:spPr>
          <a:xfrm>
            <a:off x="6090574" y="84221"/>
            <a:ext cx="5306084" cy="6677525"/>
          </a:xfrm>
        </p:spPr>
        <p:txBody>
          <a:bodyPr anchor="ctr">
            <a:normAutofit/>
          </a:bodyPr>
          <a:lstStyle/>
          <a:p>
            <a:pPr marL="0" indent="0">
              <a:buNone/>
            </a:pPr>
            <a:r>
              <a:rPr lang="en-US" sz="2400" u="sng" dirty="0">
                <a:latin typeface="Segoe UI Semilight" panose="020B0402040204020203" pitchFamily="34" charset="0"/>
                <a:ea typeface="Segoe UI Semilight" panose="020B0702040204020203" pitchFamily="34" charset="0"/>
                <a:cs typeface="Segoe UI Semilight" panose="020B0402040204020203" pitchFamily="34" charset="0"/>
              </a:rPr>
              <a:t>How Deep Learning Works:</a:t>
            </a:r>
          </a:p>
          <a:p>
            <a:r>
              <a:rPr lang="en-US" sz="1800" dirty="0">
                <a:latin typeface="Segoe UI Semilight" panose="020B0402040204020203" pitchFamily="34" charset="0"/>
                <a:ea typeface="Segoe UI Semilight" panose="020B0702040204020203" pitchFamily="34" charset="0"/>
                <a:cs typeface="Segoe UI Semilight" panose="020B0402040204020203" pitchFamily="34" charset="0"/>
              </a:rPr>
              <a:t>Deep learning methods use neural network, which resembles the structure (or neurons) of the human brain</a:t>
            </a:r>
          </a:p>
          <a:p>
            <a:endParaRPr lang="en-US" sz="1800"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1800" dirty="0">
                <a:latin typeface="Segoe UI Semilight" panose="020B0402040204020203" pitchFamily="34" charset="0"/>
                <a:ea typeface="Segoe UI Semilight" panose="020B0702040204020203" pitchFamily="34" charset="0"/>
                <a:cs typeface="Segoe UI Semilight" panose="020B0402040204020203" pitchFamily="34" charset="0"/>
              </a:rPr>
              <a:t>The structures are connected by nodes</a:t>
            </a:r>
          </a:p>
          <a:p>
            <a:endParaRPr lang="en-US" sz="1800" dirty="0">
              <a:latin typeface="Segoe UI Semilight" panose="020B0402040204020203" pitchFamily="34" charset="0"/>
              <a:ea typeface="Segoe UI Semilight" panose="020B0702040204020203" pitchFamily="34" charset="0"/>
              <a:cs typeface="Segoe UI Semilight" panose="020B0402040204020203" pitchFamily="34" charset="0"/>
            </a:endParaRPr>
          </a:p>
          <a:p>
            <a:r>
              <a:rPr lang="en-US" sz="1800" dirty="0">
                <a:latin typeface="Segoe UI Semilight" panose="020B0402040204020203" pitchFamily="34" charset="0"/>
                <a:ea typeface="Segoe UI Semilight" panose="020B0702040204020203" pitchFamily="34" charset="0"/>
                <a:cs typeface="Segoe UI Semilight" panose="020B0402040204020203" pitchFamily="34" charset="0"/>
              </a:rPr>
              <a:t>The data passes through the nodes in each layer </a:t>
            </a:r>
          </a:p>
          <a:p>
            <a:pPr lvl="1"/>
            <a:endParaRPr lang="en-US" sz="3800"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0" indent="0">
              <a:buNone/>
            </a:pPr>
            <a:endParaRPr lang="en-US" sz="3200" dirty="0">
              <a:solidFill>
                <a:srgbClr val="000000"/>
              </a:solidFill>
              <a:latin typeface="Segoe UI Semilight" panose="020B0402040204020203" pitchFamily="34" charset="0"/>
              <a:cs typeface="Segoe UI Semilight" panose="020B0402040204020203" pitchFamily="34" charset="0"/>
            </a:endParaRPr>
          </a:p>
          <a:p>
            <a:pPr marL="0" indent="0">
              <a:buNone/>
            </a:pPr>
            <a:endParaRPr lang="en-US" sz="3200" dirty="0">
              <a:solidFill>
                <a:srgbClr val="000000"/>
              </a:solidFill>
              <a:latin typeface="Segoe UI Semilight" panose="020B0402040204020203" pitchFamily="34" charset="0"/>
              <a:cs typeface="Segoe UI Semilight" panose="020B0402040204020203" pitchFamily="34" charset="0"/>
            </a:endParaRPr>
          </a:p>
          <a:p>
            <a:pPr marL="0" indent="0">
              <a:buNone/>
            </a:pPr>
            <a:endParaRPr lang="en-US" sz="3200" dirty="0">
              <a:solidFill>
                <a:srgbClr val="000000"/>
              </a:solidFill>
              <a:latin typeface="Segoe UI Semilight" panose="020B0402040204020203" pitchFamily="34" charset="0"/>
              <a:cs typeface="Segoe UI Semilight" panose="020B0402040204020203" pitchFamily="34" charset="0"/>
            </a:endParaRPr>
          </a:p>
          <a:p>
            <a:pPr marL="0" indent="0">
              <a:buNone/>
            </a:pPr>
            <a:endParaRPr lang="en-US" sz="1100" dirty="0">
              <a:solidFill>
                <a:srgbClr val="000000"/>
              </a:solidFill>
              <a:latin typeface="Segoe UI Semilight" panose="020B0402040204020203" pitchFamily="34" charset="0"/>
              <a:cs typeface="Segoe UI Semilight" panose="020B0402040204020203" pitchFamily="34" charset="0"/>
            </a:endParaRPr>
          </a:p>
          <a:p>
            <a:pPr marL="0" indent="0">
              <a:buNone/>
            </a:pPr>
            <a:endParaRPr lang="en-US" sz="1100" dirty="0">
              <a:solidFill>
                <a:srgbClr val="000000"/>
              </a:solidFill>
              <a:latin typeface="Segoe UI Semilight" panose="020B0402040204020203" pitchFamily="34" charset="0"/>
              <a:cs typeface="Segoe UI Semilight" panose="020B0402040204020203" pitchFamily="34" charset="0"/>
            </a:endParaRPr>
          </a:p>
          <a:p>
            <a:pPr marL="0" indent="0">
              <a:buNone/>
            </a:pPr>
            <a:endParaRPr lang="en-US" sz="1100" dirty="0">
              <a:solidFill>
                <a:srgbClr val="000000"/>
              </a:solidFill>
              <a:latin typeface="Segoe UI Semilight" panose="020B0402040204020203" pitchFamily="34" charset="0"/>
              <a:cs typeface="Segoe UI Semilight" panose="020B0402040204020203" pitchFamily="34" charset="0"/>
            </a:endParaRPr>
          </a:p>
          <a:p>
            <a:pPr marL="0" indent="0">
              <a:buNone/>
            </a:pPr>
            <a:r>
              <a:rPr lang="en-US" sz="1100" dirty="0" err="1">
                <a:solidFill>
                  <a:srgbClr val="000000"/>
                </a:solidFill>
                <a:latin typeface="Segoe UI Semilight" panose="020B0402040204020203" pitchFamily="34" charset="0"/>
                <a:cs typeface="Segoe UI Semilight" panose="020B0402040204020203" pitchFamily="34" charset="0"/>
              </a:rPr>
              <a:t>ources</a:t>
            </a:r>
            <a:r>
              <a:rPr lang="en-US" sz="1100" dirty="0">
                <a:solidFill>
                  <a:srgbClr val="000000"/>
                </a:solidFill>
                <a:latin typeface="Segoe UI Semilight" panose="020B0402040204020203" pitchFamily="34" charset="0"/>
                <a:cs typeface="Segoe UI Semilight" panose="020B0402040204020203" pitchFamily="34" charset="0"/>
              </a:rPr>
              <a:t>: </a:t>
            </a:r>
            <a:r>
              <a:rPr lang="en-US" sz="1100" dirty="0">
                <a:hlinkClick r:id="rId4"/>
              </a:rPr>
              <a:t>https://www.mathworks.com/discovery/neural-network.html</a:t>
            </a:r>
            <a:endParaRPr lang="en-US" sz="1100" dirty="0">
              <a:solidFill>
                <a:srgbClr val="000000"/>
              </a:solidFill>
              <a:latin typeface="Segoe UI Semilight" panose="020B0402040204020203" pitchFamily="34" charset="0"/>
              <a:cs typeface="Segoe UI Semilight" panose="020B0402040204020203" pitchFamily="34" charset="0"/>
            </a:endParaRPr>
          </a:p>
        </p:txBody>
      </p:sp>
      <p:pic>
        <p:nvPicPr>
          <p:cNvPr id="5" name="Graphic 4">
            <a:extLst>
              <a:ext uri="{FF2B5EF4-FFF2-40B4-BE49-F238E27FC236}">
                <a16:creationId xmlns:a16="http://schemas.microsoft.com/office/drawing/2014/main" id="{20E2B5E8-0BB7-4A83-A048-87029CB5AF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0573" y="3433690"/>
            <a:ext cx="5036278" cy="2671012"/>
          </a:xfrm>
          <a:prstGeom prst="rect">
            <a:avLst/>
          </a:prstGeom>
        </p:spPr>
      </p:pic>
    </p:spTree>
    <p:extLst>
      <p:ext uri="{BB962C8B-B14F-4D97-AF65-F5344CB8AC3E}">
        <p14:creationId xmlns:p14="http://schemas.microsoft.com/office/powerpoint/2010/main" val="115360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Problem Statement </a:t>
            </a:r>
          </a:p>
        </p:txBody>
      </p:sp>
      <p:sp>
        <p:nvSpPr>
          <p:cNvPr id="5" name="Rectangle 4">
            <a:extLst>
              <a:ext uri="{FF2B5EF4-FFF2-40B4-BE49-F238E27FC236}">
                <a16:creationId xmlns:a16="http://schemas.microsoft.com/office/drawing/2014/main" id="{92D35088-623A-49A8-A946-FCAFDC94417B}"/>
              </a:ext>
            </a:extLst>
          </p:cNvPr>
          <p:cNvSpPr/>
          <p:nvPr/>
        </p:nvSpPr>
        <p:spPr>
          <a:xfrm>
            <a:off x="5695616" y="370114"/>
            <a:ext cx="6096000" cy="4216539"/>
          </a:xfrm>
          <a:prstGeom prst="rect">
            <a:avLst/>
          </a:prstGeom>
        </p:spPr>
        <p:txBody>
          <a:bodyPr>
            <a:spAutoFit/>
          </a:bodyPr>
          <a:lstStyle/>
          <a:p>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285750" indent="-285750">
              <a:buFont typeface="Arial" panose="020B0604020202020204" pitchFamily="34" charset="0"/>
              <a:buChar char="•"/>
            </a:pPr>
            <a:r>
              <a:rPr lang="en-US" u="sng" dirty="0">
                <a:latin typeface="Segoe UI Semilight" panose="020B0402040204020203" pitchFamily="34" charset="0"/>
                <a:ea typeface="Segoe UI Semilight" panose="020B0702040204020203" pitchFamily="34" charset="0"/>
                <a:cs typeface="Segoe UI Semilight" panose="020B0402040204020203" pitchFamily="34" charset="0"/>
              </a:rPr>
              <a:t>The dataset</a:t>
            </a:r>
            <a:r>
              <a:rPr lang="en-US" dirty="0">
                <a:latin typeface="Segoe UI Semilight" panose="020B0402040204020203" pitchFamily="34" charset="0"/>
                <a:ea typeface="Segoe UI Semilight" panose="020B0702040204020203" pitchFamily="34" charset="0"/>
                <a:cs typeface="Segoe UI Semilight" panose="020B0402040204020203" pitchFamily="34" charset="0"/>
              </a:rPr>
              <a:t>: Breast cancer data obtained from University of California, Irvine.  The data contains 569 patient samples and was stained to determine if the patient had cancer (i.e. - malignant) or no cancer (i.e. – benign)</a:t>
            </a:r>
          </a:p>
          <a:p>
            <a:pPr marL="285750" indent="-285750">
              <a:buFont typeface="Arial" panose="020B0604020202020204" pitchFamily="34" charset="0"/>
              <a:buChar char="•"/>
            </a:pPr>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endParaRPr lang="en-US" dirty="0">
              <a:latin typeface="Segoe UI Semilight" panose="020B0402040204020203" pitchFamily="34" charset="0"/>
              <a:ea typeface="Segoe UI Semilight" panose="020B0702040204020203" pitchFamily="34" charset="0"/>
              <a:cs typeface="Segoe UI Semilight" panose="020B0402040204020203" pitchFamily="34" charset="0"/>
            </a:endParaRPr>
          </a:p>
          <a:p>
            <a:pPr marL="285750" indent="-285750">
              <a:buFont typeface="Arial" panose="020B0604020202020204" pitchFamily="34" charset="0"/>
              <a:buChar char="•"/>
            </a:pPr>
            <a:r>
              <a:rPr lang="en-US" u="sng" dirty="0">
                <a:latin typeface="Segoe UI Semilight" panose="020B0402040204020203" pitchFamily="34" charset="0"/>
                <a:ea typeface="Segoe UI Semilight" panose="020B0702040204020203" pitchFamily="34" charset="0"/>
                <a:cs typeface="Segoe UI Semilight" panose="020B0402040204020203" pitchFamily="34" charset="0"/>
              </a:rPr>
              <a:t>The Ask</a:t>
            </a:r>
            <a:r>
              <a:rPr lang="en-US" dirty="0">
                <a:latin typeface="Segoe UI Semilight" panose="020B0402040204020203" pitchFamily="34" charset="0"/>
                <a:ea typeface="Segoe UI Semilight" panose="020B0702040204020203" pitchFamily="34" charset="0"/>
                <a:cs typeface="Segoe UI Semilight" panose="020B0402040204020203" pitchFamily="34" charset="0"/>
              </a:rPr>
              <a:t>: With the dataset provided, can we use a deep learning model to accurately predict breast cancer?</a:t>
            </a:r>
          </a:p>
          <a:p>
            <a:pPr lvl="1"/>
            <a:endParaRPr lang="en-US" sz="1600" dirty="0">
              <a:latin typeface="Segoe UI Semilight" panose="020B0402040204020203" pitchFamily="34" charset="0"/>
              <a:ea typeface="Segoe UI Semilight" panose="020B0702040204020203" pitchFamily="34" charset="0"/>
              <a:cs typeface="Segoe UI Semilight" panose="020B0402040204020203" pitchFamily="34" charset="0"/>
            </a:endParaRPr>
          </a:p>
          <a:p>
            <a:endParaRPr lang="en-US" dirty="0">
              <a:solidFill>
                <a:srgbClr val="000000"/>
              </a:solidFill>
              <a:latin typeface="Segoe UI Semilight" panose="020B0402040204020203" pitchFamily="34" charset="0"/>
              <a:cs typeface="Segoe UI Semilight" panose="020B0402040204020203" pitchFamily="34" charset="0"/>
            </a:endParaRPr>
          </a:p>
          <a:p>
            <a:endParaRPr lang="en-US" dirty="0">
              <a:solidFill>
                <a:srgbClr val="000000"/>
              </a:solidFill>
              <a:latin typeface="Segoe UI Semilight" panose="020B0402040204020203" pitchFamily="34" charset="0"/>
              <a:cs typeface="Segoe UI Semilight" panose="020B0402040204020203" pitchFamily="34" charset="0"/>
            </a:endParaRPr>
          </a:p>
          <a:p>
            <a:endParaRPr lang="en-US" dirty="0">
              <a:solidFill>
                <a:srgbClr val="000000"/>
              </a:solidFill>
              <a:latin typeface="Segoe UI Semilight" panose="020B0402040204020203" pitchFamily="34" charset="0"/>
              <a:cs typeface="Segoe UI Semilight" panose="020B0402040204020203" pitchFamily="34" charset="0"/>
            </a:endParaRPr>
          </a:p>
          <a:p>
            <a:endParaRPr lang="en-US" sz="1100" dirty="0">
              <a:solidFill>
                <a:srgbClr val="000000"/>
              </a:solidFill>
              <a:latin typeface="Segoe UI Semilight" panose="020B0402040204020203" pitchFamily="34" charset="0"/>
              <a:cs typeface="Segoe UI Semilight" panose="020B0402040204020203" pitchFamily="34" charset="0"/>
            </a:endParaRPr>
          </a:p>
          <a:p>
            <a:r>
              <a:rPr lang="en-US" sz="1100" dirty="0">
                <a:solidFill>
                  <a:srgbClr val="000000"/>
                </a:solidFill>
                <a:latin typeface="Segoe UI Semilight" panose="020B0402040204020203" pitchFamily="34" charset="0"/>
                <a:cs typeface="Segoe UI Semilight" panose="020B0402040204020203" pitchFamily="34" charset="0"/>
              </a:rPr>
              <a:t>Sources:</a:t>
            </a:r>
          </a:p>
          <a:p>
            <a:r>
              <a:rPr lang="en-US" sz="1400" dirty="0">
                <a:solidFill>
                  <a:srgbClr val="000000"/>
                </a:solidFill>
                <a:latin typeface="Segoe UI Semilight" panose="020B0402040204020203" pitchFamily="34" charset="0"/>
                <a:cs typeface="Segoe UI Semilight" panose="020B0402040204020203" pitchFamily="34" charset="0"/>
              </a:rPr>
              <a:t>Kaggle dataset: https://www.kaggle.com/uciml/breast-cancer-wisconsin-data</a:t>
            </a:r>
          </a:p>
        </p:txBody>
      </p:sp>
      <p:pic>
        <p:nvPicPr>
          <p:cNvPr id="3" name="Picture 2">
            <a:extLst>
              <a:ext uri="{FF2B5EF4-FFF2-40B4-BE49-F238E27FC236}">
                <a16:creationId xmlns:a16="http://schemas.microsoft.com/office/drawing/2014/main" id="{AC1185A6-39D2-4601-A92E-D32AFD04B395}"/>
              </a:ext>
            </a:extLst>
          </p:cNvPr>
          <p:cNvPicPr>
            <a:picLocks noChangeAspect="1"/>
          </p:cNvPicPr>
          <p:nvPr/>
        </p:nvPicPr>
        <p:blipFill>
          <a:blip r:embed="rId3"/>
          <a:stretch>
            <a:fillRect/>
          </a:stretch>
        </p:blipFill>
        <p:spPr>
          <a:xfrm>
            <a:off x="9118419" y="4755930"/>
            <a:ext cx="1772871" cy="1961475"/>
          </a:xfrm>
          <a:prstGeom prst="rect">
            <a:avLst/>
          </a:prstGeom>
        </p:spPr>
      </p:pic>
    </p:spTree>
    <p:extLst>
      <p:ext uri="{BB962C8B-B14F-4D97-AF65-F5344CB8AC3E}">
        <p14:creationId xmlns:p14="http://schemas.microsoft.com/office/powerpoint/2010/main" val="49814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K-Nearest Neighbors</a:t>
            </a:r>
          </a:p>
        </p:txBody>
      </p:sp>
      <p:sp>
        <p:nvSpPr>
          <p:cNvPr id="3" name="Content Placeholder 2"/>
          <p:cNvSpPr>
            <a:spLocks noGrp="1"/>
          </p:cNvSpPr>
          <p:nvPr>
            <p:ph idx="1"/>
          </p:nvPr>
        </p:nvSpPr>
        <p:spPr>
          <a:xfrm>
            <a:off x="6090574" y="152400"/>
            <a:ext cx="5306084" cy="5880100"/>
          </a:xfrm>
        </p:spPr>
        <p:txBody>
          <a:bodyPr anchor="ctr">
            <a:normAutofit/>
          </a:bodyPr>
          <a:lstStyle/>
          <a:p>
            <a:r>
              <a:rPr lang="en-US" sz="1600" dirty="0">
                <a:solidFill>
                  <a:srgbClr val="000000"/>
                </a:solidFill>
                <a:latin typeface="Segoe UI Semilight" panose="020B0402040204020203" pitchFamily="34" charset="0"/>
                <a:cs typeface="Segoe UI Semilight" panose="020B0402040204020203" pitchFamily="34" charset="0"/>
              </a:rPr>
              <a:t>KNN is generally used to predict categorical values based on the nearest datapoints of interests</a:t>
            </a:r>
          </a:p>
          <a:p>
            <a:pPr marL="0" indent="0">
              <a:buNone/>
            </a:pPr>
            <a:endParaRPr lang="en-US" sz="1600" dirty="0">
              <a:solidFill>
                <a:srgbClr val="000000"/>
              </a:solidFill>
              <a:latin typeface="Segoe UI Semilight" panose="020B0402040204020203" pitchFamily="34" charset="0"/>
              <a:cs typeface="Segoe UI Semilight" panose="020B0402040204020203" pitchFamily="34" charset="0"/>
            </a:endParaRPr>
          </a:p>
          <a:p>
            <a:r>
              <a:rPr lang="en-US" sz="1600" dirty="0">
                <a:solidFill>
                  <a:srgbClr val="000000"/>
                </a:solidFill>
                <a:latin typeface="Segoe UI Semilight" panose="020B0402040204020203" pitchFamily="34" charset="0"/>
                <a:cs typeface="Segoe UI Semilight" panose="020B0402040204020203" pitchFamily="34" charset="0"/>
              </a:rPr>
              <a:t>Confusion matrix: a summary of prediction results on a classification problem. The number of correct and incorrect predictions are summarized with count values and broken down by each class. </a:t>
            </a: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lang="en-US" sz="1600" dirty="0">
              <a:solidFill>
                <a:srgbClr val="000000"/>
              </a:solidFill>
              <a:latin typeface="Segoe UI Semilight" panose="020B0402040204020203" pitchFamily="34" charset="0"/>
              <a:cs typeface="Segoe UI Semilight" panose="020B0402040204020203" pitchFamily="34" charset="0"/>
            </a:endParaRPr>
          </a:p>
          <a:p>
            <a:endParaRPr sz="1600" dirty="0">
              <a:solidFill>
                <a:srgbClr val="000000"/>
              </a:solidFill>
            </a:endParaRPr>
          </a:p>
        </p:txBody>
      </p:sp>
      <p:pic>
        <p:nvPicPr>
          <p:cNvPr id="6" name="Picture 5" descr="A close up of a piece of paper&#10;&#10;Description automatically generated">
            <a:extLst>
              <a:ext uri="{FF2B5EF4-FFF2-40B4-BE49-F238E27FC236}">
                <a16:creationId xmlns:a16="http://schemas.microsoft.com/office/drawing/2014/main" id="{C8EF11E0-B64C-43E0-801B-E8D1B49BE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534" y="2474475"/>
            <a:ext cx="3712163" cy="3970775"/>
          </a:xfrm>
          <a:prstGeom prst="rect">
            <a:avLst/>
          </a:prstGeom>
        </p:spPr>
      </p:pic>
    </p:spTree>
    <p:extLst>
      <p:ext uri="{BB962C8B-B14F-4D97-AF65-F5344CB8AC3E}">
        <p14:creationId xmlns:p14="http://schemas.microsoft.com/office/powerpoint/2010/main" val="215757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Logistic Regression</a:t>
            </a:r>
          </a:p>
        </p:txBody>
      </p:sp>
      <p:sp>
        <p:nvSpPr>
          <p:cNvPr id="3" name="Content Placeholder 2"/>
          <p:cNvSpPr>
            <a:spLocks noGrp="1"/>
          </p:cNvSpPr>
          <p:nvPr>
            <p:ph idx="1"/>
          </p:nvPr>
        </p:nvSpPr>
        <p:spPr>
          <a:xfrm>
            <a:off x="6090574" y="213360"/>
            <a:ext cx="5306084" cy="5819140"/>
          </a:xfrm>
        </p:spPr>
        <p:txBody>
          <a:bodyPr anchor="ctr">
            <a:normAutofit/>
          </a:bodyPr>
          <a:lstStyle/>
          <a:p>
            <a:r>
              <a:rPr lang="en-US" sz="2400" dirty="0">
                <a:solidFill>
                  <a:srgbClr val="000000"/>
                </a:solidFill>
                <a:latin typeface="Segoe UI Semilight" panose="020B0402040204020203" pitchFamily="34" charset="0"/>
                <a:cs typeface="Segoe UI Semilight" panose="020B0402040204020203" pitchFamily="34" charset="0"/>
              </a:rPr>
              <a:t>The simplest classification algorithm used for binary or multiclassification problems (datasets where y = 0 or 1, where 1 denotes the default class). </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6" name="Picture 5" descr="A close up of a piece of paper&#10;&#10;Description automatically generated">
            <a:extLst>
              <a:ext uri="{FF2B5EF4-FFF2-40B4-BE49-F238E27FC236}">
                <a16:creationId xmlns:a16="http://schemas.microsoft.com/office/drawing/2014/main" id="{1C8AC260-CC6F-4D4D-8420-D460CF1FC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7106" y="2447169"/>
            <a:ext cx="3933019" cy="4197471"/>
          </a:xfrm>
          <a:prstGeom prst="rect">
            <a:avLst/>
          </a:prstGeom>
        </p:spPr>
      </p:pic>
    </p:spTree>
    <p:extLst>
      <p:ext uri="{BB962C8B-B14F-4D97-AF65-F5344CB8AC3E}">
        <p14:creationId xmlns:p14="http://schemas.microsoft.com/office/powerpoint/2010/main" val="237701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Support Vector Machine (SVM)</a:t>
            </a:r>
          </a:p>
        </p:txBody>
      </p:sp>
      <p:sp>
        <p:nvSpPr>
          <p:cNvPr id="3" name="Content Placeholder 2"/>
          <p:cNvSpPr>
            <a:spLocks noGrp="1"/>
          </p:cNvSpPr>
          <p:nvPr>
            <p:ph idx="1"/>
          </p:nvPr>
        </p:nvSpPr>
        <p:spPr>
          <a:xfrm>
            <a:off x="6090574" y="345440"/>
            <a:ext cx="5306084" cy="5687060"/>
          </a:xfrm>
        </p:spPr>
        <p:txBody>
          <a:bodyPr anchor="ctr">
            <a:normAutofit/>
          </a:bodyPr>
          <a:lstStyle/>
          <a:p>
            <a:r>
              <a:rPr lang="en-US" sz="2000" dirty="0">
                <a:solidFill>
                  <a:srgbClr val="000000"/>
                </a:solidFill>
                <a:latin typeface="Segoe UI Semilight" panose="020B0402040204020203" pitchFamily="34" charset="0"/>
                <a:cs typeface="Segoe UI Semilight" panose="020B0402040204020203" pitchFamily="34" charset="0"/>
              </a:rPr>
              <a:t>Is widely used classification algorithm.  SVM creates a separation line which divides the classes in the best possible manner.  Ex - dog or cat, disease or no disease</a:t>
            </a:r>
            <a:r>
              <a:rPr lang="en-US" sz="2400" dirty="0">
                <a:solidFill>
                  <a:srgbClr val="000000"/>
                </a:solidFill>
                <a:latin typeface="Segoe UI Semilight" panose="020B0402040204020203" pitchFamily="34" charset="0"/>
                <a:cs typeface="Segoe UI Semilight" panose="020B0402040204020203" pitchFamily="34" charset="0"/>
              </a:rPr>
              <a:t>.</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6" name="Picture 5" descr="A close up of a piece of paper&#10;&#10;Description automatically generated">
            <a:extLst>
              <a:ext uri="{FF2B5EF4-FFF2-40B4-BE49-F238E27FC236}">
                <a16:creationId xmlns:a16="http://schemas.microsoft.com/office/drawing/2014/main" id="{6163B64A-D3FD-44D7-9C70-C290F7F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1864" y="2316479"/>
            <a:ext cx="3963504" cy="4382891"/>
          </a:xfrm>
          <a:prstGeom prst="rect">
            <a:avLst/>
          </a:prstGeom>
        </p:spPr>
      </p:pic>
    </p:spTree>
    <p:extLst>
      <p:ext uri="{BB962C8B-B14F-4D97-AF65-F5344CB8AC3E}">
        <p14:creationId xmlns:p14="http://schemas.microsoft.com/office/powerpoint/2010/main" val="428580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Decision Tree</a:t>
            </a:r>
          </a:p>
        </p:txBody>
      </p:sp>
      <p:sp>
        <p:nvSpPr>
          <p:cNvPr id="3" name="Content Placeholder 2"/>
          <p:cNvSpPr>
            <a:spLocks noGrp="1"/>
          </p:cNvSpPr>
          <p:nvPr>
            <p:ph idx="1"/>
          </p:nvPr>
        </p:nvSpPr>
        <p:spPr>
          <a:xfrm>
            <a:off x="6090574" y="111760"/>
            <a:ext cx="5306084" cy="5920740"/>
          </a:xfrm>
        </p:spPr>
        <p:txBody>
          <a:bodyPr anchor="ctr">
            <a:normAutofit/>
          </a:bodyPr>
          <a:lstStyle/>
          <a:p>
            <a:r>
              <a:rPr lang="en-US" sz="2000" dirty="0">
                <a:solidFill>
                  <a:srgbClr val="000000"/>
                </a:solidFill>
                <a:latin typeface="Segoe UI Semilight" panose="020B0402040204020203" pitchFamily="34" charset="0"/>
                <a:cs typeface="Segoe UI Semilight" panose="020B0402040204020203" pitchFamily="34" charset="0"/>
              </a:rPr>
              <a:t>Is an inverted tree shaped algorithm used to determine a course of action.  Each tree branch represents a possible decision</a:t>
            </a: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lang="en-US" sz="2400" dirty="0">
              <a:solidFill>
                <a:srgbClr val="000000"/>
              </a:solidFill>
              <a:latin typeface="Segoe UI Semilight" panose="020B0402040204020203" pitchFamily="34" charset="0"/>
              <a:cs typeface="Segoe UI Semilight" panose="020B0402040204020203" pitchFamily="34" charset="0"/>
            </a:endParaRPr>
          </a:p>
          <a:p>
            <a:endParaRPr sz="2400" dirty="0">
              <a:solidFill>
                <a:srgbClr val="000000"/>
              </a:solidFill>
            </a:endParaRPr>
          </a:p>
        </p:txBody>
      </p:sp>
      <p:pic>
        <p:nvPicPr>
          <p:cNvPr id="6" name="Picture 5" descr="A close up of text on a white background&#10;&#10;Description automatically generated">
            <a:extLst>
              <a:ext uri="{FF2B5EF4-FFF2-40B4-BE49-F238E27FC236}">
                <a16:creationId xmlns:a16="http://schemas.microsoft.com/office/drawing/2014/main" id="{5F4E76B6-8ED4-4DBE-AB72-9A035F7D09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1816148"/>
            <a:ext cx="3894494" cy="4371731"/>
          </a:xfrm>
          <a:prstGeom prst="rect">
            <a:avLst/>
          </a:prstGeom>
        </p:spPr>
      </p:pic>
    </p:spTree>
    <p:extLst>
      <p:ext uri="{BB962C8B-B14F-4D97-AF65-F5344CB8AC3E}">
        <p14:creationId xmlns:p14="http://schemas.microsoft.com/office/powerpoint/2010/main" val="1177048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WebD038</Template>
  <TotalTime>5535</TotalTime>
  <Words>1077</Words>
  <Application>Microsoft Office PowerPoint</Application>
  <PresentationFormat>Widescreen</PresentationFormat>
  <Paragraphs>151</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 Semilight</vt:lpstr>
      <vt:lpstr>Office Theme</vt:lpstr>
      <vt:lpstr>Deep Learning Module 4 project   Predicting Breast Cancer </vt:lpstr>
      <vt:lpstr>Agenda</vt:lpstr>
      <vt:lpstr>Overview</vt:lpstr>
      <vt:lpstr>Background</vt:lpstr>
      <vt:lpstr>Problem Statement </vt:lpstr>
      <vt:lpstr>K-Nearest Neighbors</vt:lpstr>
      <vt:lpstr>Logistic Regression</vt:lpstr>
      <vt:lpstr>Support Vector Machine (SVM)</vt:lpstr>
      <vt:lpstr>Decision Tree</vt:lpstr>
      <vt:lpstr>Random Forest</vt:lpstr>
      <vt:lpstr>Keras  (Deep learning)</vt:lpstr>
      <vt:lpstr>Conclusions</vt:lpstr>
      <vt:lpstr>Recommendations&amp;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LaShanni Butler</dc:creator>
  <cp:lastModifiedBy>LaShanni Butler</cp:lastModifiedBy>
  <cp:revision>75</cp:revision>
  <dcterms:created xsi:type="dcterms:W3CDTF">2019-01-23T23:35:42Z</dcterms:created>
  <dcterms:modified xsi:type="dcterms:W3CDTF">2019-07-27T05:40:10Z</dcterms:modified>
</cp:coreProperties>
</file>