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12801600" cx="9601200"/>
  <p:notesSz cx="6858000" cy="9144000"/>
  <p:embeddedFontLs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89BEB2-66A8-41DC-9F68-FAFB117181FE}">
  <a:tblStyle styleId="{A689BEB2-66A8-41DC-9F68-FAFB117181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cb4a4529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8cb4a4529a_0_4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cb4a4529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8cb4a4529a_0_5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cb4a4529a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8cb4a4529a_0_68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cb4a4529a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8cb4a4529a_0_8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cb4a4529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8cb4a4529a_0_9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cb4a4529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8cb4a4529a_0_10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cb4a4529a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8cb4a4529a_0_11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cb4a4529a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8cb4a4529a_0_13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cb4a4529a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8cb4a4529a_0_14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cb4a4529a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8cb4a4529a_0_15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cb4a4529a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8cb4a4529a_0_17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cb4a4529a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8cb4a4529a_0_19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cb4a4529a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8cb4a4529a_0_22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cb4a4529a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8cb4a4529a_0_23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cb4a4529a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8cb4a4529a_0_25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cb4a4529a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8cb4a4529a_0_1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cb4a4529a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8cb4a4529a_0_3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0" y="2446960"/>
            <a:ext cx="9601200" cy="831000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611500" y="11632650"/>
            <a:ext cx="437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D0A27"/>
                </a:solidFill>
                <a:latin typeface="Impact"/>
                <a:ea typeface="Impact"/>
                <a:cs typeface="Impact"/>
                <a:sym typeface="Impact"/>
              </a:rPr>
              <a:t>Lucas Sugahara</a:t>
            </a:r>
            <a:endParaRPr sz="4800">
              <a:solidFill>
                <a:srgbClr val="0D0A27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92" name="Google Shape;92;p13" title="ChatGPT Image 22 de set. de 2025, 12_02_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01201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2799855" y="806736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sem Mistério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651275" y="2926875"/>
            <a:ext cx="7990500" cy="79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🧾 Explicando o passo a passo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CatBoostClassifier</a:t>
            </a:r>
            <a:r>
              <a:rPr lang="pt-BR" sz="2400">
                <a:solidFill>
                  <a:schemeClr val="dk1"/>
                </a:solidFill>
              </a:rPr>
              <a:t> → cria o modelo de classificação.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categorical_features</a:t>
            </a:r>
            <a:r>
              <a:rPr lang="pt-BR" sz="2400">
                <a:solidFill>
                  <a:schemeClr val="dk1"/>
                </a:solidFill>
              </a:rPr>
              <a:t> → avisa ao CatBoost qual coluna contém categorias (no caso, “Cidade”).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fit</a:t>
            </a:r>
            <a:r>
              <a:rPr lang="pt-BR" sz="2400">
                <a:solidFill>
                  <a:schemeClr val="dk1"/>
                </a:solidFill>
              </a:rPr>
              <a:t> → treina o modelo com os dados.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predict</a:t>
            </a:r>
            <a:r>
              <a:rPr lang="pt-BR" sz="2400">
                <a:solidFill>
                  <a:schemeClr val="dk1"/>
                </a:solidFill>
              </a:rPr>
              <a:t> → faz a previsão.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No nosso exemplo, o modelo olha idade e cidade e tenta prever se a pessoa vai comprar.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📌 O mais incrível? Você não precisou converter “São Paulo”, “Rio” ou “Curitiba” em números manualmente. O CatBoost já entende isso sozinho!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07750" y="5058050"/>
            <a:ext cx="80703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b="1" lang="pt-BR" sz="7000">
                <a:solidFill>
                  <a:schemeClr val="lt1"/>
                </a:solidFill>
              </a:rPr>
              <a:t>A Força em Ação: Exemplos Práticos</a:t>
            </a:r>
            <a:endParaRPr b="1" sz="7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870785" y="724876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976944" y="8776129"/>
            <a:ext cx="7731900" cy="1062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870768" y="9340866"/>
            <a:ext cx="7816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Chegou a hora de colocar o sabre de luz em prática!</a:t>
            </a:r>
            <a:br>
              <a:rPr lang="pt-BR" sz="2000">
                <a:solidFill>
                  <a:schemeClr val="lt1"/>
                </a:solidFill>
              </a:rPr>
            </a:br>
            <a:r>
              <a:rPr lang="pt-BR" sz="2000">
                <a:solidFill>
                  <a:schemeClr val="lt1"/>
                </a:solidFill>
              </a:rPr>
              <a:t> Até aqui vimos como o CatBoost funciona em um dataset pequeno e inventado. Agora, vamos aplicar em um </a:t>
            </a:r>
            <a:r>
              <a:rPr b="1" lang="pt-BR" sz="2000">
                <a:solidFill>
                  <a:schemeClr val="lt1"/>
                </a:solidFill>
              </a:rPr>
              <a:t>case mais realista</a:t>
            </a:r>
            <a:r>
              <a:rPr lang="pt-BR" sz="2000">
                <a:solidFill>
                  <a:schemeClr val="lt1"/>
                </a:solidFill>
              </a:rPr>
              <a:t>: prever quem sobreviveu ao desastre do Titanic.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Esse é um dos datasets mais famosos para quem estuda Data Science porque tem um mix de variáveis numéricas e categóricas — o cenário perfeito para mostrar a força do CatBoost.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1098275" y="328250"/>
            <a:ext cx="8140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chemeClr val="dk1"/>
                </a:solidFill>
              </a:rPr>
              <a:t>A Força em Ação: Exemplos Práticos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651275" y="2802725"/>
            <a:ext cx="8140800" cy="6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⚓ O Desafio do Titanic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dataset do Titanic contém informações como: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Idade</a:t>
            </a:r>
            <a:r>
              <a:rPr lang="pt-BR" sz="2400">
                <a:solidFill>
                  <a:schemeClr val="dk1"/>
                </a:solidFill>
              </a:rPr>
              <a:t> dos passageiros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Sexo</a:t>
            </a:r>
            <a:r>
              <a:rPr lang="pt-BR" sz="2400">
                <a:solidFill>
                  <a:schemeClr val="dk1"/>
                </a:solidFill>
              </a:rPr>
              <a:t> (masculino ou feminino)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Classe</a:t>
            </a:r>
            <a:r>
              <a:rPr lang="pt-BR" sz="2400">
                <a:solidFill>
                  <a:schemeClr val="dk1"/>
                </a:solidFill>
              </a:rPr>
              <a:t> (1ª, 2ª ou 3ª classe)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Local de embarque</a:t>
            </a:r>
            <a:br>
              <a:rPr b="1" lang="pt-BR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Se sobreviveu ou não</a:t>
            </a:r>
            <a:r>
              <a:rPr lang="pt-BR" sz="2400">
                <a:solidFill>
                  <a:schemeClr val="dk1"/>
                </a:solidFill>
              </a:rPr>
              <a:t> (a variável que queremos prever)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Nosso objetivo: treinar o CatBoost para prever se uma pessoa sobreviveria ou não, a partir desses dados.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/>
        </p:nvSpPr>
        <p:spPr>
          <a:xfrm>
            <a:off x="1098275" y="328250"/>
            <a:ext cx="8140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chemeClr val="dk1"/>
                </a:solidFill>
              </a:rPr>
              <a:t>A Força em Ação: Exemplos Práticos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651275" y="2845400"/>
            <a:ext cx="8587800" cy="83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import pandas as pd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from catboost import CatBoostClassifier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from sklearn.model_selection import train_test_split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from sklearn.metrics import accuracy_score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Carregando dataset Titanic (já limpo para simplificar)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url = "https://raw.githubusercontent.com/datasciencedojo/datasets/master/titanic.csv"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df = pd.read_csv(url)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Selecionando algumas colunas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X = df[["Pclass", "Sex", "Age", "Embarked"]]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y = df["Survived"]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Preenchendo valores faltantes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X["Age"].fillna(X["Age"].median(), inplace=True)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X["Embarked"].fillna("S", inplace=True)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Definindo variáveis categóricas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categorical_features = [1, 3]  # colunas 'Sex' e 'Embarked'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1098275" y="328250"/>
            <a:ext cx="8140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chemeClr val="dk1"/>
                </a:solidFill>
              </a:rPr>
              <a:t>A Força em Ação: Exemplos Práticos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651275" y="2845400"/>
            <a:ext cx="8289900" cy="868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Dividindo em treino e teste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X_train, X_test, y_train, y_test = train_test_split(X, y, test_size=0.2, random_state=42)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Criando o modelo CatBoost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model = CatBoostClassifier(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    iterations=200,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    depth=5,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    learning_rate=0.1,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    verbose=0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Treinando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model.fit(X_train, y_train, cat_features=categorical_features)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Fazendo previsões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y_pred = model.predict(X_test)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# Avaliando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acc = accuracy_score(y_test, y_pred)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print("Acurácia no teste:", acc)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1098275" y="328250"/>
            <a:ext cx="8140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rPr b="1" lang="pt-BR" sz="4000">
                <a:solidFill>
                  <a:schemeClr val="dk1"/>
                </a:solidFill>
              </a:rPr>
              <a:t>A Força em Ação: Exemplos Práticos</a:t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651275" y="2827950"/>
            <a:ext cx="8289900" cy="7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🔍 Explicando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Importamos os dados do Titanic</a:t>
            </a:r>
            <a:r>
              <a:rPr lang="pt-BR" sz="2000">
                <a:solidFill>
                  <a:schemeClr val="dk1"/>
                </a:solidFill>
              </a:rPr>
              <a:t>: um dataset real e famoso.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Selecionamos colunas importantes</a:t>
            </a:r>
            <a:r>
              <a:rPr lang="pt-BR" sz="2000">
                <a:solidFill>
                  <a:schemeClr val="dk1"/>
                </a:solidFill>
              </a:rPr>
              <a:t>: classe, sexo, idade e porto de embarque.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Tratamos valores nulos</a:t>
            </a:r>
            <a:r>
              <a:rPr lang="pt-BR" sz="2000">
                <a:solidFill>
                  <a:schemeClr val="dk1"/>
                </a:solidFill>
              </a:rPr>
              <a:t>: idade média para quem não tinha registro e “S” para embarque.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Definimos as categóricas</a:t>
            </a:r>
            <a:r>
              <a:rPr lang="pt-BR" sz="2000">
                <a:solidFill>
                  <a:schemeClr val="dk1"/>
                </a:solidFill>
              </a:rPr>
              <a:t>: “Sex” e “Embarked”.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T</a:t>
            </a:r>
            <a:r>
              <a:rPr b="1" lang="pt-BR" sz="2000">
                <a:solidFill>
                  <a:schemeClr val="dk1"/>
                </a:solidFill>
              </a:rPr>
              <a:t>reinamos o modelo</a:t>
            </a:r>
            <a:r>
              <a:rPr lang="pt-BR" sz="2000">
                <a:solidFill>
                  <a:schemeClr val="dk1"/>
                </a:solidFill>
              </a:rPr>
              <a:t> com 200 iterações.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t-BR" sz="2000">
                <a:solidFill>
                  <a:schemeClr val="dk1"/>
                </a:solidFill>
              </a:rPr>
              <a:t>Avaliamos com acurácia</a:t>
            </a:r>
            <a:r>
              <a:rPr lang="pt-BR" sz="2000">
                <a:solidFill>
                  <a:schemeClr val="dk1"/>
                </a:solidFill>
              </a:rPr>
              <a:t>: normalmente dá algo em torno de </a:t>
            </a:r>
            <a:r>
              <a:rPr b="1" lang="pt-BR" sz="2000">
                <a:solidFill>
                  <a:schemeClr val="dk1"/>
                </a:solidFill>
              </a:rPr>
              <a:t>0.75 a 0.80</a:t>
            </a:r>
            <a:r>
              <a:rPr lang="pt-BR" sz="2000">
                <a:solidFill>
                  <a:schemeClr val="dk1"/>
                </a:solidFill>
              </a:rPr>
              <a:t> (o que já é muito bom para algo simples).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💡 O que aprendemos aqui?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O CatBoost não exige pré-processamento complexo de variáveis categóricas.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Ele lida bem com dados reais e mistos.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Com poucos ajustes, já entrega bons resultados.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É como um jovem padawan que, logo no primeiro treino, já mostra que tem talento pra virar Jedi!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42338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934702" y="4797595"/>
            <a:ext cx="781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Segredos de Jedi: Ajustando Hiperparâmetros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870860" y="744876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870768" y="9340866"/>
            <a:ext cx="7816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Um Jedi nunca subestima o poder da Força.</a:t>
            </a:r>
            <a:br>
              <a:rPr lang="pt-BR" sz="2400">
                <a:solidFill>
                  <a:schemeClr val="lt1"/>
                </a:solidFill>
              </a:rPr>
            </a:br>
            <a:r>
              <a:rPr lang="pt-BR" sz="2400">
                <a:solidFill>
                  <a:schemeClr val="lt1"/>
                </a:solidFill>
              </a:rPr>
              <a:t> E um cientista de dados nunca subestima o poder dos </a:t>
            </a:r>
            <a:r>
              <a:rPr b="1" lang="pt-BR" sz="2400">
                <a:solidFill>
                  <a:schemeClr val="lt1"/>
                </a:solidFill>
              </a:rPr>
              <a:t>hiperparâmetros</a:t>
            </a:r>
            <a:r>
              <a:rPr lang="pt-BR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</a:rPr>
              <a:t>No CatBoost, esses ajustes são como afinar um sabre de luz: se você exagerar, pode queimar tudo (</a:t>
            </a:r>
            <a:r>
              <a:rPr i="1" lang="pt-BR" sz="2400">
                <a:solidFill>
                  <a:schemeClr val="lt1"/>
                </a:solidFill>
              </a:rPr>
              <a:t>overfitting</a:t>
            </a:r>
            <a:r>
              <a:rPr lang="pt-BR" sz="2400">
                <a:solidFill>
                  <a:schemeClr val="lt1"/>
                </a:solidFill>
              </a:rPr>
              <a:t>), mas se calibrar direito, vira uma arma imbatível para resolver problemas de previsão.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Segredos de Jedi: Ajustando Hiperparâmetros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655650" y="3019775"/>
            <a:ext cx="8289900" cy="8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⚙️ Principais Hiperparâmetros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iterations</a:t>
            </a:r>
            <a:br>
              <a:rPr b="1" lang="pt-BR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Quantidade de árvores que o modelo vai construir.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Quanto mais, maior a chance de aprender, mas também cresce o risco de memorizar demais os dados.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Exemplo: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iterations=500</a:t>
            </a:r>
            <a:r>
              <a:rPr lang="pt-BR" sz="2400">
                <a:solidFill>
                  <a:schemeClr val="dk1"/>
                </a:solidFill>
              </a:rPr>
              <a:t>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pt-BR" sz="2400">
                <a:solidFill>
                  <a:schemeClr val="dk1"/>
                </a:solidFill>
              </a:rPr>
              <a:t>depth</a:t>
            </a:r>
            <a:br>
              <a:rPr b="1" lang="pt-BR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Profundidade das árvores de decisão.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Árvores mais profundas captam mais detalhes, mas podem exagerar e decorar o dataset.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-BR" sz="2400">
                <a:solidFill>
                  <a:schemeClr val="dk1"/>
                </a:solidFill>
              </a:rPr>
              <a:t>Exemplo: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depth=6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Segredos de Jedi: Ajustando Hiperparâmetros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51" name="Google Shape;2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655650" y="3019775"/>
            <a:ext cx="8289900" cy="8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3. learning_rate</a:t>
            </a:r>
            <a:br>
              <a:rPr b="1" lang="pt-BR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 tamanho do “passo” que o modelo dá a cada iteração.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Taxas pequenas aprendem devagar, mas são mais seguras.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Exemplo: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learning_rate=0.05</a:t>
            </a:r>
            <a:r>
              <a:rPr lang="pt-BR" sz="2400">
                <a:solidFill>
                  <a:schemeClr val="dk1"/>
                </a:solidFill>
              </a:rPr>
              <a:t>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4. l2_leaf_reg</a:t>
            </a:r>
            <a:br>
              <a:rPr b="1" lang="pt-BR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Regularização (penalidade para evitar complexidade excessiva).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É como uma proteção contra o lado sombrio do </a:t>
            </a:r>
            <a:r>
              <a:rPr i="1" lang="pt-BR" sz="2400">
                <a:solidFill>
                  <a:schemeClr val="dk1"/>
                </a:solidFill>
              </a:rPr>
              <a:t>overfitting</a:t>
            </a:r>
            <a:r>
              <a:rPr lang="pt-BR" sz="2400">
                <a:solidFill>
                  <a:schemeClr val="dk1"/>
                </a:solidFill>
              </a:rPr>
              <a:t>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Exemplo: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l2_leaf_reg=3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Segredos de Jedi: Ajustando Hiperparâmetros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655650" y="3019775"/>
            <a:ext cx="82899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5. loss_function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Define como o erro é medido.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Logloss</a:t>
            </a:r>
            <a:r>
              <a:rPr lang="pt-BR" sz="2400">
                <a:solidFill>
                  <a:schemeClr val="dk1"/>
                </a:solidFill>
              </a:rPr>
              <a:t> para classificação binária,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RMSE</a:t>
            </a:r>
            <a:r>
              <a:rPr lang="pt-BR" sz="2400">
                <a:solidFill>
                  <a:schemeClr val="dk1"/>
                </a:solidFill>
              </a:rPr>
              <a:t> para regressão, por exemplo.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505450" y="5426975"/>
            <a:ext cx="8435700" cy="66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from catboost import CatBoostClassifier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from sklearn.model_selection import train_test_split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from sklearn.metrics import accuracy_score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import pandas as pd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Carregando Titanic novamente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url = "https://raw.githubusercontent.com/datasciencedojo/datasets/master/titanic.csv"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df = pd.read_csv(url)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X = df[["Pclass", "Sex", "Age", "Embarked"]]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y = df["Survived"]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X["Age"].fillna(X["Age"].median(), inplace=True)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X["Embarked"].fillna("S", inplace=True)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categorical_features = [1, 3]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X_train, X_test, y_train, y_test = train_test_split(X, y, test_size=0.2, random_state=42)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870768" y="2999059"/>
            <a:ext cx="7816500" cy="9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Em um universo cada vez mais movido pela informação, os dados são como estrelas: parecem distantes e caóticos à primeira vista, mas quando observados com cuidado, formam constelações que nos ajudam a entender o todo.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 Data Science surge justamente para dar ordem a esse caos. É como se fosse a </a:t>
            </a:r>
            <a:r>
              <a:rPr b="1" lang="pt-BR" sz="2400">
                <a:solidFill>
                  <a:schemeClr val="dk1"/>
                </a:solidFill>
              </a:rPr>
              <a:t>Força</a:t>
            </a:r>
            <a:r>
              <a:rPr lang="pt-BR" sz="2400">
                <a:solidFill>
                  <a:schemeClr val="dk1"/>
                </a:solidFill>
              </a:rPr>
              <a:t>: invisível, mas presente em tudo, conectando empresas, pessoas e decisões.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Dentro desse campo, os modelos de machine learning são os sabres de luz do cientista de dados. Entre eles, o </a:t>
            </a:r>
            <a:r>
              <a:rPr b="1" lang="pt-BR" sz="2400">
                <a:solidFill>
                  <a:schemeClr val="dk1"/>
                </a:solidFill>
              </a:rPr>
              <a:t>CatBoost</a:t>
            </a:r>
            <a:r>
              <a:rPr lang="pt-BR" sz="2400">
                <a:solidFill>
                  <a:schemeClr val="dk1"/>
                </a:solidFill>
              </a:rPr>
              <a:t> aparece como uma “nova esperança”, oferecendo praticidade, desempenho e, principalmente, a capacidade de lidar com variáveis categóricas sem grandes malabarismos.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Se você é iniciante, relaxa: este guia vai te acompanhar do básico ao avançado, com exemplos práticos e comparações fáceis de entender. Afinal, ninguém nasce Jedi — todo mundo começa como padawan.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Introdução à Força dos Dados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Segredos de Jedi: Ajustando Hiperparâmetros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70" name="Google Shape;27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 txBox="1"/>
          <p:nvPr/>
        </p:nvSpPr>
        <p:spPr>
          <a:xfrm>
            <a:off x="505450" y="2552675"/>
            <a:ext cx="8435700" cy="480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# Ajustando hiperparâmetros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model = CatBoostClassifier(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iterations=500,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depth=6,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learning_rate=0.05,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l2_leaf_reg=5,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loss_function="Logloss",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    verbose=0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model.fit(X_train, y_train, cat_features=categorical_features)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y_pred = model.predict(X_test)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print("Acurácia ajustada:", accuracy_score(y_test, y_pred))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505450" y="7498100"/>
            <a:ext cx="84357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💡 O que aprendemos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pt-BR" sz="2000">
                <a:solidFill>
                  <a:schemeClr val="dk1"/>
                </a:solidFill>
              </a:rPr>
              <a:t>iterations</a:t>
            </a:r>
            <a:r>
              <a:rPr lang="pt-BR" sz="2000">
                <a:solidFill>
                  <a:schemeClr val="dk1"/>
                </a:solidFill>
              </a:rPr>
              <a:t> = mais árvores → mais aprendizado (mas cuidado!).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pt-BR" sz="2000">
                <a:solidFill>
                  <a:schemeClr val="dk1"/>
                </a:solidFill>
              </a:rPr>
              <a:t>depth</a:t>
            </a:r>
            <a:r>
              <a:rPr lang="pt-BR" sz="2000">
                <a:solidFill>
                  <a:schemeClr val="dk1"/>
                </a:solidFill>
              </a:rPr>
              <a:t> = mais profundidade → mais detalhes (e risco de decorar os dados).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pt-BR" sz="2000">
                <a:solidFill>
                  <a:schemeClr val="dk1"/>
                </a:solidFill>
              </a:rPr>
              <a:t>learning_rate</a:t>
            </a:r>
            <a:r>
              <a:rPr lang="pt-BR" sz="2000">
                <a:solidFill>
                  <a:schemeClr val="dk1"/>
                </a:solidFill>
              </a:rPr>
              <a:t> = passos menores → aprendizado mais controlado.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pt-BR" sz="2000">
                <a:solidFill>
                  <a:schemeClr val="dk1"/>
                </a:solidFill>
              </a:rPr>
              <a:t>l2_leaf_reg</a:t>
            </a:r>
            <a:r>
              <a:rPr lang="pt-BR" sz="2000">
                <a:solidFill>
                  <a:schemeClr val="dk1"/>
                </a:solidFill>
              </a:rPr>
              <a:t> = o escudo contra o lado sombrio do </a:t>
            </a:r>
            <a:r>
              <a:rPr i="1" lang="pt-BR" sz="2000">
                <a:solidFill>
                  <a:schemeClr val="dk1"/>
                </a:solidFill>
              </a:rPr>
              <a:t>overfitting</a:t>
            </a:r>
            <a:r>
              <a:rPr lang="pt-BR" sz="2000">
                <a:solidFill>
                  <a:schemeClr val="dk1"/>
                </a:solidFill>
              </a:rPr>
              <a:t>.</a:t>
            </a:r>
            <a:br>
              <a:rPr lang="pt-BR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Se você sentir que o modelo está indo bem demais no treino, mas mal no teste, é sinal de que caiu no </a:t>
            </a:r>
            <a:r>
              <a:rPr b="1" lang="pt-BR" sz="2000">
                <a:solidFill>
                  <a:schemeClr val="dk1"/>
                </a:solidFill>
              </a:rPr>
              <a:t>lado negro</a:t>
            </a:r>
            <a:r>
              <a:rPr lang="pt-BR" sz="2000">
                <a:solidFill>
                  <a:schemeClr val="dk1"/>
                </a:solidFill>
              </a:rPr>
              <a:t>. Nesse caso, aumente a regularização ou reduza a profundidade.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892277" y="6388320"/>
            <a:ext cx="7816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CatBoost no Mercado Real</a:t>
            </a:r>
            <a:endParaRPr/>
          </a:p>
        </p:txBody>
      </p:sp>
      <p:sp>
        <p:nvSpPr>
          <p:cNvPr id="279" name="Google Shape;279;p33"/>
          <p:cNvSpPr txBox="1"/>
          <p:nvPr/>
        </p:nvSpPr>
        <p:spPr>
          <a:xfrm>
            <a:off x="807610" y="213360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3"/>
          <p:cNvSpPr txBox="1"/>
          <p:nvPr/>
        </p:nvSpPr>
        <p:spPr>
          <a:xfrm>
            <a:off x="870768" y="9340866"/>
            <a:ext cx="7816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Treinar modelos em datasets de exemplo é como um Jedi praticar com o sabre de luz desligado: ajuda, mas não mostra o verdadeiro poder da Força.</a:t>
            </a:r>
            <a:br>
              <a:rPr lang="pt-BR" sz="2400">
                <a:solidFill>
                  <a:schemeClr val="lt1"/>
                </a:solidFill>
              </a:rPr>
            </a:br>
            <a:r>
              <a:rPr lang="pt-BR" sz="2400">
                <a:solidFill>
                  <a:schemeClr val="lt1"/>
                </a:solidFill>
              </a:rPr>
              <a:t> Na vida real, o </a:t>
            </a:r>
            <a:r>
              <a:rPr b="1" lang="pt-BR" sz="2400">
                <a:solidFill>
                  <a:schemeClr val="lt1"/>
                </a:solidFill>
              </a:rPr>
              <a:t>CatBoost</a:t>
            </a:r>
            <a:r>
              <a:rPr lang="pt-BR" sz="2400">
                <a:solidFill>
                  <a:schemeClr val="lt1"/>
                </a:solidFill>
              </a:rPr>
              <a:t> já foi usado em vários setores para resolver problemas complexos e gerar impacto direto nos negócios.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no Mercado Real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/>
        </p:nvSpPr>
        <p:spPr>
          <a:xfrm>
            <a:off x="655650" y="2590525"/>
            <a:ext cx="8289900" cy="4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💰 Finanças – Detectando Fraudes em Transações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Bancos e fintechs enfrentam milhões de transações por dia. Entre elas, estão as tentativas de fraude.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 CatBoost consegue identificar padrões suspeitos (como compras fora do país ou em horários estranhos).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Sua vantagem é lidar bem com variáveis categóricas, como </a:t>
            </a:r>
            <a:r>
              <a:rPr b="1" lang="pt-BR" sz="2400">
                <a:solidFill>
                  <a:schemeClr val="dk1"/>
                </a:solidFill>
              </a:rPr>
              <a:t>tipo de cartão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b="1" lang="pt-BR" sz="2400">
                <a:solidFill>
                  <a:schemeClr val="dk1"/>
                </a:solidFill>
              </a:rPr>
              <a:t>local da compra</a:t>
            </a:r>
            <a:r>
              <a:rPr lang="pt-BR" sz="2400">
                <a:solidFill>
                  <a:schemeClr val="dk1"/>
                </a:solidFill>
              </a:rPr>
              <a:t>, sem precisar de pré-processamentos complicados.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 👉 Resultado: menos fraudes passam despercebidas e menos clientes honestos são bloqueados por engano.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92" name="Google Shape;292;p34"/>
          <p:cNvSpPr txBox="1"/>
          <p:nvPr/>
        </p:nvSpPr>
        <p:spPr>
          <a:xfrm>
            <a:off x="655650" y="7275925"/>
            <a:ext cx="8289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🏥 Saúde – Previsão de Doenças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Hospitais e clínicas coletam toneladas de informações sobre pacientes: idade, exames, sintomas, histórico familiar.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 CatBoost já foi usado para prever a chance de um paciente desenvolver doenças crônicas, como diabetes ou problemas cardíacos.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 modelo ajuda médicos a </a:t>
            </a:r>
            <a:r>
              <a:rPr b="1" lang="pt-BR" sz="2400">
                <a:solidFill>
                  <a:schemeClr val="dk1"/>
                </a:solidFill>
              </a:rPr>
              <a:t>agir preventivamente</a:t>
            </a:r>
            <a:r>
              <a:rPr lang="pt-BR" sz="2400">
                <a:solidFill>
                  <a:schemeClr val="dk1"/>
                </a:solidFill>
              </a:rPr>
              <a:t> antes que a doença avance.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 👉 Resultado: diagnósticos mais rápidos e tratamento antecipado.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/>
        </p:nvSpPr>
        <p:spPr>
          <a:xfrm>
            <a:off x="1098275" y="328250"/>
            <a:ext cx="814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no Mercado Real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300" name="Google Shape;3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655650" y="3019775"/>
            <a:ext cx="8289900" cy="9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🛒 E-commerce – Recomendação de Produtos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Grandes lojas online usam CatBoost para entender o que você gosta de comprar.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Ele cruza informações como idade, histórico de compras, localização e até horário em que você navega.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Com isso, recomenda produtos de forma mais personalizada.</a:t>
            </a:r>
            <a:br>
              <a:rPr lang="pt-BR" sz="2400">
                <a:solidFill>
                  <a:schemeClr val="dk1"/>
                </a:solidFill>
              </a:rPr>
            </a:br>
            <a:r>
              <a:rPr lang="pt-BR" sz="2400">
                <a:solidFill>
                  <a:schemeClr val="dk1"/>
                </a:solidFill>
              </a:rPr>
              <a:t> 👉 Resultado: aumento de vendas e clientes mais satisfeitos.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🎯 O Diferencial no Mercado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Enquanto outros modelos exigem muito tempo de preparo dos dados, o CatBoost reduz essa etapa.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Menos tempo de engenharia de features → Mais tempo focado em insights.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Performance alta mesmo em datasets complexos.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Resultados consistentes em problemas do mundo real.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Em resumo: no mercado, o CatBoost é como aquele Jedi que não só domina a Força, mas também resolve treta de verdade quando o Império ataca.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892277" y="6388320"/>
            <a:ext cx="7816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Conclusão: O Despertar dos Dados</a:t>
            </a:r>
            <a:endParaRPr sz="7000"/>
          </a:p>
        </p:txBody>
      </p:sp>
      <p:sp>
        <p:nvSpPr>
          <p:cNvPr id="308" name="Google Shape;308;p36"/>
          <p:cNvSpPr txBox="1"/>
          <p:nvPr/>
        </p:nvSpPr>
        <p:spPr>
          <a:xfrm>
            <a:off x="807610" y="213360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976944" y="8776129"/>
            <a:ext cx="7731900" cy="1062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6"/>
          <p:cNvSpPr txBox="1"/>
          <p:nvPr/>
        </p:nvSpPr>
        <p:spPr>
          <a:xfrm>
            <a:off x="870768" y="9340866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Chegamos ao fim da nossa jornada pelo universo do </a:t>
            </a:r>
            <a:r>
              <a:rPr b="1" lang="pt-BR" sz="2400">
                <a:solidFill>
                  <a:schemeClr val="lt1"/>
                </a:solidFill>
              </a:rPr>
              <a:t>CatBoost</a:t>
            </a:r>
            <a:r>
              <a:rPr lang="pt-BR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Se no início os dados pareciam um amontoado de estrelas caóticas, agora você já sabe que eles podem formar constelações claras, cheias de significado.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/>
        </p:nvSpPr>
        <p:spPr>
          <a:xfrm>
            <a:off x="1098275" y="328250"/>
            <a:ext cx="8140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Conclusão: O Despertar dos Dados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2874124" y="547746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655650" y="3019775"/>
            <a:ext cx="82899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</a:t>
            </a:r>
            <a:r>
              <a:rPr b="1" lang="pt-BR" sz="2400">
                <a:solidFill>
                  <a:schemeClr val="dk1"/>
                </a:solidFill>
              </a:rPr>
              <a:t>CatBoost</a:t>
            </a:r>
            <a:r>
              <a:rPr lang="pt-BR" sz="2400">
                <a:solidFill>
                  <a:schemeClr val="dk1"/>
                </a:solidFill>
              </a:rPr>
              <a:t> se mostrou a “Nova Esperança” porque: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Resolve o desafio das variáveis categóricas sem complicação.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Garante performance alta mesmo em datasets complexos.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Oferece flexibilidade para problemas reais em diferentes áreas do mercado.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Assim como na galáxia de </a:t>
            </a:r>
            <a:r>
              <a:rPr i="1" lang="pt-BR" sz="2400">
                <a:solidFill>
                  <a:schemeClr val="dk1"/>
                </a:solidFill>
              </a:rPr>
              <a:t>Star Wars</a:t>
            </a:r>
            <a:r>
              <a:rPr lang="pt-BR" sz="2400">
                <a:solidFill>
                  <a:schemeClr val="dk1"/>
                </a:solidFill>
              </a:rPr>
              <a:t>, o segredo não está apenas no sabre de luz, mas em quem o maneja. Da mesma forma, a Força dos dados só ganha poder quando você, cientista ou aspirante, aprende a canalizá-la com responsabilidade.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1098275" y="328250"/>
            <a:ext cx="81408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Conclusão: O Despertar dos Dados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328" name="Google Shape;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2874124" y="547746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/>
        </p:nvSpPr>
        <p:spPr>
          <a:xfrm>
            <a:off x="655650" y="3019775"/>
            <a:ext cx="8289900" cy="7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✨ Próximos Passos na sua Jornada Jedi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Praticar com datasets reais</a:t>
            </a:r>
            <a:r>
              <a:rPr lang="pt-BR" sz="2400">
                <a:solidFill>
                  <a:schemeClr val="dk1"/>
                </a:solidFill>
              </a:rPr>
              <a:t>: Titanic, Housing Prices, ou até dados do Kaggle.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Explorar outros algoritmos irmãos</a:t>
            </a:r>
            <a:r>
              <a:rPr lang="pt-BR" sz="2400">
                <a:solidFill>
                  <a:schemeClr val="dk1"/>
                </a:solidFill>
              </a:rPr>
              <a:t>: XGBoost, LightGBM e Random Forest.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Aprofundar no CatBoost</a:t>
            </a:r>
            <a:r>
              <a:rPr lang="pt-BR" sz="2400">
                <a:solidFill>
                  <a:schemeClr val="dk1"/>
                </a:solidFill>
              </a:rPr>
              <a:t>: testar hiperparâmetros mais avançados, regressão, classificação multiclasse e até séries temporais.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Entrar em comunidades</a:t>
            </a:r>
            <a:r>
              <a:rPr lang="pt-BR" sz="2400">
                <a:solidFill>
                  <a:schemeClr val="dk1"/>
                </a:solidFill>
              </a:rPr>
              <a:t>: fóruns, Discords, LinkedIn e Kaggle para trocar conhecimento com outros Jedi da Data Science.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Ebook foi gerado por IA, e diagramado por humano.</a:t>
            </a: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passo a passo se encontra no meu Github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/>
          </a:p>
        </p:txBody>
      </p:sp>
      <p:sp>
        <p:nvSpPr>
          <p:cNvPr id="343" name="Google Shape;343;p40"/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OBRIGADO POR LER ATÉ AQUI</a:t>
            </a: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346" name="Google Shape;3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2874115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uld you like to see new lightsaber variants in the future? | Fandom" id="347" name="Google Shape;3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2874115" y="10006110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https://github.com/Sugaharaa/desafio-projeto-prompts-recipe-to-create-a-ebook/tree/main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tHub Logos and Usage · GitHub" id="349" name="Google Shape;34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953" y="5587726"/>
            <a:ext cx="1676570" cy="167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70840" y="4322859"/>
            <a:ext cx="7816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 Universo do Gradient Boosting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70860" y="1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seletores de elemento permitem que você direcione um elemento HTML específico com base em seu nome de tag. Eles são simples e diretos. Vamos ver alguns exemplos: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870768" y="2822078"/>
            <a:ext cx="7816500" cy="6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Antes de mergulhar no CatBoost, precisamos entender o </a:t>
            </a:r>
            <a:r>
              <a:rPr b="1" lang="pt-BR" sz="2400">
                <a:solidFill>
                  <a:schemeClr val="dk1"/>
                </a:solidFill>
              </a:rPr>
              <a:t>campo de batalha</a:t>
            </a:r>
            <a:r>
              <a:rPr lang="pt-BR" sz="2400">
                <a:solidFill>
                  <a:schemeClr val="dk1"/>
                </a:solidFill>
              </a:rPr>
              <a:t> em que ele atua: o universo dos algoritmos de </a:t>
            </a:r>
            <a:r>
              <a:rPr b="1" lang="pt-BR" sz="2400">
                <a:solidFill>
                  <a:schemeClr val="dk1"/>
                </a:solidFill>
              </a:rPr>
              <a:t>Gradient Boosting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Imagine que você tem vários droids (robôs) trabalhando para resolver um problema. Cada um erra em alguns pontos, mas se eles unirem forças, conseguem chegar a uma resposta muito mais precisa. É exatamente isso que os modelos de </a:t>
            </a:r>
            <a:r>
              <a:rPr i="1" lang="pt-BR" sz="2400">
                <a:solidFill>
                  <a:schemeClr val="dk1"/>
                </a:solidFill>
              </a:rPr>
              <a:t>boosting</a:t>
            </a:r>
            <a:r>
              <a:rPr lang="pt-BR" sz="2400">
                <a:solidFill>
                  <a:schemeClr val="dk1"/>
                </a:solidFill>
              </a:rPr>
              <a:t> fazem: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Criam várias árvores de decisão simples (os droids).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Cada árvore corrige os erros da anterior.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No final, o exército inteiro gera uma previsão forte e robusta.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870780" y="498896"/>
            <a:ext cx="7816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 Universo do Gradient Boosting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870768" y="2822078"/>
            <a:ext cx="7816500" cy="8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Ao longo da galáxia da Data Science, diferentes versões dessa técnica surgiram: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Random Forest</a:t>
            </a:r>
            <a:r>
              <a:rPr lang="pt-BR" sz="2400">
                <a:solidFill>
                  <a:schemeClr val="dk1"/>
                </a:solidFill>
              </a:rPr>
              <a:t> – como um esquadrão grande, cada árvore decide algo e todos votam.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XGBoost</a:t>
            </a:r>
            <a:r>
              <a:rPr lang="pt-BR" sz="2400">
                <a:solidFill>
                  <a:schemeClr val="dk1"/>
                </a:solidFill>
              </a:rPr>
              <a:t> – o general estratégico, otimizado para velocidade e performance.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LightGBM</a:t>
            </a:r>
            <a:r>
              <a:rPr lang="pt-BR" sz="2400">
                <a:solidFill>
                  <a:schemeClr val="dk1"/>
                </a:solidFill>
              </a:rPr>
              <a:t> – o piloto ágil, feito para datasets enormes e de alta dimensão.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</a:rPr>
              <a:t>CatBoost</a:t>
            </a:r>
            <a:r>
              <a:rPr lang="pt-BR" sz="2400">
                <a:solidFill>
                  <a:schemeClr val="dk1"/>
                </a:solidFill>
              </a:rPr>
              <a:t> – o sábio Jedi, que entende bem variáveis categóricas e mantém equilíbrio entre simplicidade e força.</a:t>
            </a:r>
            <a:br>
              <a:rPr lang="pt-BR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CatBoost ganhou espaço justamente por tornar o treinamento mais acessível, evitando que o cientista iniciante caia no lado sombrio da frustração com pré-processamentos complicados.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460704" y="806736"/>
            <a:ext cx="7816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 Universo do Gradient Boosting</a:t>
            </a:r>
            <a:endParaRPr sz="4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28" name="Google Shape;1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70852" y="5588284"/>
            <a:ext cx="78165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800">
                <a:solidFill>
                  <a:schemeClr val="lt1"/>
                </a:solidFill>
              </a:rPr>
              <a:t>CatBoost sem Mistério</a:t>
            </a:r>
            <a:endParaRPr b="1" sz="8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892360" y="1078376"/>
            <a:ext cx="7816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7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70768" y="9340866"/>
            <a:ext cx="78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</a:rPr>
              <a:t>O nome pode parecer intimidador, mas o </a:t>
            </a:r>
            <a:r>
              <a:rPr b="1" lang="pt-BR" sz="2400">
                <a:solidFill>
                  <a:schemeClr val="lt1"/>
                </a:solidFill>
              </a:rPr>
              <a:t>CatBoost</a:t>
            </a:r>
            <a:r>
              <a:rPr lang="pt-BR" sz="2400">
                <a:solidFill>
                  <a:schemeClr val="lt1"/>
                </a:solidFill>
              </a:rPr>
              <a:t> é, na prática, um Jedi amigável que gosta de simplicidade. Ele foi criado pela Yandex (uma empresa russa de tecnologia) e nasceu para resolver um problema clássico da Data Science: lidar com variáveis categóricas sem precisar de transformações complicadas.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870768" y="2822078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Enquanto outros algoritmos exigem que você faça malabarismos com </a:t>
            </a:r>
            <a:r>
              <a:rPr i="1" lang="pt-BR" sz="2400">
                <a:solidFill>
                  <a:schemeClr val="dk1"/>
                </a:solidFill>
              </a:rPr>
              <a:t>one-hot encoding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i="1" lang="pt-BR" sz="2400">
                <a:solidFill>
                  <a:schemeClr val="dk1"/>
                </a:solidFill>
              </a:rPr>
              <a:t>label encoding</a:t>
            </a:r>
            <a:r>
              <a:rPr lang="pt-BR" sz="2400">
                <a:solidFill>
                  <a:schemeClr val="dk1"/>
                </a:solidFill>
              </a:rPr>
              <a:t>, o CatBoost lida naturalmente com categorias como “vermelho”, “azul”, “verde”, “A”, “B”, “C”. É como se ele já viesse treinado para entender a linguagem das tribos.</a:t>
            </a:r>
            <a:endParaRPr sz="2400"/>
          </a:p>
        </p:txBody>
      </p:sp>
      <p:sp>
        <p:nvSpPr>
          <p:cNvPr id="144" name="Google Shape;144;p19"/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sem Mistério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795275" y="5503500"/>
            <a:ext cx="83529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🚀 Instalando o CatBoost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Antes de qualquer coisa, você precisa instalar a biblioteca: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63" y="7415950"/>
            <a:ext cx="8534875" cy="1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799855" y="806736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sem Mistério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0"/>
          <p:cNvGraphicFramePr/>
          <p:nvPr/>
        </p:nvGraphicFramePr>
        <p:xfrm>
          <a:off x="795275" y="659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{A689BEB2-66A8-41DC-9F68-FAFB117181FE}</a:tableStyleId>
              </a:tblPr>
              <a:tblGrid>
                <a:gridCol w="1908425"/>
                <a:gridCol w="3072200"/>
                <a:gridCol w="31652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Idade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Cidade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Comprou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São Paulo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Curitiba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Recife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0"/>
          <p:cNvSpPr txBox="1"/>
          <p:nvPr/>
        </p:nvSpPr>
        <p:spPr>
          <a:xfrm>
            <a:off x="795275" y="2669025"/>
            <a:ext cx="83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400"/>
              <a:t>👨‍💻 Primeiro Exemplo em Python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Vamos resolver um problema simples: prever se uma pessoa vai comprar ou não um produto, com base em poucas variáveis.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400"/>
              <a:t>Dataset de exemplo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Imagina que você tem um dataset assim: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2799855" y="806736"/>
            <a:ext cx="781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CatBoost sem Mistério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36AB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Would you like to see new lightsaber variants in the future? | Fandom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987839">
            <a:off x="3038474" y="971271"/>
            <a:ext cx="3524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795275" y="2915775"/>
            <a:ext cx="7457700" cy="97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from catboost import CatBoostClassifier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Variáveis independentes (X) e dependente (y)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X = [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[25, "São Paulo"],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[32, "Rio"],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[40, "Curitiba"],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[22, "Recife"]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]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y = [1, 0, 1, 0]  # 1 = Comprou, 0 = Não comprou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Definindo o índice das variáveis categóricas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categorical_features = [1]  # coluna 1 é 'Cidade'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Criando o modelo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model = CatBoostClassifier(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iterations=50,       # número de árvores (quanto maior, mais treino)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depth=3,             # profundidade da árvore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learning_rate=0.1,   # taxa de aprendizado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    verbose=0            # silencia os logs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Treinando o modelo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model.fit(X, y, cat_features=categorical_features)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# Fazendo uma previsão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pred = model.predict([[30, "Rio"]])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print("Vai comprar?" , "Sim" if pred[0] == 1 else "Não")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