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7"/>
  </p:notesMasterIdLst>
  <p:sldIdLst>
    <p:sldId id="257" r:id="rId2"/>
    <p:sldId id="266" r:id="rId3"/>
    <p:sldId id="267" r:id="rId4"/>
    <p:sldId id="268" r:id="rId5"/>
    <p:sldId id="270" r:id="rId6"/>
    <p:sldId id="287" r:id="rId7"/>
    <p:sldId id="271" r:id="rId8"/>
    <p:sldId id="272" r:id="rId9"/>
    <p:sldId id="275" r:id="rId10"/>
    <p:sldId id="273" r:id="rId11"/>
    <p:sldId id="274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8" r:id="rId24"/>
    <p:sldId id="325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6" r:id="rId61"/>
    <p:sldId id="327" r:id="rId62"/>
    <p:sldId id="328" r:id="rId63"/>
    <p:sldId id="329" r:id="rId64"/>
    <p:sldId id="330" r:id="rId65"/>
    <p:sldId id="331" r:id="rId66"/>
    <p:sldId id="332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2" r:id="rId76"/>
    <p:sldId id="343" r:id="rId77"/>
    <p:sldId id="344" r:id="rId78"/>
    <p:sldId id="345" r:id="rId79"/>
    <p:sldId id="346" r:id="rId80"/>
    <p:sldId id="347" r:id="rId81"/>
    <p:sldId id="348" r:id="rId82"/>
    <p:sldId id="349" r:id="rId83"/>
    <p:sldId id="350" r:id="rId84"/>
    <p:sldId id="351" r:id="rId85"/>
    <p:sldId id="352" r:id="rId86"/>
    <p:sldId id="353" r:id="rId87"/>
    <p:sldId id="354" r:id="rId88"/>
    <p:sldId id="355" r:id="rId89"/>
    <p:sldId id="356" r:id="rId90"/>
    <p:sldId id="357" r:id="rId91"/>
    <p:sldId id="358" r:id="rId92"/>
    <p:sldId id="361" r:id="rId93"/>
    <p:sldId id="362" r:id="rId94"/>
    <p:sldId id="363" r:id="rId95"/>
    <p:sldId id="364" r:id="rId96"/>
    <p:sldId id="365" r:id="rId97"/>
    <p:sldId id="366" r:id="rId98"/>
    <p:sldId id="367" r:id="rId99"/>
    <p:sldId id="368" r:id="rId100"/>
    <p:sldId id="369" r:id="rId101"/>
    <p:sldId id="370" r:id="rId102"/>
    <p:sldId id="371" r:id="rId103"/>
    <p:sldId id="372" r:id="rId104"/>
    <p:sldId id="373" r:id="rId105"/>
    <p:sldId id="374" r:id="rId106"/>
    <p:sldId id="375" r:id="rId107"/>
    <p:sldId id="376" r:id="rId108"/>
    <p:sldId id="377" r:id="rId109"/>
    <p:sldId id="378" r:id="rId110"/>
    <p:sldId id="379" r:id="rId111"/>
    <p:sldId id="380" r:id="rId112"/>
    <p:sldId id="381" r:id="rId113"/>
    <p:sldId id="382" r:id="rId114"/>
    <p:sldId id="383" r:id="rId115"/>
    <p:sldId id="384" r:id="rId116"/>
    <p:sldId id="385" r:id="rId117"/>
    <p:sldId id="386" r:id="rId118"/>
    <p:sldId id="387" r:id="rId119"/>
    <p:sldId id="388" r:id="rId120"/>
    <p:sldId id="389" r:id="rId121"/>
    <p:sldId id="390" r:id="rId122"/>
    <p:sldId id="391" r:id="rId123"/>
    <p:sldId id="392" r:id="rId124"/>
    <p:sldId id="262" r:id="rId125"/>
    <p:sldId id="264" r:id="rId1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89" autoAdjust="0"/>
  </p:normalViewPr>
  <p:slideViewPr>
    <p:cSldViewPr>
      <p:cViewPr varScale="1">
        <p:scale>
          <a:sx n="65" d="100"/>
          <a:sy n="65" d="100"/>
        </p:scale>
        <p:origin x="130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6" tIns="48328" rIns="96656" bIns="483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6656" tIns="48328" rIns="96656" bIns="48328" rtlCol="0"/>
          <a:lstStyle>
            <a:lvl1pPr algn="r">
              <a:defRPr sz="1200"/>
            </a:lvl1pPr>
          </a:lstStyle>
          <a:p>
            <a:fld id="{60CDECC1-DE40-4625-8975-6E38FBC6FCED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6" tIns="48328" rIns="96656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56" tIns="48328" rIns="96656" bIns="483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6" tIns="48328" rIns="96656" bIns="483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56" tIns="48328" rIns="96656" bIns="48328" rtlCol="0" anchor="b"/>
          <a:lstStyle>
            <a:lvl1pPr algn="r">
              <a:defRPr sz="1200"/>
            </a:lvl1pPr>
          </a:lstStyle>
          <a:p>
            <a:fld id="{A525A620-E732-4A29-8C5F-D3BDF1BFE9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66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5A620-E732-4A29-8C5F-D3BDF1BFE94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1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DCA8-93ED-4ED7-A10A-84DC637F0A47}" type="datetime1">
              <a:rPr lang="en-US" smtClean="0"/>
              <a:pPr/>
              <a:t>7/8/2024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3                                                                                                                                                      http://www.thinklabs.in                                  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027-75D8-4FC9-80F3-87AA310D8091}" type="datetime1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3                                                                                                                                                      http://www.thinklabs.in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52E6-80AD-4802-BD41-8EA583A21CA6}" type="datetime1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3                                                                                                                                                      http://www.thinklabs.in                                  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3CA4-EDE0-4EB3-86C9-989818167688}" type="datetime1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3                                                                                                                                                      http://www.thinklabs.in      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3                                                                                                                                                      http://www.thinklabs.in                                  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A5DB4-4720-4E68-BD98-25E5B0C95C9C}" type="datetime1">
              <a:rPr lang="en-US" smtClean="0"/>
              <a:pPr/>
              <a:t>7/8/2024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52BA50B-E3A1-4FEB-B894-7AB8E783CEC6}" type="datetime1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3                                                                                                                                                      http://www.thinklabs.in      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570A4-8BE1-48E2-827D-129985A84252}" type="datetime1">
              <a:rPr lang="en-US" smtClean="0"/>
              <a:pPr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Session 3                                                                                                                                                      http://www.thinklabs.in                                  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49A81-4B35-4C7F-AA15-ABA08C1EDB3A}" type="datetime1">
              <a:rPr lang="en-US" smtClean="0"/>
              <a:pPr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3                                                                                                                                                      http://www.thinklabs.in                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FDAB-5029-4928-B526-B940377B9975}" type="datetime1">
              <a:rPr lang="en-US" smtClean="0"/>
              <a:pPr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Session 3                                                                                                                                                      http://www.thinklabs.in      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1ADA-1FA2-4204-ACEC-B41F97B5D08F}" type="datetime1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Session 3                                                                                                                                                      http://www.thinklabs.in                                  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825FC6A-298A-49F5-B397-ED95DBAED621}" type="datetime1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Session 3                                                                                                                                                      http://www.thinklabs.in                                  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88719BE-194A-4E2A-B592-A744FA397FB4}" type="datetime1">
              <a:rPr lang="en-US" smtClean="0"/>
              <a:pPr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Session 3                                                                                                                                                      http://www.thinklabs.in                                  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alibri" pitchFamily="34" charset="0"/>
              </a:rPr>
              <a:t>Session objective:</a:t>
            </a:r>
          </a:p>
          <a:p>
            <a:pPr lvl="1"/>
            <a:r>
              <a:rPr lang="en-GB" dirty="0" smtClean="0">
                <a:latin typeface="Calibri" pitchFamily="34" charset="0"/>
              </a:rPr>
              <a:t>Why Embedded C?</a:t>
            </a:r>
          </a:p>
          <a:p>
            <a:pPr lvl="1"/>
            <a:r>
              <a:rPr lang="en-GB" dirty="0" smtClean="0">
                <a:latin typeface="Calibri" pitchFamily="34" charset="0"/>
              </a:rPr>
              <a:t>Understanding C concepts</a:t>
            </a:r>
          </a:p>
          <a:p>
            <a:pPr lvl="1"/>
            <a:r>
              <a:rPr lang="en-GB" dirty="0" smtClean="0">
                <a:latin typeface="Calibri" pitchFamily="34" charset="0"/>
              </a:rPr>
              <a:t>Writing structured C code</a:t>
            </a:r>
          </a:p>
          <a:p>
            <a:pPr lvl="1"/>
            <a:r>
              <a:rPr lang="en-GB" dirty="0" smtClean="0">
                <a:latin typeface="Calibri" pitchFamily="34" charset="0"/>
              </a:rPr>
              <a:t>Getting used to different program structures</a:t>
            </a:r>
          </a:p>
          <a:p>
            <a:pPr lvl="1"/>
            <a:r>
              <a:rPr lang="en-GB" dirty="0" smtClean="0">
                <a:latin typeface="Calibri" pitchFamily="34" charset="0"/>
              </a:rPr>
              <a:t>Cracking deceptive C problems</a:t>
            </a:r>
          </a:p>
          <a:p>
            <a:pPr lvl="1"/>
            <a:endParaRPr lang="en-GB" dirty="0" smtClean="0">
              <a:latin typeface="Calibri" pitchFamily="34" charset="0"/>
            </a:endParaRPr>
          </a:p>
          <a:p>
            <a:endParaRPr lang="en-GB" dirty="0" smtClean="0">
              <a:latin typeface="Calibri" pitchFamily="34" charset="0"/>
            </a:endParaRPr>
          </a:p>
          <a:p>
            <a:endParaRPr lang="en-GB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Declarations (cont’d…):</a:t>
            </a:r>
          </a:p>
          <a:p>
            <a:pPr lvl="1">
              <a:spcBef>
                <a:spcPct val="50000"/>
              </a:spcBef>
            </a:pPr>
            <a:r>
              <a:rPr lang="en-US" sz="1800" dirty="0" smtClean="0">
                <a:latin typeface="Calibri" pitchFamily="34" charset="0"/>
              </a:rPr>
              <a:t>Types of pointers:</a:t>
            </a:r>
          </a:p>
          <a:p>
            <a:pPr lvl="2">
              <a:spcBef>
                <a:spcPct val="50000"/>
              </a:spcBef>
            </a:pPr>
            <a:r>
              <a:rPr lang="en-US" sz="1600" dirty="0" smtClean="0">
                <a:latin typeface="Calibri" pitchFamily="34" charset="0"/>
              </a:rPr>
              <a:t>Null pointer</a:t>
            </a:r>
          </a:p>
          <a:p>
            <a:pPr lvl="3">
              <a:spcBef>
                <a:spcPct val="50000"/>
              </a:spcBef>
            </a:pPr>
            <a:r>
              <a:rPr lang="en-US" sz="1600" dirty="0" smtClean="0">
                <a:latin typeface="Calibri" pitchFamily="34" charset="0"/>
              </a:rPr>
              <a:t>Pointers should always be initialized as NULL pointers</a:t>
            </a:r>
          </a:p>
          <a:p>
            <a:pPr lvl="3">
              <a:spcBef>
                <a:spcPct val="50000"/>
              </a:spcBef>
            </a:pPr>
            <a:r>
              <a:rPr lang="en-US" sz="1600" dirty="0" smtClean="0">
                <a:latin typeface="Calibri" pitchFamily="34" charset="0"/>
              </a:rPr>
              <a:t>Dereferencing a NULL pointer leads to segmentation fault</a:t>
            </a:r>
          </a:p>
          <a:p>
            <a:pPr lvl="2">
              <a:spcBef>
                <a:spcPct val="50000"/>
              </a:spcBef>
            </a:pPr>
            <a:r>
              <a:rPr lang="en-US" sz="1600" dirty="0" smtClean="0">
                <a:latin typeface="Calibri" pitchFamily="34" charset="0"/>
              </a:rPr>
              <a:t>Wild pointer</a:t>
            </a:r>
          </a:p>
          <a:p>
            <a:pPr lvl="3">
              <a:spcBef>
                <a:spcPct val="50000"/>
              </a:spcBef>
            </a:pPr>
            <a:r>
              <a:rPr lang="en-US" sz="1600" dirty="0" smtClean="0">
                <a:latin typeface="Calibri" pitchFamily="34" charset="0"/>
              </a:rPr>
              <a:t>Due to improper initialization</a:t>
            </a:r>
          </a:p>
          <a:p>
            <a:pPr lvl="2">
              <a:spcBef>
                <a:spcPct val="50000"/>
              </a:spcBef>
            </a:pPr>
            <a:r>
              <a:rPr lang="en-US" sz="1600" dirty="0" smtClean="0">
                <a:latin typeface="Calibri" pitchFamily="34" charset="0"/>
              </a:rPr>
              <a:t>Dangling pointer</a:t>
            </a:r>
          </a:p>
          <a:p>
            <a:pPr lvl="3">
              <a:spcBef>
                <a:spcPct val="50000"/>
              </a:spcBef>
            </a:pPr>
            <a:r>
              <a:rPr lang="en-US" sz="1600" dirty="0" smtClean="0">
                <a:latin typeface="Calibri" pitchFamily="34" charset="0"/>
              </a:rPr>
              <a:t>Occurs when memory referenced by pointer has been freed</a:t>
            </a:r>
          </a:p>
          <a:p>
            <a:pPr lvl="2">
              <a:spcBef>
                <a:spcPct val="50000"/>
              </a:spcBef>
            </a:pPr>
            <a:r>
              <a:rPr lang="en-US" sz="1600" dirty="0" smtClean="0">
                <a:latin typeface="Calibri" pitchFamily="34" charset="0"/>
              </a:rPr>
              <a:t>Void pointer</a:t>
            </a:r>
          </a:p>
          <a:p>
            <a:pPr lvl="3">
              <a:spcBef>
                <a:spcPct val="50000"/>
              </a:spcBef>
            </a:pPr>
            <a:r>
              <a:rPr lang="en-US" sz="1600" dirty="0" smtClean="0">
                <a:latin typeface="Calibri" pitchFamily="34" charset="0"/>
              </a:rPr>
              <a:t>Can be made to point to any data type by type casting</a:t>
            </a:r>
          </a:p>
          <a:p>
            <a:pPr lvl="2" algn="just"/>
            <a:endParaRPr lang="en-US" sz="17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533400" y="2590800"/>
            <a:ext cx="8077200" cy="228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Calibri" pitchFamily="34" charset="0"/>
              </a:rPr>
              <a:t>Sensational structures (cont’d..):</a:t>
            </a:r>
          </a:p>
          <a:p>
            <a:pPr lvl="1">
              <a:spcBef>
                <a:spcPct val="50000"/>
              </a:spcBef>
            </a:pPr>
            <a:r>
              <a:rPr lang="en-US" sz="1800" dirty="0" smtClean="0">
                <a:latin typeface="Calibri" pitchFamily="34" charset="0"/>
              </a:rPr>
              <a:t>In case of most x86 based systems, data in memory is 4-byte aligned</a:t>
            </a:r>
          </a:p>
          <a:p>
            <a:pPr lvl="1">
              <a:spcBef>
                <a:spcPct val="50000"/>
              </a:spcBef>
            </a:pPr>
            <a:endParaRPr lang="en-US" sz="18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</a:pPr>
            <a:endParaRPr lang="en-US" sz="18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</a:pPr>
            <a:endParaRPr lang="en-US" sz="18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</a:pPr>
            <a:endParaRPr lang="en-US" sz="18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</a:pPr>
            <a:endParaRPr lang="en-US" sz="18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</a:pPr>
            <a:endParaRPr lang="en-US" sz="18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</a:pPr>
            <a:r>
              <a:rPr lang="en-US" sz="1800" dirty="0" smtClean="0">
                <a:latin typeface="Calibri" pitchFamily="34" charset="0"/>
              </a:rPr>
              <a:t>NOTE: By declaring char consecutively the structure could have been packed thereby saving space.</a:t>
            </a:r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1219200" y="2743200"/>
            <a:ext cx="1600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048000" y="2743200"/>
            <a:ext cx="1600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705600" y="2743200"/>
            <a:ext cx="1600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876800" y="2743200"/>
            <a:ext cx="1600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219200" y="3276600"/>
            <a:ext cx="1600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048000" y="3276600"/>
            <a:ext cx="1600200" cy="381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705600" y="3276600"/>
            <a:ext cx="1600200" cy="381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876800" y="3276600"/>
            <a:ext cx="1600200" cy="381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219200" y="3810000"/>
            <a:ext cx="1600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048000" y="3810000"/>
            <a:ext cx="1600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705600" y="3810000"/>
            <a:ext cx="1600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76800" y="3810000"/>
            <a:ext cx="1600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57200" y="272409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lvl="1" indent="-274320" algn="just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2000" dirty="0" smtClean="0">
                <a:solidFill>
                  <a:schemeClr val="tx2"/>
                </a:solidFill>
                <a:latin typeface="Calibri" pitchFamily="34" charset="0"/>
              </a:rPr>
              <a:t>int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4800" y="325749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lvl="1" indent="-274320" algn="just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2000" dirty="0" smtClean="0">
                <a:solidFill>
                  <a:schemeClr val="tx2"/>
                </a:solidFill>
                <a:latin typeface="Calibri" pitchFamily="34" charset="0"/>
              </a:rPr>
              <a:t>char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8600" y="379089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lvl="1" indent="-274320" algn="just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2000" dirty="0" smtClean="0">
                <a:solidFill>
                  <a:schemeClr val="tx2"/>
                </a:solidFill>
                <a:latin typeface="Calibri" pitchFamily="34" charset="0"/>
              </a:rPr>
              <a:t>float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048000" y="4362510"/>
            <a:ext cx="1600200" cy="381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6705600" y="4362510"/>
            <a:ext cx="1600200" cy="381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876800" y="4362510"/>
            <a:ext cx="1600200" cy="381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04800" y="43434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lvl="1" indent="-274320" algn="just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2000" dirty="0" smtClean="0">
                <a:solidFill>
                  <a:schemeClr val="tx2"/>
                </a:solidFill>
                <a:latin typeface="Calibri" pitchFamily="34" charset="0"/>
              </a:rPr>
              <a:t>char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219200" y="4343400"/>
            <a:ext cx="1600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39000" y="22860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lvl="1" indent="-274320" algn="just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2000" dirty="0" smtClean="0">
                <a:solidFill>
                  <a:schemeClr val="tx2"/>
                </a:solidFill>
                <a:latin typeface="Calibri" pitchFamily="34" charset="0"/>
              </a:rPr>
              <a:t>Struct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Sensational structures (cont’d..):</a:t>
            </a:r>
          </a:p>
          <a:p>
            <a:pPr lvl="1" algn="just">
              <a:buNone/>
            </a:pPr>
            <a:endParaRPr lang="en-US" sz="15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5800" y="2580144"/>
            <a:ext cx="7467600" cy="267765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struct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struct_one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float a;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char b;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int c;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char d;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} s1;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printf("%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d",sizeof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(s1));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21336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lvl="1" indent="-274320" algn="just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2000" dirty="0" smtClean="0">
                <a:solidFill>
                  <a:schemeClr val="tx2"/>
                </a:solidFill>
                <a:latin typeface="Calibri" pitchFamily="34" charset="0"/>
              </a:rPr>
              <a:t>Case 1: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Sensational structures (cont’d..):</a:t>
            </a:r>
          </a:p>
          <a:p>
            <a:pPr lvl="1" algn="just">
              <a:buNone/>
            </a:pPr>
            <a:endParaRPr lang="en-US" sz="15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5800" y="2580144"/>
            <a:ext cx="7467600" cy="267765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struct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struct_one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float a;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char b;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int c;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char d;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} s1;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printf("%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d",sizeof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(s1));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5483423"/>
            <a:ext cx="74676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 16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21336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lvl="1" indent="-274320" algn="just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2000" dirty="0" smtClean="0">
                <a:solidFill>
                  <a:schemeClr val="tx2"/>
                </a:solidFill>
                <a:latin typeface="Calibri" pitchFamily="34" charset="0"/>
              </a:rPr>
              <a:t>Case 1: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Sensational structures (cont’d..):</a:t>
            </a:r>
          </a:p>
          <a:p>
            <a:pPr lvl="1" algn="just">
              <a:buNone/>
            </a:pPr>
            <a:endParaRPr lang="en-US" sz="15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5800" y="2580144"/>
            <a:ext cx="7467600" cy="267765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struct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struct_one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float a;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char b;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char d;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int c;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} s1;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printf("%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d",sizeof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(s1));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21336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lvl="1" indent="-274320" algn="just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2000" dirty="0" smtClean="0">
                <a:solidFill>
                  <a:schemeClr val="tx2"/>
                </a:solidFill>
                <a:latin typeface="Calibri" pitchFamily="34" charset="0"/>
              </a:rPr>
              <a:t>Case 2: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Sensational structures (cont’d..):</a:t>
            </a:r>
          </a:p>
          <a:p>
            <a:pPr lvl="1" algn="just">
              <a:buNone/>
            </a:pPr>
            <a:endParaRPr lang="en-US" sz="15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r>
              <a:rPr lang="en-US" sz="1800" dirty="0" smtClean="0">
                <a:latin typeface="Calibri" pitchFamily="34" charset="0"/>
              </a:rPr>
              <a:t>NOTE: The order in which structure elements are declared would determine its size </a:t>
            </a:r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5800" y="2503944"/>
            <a:ext cx="7467600" cy="267765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struct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struct_one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float a;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char b;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char d;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int c;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} s1;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printf("%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d",sizeof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(s1));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5334000"/>
            <a:ext cx="74676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 12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21336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lvl="1" indent="-274320" algn="just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2000" dirty="0" smtClean="0">
                <a:solidFill>
                  <a:schemeClr val="tx2"/>
                </a:solidFill>
                <a:latin typeface="Calibri" pitchFamily="34" charset="0"/>
              </a:rPr>
              <a:t>Case 2: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Sensational structures (cont’d..):</a:t>
            </a:r>
          </a:p>
          <a:p>
            <a:pPr lvl="1" algn="just"/>
            <a:r>
              <a:rPr lang="en-US" sz="2000" dirty="0" smtClean="0">
                <a:latin typeface="Calibri" pitchFamily="34" charset="0"/>
              </a:rPr>
              <a:t>Common mistakes in structures</a:t>
            </a:r>
          </a:p>
          <a:p>
            <a:pPr lvl="2" algn="just"/>
            <a:r>
              <a:rPr lang="en-US" sz="1600" dirty="0" smtClean="0">
                <a:latin typeface="Calibri" pitchFamily="34" charset="0"/>
              </a:rPr>
              <a:t>Case I: Missing semicolon while declaration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19200" y="2695813"/>
            <a:ext cx="4343400" cy="332398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struct_one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float a;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char b;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char d;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int c;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struct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struct_one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s1;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printf("%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d",sizeof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(s1));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Sensational structures (cont’d..):</a:t>
            </a:r>
          </a:p>
          <a:p>
            <a:pPr lvl="1" algn="just"/>
            <a:r>
              <a:rPr lang="en-US" sz="2000" dirty="0" smtClean="0">
                <a:latin typeface="Calibri" pitchFamily="34" charset="0"/>
              </a:rPr>
              <a:t>Common mistakes in structures</a:t>
            </a:r>
          </a:p>
          <a:p>
            <a:pPr lvl="2" algn="just"/>
            <a:r>
              <a:rPr lang="en-US" sz="1600" dirty="0" smtClean="0">
                <a:latin typeface="Calibri" pitchFamily="34" charset="0"/>
              </a:rPr>
              <a:t>Case II: Missing keyword </a:t>
            </a:r>
            <a:r>
              <a:rPr lang="en-US" sz="1600" b="1" dirty="0" smtClean="0">
                <a:latin typeface="Calibri" pitchFamily="34" charset="0"/>
              </a:rPr>
              <a:t>struct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143000" y="2743200"/>
            <a:ext cx="4343400" cy="332398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struct_one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float a;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char b;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char d;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int c;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struct_one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s1;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printf("%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d",sizeof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(s1));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Sensational structures (cont’d..):</a:t>
            </a:r>
          </a:p>
          <a:p>
            <a:pPr lvl="1" algn="just">
              <a:buNone/>
            </a:pPr>
            <a:endParaRPr lang="en-US" sz="15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5800" y="2057400"/>
            <a:ext cx="7467600" cy="35394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struct_one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float a;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char b;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char d;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int c;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struct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struct_one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s1;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printf("%d",s1.c);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Sensational structures (cont’d..):</a:t>
            </a:r>
          </a:p>
          <a:p>
            <a:pPr lvl="1" algn="just">
              <a:buNone/>
            </a:pPr>
            <a:endParaRPr lang="en-US" sz="15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5800" y="2057400"/>
            <a:ext cx="7467600" cy="35394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struct_one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float a;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char b;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char d;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int c;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struct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struct_one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s1;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printf("%d",s1.c);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5712023"/>
            <a:ext cx="74676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 garbage value (since structure has not been initialized yet)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Sensational structures (cont’d..):</a:t>
            </a:r>
          </a:p>
          <a:p>
            <a:pPr lvl="1" algn="just">
              <a:buNone/>
            </a:pPr>
            <a:endParaRPr lang="en-US" sz="15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5800" y="2057400"/>
            <a:ext cx="7467600" cy="375487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struct_one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float a;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char b;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char d;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int c;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struct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struct_one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s1[2];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s1[0].c=2;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s1[1].c=4;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printf("%d",s1[1].c);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5940623"/>
            <a:ext cx="74676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Declarations (cont’d…):</a:t>
            </a:r>
          </a:p>
          <a:p>
            <a:pPr lvl="1">
              <a:spcBef>
                <a:spcPct val="50000"/>
              </a:spcBef>
            </a:pPr>
            <a:r>
              <a:rPr lang="en-US" sz="1800" dirty="0" smtClean="0"/>
              <a:t> </a:t>
            </a:r>
            <a:r>
              <a:rPr lang="en-US" sz="1800" dirty="0" smtClean="0">
                <a:latin typeface="Calibri" pitchFamily="34" charset="0"/>
              </a:rPr>
              <a:t>What does this code result in?</a:t>
            </a:r>
          </a:p>
          <a:p>
            <a:pPr lvl="1">
              <a:spcBef>
                <a:spcPct val="50000"/>
              </a:spcBef>
            </a:pPr>
            <a:endParaRPr lang="en-US" sz="18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</a:pPr>
            <a:endParaRPr lang="en-US" sz="18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</a:pPr>
            <a:endParaRPr lang="en-US" sz="18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</a:pPr>
            <a:endParaRPr lang="en-US" sz="18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</a:pPr>
            <a:r>
              <a:rPr lang="en-US" sz="1800" dirty="0" smtClean="0">
                <a:latin typeface="Calibri" pitchFamily="34" charset="0"/>
              </a:rPr>
              <a:t>Using void pointers:</a:t>
            </a:r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90600" y="4419600"/>
            <a:ext cx="3962400" cy="178510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void *ptr;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 num=8;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ptr=&amp;num;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printf(“%d”,(int *)ptr);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ptr=&amp;</a:t>
            </a:r>
            <a:r>
              <a:rPr lang="en-US" sz="12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printf(“%c”,(char *)ptr);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2286000"/>
            <a:ext cx="4724400" cy="175432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	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 *ptr;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ptr=(int *)malloc(</a:t>
            </a:r>
            <a:r>
              <a:rPr lang="en-US" sz="12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(int));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*ptr=6;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printf("%d",*ptr);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free(ptr);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printf("%d",*ptr);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Sensational structures (cont’d..):</a:t>
            </a:r>
          </a:p>
          <a:p>
            <a:pPr lvl="1" algn="just">
              <a:buNone/>
            </a:pPr>
            <a:endParaRPr lang="en-US" sz="15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</a:pPr>
            <a:endParaRPr lang="en-US" sz="18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</a:pPr>
            <a:r>
              <a:rPr lang="en-US" sz="1800" b="1" dirty="0" smtClean="0">
                <a:latin typeface="Calibri" pitchFamily="34" charset="0"/>
              </a:rPr>
              <a:t>NOTE: </a:t>
            </a:r>
            <a:r>
              <a:rPr lang="en-US" sz="1800" dirty="0" smtClean="0">
                <a:latin typeface="Calibri" pitchFamily="34" charset="0"/>
              </a:rPr>
              <a:t>Array of structures should be used when  multiple structures of same type are required for information storage and retrieval. Its good for looping as well.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2036326"/>
            <a:ext cx="7467600" cy="323165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2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12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struct_one</a:t>
            </a:r>
            <a:endParaRPr lang="en-US" sz="12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float a;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char b;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char d;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int c;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2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struct </a:t>
            </a:r>
            <a:r>
              <a:rPr lang="en-US" sz="12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struct_one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s1[2];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s1[0].c=2;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s1[1].c=4;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printf("%d",s1[1].c);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Sensational structures (cont’d..):</a:t>
            </a:r>
          </a:p>
          <a:p>
            <a:pPr lvl="1" algn="just">
              <a:buNone/>
            </a:pPr>
            <a:endParaRPr lang="en-US" sz="15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r>
              <a:rPr lang="en-US" sz="1800" dirty="0" smtClean="0">
                <a:latin typeface="Calibri" pitchFamily="34" charset="0"/>
              </a:rPr>
              <a:t>NOTE: Above example shows how structure elements should be initialized and accessed</a:t>
            </a:r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38200" y="2149257"/>
            <a:ext cx="7467600" cy="310854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struct_one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char *name;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int age;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float profit;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struct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struct_one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s1={"Jean",16,0.234};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printf("Name: %s Age: %d Profit: 0.2f",s1.name,s1.age,s1.profit);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Sensational structures (cont’d..):</a:t>
            </a:r>
          </a:p>
          <a:p>
            <a:pPr lvl="1" algn="just">
              <a:buNone/>
            </a:pPr>
            <a:endParaRPr lang="en-US" sz="15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5800" y="2057400"/>
            <a:ext cx="7467600" cy="332398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struct_one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char name[10];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int age;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float profit;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struct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struct_one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*s1;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printf("%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d",sizeof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(s1));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Sensational structures (cont’d..):</a:t>
            </a:r>
          </a:p>
          <a:p>
            <a:pPr lvl="1" algn="just">
              <a:buNone/>
            </a:pPr>
            <a:endParaRPr lang="en-US" sz="15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5800" y="2057400"/>
            <a:ext cx="7467600" cy="332398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struct_one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char name[10];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int age;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float profit;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struct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struct_one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*s1;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printf("%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d",sizeof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(s1));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5486400"/>
            <a:ext cx="74676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 4 (since its a pointer to a structure)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Sensational structures (cont’d..):</a:t>
            </a:r>
          </a:p>
          <a:p>
            <a:pPr lvl="1" algn="just">
              <a:buNone/>
            </a:pPr>
            <a:endParaRPr lang="en-US" sz="15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5800" y="2057400"/>
            <a:ext cx="7467600" cy="3970318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struct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struct_one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char *name;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int age;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float profit;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}sample;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struct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struct_one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*s1;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s1-&gt;name="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labrose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s1-&gt;age=12;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s1-&gt;profit=0.234;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printf("%s",s1-&gt;name);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Sensational structures (cont’d..):</a:t>
            </a:r>
          </a:p>
          <a:p>
            <a:pPr lvl="1" algn="just">
              <a:buNone/>
            </a:pPr>
            <a:endParaRPr lang="en-US" sz="15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5800" y="2057400"/>
            <a:ext cx="7467600" cy="363176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2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2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struct </a:t>
            </a:r>
            <a:r>
              <a:rPr lang="en-US" sz="12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struct_one</a:t>
            </a:r>
            <a:endParaRPr lang="en-US" sz="12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{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char *name;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int age;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float profit;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}sample;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struct </a:t>
            </a:r>
            <a:r>
              <a:rPr lang="en-US" sz="12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struct_one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*s1;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s1-&gt;name="</a:t>
            </a:r>
            <a:r>
              <a:rPr lang="en-US" sz="12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labrose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s1-&gt;age=12;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s1-&gt;profit=0.234;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printf("%s",s1-&gt;name);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5867400"/>
            <a:ext cx="80772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 Segmentation fault (due to s1 being a wild pointer : uninitialized))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Sensational structures (cont’d..):</a:t>
            </a:r>
          </a:p>
          <a:p>
            <a:pPr lvl="1" algn="just">
              <a:buNone/>
            </a:pPr>
            <a:endParaRPr lang="en-US" sz="15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5800" y="2057400"/>
            <a:ext cx="7467600" cy="360098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2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2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struct </a:t>
            </a:r>
            <a:r>
              <a:rPr lang="en-US" sz="12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struct_one</a:t>
            </a:r>
            <a:endParaRPr lang="en-US" sz="12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char *name;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int age;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float profit;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}sample;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struct </a:t>
            </a:r>
            <a:r>
              <a:rPr lang="en-US" sz="12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struct_one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*s1;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s1=(struct </a:t>
            </a:r>
            <a:r>
              <a:rPr lang="en-US" sz="12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struct_one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*)malloc(</a:t>
            </a:r>
            <a:r>
              <a:rPr lang="en-US" sz="12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(sample));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s1-&gt;name="</a:t>
            </a:r>
            <a:r>
              <a:rPr lang="en-US" sz="12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labrose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s1-&gt;age=12;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s1-&gt;profit=0.234;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printf("%s",s1-&gt;name);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Sensational structures (cont’d..):</a:t>
            </a:r>
          </a:p>
          <a:p>
            <a:pPr lvl="1" algn="just">
              <a:buNone/>
            </a:pPr>
            <a:endParaRPr lang="en-US" sz="15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5800" y="2057400"/>
            <a:ext cx="7467600" cy="360098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2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2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struct </a:t>
            </a:r>
            <a:r>
              <a:rPr lang="en-US" sz="12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struct_one</a:t>
            </a:r>
            <a:endParaRPr lang="en-US" sz="12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char *name;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int age;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float profit;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}sample;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struct </a:t>
            </a:r>
            <a:r>
              <a:rPr lang="en-US" sz="12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struct_one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*s1;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s1=(struct </a:t>
            </a:r>
            <a:r>
              <a:rPr lang="en-US" sz="12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struct_one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*)malloc(</a:t>
            </a:r>
            <a:r>
              <a:rPr lang="en-US" sz="12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(sample));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s1-&gt;name="</a:t>
            </a:r>
            <a:r>
              <a:rPr lang="en-US" sz="12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labrose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s1-&gt;age=12;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s1-&gt;profit=0.234;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printf("%s",s1-&gt;name);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5867400"/>
            <a:ext cx="74676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labrose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(use of malloc and typecasting and void pointers)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Sensational structures (cont’d..):</a:t>
            </a:r>
          </a:p>
          <a:p>
            <a:pPr lvl="1" algn="just">
              <a:buNone/>
            </a:pPr>
            <a:endParaRPr lang="en-US" sz="15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5800" y="1981200"/>
            <a:ext cx="7467600" cy="378565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2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2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struct </a:t>
            </a:r>
            <a:r>
              <a:rPr lang="en-US" sz="12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struct_one</a:t>
            </a:r>
            <a:endParaRPr lang="en-US" sz="12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char *name;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int age;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float profit;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}sample;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struct </a:t>
            </a:r>
            <a:r>
              <a:rPr lang="en-US" sz="12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struct_one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*s1;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s1=(struct </a:t>
            </a:r>
            <a:r>
              <a:rPr lang="en-US" sz="12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struct_one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*)malloc(</a:t>
            </a:r>
            <a:r>
              <a:rPr lang="en-US" sz="12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(sample));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s1-&gt;name="</a:t>
            </a:r>
            <a:r>
              <a:rPr lang="en-US" sz="12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labrose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s1-&gt;age=12;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s1-&gt;profit=0.234;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free(s1);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printf("%s",s1-&gt;name);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5791200"/>
            <a:ext cx="746760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Use of free() in Embedded systems is a good practice. But beware of dangling pointers.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Sensational structures (cont’d..):</a:t>
            </a:r>
          </a:p>
          <a:p>
            <a:pPr lvl="1" algn="just">
              <a:buNone/>
            </a:pPr>
            <a:endParaRPr lang="en-US" sz="15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5800" y="2057400"/>
            <a:ext cx="7467600" cy="378565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2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2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2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struct </a:t>
            </a:r>
            <a:r>
              <a:rPr lang="en-US" sz="12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struct_one</a:t>
            </a:r>
            <a:endParaRPr lang="en-US" sz="12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char *name;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int age;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float profit;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}sample;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struct </a:t>
            </a:r>
            <a:r>
              <a:rPr lang="en-US" sz="12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struct_one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*s1;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s1=(struct </a:t>
            </a:r>
            <a:r>
              <a:rPr lang="en-US" sz="12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struct_one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*)malloc(</a:t>
            </a:r>
            <a:r>
              <a:rPr lang="en-US" sz="12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(sample));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s1-&gt;name="</a:t>
            </a:r>
            <a:r>
              <a:rPr lang="en-US" sz="12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labrose</a:t>
            </a:r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s1-&gt;age=12;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s1-&gt;profit=0.234;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free(s1);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printf("%s",s1-&gt;name);</a:t>
            </a:r>
          </a:p>
          <a:p>
            <a:r>
              <a:rPr lang="en-US" sz="12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5940623"/>
            <a:ext cx="74676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 (null)(dereferencing a dangling pointer)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Declarations (cont’d…):</a:t>
            </a:r>
          </a:p>
          <a:p>
            <a:pPr lvl="1">
              <a:spcBef>
                <a:spcPct val="50000"/>
              </a:spcBef>
            </a:pPr>
            <a:r>
              <a:rPr lang="en-US" sz="1800" dirty="0" smtClean="0"/>
              <a:t> </a:t>
            </a:r>
            <a:r>
              <a:rPr lang="en-US" sz="1800" dirty="0" smtClean="0">
                <a:latin typeface="Calibri" pitchFamily="34" charset="0"/>
              </a:rPr>
              <a:t>Using void pointers (correct usage):</a:t>
            </a:r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90600" y="2360474"/>
            <a:ext cx="4800600" cy="203132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void *ptr;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 num=8;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ptr=&amp;num;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printf(“%d”,*((int *)ptr));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ptr=&amp;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printf(“%c”,*((char *)ptr));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4634805"/>
            <a:ext cx="3962400" cy="138499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 **a;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float **b;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char **c;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Sensational structures (cont’d..):</a:t>
            </a:r>
          </a:p>
          <a:p>
            <a:pPr lvl="1" algn="just">
              <a:buNone/>
            </a:pPr>
            <a:endParaRPr lang="en-US" sz="15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5800" y="2057400"/>
            <a:ext cx="7467600" cy="289310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struct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struct_one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char name[9];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int age;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float profit;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}s1;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printf("%u %u %u",&amp;s1.name,&amp;s1.age,&amp;s1.profit);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Sensational structures (cont’d..):</a:t>
            </a:r>
          </a:p>
          <a:p>
            <a:pPr lvl="1" algn="just">
              <a:buNone/>
            </a:pPr>
            <a:endParaRPr lang="en-US" sz="15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5800" y="2057400"/>
            <a:ext cx="7467600" cy="289310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struct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struct_one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char name[9];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int age;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float profit;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}s1;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printf("%u %u %u",&amp;s1.name,&amp;s1.age,&amp;s1.profit);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105400"/>
            <a:ext cx="822960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&gt;&gt;(structure address) (structure address)+12 (structure address)+12+4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(Due to the presence of 4 byte boundaries)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Sensational structures (cont’d..):</a:t>
            </a:r>
          </a:p>
          <a:p>
            <a:pPr lvl="1" algn="just">
              <a:buNone/>
            </a:pPr>
            <a:endParaRPr lang="en-US" sz="15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5800" y="1981200"/>
            <a:ext cx="7467600" cy="375487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union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union_one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char name[9];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int age;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float profit;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}u1;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printf("%u %u %u \n",&amp;u1.name,&amp;u1.age,&amp;u1.profit);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u1.profit=0.234;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u1.age=16;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printf("%f",u1.profit);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5801380"/>
            <a:ext cx="769620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&gt;&gt;(union address) (union address) (union address)   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garbage value (since age has been overwritten)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Calibri" pitchFamily="34" charset="0"/>
              </a:rPr>
              <a:t>Sensational structures (cont’d..):</a:t>
            </a:r>
          </a:p>
          <a:p>
            <a:pPr lvl="1" algn="just"/>
            <a:r>
              <a:rPr lang="en-US" sz="1900" dirty="0" smtClean="0">
                <a:latin typeface="Calibri" pitchFamily="34" charset="0"/>
              </a:rPr>
              <a:t>What is Endianess?</a:t>
            </a:r>
          </a:p>
          <a:p>
            <a:pPr lvl="2" algn="just"/>
            <a:r>
              <a:rPr lang="en-US" sz="1700" dirty="0" smtClean="0">
                <a:latin typeface="Calibri" pitchFamily="34" charset="0"/>
              </a:rPr>
              <a:t>Little endian systems (examples: x86, AVR, 8051)</a:t>
            </a:r>
          </a:p>
          <a:p>
            <a:pPr lvl="2" algn="just"/>
            <a:r>
              <a:rPr lang="en-US" sz="1700" dirty="0" smtClean="0">
                <a:latin typeface="Calibri" pitchFamily="34" charset="0"/>
              </a:rPr>
              <a:t>Big endian systems (examples: Motorola)</a:t>
            </a:r>
          </a:p>
          <a:p>
            <a:pPr lvl="1" algn="just"/>
            <a:r>
              <a:rPr lang="en-US" sz="1900" dirty="0" smtClean="0">
                <a:latin typeface="Calibri" pitchFamily="34" charset="0"/>
              </a:rPr>
              <a:t>Why is byte ordering important?</a:t>
            </a:r>
          </a:p>
          <a:p>
            <a:pPr lvl="1" algn="just"/>
            <a:r>
              <a:rPr lang="en-US" sz="1900" dirty="0" smtClean="0">
                <a:latin typeface="Calibri" pitchFamily="34" charset="0"/>
              </a:rPr>
              <a:t>Where is conversion from little to big endian required?</a:t>
            </a:r>
          </a:p>
          <a:p>
            <a:pPr lvl="1" algn="just"/>
            <a:r>
              <a:rPr lang="en-US" sz="1900" b="1" smtClean="0">
                <a:latin typeface="Calibri" pitchFamily="34" charset="0"/>
              </a:rPr>
              <a:t>Assignment</a:t>
            </a:r>
            <a:r>
              <a:rPr lang="en-US" sz="1900" b="1" dirty="0" smtClean="0">
                <a:latin typeface="Calibri" pitchFamily="34" charset="0"/>
              </a:rPr>
              <a:t>: </a:t>
            </a:r>
            <a:r>
              <a:rPr lang="en-US" sz="1900" dirty="0" smtClean="0">
                <a:latin typeface="Calibri" pitchFamily="34" charset="0"/>
              </a:rPr>
              <a:t>Write a program to identify whether the target machine is </a:t>
            </a:r>
            <a:r>
              <a:rPr lang="en-US" sz="1900" smtClean="0">
                <a:latin typeface="Calibri" pitchFamily="34" charset="0"/>
              </a:rPr>
              <a:t>big  endian </a:t>
            </a:r>
            <a:r>
              <a:rPr lang="en-US" sz="1900" dirty="0" smtClean="0">
                <a:latin typeface="Calibri" pitchFamily="34" charset="0"/>
              </a:rPr>
              <a:t>or little endian. (Hint: Use union)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latin typeface="Calibri" pitchFamily="34" charset="0"/>
            </a:endParaRPr>
          </a:p>
          <a:p>
            <a:pPr>
              <a:buNone/>
            </a:pPr>
            <a:endParaRPr lang="en-US" sz="2400" dirty="0" smtClean="0">
              <a:latin typeface="Calibri" pitchFamily="34" charset="0"/>
            </a:endParaRPr>
          </a:p>
          <a:p>
            <a:pPr>
              <a:buNone/>
            </a:pPr>
            <a:endParaRPr lang="en-US" sz="2400" dirty="0" smtClean="0">
              <a:latin typeface="Calibri" pitchFamily="34" charset="0"/>
            </a:endParaRPr>
          </a:p>
          <a:p>
            <a:pPr>
              <a:buNone/>
            </a:pPr>
            <a:endParaRPr lang="en-US" sz="2400" dirty="0" smtClean="0">
              <a:latin typeface="Calibri" pitchFamily="34" charset="0"/>
            </a:endParaRPr>
          </a:p>
          <a:p>
            <a:pPr>
              <a:buNone/>
            </a:pPr>
            <a:r>
              <a:rPr lang="en-US" sz="3200" b="1" dirty="0" smtClean="0">
                <a:latin typeface="Calibri" pitchFamily="34" charset="0"/>
              </a:rPr>
              <a:t>				End of Session 3…</a:t>
            </a:r>
          </a:p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800" dirty="0" smtClean="0">
                <a:latin typeface="Calibri" pitchFamily="34" charset="0"/>
              </a:rPr>
              <a:t>Review questions:</a:t>
            </a:r>
          </a:p>
          <a:p>
            <a:pPr lvl="1"/>
            <a:r>
              <a:rPr lang="en-US" sz="8000" dirty="0" smtClean="0">
                <a:latin typeface="Calibri" pitchFamily="34" charset="0"/>
              </a:rPr>
              <a:t>Which micro-controller features do you think is the sample application using?</a:t>
            </a:r>
          </a:p>
          <a:p>
            <a:pPr lvl="1"/>
            <a:r>
              <a:rPr lang="en-US" sz="8000" dirty="0" smtClean="0">
                <a:latin typeface="Calibri" pitchFamily="34" charset="0"/>
              </a:rPr>
              <a:t>Why is C called a middle level language?</a:t>
            </a:r>
          </a:p>
          <a:p>
            <a:pPr lvl="1"/>
            <a:r>
              <a:rPr lang="en-US" sz="8000" dirty="0" smtClean="0">
                <a:latin typeface="Calibri" pitchFamily="34" charset="0"/>
              </a:rPr>
              <a:t>Compare Assembly and C and discuss relative pros and cons of the same</a:t>
            </a:r>
          </a:p>
          <a:p>
            <a:pPr lvl="1"/>
            <a:r>
              <a:rPr lang="en-US" sz="8000" dirty="0" smtClean="0">
                <a:latin typeface="Calibri" pitchFamily="34" charset="0"/>
              </a:rPr>
              <a:t>What happens if you try to dereference a Null pointer?</a:t>
            </a:r>
          </a:p>
          <a:p>
            <a:pPr lvl="1"/>
            <a:r>
              <a:rPr lang="en-US" sz="8000" dirty="0" smtClean="0">
                <a:latin typeface="Calibri" pitchFamily="34" charset="0"/>
              </a:rPr>
              <a:t>What happens if you try to dereference a wild pointer?</a:t>
            </a:r>
          </a:p>
          <a:p>
            <a:pPr lvl="1"/>
            <a:r>
              <a:rPr lang="en-US" sz="8000" dirty="0" smtClean="0">
                <a:latin typeface="Calibri" pitchFamily="34" charset="0"/>
              </a:rPr>
              <a:t>What happens if you try to dereference a dangling pointer?</a:t>
            </a:r>
          </a:p>
          <a:p>
            <a:pPr lvl="1"/>
            <a:r>
              <a:rPr lang="en-US" sz="8000" dirty="0" smtClean="0">
                <a:latin typeface="Calibri" pitchFamily="34" charset="0"/>
              </a:rPr>
              <a:t>Try using the declarations given in slide 13</a:t>
            </a:r>
          </a:p>
          <a:p>
            <a:pPr lvl="1"/>
            <a:r>
              <a:rPr lang="en-US" sz="8000" dirty="0" smtClean="0">
                <a:latin typeface="Calibri" pitchFamily="34" charset="0"/>
              </a:rPr>
              <a:t>What are the different causes of segmentation fault?</a:t>
            </a:r>
          </a:p>
          <a:p>
            <a:pPr lvl="1"/>
            <a:r>
              <a:rPr lang="en-US" sz="8000" dirty="0" smtClean="0">
                <a:latin typeface="Calibri" pitchFamily="34" charset="0"/>
              </a:rPr>
              <a:t>What is the use of core dump?</a:t>
            </a:r>
          </a:p>
          <a:p>
            <a:pPr lvl="1"/>
            <a:endParaRPr lang="en-US" dirty="0" smtClean="0">
              <a:latin typeface="Calibri" pitchFamily="34" charset="0"/>
            </a:endParaRPr>
          </a:p>
          <a:p>
            <a:pPr lvl="1"/>
            <a:endParaRPr lang="en-US" dirty="0" smtClean="0">
              <a:latin typeface="Calibri" pitchFamily="34" charset="0"/>
            </a:endParaRPr>
          </a:p>
          <a:p>
            <a:pPr lvl="1"/>
            <a:endParaRPr lang="en-US" dirty="0" smtClean="0">
              <a:latin typeface="Calibri" pitchFamily="34" charset="0"/>
            </a:endParaRPr>
          </a:p>
          <a:p>
            <a:pPr lvl="1"/>
            <a:endParaRPr lang="en-US" dirty="0" smtClean="0">
              <a:latin typeface="Calibri" pitchFamily="34" charset="0"/>
            </a:endParaRPr>
          </a:p>
          <a:p>
            <a:pPr>
              <a:buNone/>
            </a:pPr>
            <a:endParaRPr lang="en-US" sz="2400" dirty="0" smtClean="0">
              <a:latin typeface="Calibri" pitchFamily="34" charset="0"/>
            </a:endParaRPr>
          </a:p>
          <a:p>
            <a:pPr>
              <a:buNone/>
            </a:pPr>
            <a:endParaRPr lang="en-US" sz="2400" dirty="0" smtClean="0">
              <a:latin typeface="Calibri" pitchFamily="34" charset="0"/>
            </a:endParaRPr>
          </a:p>
          <a:p>
            <a:pPr>
              <a:buNone/>
            </a:pPr>
            <a:endParaRPr lang="en-US" sz="2400" dirty="0" smtClean="0">
              <a:latin typeface="Calibri" pitchFamily="34" charset="0"/>
            </a:endParaRPr>
          </a:p>
          <a:p>
            <a:pPr>
              <a:buNone/>
            </a:pPr>
            <a:r>
              <a:rPr lang="en-US" sz="3200" b="1" dirty="0" smtClean="0">
                <a:latin typeface="Calibri" pitchFamily="34" charset="0"/>
              </a:rPr>
              <a:t>				</a:t>
            </a:r>
          </a:p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Declarations (cont’d…):</a:t>
            </a:r>
          </a:p>
          <a:p>
            <a:pPr lvl="1">
              <a:spcBef>
                <a:spcPct val="50000"/>
              </a:spcBef>
            </a:pPr>
            <a:r>
              <a:rPr lang="en-US" sz="1800" dirty="0" smtClean="0"/>
              <a:t> </a:t>
            </a:r>
            <a:r>
              <a:rPr lang="en-US" sz="1800" dirty="0" smtClean="0">
                <a:latin typeface="Calibri" pitchFamily="34" charset="0"/>
              </a:rPr>
              <a:t>String declaration:</a:t>
            </a:r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90600" y="2360474"/>
            <a:ext cx="3962400" cy="116955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char a[]=“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CVRaman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”;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char *a=“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CVRaman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”;	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3981271"/>
            <a:ext cx="2743200" cy="138499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 *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 (*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)[4];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Declarations (cont’d…):</a:t>
            </a:r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r>
              <a:rPr lang="en-US" sz="1800" dirty="0" smtClean="0">
                <a:latin typeface="Calibri" pitchFamily="34" charset="0"/>
              </a:rPr>
              <a:t>The first one shows an array of 4 pointers to integer.</a:t>
            </a:r>
          </a:p>
          <a:p>
            <a:pPr lvl="1">
              <a:spcBef>
                <a:spcPct val="50000"/>
              </a:spcBef>
            </a:pPr>
            <a:r>
              <a:rPr lang="en-US" sz="1800" dirty="0" smtClean="0">
                <a:latin typeface="Calibri" pitchFamily="34" charset="0"/>
              </a:rPr>
              <a:t>The second one shows a pointer to an array of 4 integers.</a:t>
            </a:r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62000" y="2133600"/>
            <a:ext cx="3048000" cy="138499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 *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[4];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 (*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)[4];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4558605"/>
            <a:ext cx="2514600" cy="138499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 * fun();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 (*fun)();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Declarations (cont’d…):</a:t>
            </a:r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09800" y="2581870"/>
            <a:ext cx="4724400" cy="10618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 void (*f )( int, void ( * )( ));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4165937"/>
            <a:ext cx="4343400" cy="116955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 void ( *f [10] )( int, int) ;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Declarations (cont’d…):</a:t>
            </a:r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r>
              <a:rPr lang="en-US" sz="1800" dirty="0" smtClean="0">
                <a:latin typeface="Calibri" pitchFamily="34" charset="0"/>
              </a:rPr>
              <a:t>This example shows a pointer to a function which returns nothing and accepts 2 arguments, viz. an integer and a pointer to a function which accepts no arguments and returns nothing.</a:t>
            </a:r>
          </a:p>
          <a:p>
            <a:pPr lvl="1">
              <a:spcBef>
                <a:spcPct val="50000"/>
              </a:spcBef>
            </a:pPr>
            <a:endParaRPr lang="en-US" sz="18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</a:pPr>
            <a:endParaRPr lang="en-US" sz="18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</a:pPr>
            <a:endParaRPr lang="en-US" sz="18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</a:pPr>
            <a:r>
              <a:rPr lang="en-US" sz="1800" dirty="0" smtClean="0">
                <a:latin typeface="Calibri" pitchFamily="34" charset="0"/>
              </a:rPr>
              <a:t>This example shows an array of 10 pointers to functions that take 2 arguments viz. integer and integer and returns nothing.</a:t>
            </a:r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14400" y="2124670"/>
            <a:ext cx="4876800" cy="10618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 void (*f )( int, void ( * )( ));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4242137"/>
            <a:ext cx="4572000" cy="116955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 void ( *f [10] )( int, int) ;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Declarations (cont’d…):</a:t>
            </a:r>
          </a:p>
          <a:p>
            <a:pPr lvl="1">
              <a:spcBef>
                <a:spcPct val="50000"/>
              </a:spcBef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What are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</a:rPr>
              <a:t>fadd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</a:rPr>
              <a:t>fsub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</a:rPr>
              <a:t>fmul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</a:rPr>
              <a:t>fdiv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?</a:t>
            </a:r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219200" y="2505670"/>
            <a:ext cx="6781800" cy="10618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 int(*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ftable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[])(void ) = {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fadd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fsub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fmul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fdiv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} ;        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Declarations (cont’d…):</a:t>
            </a:r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r>
              <a:rPr lang="en-US" sz="1800" dirty="0" err="1" smtClean="0">
                <a:latin typeface="Calibri" pitchFamily="34" charset="0"/>
              </a:rPr>
              <a:t>fadd</a:t>
            </a:r>
            <a:r>
              <a:rPr lang="en-US" sz="1800" dirty="0" smtClean="0">
                <a:latin typeface="Calibri" pitchFamily="34" charset="0"/>
              </a:rPr>
              <a:t>, </a:t>
            </a:r>
            <a:r>
              <a:rPr lang="en-US" sz="1800" dirty="0" err="1" smtClean="0">
                <a:latin typeface="Calibri" pitchFamily="34" charset="0"/>
              </a:rPr>
              <a:t>fsub</a:t>
            </a:r>
            <a:r>
              <a:rPr lang="en-US" sz="1800" dirty="0" smtClean="0">
                <a:latin typeface="Calibri" pitchFamily="34" charset="0"/>
              </a:rPr>
              <a:t>, </a:t>
            </a:r>
            <a:r>
              <a:rPr lang="en-US" sz="1800" dirty="0" err="1" smtClean="0">
                <a:latin typeface="Calibri" pitchFamily="34" charset="0"/>
              </a:rPr>
              <a:t>fmul</a:t>
            </a:r>
            <a:r>
              <a:rPr lang="en-US" sz="1800" dirty="0" smtClean="0">
                <a:latin typeface="Calibri" pitchFamily="34" charset="0"/>
              </a:rPr>
              <a:t>, </a:t>
            </a:r>
            <a:r>
              <a:rPr lang="en-US" sz="1800" dirty="0" err="1" smtClean="0">
                <a:latin typeface="Calibri" pitchFamily="34" charset="0"/>
              </a:rPr>
              <a:t>fdiv</a:t>
            </a:r>
            <a:r>
              <a:rPr lang="en-US" sz="1800" dirty="0" smtClean="0">
                <a:latin typeface="Calibri" pitchFamily="34" charset="0"/>
              </a:rPr>
              <a:t> are pointers to functions.</a:t>
            </a:r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14400" y="2057400"/>
            <a:ext cx="6934200" cy="10618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 int(*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ftable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[])(void ) = {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fadd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fsub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fmul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fdiv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} ;        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Declarations 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219200" y="2895600"/>
            <a:ext cx="6248400" cy="10618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 ** (*f)(int**, int** (*)(int**, int**));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Elaborating on the sample application code:</a:t>
            </a:r>
          </a:p>
          <a:p>
            <a:pPr lvl="1" algn="just"/>
            <a:r>
              <a:rPr lang="en-US" sz="2400" dirty="0" smtClean="0">
                <a:latin typeface="Calibri" pitchFamily="34" charset="0"/>
              </a:rPr>
              <a:t>Code was written in Embedded C</a:t>
            </a:r>
          </a:p>
          <a:p>
            <a:pPr lvl="1" algn="just"/>
            <a:r>
              <a:rPr lang="en-US" sz="2400" dirty="0" smtClean="0">
                <a:latin typeface="Calibri" pitchFamily="34" charset="0"/>
              </a:rPr>
              <a:t>Compiled on avr-gcc cross compiler</a:t>
            </a:r>
          </a:p>
          <a:p>
            <a:pPr lvl="1" algn="just"/>
            <a:r>
              <a:rPr lang="en-US" sz="2400" dirty="0" smtClean="0">
                <a:latin typeface="Calibri" pitchFamily="34" charset="0"/>
              </a:rPr>
              <a:t>Other comparable options to embedded C . . .</a:t>
            </a:r>
          </a:p>
          <a:p>
            <a:pPr lvl="1" algn="just"/>
            <a:r>
              <a:rPr lang="en-US" sz="2400" dirty="0" smtClean="0">
                <a:latin typeface="Calibri" pitchFamily="34" charset="0"/>
              </a:rPr>
              <a:t>Compilers that you have used . . .</a:t>
            </a:r>
          </a:p>
          <a:p>
            <a:pPr lvl="1" algn="just"/>
            <a:r>
              <a:rPr lang="en-US" sz="2400" dirty="0" smtClean="0">
                <a:latin typeface="Calibri" pitchFamily="34" charset="0"/>
              </a:rPr>
              <a:t>What is an IDE?</a:t>
            </a:r>
          </a:p>
          <a:p>
            <a:pPr lvl="1" algn="just"/>
            <a:r>
              <a:rPr lang="en-US" sz="2400" dirty="0" smtClean="0">
                <a:latin typeface="Calibri" pitchFamily="34" charset="0"/>
              </a:rPr>
              <a:t>Our IDE?</a:t>
            </a:r>
          </a:p>
          <a:p>
            <a:pPr lvl="1" algn="just"/>
            <a:endParaRPr lang="en-US" sz="1900" dirty="0" smtClean="0">
              <a:latin typeface="Calibri" pitchFamily="34" charset="0"/>
            </a:endParaRPr>
          </a:p>
          <a:p>
            <a:pPr lvl="1" algn="just"/>
            <a:endParaRPr lang="en-US" sz="19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Declarations 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 algn="just">
              <a:spcBef>
                <a:spcPct val="50000"/>
              </a:spcBef>
            </a:pPr>
            <a:r>
              <a:rPr lang="en-US" sz="1800" dirty="0" smtClean="0">
                <a:latin typeface="Calibri" pitchFamily="34" charset="0"/>
              </a:rPr>
              <a:t>This example shows a pointer to a function which returns a pointer to an integer pointer and takes two arguments viz. a pointer to an integer pointer and a pointer to a functions which takes 2 arguments (pointer to an integer pointer and a pointer to an integer pointer) and returns a pointer to an integer pointer.</a:t>
            </a:r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14400" y="1981200"/>
            <a:ext cx="6248400" cy="10618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 ** (*f)(int**, int** (*)(int**, int**));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Declarations 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14400" y="2819400"/>
            <a:ext cx="7467600" cy="10618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void (*f)(void(*)(int*, void**),int(*)(void**, int*));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Declarations 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 algn="just">
              <a:spcBef>
                <a:spcPct val="50000"/>
              </a:spcBef>
            </a:pPr>
            <a:r>
              <a:rPr lang="en-US" sz="1800" dirty="0" smtClean="0">
                <a:latin typeface="Calibri" pitchFamily="34" charset="0"/>
              </a:rPr>
              <a:t>The above example shows a pointer to a function which returns nothing and takes 2 arguments viz. a pointer to a function which returns nothing and takes 2 arguments (an integer pointer and a pointer to a void pointer) and a pointer to a function which returns an integer and takes 2 arguments (a pointer to a void pointer and an integer pointer)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290971"/>
            <a:ext cx="7467600" cy="10618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void (*f)(void(*)(int*, void**),int(*)(void**, int*));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spcBef>
                <a:spcPct val="50000"/>
              </a:spcBef>
              <a:buNone/>
            </a:pPr>
            <a:endParaRPr lang="en-US" sz="3600" b="1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3600" b="1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r>
              <a:rPr lang="en-US" sz="3600" b="1" dirty="0" smtClean="0">
                <a:latin typeface="Calibri" pitchFamily="34" charset="0"/>
              </a:rPr>
              <a:t>			Programming concepts</a:t>
            </a:r>
            <a:endParaRPr lang="en-US" sz="1800" b="1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spcBef>
                <a:spcPct val="50000"/>
              </a:spcBef>
              <a:buNone/>
            </a:pPr>
            <a:endParaRPr lang="en-US" sz="3600" b="1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3600" b="1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r>
              <a:rPr lang="en-US" sz="3600" b="1" dirty="0" smtClean="0">
                <a:latin typeface="Calibri" pitchFamily="34" charset="0"/>
              </a:rPr>
              <a:t>			        Phishy printf’s</a:t>
            </a:r>
            <a:endParaRPr lang="en-US" sz="1800" b="1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Phishy printf’s: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14400" y="2895600"/>
            <a:ext cx="7467600" cy="10618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printf(“%d”, printf(“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”));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Phishy printf’s(cont’d…):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200" y="2595771"/>
            <a:ext cx="7467600" cy="10618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printf(“%d”, printf(“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”));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959423"/>
            <a:ext cx="74676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&gt;&gt;</a:t>
            </a:r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abc3</a:t>
            </a:r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Phishy printf’s(cont’d…):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200" y="2595771"/>
            <a:ext cx="7467600" cy="10618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printf(“%d”,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(3.5));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Phishy printf’s(cont’d…):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200" y="2595771"/>
            <a:ext cx="7467600" cy="10618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printf(“%d”,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(3.5));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959423"/>
            <a:ext cx="74676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&gt;&gt;</a:t>
            </a:r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8</a:t>
            </a:r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Phishy printf’s(cont’d…):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200" y="2595771"/>
            <a:ext cx="7467600" cy="10618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printf(“%d”,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(3.5,3));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Calibri" pitchFamily="34" charset="0"/>
              </a:rPr>
              <a:t>Market statements on programming platforms:</a:t>
            </a:r>
          </a:p>
          <a:p>
            <a:pPr lvl="1" algn="just"/>
            <a:r>
              <a:rPr lang="en-US" sz="2000" dirty="0" smtClean="0">
                <a:latin typeface="Calibri" pitchFamily="34" charset="0"/>
              </a:rPr>
              <a:t>The most popular programming languages for embedded systems:</a:t>
            </a:r>
          </a:p>
          <a:p>
            <a:pPr lvl="1" algn="just"/>
            <a:endParaRPr lang="en-US" sz="2000" dirty="0" smtClean="0">
              <a:latin typeface="Calibri" pitchFamily="34" charset="0"/>
            </a:endParaRPr>
          </a:p>
          <a:p>
            <a:pPr lvl="1" algn="just"/>
            <a:endParaRPr lang="en-US" sz="1900" dirty="0" smtClean="0">
              <a:latin typeface="Calibri" pitchFamily="34" charset="0"/>
            </a:endParaRPr>
          </a:p>
          <a:p>
            <a:pPr lvl="1" algn="just"/>
            <a:endParaRPr lang="en-US" sz="1900" dirty="0" smtClean="0">
              <a:latin typeface="Calibri" pitchFamily="34" charset="0"/>
            </a:endParaRPr>
          </a:p>
          <a:p>
            <a:pPr lvl="1" algn="just"/>
            <a:endParaRPr lang="en-US" sz="1900" dirty="0" smtClean="0">
              <a:latin typeface="Calibri" pitchFamily="34" charset="0"/>
            </a:endParaRPr>
          </a:p>
          <a:p>
            <a:pPr lvl="1" algn="just"/>
            <a:endParaRPr lang="en-US" sz="1900" dirty="0" smtClean="0">
              <a:latin typeface="Calibri" pitchFamily="34" charset="0"/>
            </a:endParaRPr>
          </a:p>
          <a:p>
            <a:pPr lvl="1" algn="just"/>
            <a:endParaRPr lang="en-US" sz="1900" dirty="0" smtClean="0">
              <a:latin typeface="Calibri" pitchFamily="34" charset="0"/>
            </a:endParaRPr>
          </a:p>
          <a:p>
            <a:pPr lvl="1" algn="just"/>
            <a:endParaRPr lang="en-US" sz="1900" dirty="0" smtClean="0">
              <a:latin typeface="Calibri" pitchFamily="34" charset="0"/>
            </a:endParaRPr>
          </a:p>
          <a:p>
            <a:pPr lvl="1" algn="just"/>
            <a:endParaRPr lang="en-US" sz="1900" dirty="0" smtClean="0">
              <a:latin typeface="Calibri" pitchFamily="34" charset="0"/>
            </a:endParaRPr>
          </a:p>
          <a:p>
            <a:pPr lvl="1" algn="just"/>
            <a:r>
              <a:rPr lang="en-US" sz="2000" dirty="0" smtClean="0">
                <a:latin typeface="Calibri" pitchFamily="34" charset="0"/>
              </a:rPr>
              <a:t>There is no compelling reason for an experienced, salaried engineer to learn Embedded Java.</a:t>
            </a:r>
          </a:p>
          <a:p>
            <a:pPr lvl="3" algn="just"/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90600" y="2362200"/>
            <a:ext cx="1295400" cy="2286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90600" y="2667000"/>
            <a:ext cx="1295400" cy="1981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80%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48000" y="2362200"/>
            <a:ext cx="1295400" cy="2286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048000" y="2819400"/>
            <a:ext cx="1295400" cy="1828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75%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181600" y="2362200"/>
            <a:ext cx="1295400" cy="2286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181600" y="3352800"/>
            <a:ext cx="1295400" cy="1295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49%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4400" y="46598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C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53000" y="46598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C++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24200" y="46598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81600" y="6093023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(Courtesy: http://www.microcontroller.com)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Phishy printf’s(cont’d…):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200" y="2595771"/>
            <a:ext cx="7467600" cy="10618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printf(“%d”,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(3.5,3));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959423"/>
            <a:ext cx="74676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&gt;&gt;4</a:t>
            </a:r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Phishy printf’s(cont’d…):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200" y="2595771"/>
            <a:ext cx="7467600" cy="127727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char a;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printf(“%d”,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(3.5,a));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Phishy printf’s(cont’d…):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200" y="2595771"/>
            <a:ext cx="7467600" cy="127727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char a;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printf(“%d”,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(3.5,a));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959423"/>
            <a:ext cx="74676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&gt;&gt;1</a:t>
            </a:r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Phishy printf’s(cont’d…):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200" y="2595771"/>
            <a:ext cx="7467600" cy="10618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Think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””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tanks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”);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Phishy printf’s(cont’d…):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200" y="2595771"/>
            <a:ext cx="7467600" cy="10618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CV””Raman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959423"/>
            <a:ext cx="74676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&gt;&gt;</a:t>
            </a:r>
            <a:r>
              <a:rPr lang="en-US" sz="1400" b="1" dirty="0" err="1" smtClean="0">
                <a:solidFill>
                  <a:schemeClr val="bg1"/>
                </a:solidFill>
                <a:latin typeface="Calibri" pitchFamily="34" charset="0"/>
              </a:rPr>
              <a:t>CVRaman</a:t>
            </a:r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Phishy printf’s(cont’d…):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200" y="2595771"/>
            <a:ext cx="7467600" cy="127727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char a[]=“Bombay”;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printf(“%c”, a[3]);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Phishy printf’s(cont’d…):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200" y="2595771"/>
            <a:ext cx="7467600" cy="127727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char a[]=“Bombay”;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printf(“%c”, a[1]);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959423"/>
            <a:ext cx="74676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&gt;&gt;o</a:t>
            </a:r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Phishy printf’s(cont’d…):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200" y="2595771"/>
            <a:ext cx="7467600" cy="127727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char a[]=“Bombay”;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printf(“%c”, 4[a]);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Phishy printf’s(cont’d…):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200" y="2595771"/>
            <a:ext cx="7467600" cy="127727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char a[]=“Bombay”;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printf(“%c”, 4[a]);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959423"/>
            <a:ext cx="74676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&gt;&gt;a</a:t>
            </a:r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Phishy printf’s(cont’d…):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200" y="2595771"/>
            <a:ext cx="7467600" cy="10618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printf(“%d %d”,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(NULL),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(“”));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alibri" pitchFamily="34" charset="0"/>
              </a:rPr>
              <a:t>An analogy showing the relevance of C                                                                    in Embedded software domain:</a:t>
            </a:r>
          </a:p>
          <a:p>
            <a:r>
              <a:rPr lang="en-US" sz="2000" dirty="0" smtClean="0">
                <a:latin typeface="Calibri" pitchFamily="34" charset="0"/>
              </a:rPr>
              <a:t>A strong foundation will always help…</a:t>
            </a:r>
          </a:p>
          <a:p>
            <a:r>
              <a:rPr lang="en-US" sz="2000" dirty="0" smtClean="0">
                <a:latin typeface="Calibri" pitchFamily="34" charset="0"/>
              </a:rPr>
              <a:t>How Embedded C is different from C?</a:t>
            </a:r>
          </a:p>
          <a:p>
            <a:pPr lvl="1"/>
            <a:r>
              <a:rPr lang="en-US" sz="1500" dirty="0" smtClean="0">
                <a:latin typeface="Calibri" pitchFamily="34" charset="0"/>
              </a:rPr>
              <a:t>Memory constraints</a:t>
            </a:r>
          </a:p>
          <a:p>
            <a:pPr lvl="1"/>
            <a:r>
              <a:rPr lang="en-US" sz="1500" dirty="0" smtClean="0">
                <a:latin typeface="Calibri" pitchFamily="34" charset="0"/>
              </a:rPr>
              <a:t>No standard input </a:t>
            </a:r>
          </a:p>
          <a:p>
            <a:pPr lvl="1"/>
            <a:r>
              <a:rPr lang="en-US" sz="1500" dirty="0" smtClean="0">
                <a:latin typeface="Calibri" pitchFamily="34" charset="0"/>
              </a:rPr>
              <a:t>No standard output</a:t>
            </a:r>
          </a:p>
          <a:p>
            <a:pPr lvl="1"/>
            <a:r>
              <a:rPr lang="en-US" sz="1500" dirty="0" smtClean="0">
                <a:latin typeface="Calibri" pitchFamily="34" charset="0"/>
              </a:rPr>
              <a:t>Selective use of data types</a:t>
            </a:r>
          </a:p>
          <a:p>
            <a:pPr lvl="1"/>
            <a:r>
              <a:rPr lang="en-US" sz="1500" dirty="0" smtClean="0">
                <a:latin typeface="Calibri" pitchFamily="34" charset="0"/>
              </a:rPr>
              <a:t>Hardware platform specific instructions</a:t>
            </a:r>
          </a:p>
          <a:p>
            <a:pPr lvl="1"/>
            <a:r>
              <a:rPr lang="en-US" sz="1500" dirty="0" smtClean="0">
                <a:latin typeface="Calibri" pitchFamily="34" charset="0"/>
              </a:rPr>
              <a:t>Exceptions are not handled by kernel (mostly)</a:t>
            </a:r>
          </a:p>
          <a:p>
            <a:pPr lvl="1"/>
            <a:endParaRPr lang="en-US" sz="1500" dirty="0" smtClean="0">
              <a:latin typeface="Calibri" pitchFamily="34" charset="0"/>
            </a:endParaRPr>
          </a:p>
          <a:p>
            <a:pPr lvl="1"/>
            <a:endParaRPr lang="en-US" sz="1500" dirty="0" smtClean="0">
              <a:latin typeface="Calibri" pitchFamily="34" charset="0"/>
            </a:endParaRPr>
          </a:p>
          <a:p>
            <a:pPr lvl="1">
              <a:buNone/>
            </a:pPr>
            <a:endParaRPr lang="en-US" sz="1500" dirty="0" smtClean="0">
              <a:latin typeface="Calibri" pitchFamily="34" charset="0"/>
            </a:endParaRPr>
          </a:p>
          <a:p>
            <a:pPr lvl="1"/>
            <a:endParaRPr lang="en-US" sz="1500" dirty="0" smtClean="0">
              <a:latin typeface="Calibri" pitchFamily="34" charset="0"/>
            </a:endParaRPr>
          </a:p>
          <a:p>
            <a:pPr lvl="1"/>
            <a:endParaRPr lang="en-US" sz="1500" dirty="0" smtClean="0">
              <a:latin typeface="Calibri" pitchFamily="34" charset="0"/>
            </a:endParaRPr>
          </a:p>
          <a:p>
            <a:pPr lvl="1" algn="just"/>
            <a:endParaRPr lang="en-US" sz="1900" dirty="0" smtClean="0">
              <a:latin typeface="Calibri" pitchFamily="34" charset="0"/>
            </a:endParaRPr>
          </a:p>
          <a:p>
            <a:pPr lvl="1" algn="just"/>
            <a:endParaRPr lang="en-US" sz="1900" dirty="0">
              <a:latin typeface="Calibri" pitchFamily="34" charset="0"/>
            </a:endParaRPr>
          </a:p>
        </p:txBody>
      </p:sp>
      <p:pic>
        <p:nvPicPr>
          <p:cNvPr id="5" name="Picture 4" descr="EPF-1ss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515534"/>
            <a:ext cx="3276600" cy="4732866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3124200" y="2971800"/>
            <a:ext cx="2057400" cy="990600"/>
          </a:xfrm>
          <a:prstGeom prst="wedgeRoundRectCallout">
            <a:avLst>
              <a:gd name="adj1" fmla="val 110987"/>
              <a:gd name="adj2" fmla="val 23994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Embedded Systems housing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 society</a:t>
            </a:r>
            <a:endParaRPr kumimoji="0" lang="en-US" sz="180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352800" y="5105400"/>
            <a:ext cx="1905000" cy="685800"/>
          </a:xfrm>
          <a:prstGeom prst="wedgeRoundRectCallout">
            <a:avLst>
              <a:gd name="adj1" fmla="val 110987"/>
              <a:gd name="adj2" fmla="val 23994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C Programming skills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Phishy printf’s(cont’d…):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200" y="2595771"/>
            <a:ext cx="7467600" cy="10618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printf(“%d %d”,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(NULL),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(“”));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959423"/>
            <a:ext cx="74676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&gt;&gt;4    1</a:t>
            </a:r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Phishy printf’s(cont’d…):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200" y="2595771"/>
            <a:ext cx="7467600" cy="10618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(5+”CVRaman”);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Phishy printf’s(cont’d…):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200" y="2595771"/>
            <a:ext cx="7467600" cy="10618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(5+”CVRaman”);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959423"/>
            <a:ext cx="74676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&gt;&gt;an</a:t>
            </a:r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Phishy printf’s(cont’d…):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200" y="2595771"/>
            <a:ext cx="7467600" cy="127727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=‘A’;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printf(“%d %d”,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),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(‘A’));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Phishy printf’s(cont’d…):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200" y="2595771"/>
            <a:ext cx="7467600" cy="127727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=‘A’;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printf(“%d %d”,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),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(‘A’));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959423"/>
            <a:ext cx="74676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&gt;&gt;1    4</a:t>
            </a:r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Phishy printf’s(cont’d…):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200" y="2595771"/>
            <a:ext cx="7467600" cy="10618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printf(“\\n”);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Phishy printf’s(cont’d…):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200" y="2595771"/>
            <a:ext cx="7467600" cy="10618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printf(“\\n”);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959423"/>
            <a:ext cx="74676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&gt;&gt;\n</a:t>
            </a:r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Phishy printf’s(cont’d…):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200" y="2595771"/>
            <a:ext cx="7467600" cy="10618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printf(“%d %d %d”,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(2),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(‘2’),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(“2”));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Phishy printf’s(cont’d…):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200" y="2595771"/>
            <a:ext cx="7467600" cy="106182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printf(“%d %d %d”,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(2),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(‘2’),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(“2”));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959423"/>
            <a:ext cx="74676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&gt;&gt;4    4    2</a:t>
            </a:r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Phishy printf’s(cont’d…):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200" y="2595771"/>
            <a:ext cx="7467600" cy="127727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float a=220.6766767;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printf(“%0.5f”,a));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Do you have a compiler in you?</a:t>
            </a:r>
          </a:p>
          <a:p>
            <a:pPr lvl="1" algn="just"/>
            <a:r>
              <a:rPr lang="en-US" sz="1900" dirty="0" smtClean="0">
                <a:latin typeface="Calibri" pitchFamily="34" charset="0"/>
              </a:rPr>
              <a:t>Being a good programmer </a:t>
            </a:r>
          </a:p>
          <a:p>
            <a:pPr lvl="1" algn="just"/>
            <a:r>
              <a:rPr lang="en-US" sz="1900" dirty="0" smtClean="0">
                <a:latin typeface="Calibri" pitchFamily="34" charset="0"/>
              </a:rPr>
              <a:t>Be clear with rules</a:t>
            </a:r>
          </a:p>
          <a:p>
            <a:pPr lvl="1" algn="just"/>
            <a:r>
              <a:rPr lang="en-US" sz="1900" dirty="0" smtClean="0">
                <a:latin typeface="Calibri" pitchFamily="34" charset="0"/>
              </a:rPr>
              <a:t>So, lets get started with this game to find the hidden treasures of Sea (</a:t>
            </a:r>
            <a:r>
              <a:rPr lang="en-US" sz="1900" b="1" dirty="0" smtClean="0">
                <a:latin typeface="Calibri" pitchFamily="34" charset="0"/>
              </a:rPr>
              <a:t>C</a:t>
            </a:r>
            <a:r>
              <a:rPr lang="en-US" sz="1900" dirty="0" smtClean="0">
                <a:latin typeface="Calibri" pitchFamily="34" charset="0"/>
              </a:rPr>
              <a:t>)</a:t>
            </a:r>
          </a:p>
          <a:p>
            <a:pPr lvl="1" algn="just"/>
            <a:endParaRPr lang="en-US" sz="1900" dirty="0">
              <a:latin typeface="Calibri" pitchFamily="34" charset="0"/>
            </a:endParaRPr>
          </a:p>
        </p:txBody>
      </p:sp>
      <p:pic>
        <p:nvPicPr>
          <p:cNvPr id="5" name="Picture 4" descr="blue-voy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200400"/>
            <a:ext cx="2362200" cy="3073399"/>
          </a:xfrm>
          <a:prstGeom prst="rect">
            <a:avLst/>
          </a:prstGeom>
        </p:spPr>
      </p:pic>
      <p:pic>
        <p:nvPicPr>
          <p:cNvPr id="6" name="Picture 5" descr="Voyage-to-Virgini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200400"/>
            <a:ext cx="4432300" cy="30765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Phishy printf’s(cont’d…):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200" y="2595771"/>
            <a:ext cx="7467600" cy="127727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float a=220.6766767;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printf(“%0.5f”,a));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959423"/>
            <a:ext cx="74676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&gt;&gt;220.67668</a:t>
            </a:r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Phishy printf’s(cont’d…):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200" y="2595771"/>
            <a:ext cx="7467600" cy="127727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char a[]=“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CVRamanNagar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”;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printf(“%s”,*(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a+strlen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(a)));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Phishy printf’s(cont’d…):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200" y="2595771"/>
            <a:ext cx="7467600" cy="127727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char a[]=“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CVRamanNagar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”;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printf(“%s”,*(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a+strlen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(a)));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962400"/>
            <a:ext cx="74676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&gt;&gt;(null)</a:t>
            </a:r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Phishy printf’s(cont’d…):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200" y="2595771"/>
            <a:ext cx="7467600" cy="127727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[12];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printf(“%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d”,sizeof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)));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Phishy printf’s(cont’d…):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200" y="2595771"/>
            <a:ext cx="7467600" cy="127727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[12];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printf(“%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d”,sizeof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)));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962400"/>
            <a:ext cx="74676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&gt;&gt;48</a:t>
            </a:r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Phishy printf’s(cont’d…):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200" y="2595771"/>
            <a:ext cx="7467600" cy="127727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[5]={2,4};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printf(“%d %d %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d”,arr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[2],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[3],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[4]);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Phishy printf’s(cont’d…):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200" y="2595771"/>
            <a:ext cx="7467600" cy="127727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[5]={2,4};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printf(“%d %d %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d”,arr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[2],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[3],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[4]);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962400"/>
            <a:ext cx="74676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&gt;&gt;0    0    0</a:t>
            </a:r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Phishy printf’s(cont’d…):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200" y="2595771"/>
            <a:ext cx="7467600" cy="127727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[2]={2,4};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printf(“%d %d %d”,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[2],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[3],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[4]);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Phishy printf’s(cont’d…):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200" y="2595771"/>
            <a:ext cx="7467600" cy="127727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[2]={2,4};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printf(“%d %d %d”,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[2],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[3],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[4]);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962400"/>
            <a:ext cx="74676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&gt;&gt;garbage value1    garbage value2     garbage value3</a:t>
            </a:r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algn="just"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algn="just"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algn="just">
              <a:buNone/>
            </a:pPr>
            <a:r>
              <a:rPr lang="en-US" sz="3200" b="1" dirty="0" smtClean="0">
                <a:latin typeface="Calibri" pitchFamily="34" charset="0"/>
              </a:rPr>
              <a:t>			   </a:t>
            </a:r>
            <a:r>
              <a:rPr lang="en-US" sz="4000" b="1" dirty="0" smtClean="0">
                <a:latin typeface="Calibri" pitchFamily="34" charset="0"/>
              </a:rPr>
              <a:t>Painful pointers</a:t>
            </a:r>
            <a:endParaRPr lang="en-US" sz="3200" b="1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</a:pPr>
            <a:endParaRPr lang="en-US" sz="17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algn="just"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algn="just"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algn="just">
              <a:buNone/>
            </a:pPr>
            <a:r>
              <a:rPr lang="en-US" sz="3200" b="1" dirty="0" smtClean="0">
                <a:latin typeface="Calibri" pitchFamily="34" charset="0"/>
              </a:rPr>
              <a:t>			  </a:t>
            </a:r>
            <a:r>
              <a:rPr lang="en-US" sz="4000" b="1" dirty="0" smtClean="0">
                <a:latin typeface="Calibri" pitchFamily="34" charset="0"/>
              </a:rPr>
              <a:t>Dicey declarations</a:t>
            </a:r>
            <a:endParaRPr lang="en-US" sz="3200" b="1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</a:pPr>
            <a:endParaRPr lang="en-US" sz="17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Painful pointers(cont’d…):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200" y="1981201"/>
            <a:ext cx="7467600" cy="310854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(int, int *);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 i=-3,j=-2;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i,&amp;j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printf(“\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ni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=%d j=%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d”,i,j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(int a, int *b)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a=a*a;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*b=*b**b;	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Painful pointers(cont’d…):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200" y="1981201"/>
            <a:ext cx="7467600" cy="310854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(int, int *);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 i=-3,j=-2;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i,&amp;j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printf(“\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ni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=%d j=%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d”,i,j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(int a, int *b)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a=a*a;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*b=*b**b;	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5257800"/>
            <a:ext cx="74676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&gt;&gt;i =-3      j=4</a:t>
            </a:r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Painful pointers(cont’d…):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200" y="1981201"/>
            <a:ext cx="7467600" cy="224676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 num=2;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 *ptr=&amp;num;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(*ptr)++;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printf(“%d \t”,*ptr);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printf(“%d”,*(++ptr));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Painful pointers(cont’d…):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38200" y="4419600"/>
            <a:ext cx="74676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&gt;&gt;3      garbage value</a:t>
            </a:r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981201"/>
            <a:ext cx="7467600" cy="224676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 num=2;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 *ptr=&amp;num;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(*ptr)++;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printf(“%d \t”,*ptr);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printf(“%d”,*(++ptr));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Painful pointers(cont’d…):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38200" y="1981201"/>
            <a:ext cx="7467600" cy="224676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float num=22.03,*ptr1;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void *ptr2;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ptr2=&amp;num;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ptr1=ptr2;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printf(“%f”,*ptr1);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Painful pointers(cont’d…):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r>
              <a:rPr lang="en-US" sz="1800" b="1" dirty="0" smtClean="0">
                <a:latin typeface="Calibri" pitchFamily="34" charset="0"/>
              </a:rPr>
              <a:t>NOTE</a:t>
            </a:r>
            <a:r>
              <a:rPr lang="en-US" sz="1800" dirty="0" smtClean="0">
                <a:latin typeface="Calibri" pitchFamily="34" charset="0"/>
              </a:rPr>
              <a:t>: Void pointers should not be used without type-casting</a:t>
            </a:r>
            <a:r>
              <a:rPr lang="en-US" sz="1800" dirty="0" smtClean="0"/>
              <a:t>.</a:t>
            </a:r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38200" y="4419600"/>
            <a:ext cx="74676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&gt;&gt;22.03</a:t>
            </a:r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981201"/>
            <a:ext cx="7467600" cy="224676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float num=22.03,*ptr1;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void *ptr2;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ptr2=&amp;num;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ptr1=ptr2;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printf(“%f”,*ptr1);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Painful pointers(cont’d…):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38200" y="1981201"/>
            <a:ext cx="7467600" cy="267765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 num=22.03,*ptr1;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void *ptr2;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ptr2=ptr1=&amp;num;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printf(“%u %u\n”,ptr1,ptr2);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ptr1++;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ptr2++;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printf(“%u %u”,ptr1,ptr2);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Painful pointers(cont’d…):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38200" y="4797623"/>
            <a:ext cx="7467600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&gt;&gt;565724   565724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565728    565725</a:t>
            </a:r>
          </a:p>
          <a:p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981201"/>
            <a:ext cx="7467600" cy="267765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 num=22.03,*ptr1;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void *ptr2;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ptr2=ptr1=&amp;num;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printf(“%u %u\n”,ptr1,ptr2);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ptr1++;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ptr2++;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printf(“%u %u”,ptr1,ptr2);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Painful pointers(cont’d…):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38200" y="1981201"/>
            <a:ext cx="7467600" cy="203132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 a[]={10,20,30,40,50};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char *p;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p=(char *)a;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printf(“%d”,*((int *)p+4));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Painful pointers(cont’d…):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38200" y="4797623"/>
            <a:ext cx="74676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&gt;&gt;50</a:t>
            </a:r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981201"/>
            <a:ext cx="7467600" cy="203132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 a[]={10,20,30,40,50};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char *p;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p=(char *)a;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printf(“%d”,*((int *)p+4));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Calibri" pitchFamily="34" charset="0"/>
              </a:rPr>
              <a:t>Declarations:</a:t>
            </a:r>
          </a:p>
          <a:p>
            <a:pPr lvl="1">
              <a:spcBef>
                <a:spcPct val="50000"/>
              </a:spcBef>
            </a:pPr>
            <a:r>
              <a:rPr lang="en-US" sz="2800" dirty="0" smtClean="0"/>
              <a:t> </a:t>
            </a:r>
            <a:r>
              <a:rPr lang="en-US" sz="2800" dirty="0" smtClean="0">
                <a:latin typeface="Calibri" pitchFamily="34" charset="0"/>
              </a:rPr>
              <a:t>int      a ;</a:t>
            </a:r>
          </a:p>
          <a:p>
            <a:pPr lvl="1">
              <a:spcBef>
                <a:spcPct val="50000"/>
              </a:spcBef>
            </a:pPr>
            <a:r>
              <a:rPr lang="en-US" sz="2800" dirty="0" smtClean="0">
                <a:latin typeface="Calibri" pitchFamily="34" charset="0"/>
              </a:rPr>
              <a:t> float   b ;</a:t>
            </a:r>
          </a:p>
          <a:p>
            <a:pPr lvl="1">
              <a:spcBef>
                <a:spcPct val="50000"/>
              </a:spcBef>
            </a:pPr>
            <a:r>
              <a:rPr lang="en-US" sz="2800" dirty="0" smtClean="0">
                <a:latin typeface="Calibri" pitchFamily="34" charset="0"/>
              </a:rPr>
              <a:t> char   c ;</a:t>
            </a:r>
          </a:p>
          <a:p>
            <a:pPr lvl="2" algn="just"/>
            <a:endParaRPr lang="en-US" sz="17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Painful pointers(cont’d…):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62000" y="1905000"/>
            <a:ext cx="7467600" cy="35394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sz="1400" b="1" dirty="0" smtClean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(int  **)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 *ptr;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(&amp;ptr);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printf(“%d”,*ptr);	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(int **ptr1)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 i=2;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*ptr1=&amp;i;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Painful pointers(cont’d…):</a:t>
            </a: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62000" y="5638800"/>
            <a:ext cx="74676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&gt;&gt;2</a:t>
            </a:r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1905000"/>
            <a:ext cx="7467600" cy="35394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sz="1400" b="1" dirty="0" smtClean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(int  **)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 *ptr;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(&amp;ptr);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printf(“%d”,*ptr);	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(int **ptr1)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 i=2;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*ptr1=&amp;i;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algn="just"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algn="just"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algn="just">
              <a:buNone/>
            </a:pPr>
            <a:r>
              <a:rPr lang="en-US" sz="3200" b="1" dirty="0" smtClean="0">
                <a:latin typeface="Calibri" pitchFamily="34" charset="0"/>
              </a:rPr>
              <a:t>			   </a:t>
            </a:r>
            <a:r>
              <a:rPr lang="en-US" sz="4000" b="1" dirty="0" smtClean="0">
                <a:latin typeface="Calibri" pitchFamily="34" charset="0"/>
              </a:rPr>
              <a:t>Amusing arrays</a:t>
            </a:r>
            <a:endParaRPr lang="en-US" sz="3200" b="1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</a:pPr>
            <a:endParaRPr lang="en-US" sz="17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Amusing arrays:</a:t>
            </a:r>
          </a:p>
          <a:p>
            <a:pPr lvl="1" algn="just"/>
            <a:r>
              <a:rPr lang="en-US" sz="2000" dirty="0" smtClean="0">
                <a:latin typeface="Calibri" pitchFamily="34" charset="0"/>
              </a:rPr>
              <a:t>Array is a collection of similar elements stored in adjacent memory locations </a:t>
            </a:r>
          </a:p>
          <a:p>
            <a:pPr lvl="1" algn="just">
              <a:buNone/>
            </a:pPr>
            <a:endParaRPr lang="en-US" sz="15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38200" y="2795587"/>
            <a:ext cx="7467600" cy="246221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a;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a[]; 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a[][];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a[][][];</a:t>
            </a:r>
          </a:p>
          <a:p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a[i]             =   *(a+i)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a[i][j]          =   *(a[i]+j)         =  *(*(a+i)+j)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a[i][j][k]       =   *(a[i][j]+k)      =  *(*(a[i]+j)+k)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=   *(*(*(a+i)+j)+k)</a:t>
            </a:r>
          </a:p>
          <a:p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Amusing arrays (cont’d..):</a:t>
            </a:r>
          </a:p>
          <a:p>
            <a:pPr lvl="1" algn="just">
              <a:buNone/>
            </a:pPr>
            <a:endParaRPr lang="en-US" sz="15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5800" y="2109787"/>
            <a:ext cx="7467600" cy="166199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char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[10]="Think Big";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printf("%c",8[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  </a:t>
            </a:r>
          </a:p>
          <a:p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Amusing arrays (cont’d..):</a:t>
            </a:r>
          </a:p>
          <a:p>
            <a:pPr lvl="1" algn="just">
              <a:buNone/>
            </a:pPr>
            <a:endParaRPr lang="en-US" sz="15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5800" y="2109787"/>
            <a:ext cx="7467600" cy="166199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char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[10]="Think Big";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printf("%c",8[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  </a:t>
            </a:r>
          </a:p>
          <a:p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4267200"/>
            <a:ext cx="3429000" cy="116955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Proof: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[8]   = *(str+8)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*(str+8) = *(8+str)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*(8+str) = 8[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    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[8]   = 8[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3883223"/>
            <a:ext cx="74676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alibri" pitchFamily="34" charset="0"/>
              </a:rPr>
              <a:t>&gt;&gt;g</a:t>
            </a:r>
            <a:endParaRPr lang="en-US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Amusing arrays (cont’d..):</a:t>
            </a:r>
          </a:p>
          <a:p>
            <a:pPr lvl="1" algn="just">
              <a:buNone/>
            </a:pPr>
            <a:endParaRPr lang="en-US" sz="15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5800" y="2109787"/>
            <a:ext cx="7467600" cy="203132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char a[] = "Visual C++" 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char *b = "Visual C++" 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printf("\n %d %d",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(a),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(b));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printf("\n %d %d",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(*a),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(*b));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Amusing arrays (cont’d..):</a:t>
            </a:r>
          </a:p>
          <a:p>
            <a:pPr lvl="1" algn="just">
              <a:buNone/>
            </a:pPr>
            <a:endParaRPr lang="en-US" sz="15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5800" y="2109787"/>
            <a:ext cx="7467600" cy="203132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char a[] = "Visual C++" 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char *b = "Visual C++" 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printf("\n %d %d",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(a),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(b));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printf("\n %d %d",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(*a),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(*b));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4267200"/>
            <a:ext cx="746760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 11   4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1   1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Amusing arrays (cont’d..):</a:t>
            </a:r>
          </a:p>
          <a:p>
            <a:pPr lvl="1" algn="just">
              <a:buNone/>
            </a:pPr>
            <a:endParaRPr lang="en-US" sz="15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5800" y="2109787"/>
            <a:ext cx="7467600" cy="138499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int arr[]={12, 23, 24, 45, 56};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printf("\n %u %u", arr, &amp;arr);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Amusing arrays (cont’d..):</a:t>
            </a:r>
          </a:p>
          <a:p>
            <a:pPr lvl="1" algn="just">
              <a:buNone/>
            </a:pPr>
            <a:endParaRPr lang="en-US" sz="15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5800" y="2109787"/>
            <a:ext cx="7467600" cy="138499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int arr[]={12, 23, 24, 45, 56};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printf("\n %u %u", arr, &amp;arr);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3657600"/>
            <a:ext cx="74676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 (address of arr)   (address of arr)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Calibri" pitchFamily="34" charset="0"/>
              </a:rPr>
              <a:t>Declarations (cont’d…):</a:t>
            </a:r>
          </a:p>
          <a:p>
            <a:pPr lvl="1">
              <a:spcBef>
                <a:spcPct val="50000"/>
              </a:spcBef>
            </a:pPr>
            <a:r>
              <a:rPr lang="en-US" sz="2800" dirty="0" smtClean="0"/>
              <a:t> </a:t>
            </a:r>
            <a:r>
              <a:rPr lang="en-US" sz="2800" dirty="0" smtClean="0">
                <a:latin typeface="Calibri" pitchFamily="34" charset="0"/>
              </a:rPr>
              <a:t>int      *a ;</a:t>
            </a:r>
          </a:p>
          <a:p>
            <a:pPr lvl="1">
              <a:spcBef>
                <a:spcPct val="50000"/>
              </a:spcBef>
            </a:pPr>
            <a:r>
              <a:rPr lang="en-US" sz="2800" dirty="0" smtClean="0">
                <a:latin typeface="Calibri" pitchFamily="34" charset="0"/>
              </a:rPr>
              <a:t> float   *b ;</a:t>
            </a:r>
          </a:p>
          <a:p>
            <a:pPr lvl="1">
              <a:spcBef>
                <a:spcPct val="50000"/>
              </a:spcBef>
            </a:pPr>
            <a:r>
              <a:rPr lang="en-US" sz="2800" dirty="0" smtClean="0">
                <a:latin typeface="Calibri" pitchFamily="34" charset="0"/>
              </a:rPr>
              <a:t> char   *c ;</a:t>
            </a:r>
          </a:p>
          <a:p>
            <a:pPr lvl="2" algn="just"/>
            <a:endParaRPr lang="en-US" sz="17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Amusing arrays (cont’d..):</a:t>
            </a:r>
          </a:p>
          <a:p>
            <a:pPr lvl="1" algn="just">
              <a:buNone/>
            </a:pPr>
            <a:endParaRPr lang="en-US" sz="15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5800" y="2109787"/>
            <a:ext cx="7467600" cy="138499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 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int arr[ ] = {12, 14, 15, 23, 45};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printf("%u %u", arr+1, &amp;arr+1);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Amusing arrays (cont’d..):</a:t>
            </a:r>
          </a:p>
          <a:p>
            <a:pPr lvl="1" algn="just">
              <a:buNone/>
            </a:pPr>
            <a:endParaRPr lang="en-US" sz="15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5800" y="2109787"/>
            <a:ext cx="7467600" cy="138499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 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int arr[ ] = {12, 14, 15, 23, 45};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printf("%u %u", arr+1, &amp;arr+1);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3807023"/>
            <a:ext cx="74676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&gt;&gt;(address of arr)+1*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(int)  (address of arr)+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1*sizeof(arr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Amusing arrays (cont’d..):</a:t>
            </a:r>
          </a:p>
          <a:p>
            <a:pPr lvl="1" algn="just">
              <a:buNone/>
            </a:pPr>
            <a:endParaRPr lang="en-US" sz="15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5800" y="2109787"/>
            <a:ext cx="7467600" cy="138499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 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float a[ ] = { 12.4, 2.3, 4.5, 6.7 };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printf("\n %d",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(a) /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(a[0]));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Amusing arrays (cont’d..):</a:t>
            </a:r>
          </a:p>
          <a:p>
            <a:pPr lvl="1" algn="just">
              <a:buNone/>
            </a:pPr>
            <a:endParaRPr lang="en-US" sz="15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5800" y="2109787"/>
            <a:ext cx="7467600" cy="138499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 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float a[ ] = { 12.4, 2.3, 4.5, 6.7 };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printf("\n %d",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(a) /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(a[0]));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3807023"/>
            <a:ext cx="74676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Amusing arrays (cont’d..):</a:t>
            </a:r>
          </a:p>
          <a:p>
            <a:pPr lvl="1" algn="just">
              <a:buNone/>
            </a:pPr>
            <a:endParaRPr lang="en-US" sz="15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5800" y="2109787"/>
            <a:ext cx="7467600" cy="224676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int a[3][4] = {    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 1, 2, 3, 4,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		     14, 3, 2, 1,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 7, 8, 9, 0  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};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printf("\n %u %u %u", a, a+1, &amp;a+1);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Amusing arrays (cont’d..):</a:t>
            </a:r>
          </a:p>
          <a:p>
            <a:pPr lvl="1" algn="just">
              <a:buNone/>
            </a:pPr>
            <a:endParaRPr lang="en-US" sz="15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5800" y="2109787"/>
            <a:ext cx="7467600" cy="224676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int a[3][4] = {    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 1, 2, 3, 4,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		     14, 3, 2, 1,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 7, 8, 9, 0  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};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printf("\n %u %u %u", a, a+1, &amp;a+1);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4495800"/>
            <a:ext cx="74676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&gt;&gt;(address of a)    (address of a)+16    (address of a)+48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Amusing arrays (cont’d..):</a:t>
            </a:r>
          </a:p>
          <a:p>
            <a:pPr lvl="1" algn="just">
              <a:buNone/>
            </a:pPr>
            <a:endParaRPr lang="en-US" sz="15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5800" y="2109787"/>
            <a:ext cx="7467600" cy="224676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int a[3][4] = {    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   1, 2, 3, 4,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		      14, 3, 2, 1,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   7, 8, 9, 0  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 };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printf("\n %u %u", **a, *(*a+1));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Amusing arrays (cont’d..):</a:t>
            </a:r>
          </a:p>
          <a:p>
            <a:pPr lvl="1" algn="just">
              <a:buNone/>
            </a:pPr>
            <a:endParaRPr lang="en-US" sz="15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5800" y="2109787"/>
            <a:ext cx="7467600" cy="224676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int a[3][4] = {    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   1, 2, 3, 4,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		      14, 3, 2, 1,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   7, 8, 9, 0  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 };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printf("\n %u %u", **a, *(*a+1));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4495800"/>
            <a:ext cx="74676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 1 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Amusing arrays (cont’d..):</a:t>
            </a:r>
          </a:p>
          <a:p>
            <a:pPr lvl="1" algn="just">
              <a:buNone/>
            </a:pPr>
            <a:endParaRPr lang="en-US" sz="15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5800" y="2109787"/>
            <a:ext cx="7467600" cy="230832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 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int a[3][4] = {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    1, 2, 3, 4,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	        4, 3, 2, 1,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	        7, 8, 9, 0  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 };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printf("\n %u %u %u ", a[0]+1, *(a[0]+1), *(*(a+0)+1)) 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Amusing arrays (cont’d..):</a:t>
            </a:r>
          </a:p>
          <a:p>
            <a:pPr lvl="1" algn="just">
              <a:buNone/>
            </a:pPr>
            <a:endParaRPr lang="en-US" sz="15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5800" y="2109787"/>
            <a:ext cx="7467600" cy="230832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 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int a[3][4] = {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    1, 2, 3, 4,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	        4, 3, 2, 1,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	        7, 8, 9, 0  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 };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printf("\n %u %u %u ", a[0]+1, *(a[0]+1), *(*(a+0)+1)) 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4495800"/>
            <a:ext cx="74676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 (address of a[0][1])  2  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alibri" pitchFamily="34" charset="0"/>
              </a:rPr>
              <a:t>Declarations (cont’d…):</a:t>
            </a:r>
          </a:p>
          <a:p>
            <a:pPr lvl="1">
              <a:spcBef>
                <a:spcPct val="50000"/>
              </a:spcBef>
            </a:pPr>
            <a:r>
              <a:rPr lang="en-US" sz="1800" dirty="0" smtClean="0"/>
              <a:t> </a:t>
            </a:r>
            <a:r>
              <a:rPr lang="en-US" sz="1800" dirty="0" smtClean="0">
                <a:latin typeface="Calibri" pitchFamily="34" charset="0"/>
              </a:rPr>
              <a:t>Pointer variable</a:t>
            </a:r>
          </a:p>
          <a:p>
            <a:pPr lvl="2">
              <a:spcBef>
                <a:spcPct val="50000"/>
              </a:spcBef>
            </a:pPr>
            <a:r>
              <a:rPr lang="en-US" sz="1800" dirty="0" smtClean="0">
                <a:latin typeface="Calibri" pitchFamily="34" charset="0"/>
              </a:rPr>
              <a:t>Also known as address variable</a:t>
            </a:r>
          </a:p>
          <a:p>
            <a:pPr lvl="2">
              <a:spcBef>
                <a:spcPct val="50000"/>
              </a:spcBef>
            </a:pPr>
            <a:r>
              <a:rPr lang="en-US" sz="1800" dirty="0" smtClean="0">
                <a:latin typeface="Calibri" pitchFamily="34" charset="0"/>
              </a:rPr>
              <a:t>Dereferencing a pointer</a:t>
            </a:r>
          </a:p>
          <a:p>
            <a:pPr lvl="1">
              <a:spcBef>
                <a:spcPct val="50000"/>
              </a:spcBef>
            </a:pPr>
            <a:r>
              <a:rPr lang="en-US" sz="1800" dirty="0" smtClean="0">
                <a:latin typeface="Calibri" pitchFamily="34" charset="0"/>
              </a:rPr>
              <a:t>Pointer usage:</a:t>
            </a:r>
          </a:p>
          <a:p>
            <a:pPr lvl="1">
              <a:spcBef>
                <a:spcPct val="50000"/>
              </a:spcBef>
            </a:pPr>
            <a:endParaRPr lang="en-US" sz="18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</a:pPr>
            <a:endParaRPr lang="en-US" sz="18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</a:pPr>
            <a:endParaRPr lang="en-US" sz="18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</a:pPr>
            <a:r>
              <a:rPr lang="en-US" sz="1800" dirty="0" smtClean="0">
                <a:latin typeface="Calibri" pitchFamily="34" charset="0"/>
              </a:rPr>
              <a:t>Correct method of initialization: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5181600"/>
            <a:ext cx="3200400" cy="95410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 *ptr=NULL;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3581400"/>
            <a:ext cx="3200400" cy="116955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 num=68;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int *ptr=&amp;num;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Amusing arrays (cont’d..):</a:t>
            </a:r>
          </a:p>
          <a:p>
            <a:pPr lvl="1" algn="just">
              <a:buNone/>
            </a:pPr>
            <a:endParaRPr lang="en-US" sz="15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5800" y="2109787"/>
            <a:ext cx="7467600" cy="360098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    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int a[2][3][4] = {  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     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        1, 2, 3, 4,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		     	   4, 3, 2, 1,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		   7, 8, 9, 0  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		 },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      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         1, 2, 3, 4,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	    4, 3, 2, 1,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	             7, 8, 9, 0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		 } 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  };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printf("\n %u %u %u %u", a, *(a), *(*(a)), *(*(*(a)))) 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Amusing arrays (cont’d..):</a:t>
            </a:r>
          </a:p>
          <a:p>
            <a:pPr lvl="1" algn="just">
              <a:buNone/>
            </a:pPr>
            <a:endParaRPr lang="en-US" sz="15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5800" y="2109787"/>
            <a:ext cx="7467600" cy="3600986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    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int a[2][3][4] = {  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     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        1, 2, 3, 4,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		     	   4, 3, 2, 1,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		   7, 8, 9, 0  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		 },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      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         1, 2, 3, 4,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	    4, 3, 2, 1,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	             7, 8, 9, 0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		 } 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  };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printf("\n %u %u %u %u", a, *(a), *(*(a)), *(*(*(a)))) 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5864423"/>
            <a:ext cx="74676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&gt;&gt;(address of a)   (address of a)   (address of a) 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Amusing arrays (cont’d..):</a:t>
            </a:r>
          </a:p>
          <a:p>
            <a:pPr lvl="1" algn="just">
              <a:buNone/>
            </a:pPr>
            <a:endParaRPr lang="en-US" sz="15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5800" y="2109787"/>
            <a:ext cx="7467600" cy="332398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 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  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static int a[5] = {5, 10, 15, 20, 25 }; </a:t>
            </a:r>
          </a:p>
          <a:p>
            <a:r>
              <a:rPr lang="pt-BR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int i, j, m, n 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i = ++a[1] 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j = a[1]++ ;</a:t>
            </a:r>
          </a:p>
          <a:p>
            <a:r>
              <a:rPr lang="pt-BR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printf("i=%d j=%d a[1]=%d\n", i, j, a[1]) 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i =  1 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m = a[i++] 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printf("i=%d m =%d\n", i, m) 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i =  2 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n = a[++i] ; </a:t>
            </a:r>
          </a:p>
          <a:p>
            <a:r>
              <a:rPr lang="pt-BR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printf("i=%d n =%d\n", i, n) 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Amusing arrays (cont’d..):</a:t>
            </a:r>
          </a:p>
          <a:p>
            <a:pPr lvl="1" algn="just">
              <a:buNone/>
            </a:pPr>
            <a:endParaRPr lang="en-US" sz="15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5800" y="2109787"/>
            <a:ext cx="7467600" cy="332398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 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  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static int a[5] = {5, 10, 15, 20, 25 }; </a:t>
            </a:r>
          </a:p>
          <a:p>
            <a:r>
              <a:rPr lang="pt-BR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int i, j, m, n 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i = ++a[1] 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j = a[1]++ ;</a:t>
            </a:r>
          </a:p>
          <a:p>
            <a:r>
              <a:rPr lang="pt-BR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printf("i=%d j=%d a[1]=%d\n", i, j, a[1]) 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i =  1 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m = a[i++] 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printf("i=%d m =%d\n", i, m) 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i =  2 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n = a[++i] ; </a:t>
            </a:r>
          </a:p>
          <a:p>
            <a:r>
              <a:rPr lang="pt-BR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printf("i=%d n =%d\n", i, n) 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5509736"/>
            <a:ext cx="7467600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 i=11 j=11 a[1]=12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i=2  m=12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i=3  n=20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algn="just"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algn="just"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algn="just">
              <a:buNone/>
            </a:pPr>
            <a:r>
              <a:rPr lang="en-US" sz="3200" b="1" dirty="0" smtClean="0">
                <a:latin typeface="Calibri" pitchFamily="34" charset="0"/>
              </a:rPr>
              <a:t>			 </a:t>
            </a:r>
            <a:r>
              <a:rPr lang="en-US" sz="4000" b="1" dirty="0" smtClean="0">
                <a:latin typeface="Calibri" pitchFamily="34" charset="0"/>
              </a:rPr>
              <a:t>Sensational structures</a:t>
            </a:r>
            <a:endParaRPr lang="en-US" sz="3200" b="1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</a:pPr>
            <a:endParaRPr lang="en-US" sz="17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Sensational structures:</a:t>
            </a:r>
            <a:endParaRPr lang="en-US" sz="3200" dirty="0" smtClean="0">
              <a:latin typeface="Calibri" pitchFamily="34" charset="0"/>
            </a:endParaRPr>
          </a:p>
          <a:p>
            <a:pPr lvl="1" algn="just"/>
            <a:r>
              <a:rPr lang="en-US" sz="2000" dirty="0" smtClean="0">
                <a:latin typeface="Calibri" pitchFamily="34" charset="0"/>
              </a:rPr>
              <a:t>Structure and Union differences</a:t>
            </a:r>
            <a:endParaRPr lang="en-US" sz="18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2819400" cy="181588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 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struct str1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int a;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char b;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}; 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6800" y="4419600"/>
            <a:ext cx="2819400" cy="181588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 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union un11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int a;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char b;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};  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114800" y="3276600"/>
          <a:ext cx="4038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0x01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0x02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0x03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0x04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0x05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0x06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0x07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0x08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724400" y="28956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lvl="1" indent="-274320" algn="just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2000" dirty="0" smtClean="0">
                <a:solidFill>
                  <a:schemeClr val="tx2"/>
                </a:solidFill>
                <a:latin typeface="Calibri" pitchFamily="34" charset="0"/>
              </a:rPr>
              <a:t>Structure storage: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114800" y="3657600"/>
          <a:ext cx="4038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0x05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0x06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0x07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0x08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876800" y="485769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lvl="1" indent="-274320" algn="just">
              <a:spcBef>
                <a:spcPct val="20000"/>
              </a:spcBef>
              <a:buClr>
                <a:schemeClr val="accent2"/>
              </a:buClr>
              <a:buSzPct val="70000"/>
            </a:pPr>
            <a:r>
              <a:rPr lang="en-US" sz="2000" dirty="0" smtClean="0">
                <a:solidFill>
                  <a:schemeClr val="tx2"/>
                </a:solidFill>
                <a:latin typeface="Calibri" pitchFamily="34" charset="0"/>
              </a:rPr>
              <a:t>   Union storage: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191000" y="5181600"/>
          <a:ext cx="4038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0x01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0x02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0x03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+mn-cs"/>
                        </a:rPr>
                        <a:t>0x04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Sensational structures (cont’d..):</a:t>
            </a:r>
          </a:p>
          <a:p>
            <a:pPr lvl="1" algn="just">
              <a:buNone/>
            </a:pPr>
            <a:endParaRPr lang="en-US" sz="15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5800" y="2109787"/>
            <a:ext cx="7467600" cy="246221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struct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struct_one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float a;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char b;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int c;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} s1;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printf("%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d",sizeof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(s1));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Sensational structures (cont’d..):</a:t>
            </a:r>
          </a:p>
          <a:p>
            <a:pPr lvl="1" algn="just">
              <a:buNone/>
            </a:pPr>
            <a:endParaRPr lang="en-US" sz="15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5800" y="2109787"/>
            <a:ext cx="7467600" cy="246221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struct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struct_one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float a;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char b;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int c;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} s1;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printf("%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d",sizeof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(s1));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4800600"/>
            <a:ext cx="74676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Sensational structures (cont’d..):</a:t>
            </a:r>
          </a:p>
          <a:p>
            <a:pPr lvl="1" algn="just">
              <a:buNone/>
            </a:pPr>
            <a:endParaRPr lang="en-US" sz="15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5800" y="2109787"/>
            <a:ext cx="7467600" cy="246221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union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union_one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float a;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char b;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int c;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} u1;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printf("%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d",sizeof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(u1));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Embedded systems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Calibri" pitchFamily="34" charset="0"/>
              </a:rPr>
              <a:t>Sensational structures (cont’d..):</a:t>
            </a:r>
          </a:p>
          <a:p>
            <a:pPr lvl="1" algn="just">
              <a:buNone/>
            </a:pPr>
            <a:endParaRPr lang="en-US" sz="1500" dirty="0" smtClean="0">
              <a:latin typeface="Calibri" pitchFamily="34" charset="0"/>
            </a:endParaRPr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  <a:buNone/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r>
              <a:rPr lang="en-US" sz="1800" dirty="0" smtClean="0">
                <a:latin typeface="Calibri" pitchFamily="34" charset="0"/>
              </a:rPr>
              <a:t>NOTE: Size of a Union is the size of the largest data element in the Union</a:t>
            </a:r>
            <a:r>
              <a:rPr lang="en-US" sz="1800" dirty="0" smtClean="0"/>
              <a:t>.</a:t>
            </a:r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  <a:p>
            <a:pPr lvl="1">
              <a:spcBef>
                <a:spcPct val="50000"/>
              </a:spcBef>
            </a:pPr>
            <a:endParaRPr lang="en-US" sz="1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5800" y="2109787"/>
            <a:ext cx="7467600" cy="246221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union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union_one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float a;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char b;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int c;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} u1;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printf("%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d",sizeof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(u1));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4800600"/>
            <a:ext cx="74676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2014</TotalTime>
  <Words>4534</Words>
  <Application>Microsoft Office PowerPoint</Application>
  <PresentationFormat>On-screen Show (4:3)</PresentationFormat>
  <Paragraphs>2192</Paragraphs>
  <Slides>125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32" baseType="lpstr">
      <vt:lpstr>Arial</vt:lpstr>
      <vt:lpstr>Calibri</vt:lpstr>
      <vt:lpstr>Courier New</vt:lpstr>
      <vt:lpstr>Georgia</vt:lpstr>
      <vt:lpstr>Wingdings</vt:lpstr>
      <vt:lpstr>Wingdings 2</vt:lpstr>
      <vt:lpstr>Civic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 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 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  <vt:lpstr>Embedded systems programming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Prelude</dc:title>
  <dc:creator>HP</dc:creator>
  <cp:lastModifiedBy>Microsoft account</cp:lastModifiedBy>
  <cp:revision>322</cp:revision>
  <dcterms:created xsi:type="dcterms:W3CDTF">2006-08-16T00:00:00Z</dcterms:created>
  <dcterms:modified xsi:type="dcterms:W3CDTF">2024-07-08T10:07:06Z</dcterms:modified>
</cp:coreProperties>
</file>