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9" r:id="rId4"/>
    <p:sldId id="260" r:id="rId5"/>
    <p:sldId id="261" r:id="rId6"/>
    <p:sldId id="262" r:id="rId7"/>
    <p:sldId id="263" r:id="rId8"/>
    <p:sldId id="264" r:id="rId9"/>
    <p:sldId id="267" r:id="rId10"/>
    <p:sldId id="265" r:id="rId11"/>
    <p:sldId id="266" r:id="rId12"/>
  </p:sldIdLst>
  <p:sldSz cx="9144000" cy="5143500" type="screen16x9"/>
  <p:notesSz cx="6858000" cy="9144000"/>
  <p:embeddedFontLst>
    <p:embeddedFont>
      <p:font typeface="Maven Pro" panose="020B0604020202020204"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9934130ea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9934130e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9934130eaf_0_2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9934130eaf_0_2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9934130eaf_0_2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9934130eaf_0_2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934130eaf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9934130ea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9934130eaf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9934130eaf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9934130eaf_0_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9934130eaf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9934130eaf_0_2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9934130eaf_0_2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9934130eaf_0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9934130eaf_0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934130eaf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934130eaf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9934130eaf_0_2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9934130eaf_0_2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9934130eaf_0_2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9934130eaf_0_2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30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744575"/>
            <a:ext cx="8520600" cy="1294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FACE-MASK DETECTION </a:t>
            </a:r>
            <a:endParaRPr/>
          </a:p>
        </p:txBody>
      </p:sp>
      <p:sp>
        <p:nvSpPr>
          <p:cNvPr id="278" name="Google Shape;278;p13"/>
          <p:cNvSpPr txBox="1">
            <a:spLocks noGrp="1"/>
          </p:cNvSpPr>
          <p:nvPr>
            <p:ph type="subTitle" idx="1"/>
          </p:nvPr>
        </p:nvSpPr>
        <p:spPr>
          <a:xfrm>
            <a:off x="736375" y="2571750"/>
            <a:ext cx="4255500" cy="144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TEAM MEMBERS :</a:t>
            </a:r>
            <a:endParaRPr b="1" dirty="0"/>
          </a:p>
          <a:p>
            <a:pPr marL="0" lvl="0" indent="0" algn="l" rtl="0">
              <a:spcBef>
                <a:spcPts val="0"/>
              </a:spcBef>
              <a:spcAft>
                <a:spcPts val="0"/>
              </a:spcAft>
              <a:buNone/>
            </a:pPr>
            <a:r>
              <a:rPr lang="en" dirty="0"/>
              <a:t>SRINIVASAN H - 20MIS1078</a:t>
            </a:r>
            <a:endParaRPr dirty="0"/>
          </a:p>
          <a:p>
            <a:pPr marL="0" lvl="0" indent="0" algn="l" rtl="0">
              <a:spcBef>
                <a:spcPts val="0"/>
              </a:spcBef>
              <a:spcAft>
                <a:spcPts val="0"/>
              </a:spcAft>
              <a:buNone/>
            </a:pPr>
            <a:r>
              <a:rPr lang="en" dirty="0"/>
              <a:t>FATHIMA NOOHU NISHA M - 20MIS1147</a:t>
            </a:r>
            <a:endParaRPr dirty="0"/>
          </a:p>
          <a:p>
            <a:pPr marL="0" lvl="0" indent="0" algn="l" rtl="0">
              <a:spcBef>
                <a:spcPts val="0"/>
              </a:spcBef>
              <a:spcAft>
                <a:spcPts val="0"/>
              </a:spcAft>
              <a:buNone/>
            </a:pPr>
            <a:r>
              <a:rPr lang="en" dirty="0"/>
              <a:t>SUGANESHWARAN M -20MIS1093</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ctrTitle"/>
          </p:nvPr>
        </p:nvSpPr>
        <p:spPr>
          <a:xfrm>
            <a:off x="522600" y="348023"/>
            <a:ext cx="5527680" cy="7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cap="all" dirty="0">
                <a:latin typeface="Maven Pro" panose="020B0604020202020204" charset="0"/>
                <a:ea typeface="Times New Roman"/>
                <a:cs typeface="Times New Roman"/>
                <a:sym typeface="Times New Roman"/>
              </a:rPr>
              <a:t>Conclusion and future work:</a:t>
            </a:r>
            <a:endParaRPr sz="2500" cap="all" dirty="0">
              <a:latin typeface="Maven Pro" panose="020B0604020202020204" charset="0"/>
            </a:endParaRPr>
          </a:p>
        </p:txBody>
      </p:sp>
      <p:sp>
        <p:nvSpPr>
          <p:cNvPr id="334" name="Google Shape;334;p22"/>
          <p:cNvSpPr txBox="1">
            <a:spLocks noGrp="1"/>
          </p:cNvSpPr>
          <p:nvPr>
            <p:ph type="subTitle" idx="1"/>
          </p:nvPr>
        </p:nvSpPr>
        <p:spPr>
          <a:xfrm>
            <a:off x="824000" y="1265775"/>
            <a:ext cx="7664700" cy="302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dirty="0">
                <a:latin typeface="Nunito" pitchFamily="2" charset="0"/>
                <a:ea typeface="Arial"/>
                <a:cs typeface="Arial"/>
                <a:sym typeface="Arial"/>
              </a:rPr>
              <a:t>This paper developed a model to detect face mask-wearing and workers to assure their safety</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in the COVID-19 pandemic. The paper found a facemask dataset including images of people</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with masks, without masks, and incorrect mask-wearing. To increase the training dataset, 1,000</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images with different types of mask-wearing were collected and added to the dataset to create a</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dataset with 2,883 images. A Faster R-CNN Inception ResNet V2 network was chosen among</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different models that yielded an accuracy of 99.8% for face mask detection. To choose a base</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model, we assessed the measurements like precision, accuracy, and recall and chose</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MobileNetV2 architecture with the best exhibition having 99% precision and 99% recall. It is</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additionally computationally efficient using Faster R-CNN which makes it simpler to introduce</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the model to inserted frameworks.</a:t>
            </a:r>
            <a:endParaRPr dirty="0">
              <a:latin typeface="Nunito"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ctrTitle"/>
          </p:nvPr>
        </p:nvSpPr>
        <p:spPr>
          <a:xfrm>
            <a:off x="572850" y="287750"/>
            <a:ext cx="5324100" cy="847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dirty="0">
                <a:latin typeface="Maven Pro" panose="020B0604020202020204" charset="0"/>
                <a:ea typeface="Times New Roman"/>
                <a:cs typeface="Times New Roman"/>
                <a:sym typeface="Times New Roman"/>
              </a:rPr>
              <a:t> REFERENCES:</a:t>
            </a:r>
            <a:endParaRPr sz="2500" dirty="0">
              <a:latin typeface="Maven Pro" panose="020B0604020202020204" charset="0"/>
            </a:endParaRPr>
          </a:p>
        </p:txBody>
      </p:sp>
      <p:sp>
        <p:nvSpPr>
          <p:cNvPr id="340" name="Google Shape;340;p23"/>
          <p:cNvSpPr txBox="1">
            <a:spLocks noGrp="1"/>
          </p:cNvSpPr>
          <p:nvPr>
            <p:ph type="subTitle" idx="1"/>
          </p:nvPr>
        </p:nvSpPr>
        <p:spPr>
          <a:xfrm>
            <a:off x="572850" y="1416475"/>
            <a:ext cx="7313100" cy="2875200"/>
          </a:xfrm>
          <a:prstGeom prst="rect">
            <a:avLst/>
          </a:prstGeom>
        </p:spPr>
        <p:txBody>
          <a:bodyPr spcFirstLastPara="1" wrap="square" lIns="91425" tIns="91425" rIns="91425" bIns="91425" anchor="t" anchorCtr="0">
            <a:normAutofit/>
          </a:bodyPr>
          <a:lstStyle/>
          <a:p>
            <a:pPr marL="457200" lvl="0" indent="-314325" algn="l" rtl="0">
              <a:spcBef>
                <a:spcPts val="0"/>
              </a:spcBef>
              <a:spcAft>
                <a:spcPts val="0"/>
              </a:spcAft>
              <a:buSzPts val="1350"/>
              <a:buFont typeface="Arial"/>
              <a:buAutoNum type="arabicPeriod"/>
            </a:pPr>
            <a:r>
              <a:rPr lang="en" sz="1350" dirty="0">
                <a:latin typeface="Nunito" pitchFamily="2" charset="0"/>
                <a:ea typeface="Arial"/>
                <a:cs typeface="Arial"/>
                <a:sym typeface="Arial"/>
              </a:rPr>
              <a:t>Z. Zou, Z. Shi, Y. Guo, and J. Ye, “Object Detection in 20 Years: A Survey,” 2019,</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Accessed: Aug. 02, 2020. [Online]. Available: http://arxiv.org/abs/1905.05055.</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2.     R. Girshick, “Fast R-CNN,” 2015. Accessed: Aug. 03, 2020. [Online]. Available:</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https://github.com/rbgirshick/</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3.      Changjin Li, Jian Cao, and Xing Zhang. 2020. Robust Deep Learning Method to Detect</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Face Masks. In Proceedings of the 2nd International Conference on Artificial Intelligence and</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Advanced Manufacture (AIAM2020). Association for Computing Machinery, New York, NY, USA, 74–77. DOI:https://doi.org/10.1145/3421766.34217</a:t>
            </a:r>
            <a:endParaRPr sz="1350" dirty="0">
              <a:latin typeface="Nunito" pitchFamily="2" charset="0"/>
              <a:ea typeface="Arial"/>
              <a:cs typeface="Arial"/>
              <a:sym typeface="Arial"/>
            </a:endParaRPr>
          </a:p>
          <a:p>
            <a:pPr marL="0" lvl="0" indent="0" algn="l" rtl="0">
              <a:spcBef>
                <a:spcPts val="0"/>
              </a:spcBef>
              <a:spcAft>
                <a:spcPts val="0"/>
              </a:spcAft>
              <a:buNone/>
            </a:pPr>
            <a:r>
              <a:rPr lang="en" sz="1350" dirty="0">
                <a:latin typeface="Nunito" pitchFamily="2" charset="0"/>
                <a:ea typeface="Arial"/>
                <a:cs typeface="Arial"/>
                <a:sym typeface="Arial"/>
              </a:rPr>
              <a:t>4.       https://www.kaggle.com/omkargurav/face-mask-dataset?select=data</a:t>
            </a:r>
            <a:endParaRPr dirty="0">
              <a:latin typeface="Nunito"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506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284" name="Google Shape;284;p14"/>
          <p:cNvSpPr txBox="1">
            <a:spLocks noGrp="1"/>
          </p:cNvSpPr>
          <p:nvPr>
            <p:ph type="body" idx="1"/>
          </p:nvPr>
        </p:nvSpPr>
        <p:spPr>
          <a:xfrm>
            <a:off x="1303800" y="1174075"/>
            <a:ext cx="7398300" cy="3357600"/>
          </a:xfrm>
          <a:prstGeom prst="rect">
            <a:avLst/>
          </a:prstGeom>
        </p:spPr>
        <p:txBody>
          <a:bodyPr spcFirstLastPara="1" wrap="square" lIns="91425" tIns="91425" rIns="91425" bIns="91425" anchor="t" anchorCtr="0">
            <a:noAutofit/>
          </a:bodyPr>
          <a:lstStyle/>
          <a:p>
            <a:pPr marL="444500" lvl="0" indent="0" algn="l" rtl="0">
              <a:spcBef>
                <a:spcPts val="1200"/>
              </a:spcBef>
              <a:spcAft>
                <a:spcPts val="0"/>
              </a:spcAft>
              <a:buNone/>
            </a:pPr>
            <a:r>
              <a:rPr lang="en-US" sz="900" dirty="0"/>
              <a:t>The spread of COVID-19 has resulted in more than 1,841,000 global deaths and more than 351,000 deaths in the US by Dec. 31, 2020 [1]. The spread of the virus can be avoided by mitigating the effect of the virus in the environment or preventing the virus transfer from person to person by wearing face masks. WHO defined physical distancing as keeping at least six feet or two meters distance from others and recommended that keeping the physical distance and wearing a face mask can significantly reduce transmission of the COVID-19 virus. Like other sectors, the construction industry has been affected, where unnecessary projects have been suspended or mitigated by people's interaction. However, many infrastructure projects cannot be suspended due to their crucial role in people's life. Therefore, bridge maintenance, street widening, highway rehabilitation, and other essential infrastructure projects have been activated again to keep the transportation system's serviceability. Although infrastructure projects are activated, the safety of construction workers cannot be overlooked. Due to the high density of workers in construction projects, there is a high risk of infection spread in construction sites. Therefore, systematic safety monitoring in infrastructure projects that ensure maintaining the physical distance and wearing face masks can enhance construction workers' safety. In some cases, safety officers can be assigned to infrastructure projects to inspect workers to detect cases that either social distancing or face mask-wearing is not satisfied. However, once there are so many workers on a construction site, it is difficult for the officers to determine hazardous situations. Also, assigning safety officers increases the number of people on-site, raising the chance of transmission even more, and putting workers and officers in a more dangerous situation. Recently, online video capturing in construction sites has become very common. Drones are used in construction projects to record online videos to manage worksites more efficiently. The current system of online video capturing can be used for safety purposes. An automatic system that uses computer vision techniques to capture real-time safety violations from online videos can enhance infrastructure project workers' safety. This study develops a model using Faster R-CNN to detect workers who either don't wear a face mask on road projects. Once a safety violation occurs, the model highlights who violates the safety rules by a red box in the video.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321700" y="599175"/>
            <a:ext cx="6362700" cy="76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dirty="0">
                <a:latin typeface="Maven Pro" panose="020B0604020202020204" charset="0"/>
                <a:ea typeface="Times New Roman"/>
                <a:cs typeface="Times New Roman"/>
                <a:sym typeface="Times New Roman"/>
              </a:rPr>
              <a:t>LITERATURE SURVEY:</a:t>
            </a:r>
            <a:endParaRPr sz="2500" dirty="0">
              <a:latin typeface="Maven Pro" panose="020B0604020202020204" charset="0"/>
            </a:endParaRPr>
          </a:p>
        </p:txBody>
      </p:sp>
      <p:sp>
        <p:nvSpPr>
          <p:cNvPr id="296" name="Google Shape;296;p16"/>
          <p:cNvSpPr txBox="1">
            <a:spLocks noGrp="1"/>
          </p:cNvSpPr>
          <p:nvPr>
            <p:ph type="subTitle" idx="1"/>
          </p:nvPr>
        </p:nvSpPr>
        <p:spPr>
          <a:xfrm>
            <a:off x="572850" y="1416475"/>
            <a:ext cx="7769400" cy="34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Object detection problems aim to locate and classify objects in an image. The face mask and physical distance detection are classified as object detection problems. Object detection algorithms have been developing in the past two decades. Since 2014, deep learning usage in object detection has driven remarkable breakthroughs, improving accuracy and detection speed. Object detection is divided into two categories. One-stage detection, such as You Only Look Once (YOLO), and two-stage detection, such as Region-Based Convolutional Neural Networks (R-CNN). Two-stage detectors have higher localization and object recognition accuracy, while the one-stage detectors achieve greater inference speed [14]. R-CNN or regions with CNN features (R-CNNs), introduced by </a:t>
            </a:r>
            <a:r>
              <a:rPr lang="en-US" sz="1200" dirty="0" err="1"/>
              <a:t>Girshick</a:t>
            </a:r>
            <a:r>
              <a:rPr lang="en-US" sz="1200" dirty="0"/>
              <a:t>. It implements four steps; First, it selects several regions from an image as object candidate boxes, then rescales them to a fixed size image. Second, it uses CNN for feature extraction of each region. Finally, the features of each region are used to predict the category of boundary boxes using the SVM classifier. However, feature extraction of each region is resource-intensive and time-consuming since candidate boxes have overlap, making the model perform repetitive computation. Fast R-CNN handles the issue by taking the entire image as the input to CNN to extract features. Faster R-CNN speeds up the R-CNN network by replacing selective search with a Region Proposal Network (RPF) to reduce the number of candidate boxes. Faster R CNN is a near-real-time detector. Face mask detection identifies whether a person is wearing a mask or not in a picture. Since the beginning of the COVID-19 pandemic, studies have been conducted to detect face masks and employed a one-stage detector, called </a:t>
            </a:r>
            <a:r>
              <a:rPr lang="en-US" sz="1200" dirty="0" err="1"/>
              <a:t>RetinaFaceMask</a:t>
            </a:r>
            <a:r>
              <a:rPr lang="en-US" sz="1200" dirty="0"/>
              <a:t>, that used a feature pyramid network to fuse the high-level semantic information. They added an attention layer to detect the face mask faster in an image. They achieved a higher accuracy of detection compared with previously developed models.</a:t>
            </a:r>
          </a:p>
          <a:p>
            <a:pPr marL="0" lvl="0" indent="0" algn="l" rtl="0">
              <a:spcBef>
                <a:spcPts val="0"/>
              </a:spcBef>
              <a:spcAft>
                <a:spcPts val="0"/>
              </a:spcAft>
              <a:buNone/>
            </a:pP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ctrTitle"/>
          </p:nvPr>
        </p:nvSpPr>
        <p:spPr>
          <a:xfrm>
            <a:off x="824000" y="520150"/>
            <a:ext cx="7504200" cy="695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2500" dirty="0"/>
              <a:t>METHODOLOGY:</a:t>
            </a:r>
            <a:endParaRPr sz="2500" dirty="0"/>
          </a:p>
        </p:txBody>
      </p:sp>
      <p:sp>
        <p:nvSpPr>
          <p:cNvPr id="302" name="Google Shape;302;p17"/>
          <p:cNvSpPr txBox="1">
            <a:spLocks noGrp="1"/>
          </p:cNvSpPr>
          <p:nvPr>
            <p:ph type="subTitle" idx="1"/>
          </p:nvPr>
        </p:nvSpPr>
        <p:spPr>
          <a:xfrm>
            <a:off x="824000" y="1215550"/>
            <a:ext cx="7504200" cy="351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Nunito" pitchFamily="2" charset="0"/>
                <a:ea typeface="Times New Roman"/>
                <a:cs typeface="Times New Roman"/>
                <a:sym typeface="Times New Roman"/>
              </a:rPr>
              <a:t>Packages to be used:</a:t>
            </a:r>
          </a:p>
          <a:p>
            <a:pPr marL="101600" lvl="0" indent="0" algn="l" rtl="0">
              <a:spcBef>
                <a:spcPts val="0"/>
              </a:spcBef>
              <a:spcAft>
                <a:spcPts val="0"/>
              </a:spcAft>
              <a:buSzPts val="2000"/>
            </a:pPr>
            <a:r>
              <a:rPr lang="en" sz="2400" dirty="0">
                <a:latin typeface="Nunito" pitchFamily="2" charset="0"/>
                <a:ea typeface="Arial"/>
                <a:cs typeface="Times New Roman"/>
                <a:sym typeface="Times New Roman"/>
              </a:rPr>
              <a:t>	</a:t>
            </a:r>
          </a:p>
          <a:p>
            <a:pPr marL="101600" lvl="0" indent="0" algn="l" rtl="0">
              <a:spcBef>
                <a:spcPts val="0"/>
              </a:spcBef>
              <a:spcAft>
                <a:spcPts val="0"/>
              </a:spcAft>
              <a:buSzPts val="2000"/>
            </a:pPr>
            <a:r>
              <a:rPr lang="en" sz="2400" dirty="0">
                <a:latin typeface="Nunito" pitchFamily="2" charset="0"/>
                <a:ea typeface="Arial"/>
                <a:cs typeface="Times New Roman"/>
                <a:sym typeface="Times New Roman"/>
              </a:rPr>
              <a:t>	T</a:t>
            </a:r>
            <a:r>
              <a:rPr lang="en" sz="2400" dirty="0">
                <a:latin typeface="Nunito" pitchFamily="2" charset="0"/>
                <a:ea typeface="Arial"/>
                <a:cs typeface="Arial"/>
                <a:sym typeface="Arial"/>
              </a:rPr>
              <a:t>ensorflow&gt;=2.7.0</a:t>
            </a:r>
            <a:endParaRPr sz="2400" dirty="0">
              <a:latin typeface="Nunito" pitchFamily="2" charset="0"/>
              <a:ea typeface="Arial"/>
              <a:cs typeface="Arial"/>
              <a:sym typeface="Arial"/>
            </a:endParaRPr>
          </a:p>
          <a:p>
            <a:pPr marL="101600" lvl="0" indent="0" algn="l" rtl="0">
              <a:spcBef>
                <a:spcPts val="0"/>
              </a:spcBef>
              <a:spcAft>
                <a:spcPts val="0"/>
              </a:spcAft>
              <a:buSzPts val="2000"/>
            </a:pPr>
            <a:r>
              <a:rPr lang="en" sz="2400" dirty="0">
                <a:latin typeface="Nunito" pitchFamily="2" charset="0"/>
                <a:ea typeface="Arial"/>
                <a:cs typeface="Arial"/>
                <a:sym typeface="Arial"/>
              </a:rPr>
              <a:t>	Keras==2.7.0</a:t>
            </a:r>
            <a:endParaRPr sz="2400" dirty="0">
              <a:latin typeface="Nunito" pitchFamily="2" charset="0"/>
              <a:ea typeface="Arial"/>
              <a:cs typeface="Arial"/>
              <a:sym typeface="Arial"/>
            </a:endParaRPr>
          </a:p>
          <a:p>
            <a:pPr marL="101600" lvl="0" indent="0" algn="l" rtl="0">
              <a:spcBef>
                <a:spcPts val="0"/>
              </a:spcBef>
              <a:spcAft>
                <a:spcPts val="0"/>
              </a:spcAft>
              <a:buSzPts val="2000"/>
            </a:pPr>
            <a:r>
              <a:rPr lang="en" sz="2400" dirty="0">
                <a:latin typeface="Nunito" pitchFamily="2" charset="0"/>
                <a:ea typeface="Arial"/>
                <a:cs typeface="Arial"/>
                <a:sym typeface="Arial"/>
              </a:rPr>
              <a:t>	Imutils==0.5.3</a:t>
            </a:r>
            <a:endParaRPr sz="2400" dirty="0">
              <a:latin typeface="Nunito" pitchFamily="2" charset="0"/>
              <a:ea typeface="Arial"/>
              <a:cs typeface="Arial"/>
              <a:sym typeface="Arial"/>
            </a:endParaRPr>
          </a:p>
          <a:p>
            <a:pPr marL="101600" lvl="0" indent="0" algn="l" rtl="0">
              <a:spcBef>
                <a:spcPts val="0"/>
              </a:spcBef>
              <a:spcAft>
                <a:spcPts val="0"/>
              </a:spcAft>
              <a:buSzPts val="2000"/>
            </a:pPr>
            <a:r>
              <a:rPr lang="en" sz="2400" dirty="0">
                <a:latin typeface="Nunito" pitchFamily="2" charset="0"/>
                <a:ea typeface="Arial"/>
                <a:cs typeface="Arial"/>
                <a:sym typeface="Arial"/>
              </a:rPr>
              <a:t>	Numpy==1.21.4</a:t>
            </a:r>
            <a:endParaRPr sz="2400" dirty="0">
              <a:latin typeface="Nunito" pitchFamily="2" charset="0"/>
              <a:ea typeface="Arial"/>
              <a:cs typeface="Arial"/>
              <a:sym typeface="Arial"/>
            </a:endParaRPr>
          </a:p>
          <a:p>
            <a:pPr marL="101600" lvl="0" indent="0" algn="l" rtl="0">
              <a:spcBef>
                <a:spcPts val="0"/>
              </a:spcBef>
              <a:spcAft>
                <a:spcPts val="0"/>
              </a:spcAft>
              <a:buSzPts val="2000"/>
            </a:pPr>
            <a:r>
              <a:rPr lang="en" sz="2400" dirty="0">
                <a:latin typeface="Nunito" pitchFamily="2" charset="0"/>
                <a:ea typeface="Arial"/>
                <a:cs typeface="Arial"/>
                <a:sym typeface="Arial"/>
              </a:rPr>
              <a:t>	Opencv-python==4.5.4.58</a:t>
            </a:r>
            <a:endParaRPr sz="2400" dirty="0">
              <a:latin typeface="Nunito" pitchFamily="2" charset="0"/>
              <a:ea typeface="Arial"/>
              <a:cs typeface="Arial"/>
              <a:sym typeface="Arial"/>
            </a:endParaRPr>
          </a:p>
          <a:p>
            <a:pPr marL="101600" lvl="0" indent="0" algn="l" rtl="0">
              <a:spcBef>
                <a:spcPts val="0"/>
              </a:spcBef>
              <a:spcAft>
                <a:spcPts val="0"/>
              </a:spcAft>
              <a:buSzPts val="2000"/>
            </a:pPr>
            <a:r>
              <a:rPr lang="en" sz="2400" dirty="0">
                <a:latin typeface="Nunito" pitchFamily="2" charset="0"/>
                <a:ea typeface="Arial"/>
                <a:cs typeface="Arial"/>
                <a:sym typeface="Arial"/>
              </a:rPr>
              <a:t>	Matplotlib==3.2.1</a:t>
            </a:r>
            <a:endParaRPr sz="2400" dirty="0">
              <a:latin typeface="Nunito" pitchFamily="2" charset="0"/>
              <a:ea typeface="Arial"/>
              <a:cs typeface="Arial"/>
              <a:sym typeface="Arial"/>
            </a:endParaRPr>
          </a:p>
          <a:p>
            <a:pPr marL="101600" lvl="0" indent="0" algn="l" rtl="0">
              <a:spcBef>
                <a:spcPts val="0"/>
              </a:spcBef>
              <a:spcAft>
                <a:spcPts val="0"/>
              </a:spcAft>
              <a:buSzPts val="2000"/>
            </a:pPr>
            <a:r>
              <a:rPr lang="en" sz="2400" dirty="0">
                <a:latin typeface="Nunito" pitchFamily="2" charset="0"/>
                <a:ea typeface="Arial"/>
                <a:cs typeface="Arial"/>
                <a:sym typeface="Arial"/>
              </a:rPr>
              <a:t>	Scipy==1.4.1</a:t>
            </a:r>
            <a:endParaRPr sz="2400" dirty="0">
              <a:latin typeface="Nunito"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ctrTitle"/>
          </p:nvPr>
        </p:nvSpPr>
        <p:spPr>
          <a:xfrm>
            <a:off x="824000" y="572625"/>
            <a:ext cx="7413600" cy="75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dirty="0"/>
              <a:t>ABOUT DATASET:</a:t>
            </a:r>
            <a:endParaRPr sz="2500" dirty="0"/>
          </a:p>
        </p:txBody>
      </p:sp>
      <p:sp>
        <p:nvSpPr>
          <p:cNvPr id="308" name="Google Shape;308;p18"/>
          <p:cNvSpPr txBox="1">
            <a:spLocks noGrp="1"/>
          </p:cNvSpPr>
          <p:nvPr>
            <p:ph type="subTitle" idx="1"/>
          </p:nvPr>
        </p:nvSpPr>
        <p:spPr>
          <a:xfrm>
            <a:off x="824000" y="1396375"/>
            <a:ext cx="7413600" cy="32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Nunito" pitchFamily="2" charset="0"/>
                <a:ea typeface="Arial"/>
                <a:cs typeface="Arial"/>
                <a:sym typeface="Arial"/>
              </a:rPr>
              <a:t>A part of the dataset of face masks was obtained from the Kaggle website(</a:t>
            </a:r>
            <a:endParaRPr dirty="0">
              <a:latin typeface="Nunito" pitchFamily="2" charset="0"/>
              <a:ea typeface="Arial"/>
              <a:cs typeface="Arial"/>
              <a:sym typeface="Arial"/>
            </a:endParaRPr>
          </a:p>
          <a:p>
            <a:pPr marL="0" lvl="0" indent="0" algn="l" rtl="0">
              <a:spcBef>
                <a:spcPts val="0"/>
              </a:spcBef>
              <a:spcAft>
                <a:spcPts val="0"/>
              </a:spcAft>
              <a:buNone/>
            </a:pPr>
            <a:r>
              <a:rPr lang="en" dirty="0">
                <a:latin typeface="Nunito" pitchFamily="2" charset="0"/>
                <a:ea typeface="Arial"/>
                <a:cs typeface="Arial"/>
                <a:sym typeface="Arial"/>
              </a:rPr>
              <a:t>https://www.kaggle.com/omkargurav/face-mask-dataset?select=data ) which contains 2,883 images that each image includes one or multiple normal faces with various illumination and poses. The images are already annotated with faces with a mask, without mask-wearing. To increase the training data 1,000 other images with their annotations were added to the database. A total of 3,883 images was used as the facemask dataset. Figure 1, shows the dataset obtained from the Kaggle website. Some samples of images with their annotations are illustrated in Figure 2, where three types of face mask-wearing are annotated including a correct face mask-wearing and without a face mask.</a:t>
            </a:r>
            <a:endParaRPr dirty="0">
              <a:latin typeface="Nunito"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314" name="Google Shape;314;p19"/>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15" name="Google Shape;315;p19"/>
          <p:cNvPicPr preferRelativeResize="0"/>
          <p:nvPr/>
        </p:nvPicPr>
        <p:blipFill>
          <a:blip r:embed="rId3">
            <a:alphaModFix/>
          </a:blip>
          <a:stretch>
            <a:fillRect/>
          </a:stretch>
        </p:blipFill>
        <p:spPr>
          <a:xfrm>
            <a:off x="465925" y="760825"/>
            <a:ext cx="8253925" cy="342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321" name="Google Shape;321;p20"/>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22" name="Google Shape;322;p20"/>
          <p:cNvPicPr preferRelativeResize="0"/>
          <p:nvPr/>
        </p:nvPicPr>
        <p:blipFill>
          <a:blip r:embed="rId3">
            <a:alphaModFix/>
          </a:blip>
          <a:stretch>
            <a:fillRect/>
          </a:stretch>
        </p:blipFill>
        <p:spPr>
          <a:xfrm>
            <a:off x="526800" y="181300"/>
            <a:ext cx="8030460" cy="473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ctrTitle"/>
          </p:nvPr>
        </p:nvSpPr>
        <p:spPr>
          <a:xfrm>
            <a:off x="824000" y="0"/>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500" dirty="0"/>
              <a:t>Hardware &amp; Software:</a:t>
            </a:r>
            <a:endParaRPr sz="2500" dirty="0"/>
          </a:p>
        </p:txBody>
      </p:sp>
      <p:sp>
        <p:nvSpPr>
          <p:cNvPr id="328" name="Google Shape;328;p21"/>
          <p:cNvSpPr txBox="1">
            <a:spLocks noGrp="1"/>
          </p:cNvSpPr>
          <p:nvPr>
            <p:ph type="subTitle" idx="1"/>
          </p:nvPr>
        </p:nvSpPr>
        <p:spPr>
          <a:xfrm>
            <a:off x="824000" y="1348740"/>
            <a:ext cx="8022820" cy="29429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For hardware we need a web cam to detect the real image.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Software – We developed this face mask detector using python – </a:t>
            </a:r>
            <a:r>
              <a:rPr lang="en-US" dirty="0" err="1"/>
              <a:t>Tensorflow</a:t>
            </a:r>
            <a:r>
              <a:rPr lang="en-US" dirty="0"/>
              <a:t>, </a:t>
            </a:r>
            <a:r>
              <a:rPr lang="en-US" dirty="0" err="1"/>
              <a:t>Keras</a:t>
            </a:r>
            <a:r>
              <a:rPr lang="en-US" dirty="0"/>
              <a:t>, </a:t>
            </a:r>
            <a:r>
              <a:rPr lang="en-US" dirty="0" err="1"/>
              <a:t>OpenCv</a:t>
            </a:r>
            <a:r>
              <a:rPr lang="en-US" dirty="0"/>
              <a:t> and other libraries by using faster </a:t>
            </a:r>
            <a:r>
              <a:rPr lang="en-US" dirty="0" err="1"/>
              <a:t>rcnn</a:t>
            </a:r>
            <a:r>
              <a:rPr lang="en-US" dirty="0"/>
              <a:t> model for detection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ctrTitle"/>
          </p:nvPr>
        </p:nvSpPr>
        <p:spPr>
          <a:xfrm>
            <a:off x="824000" y="0"/>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500" dirty="0"/>
              <a:t>Experiment Result:</a:t>
            </a:r>
            <a:endParaRPr sz="2500" dirty="0"/>
          </a:p>
        </p:txBody>
      </p:sp>
      <p:sp>
        <p:nvSpPr>
          <p:cNvPr id="328" name="Google Shape;328;p21"/>
          <p:cNvSpPr txBox="1">
            <a:spLocks noGrp="1"/>
          </p:cNvSpPr>
          <p:nvPr>
            <p:ph type="subTitle" idx="1"/>
          </p:nvPr>
        </p:nvSpPr>
        <p:spPr>
          <a:xfrm>
            <a:off x="824000" y="1191982"/>
            <a:ext cx="2738036" cy="44704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Without mask &amp; With mask</a:t>
            </a:r>
            <a:endParaRPr dirty="0"/>
          </a:p>
        </p:txBody>
      </p:sp>
      <p:pic>
        <p:nvPicPr>
          <p:cNvPr id="1026" name="Picture 2">
            <a:extLst>
              <a:ext uri="{FF2B5EF4-FFF2-40B4-BE49-F238E27FC236}">
                <a16:creationId xmlns:a16="http://schemas.microsoft.com/office/drawing/2014/main" id="{043A20A1-CB67-B7EB-6DFD-6E8033FF7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39025"/>
            <a:ext cx="3784283" cy="3109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9D63B6-82D3-7C91-F20D-BA0B8C9D3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500" y="1639025"/>
            <a:ext cx="3784282" cy="310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627614"/>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1340</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Nunito</vt:lpstr>
      <vt:lpstr>Maven Pro</vt:lpstr>
      <vt:lpstr>Arial</vt:lpstr>
      <vt:lpstr>Momentum</vt:lpstr>
      <vt:lpstr>FACE-MASK DETECTION </vt:lpstr>
      <vt:lpstr>INTRODUCTION:</vt:lpstr>
      <vt:lpstr>LITERATURE SURVEY:</vt:lpstr>
      <vt:lpstr>METHODOLOGY:</vt:lpstr>
      <vt:lpstr>ABOUT DATASET:</vt:lpstr>
      <vt:lpstr>PowerPoint Presentation</vt:lpstr>
      <vt:lpstr>PowerPoint Presentation</vt:lpstr>
      <vt:lpstr>Hardware &amp; Software:</vt:lpstr>
      <vt:lpstr>Experiment Result:</vt:lpstr>
      <vt:lpstr>Conclusion and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FACE-MASK DETECTION </dc:title>
  <cp:lastModifiedBy>Nisha Ansari</cp:lastModifiedBy>
  <cp:revision>1</cp:revision>
  <dcterms:modified xsi:type="dcterms:W3CDTF">2022-11-26T06:00:12Z</dcterms:modified>
</cp:coreProperties>
</file>