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7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4778-0259-4537-9E09-83E6C621EB4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AADD-5E43-4ECD-BAFB-FCA7E352E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5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5AADD-5E43-4ECD-BAFB-FCA7E352EC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719" y="6493662"/>
            <a:ext cx="530225" cy="5175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6714" y="6493662"/>
            <a:ext cx="530225" cy="5175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7" y="1929117"/>
            <a:ext cx="5777865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4729" y="4641050"/>
            <a:ext cx="9371240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7079" y="49142"/>
            <a:ext cx="9615170" cy="725070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202815" marR="2195195" algn="ctr">
              <a:lnSpc>
                <a:spcPts val="9380"/>
              </a:lnSpc>
              <a:spcBef>
                <a:spcPts val="440"/>
              </a:spcBef>
            </a:pPr>
            <a:r>
              <a:rPr sz="7850" b="1" spc="75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7850" b="1" spc="1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7850" b="1" spc="-11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785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7850" b="1" spc="10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785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7850" b="1" spc="-50" dirty="0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sz="785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7850" b="1" spc="1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7850" b="1" spc="155" dirty="0">
                <a:solidFill>
                  <a:srgbClr val="FFFFFF"/>
                </a:solidFill>
                <a:latin typeface="Cambria"/>
                <a:cs typeface="Cambria"/>
              </a:rPr>
              <a:t>g  </a:t>
            </a:r>
            <a:r>
              <a:rPr sz="7850" b="1" spc="-95" dirty="0">
                <a:solidFill>
                  <a:srgbClr val="FFFFFF"/>
                </a:solidFill>
                <a:latin typeface="Cambria"/>
                <a:cs typeface="Cambria"/>
              </a:rPr>
              <a:t>Workforce</a:t>
            </a:r>
            <a:endParaRPr sz="7850" dirty="0">
              <a:latin typeface="Cambria"/>
              <a:cs typeface="Cambria"/>
            </a:endParaRPr>
          </a:p>
          <a:p>
            <a:pPr algn="ctr">
              <a:lnSpc>
                <a:spcPts val="9040"/>
              </a:lnSpc>
            </a:pPr>
            <a:r>
              <a:rPr sz="7850" b="1" spc="430" dirty="0">
                <a:solidFill>
                  <a:srgbClr val="FFFFFF"/>
                </a:solidFill>
                <a:latin typeface="Cambria"/>
                <a:cs typeface="Cambria"/>
              </a:rPr>
              <a:t>E  </a:t>
            </a:r>
            <a:r>
              <a:rPr sz="7850" b="1" spc="17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20" dirty="0">
                <a:solidFill>
                  <a:srgbClr val="FFFFFF"/>
                </a:solidFill>
                <a:latin typeface="Cambria"/>
                <a:cs typeface="Cambria"/>
              </a:rPr>
              <a:t>ciency:</a:t>
            </a:r>
            <a:r>
              <a:rPr sz="7850" b="1" spc="-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20" dirty="0">
                <a:solidFill>
                  <a:srgbClr val="FFFFFF"/>
                </a:solidFill>
                <a:latin typeface="Cambria"/>
                <a:cs typeface="Cambria"/>
              </a:rPr>
              <a:t>Analyzing</a:t>
            </a:r>
            <a:endParaRPr sz="7850" dirty="0">
              <a:latin typeface="Cambria"/>
              <a:cs typeface="Cambria"/>
            </a:endParaRPr>
          </a:p>
          <a:p>
            <a:pPr marL="64135" marR="56515" algn="ctr">
              <a:lnSpc>
                <a:spcPts val="9380"/>
              </a:lnSpc>
              <a:spcBef>
                <a:spcPts val="120"/>
              </a:spcBef>
              <a:tabLst>
                <a:tab pos="1209675" algn="l"/>
              </a:tabLst>
            </a:pPr>
            <a:r>
              <a:rPr sz="7850" b="1" spc="-10" dirty="0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r>
              <a:rPr sz="7850" b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2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78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7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7850" b="1" spc="-17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135" dirty="0">
                <a:solidFill>
                  <a:srgbClr val="FFFFFF"/>
                </a:solidFill>
                <a:latin typeface="Cambria"/>
                <a:cs typeface="Cambria"/>
              </a:rPr>
              <a:t>3,000</a:t>
            </a:r>
            <a:r>
              <a:rPr sz="785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-35" dirty="0">
                <a:solidFill>
                  <a:srgbClr val="FFFFFF"/>
                </a:solidFill>
                <a:latin typeface="Cambria"/>
                <a:cs typeface="Cambria"/>
              </a:rPr>
              <a:t>Employees</a:t>
            </a:r>
            <a:r>
              <a:rPr sz="785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35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7850" b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434" dirty="0" smtClean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lang="en-US" sz="7850" b="1" spc="434" dirty="0" smtClean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850" b="1" spc="434" dirty="0" smtClean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7850" b="1" dirty="0" err="1" smtClean="0">
                <a:solidFill>
                  <a:srgbClr val="FFFFFF"/>
                </a:solidFill>
                <a:latin typeface="Cambria"/>
                <a:cs typeface="Cambria"/>
              </a:rPr>
              <a:t>cel</a:t>
            </a:r>
            <a:endParaRPr sz="78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4096" y="3004947"/>
            <a:ext cx="8665210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200" spc="-65" dirty="0">
                <a:solidFill>
                  <a:srgbClr val="FFFFFF"/>
                </a:solidFill>
              </a:rPr>
              <a:t>Thanks!</a:t>
            </a:r>
            <a:endParaRPr sz="18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6060" rIns="0" bIns="0" rtlCol="0">
            <a:spAutoFit/>
          </a:bodyPr>
          <a:lstStyle/>
          <a:p>
            <a:pPr marL="3175635" marR="1343660" indent="-1860550">
              <a:lnSpc>
                <a:spcPct val="101000"/>
              </a:lnSpc>
              <a:spcBef>
                <a:spcPts val="1780"/>
              </a:spcBef>
            </a:pPr>
            <a:r>
              <a:rPr sz="3900" spc="10" dirty="0">
                <a:solidFill>
                  <a:srgbClr val="FFFFFF"/>
                </a:solidFill>
              </a:rPr>
              <a:t>Introduction</a:t>
            </a:r>
            <a:r>
              <a:rPr sz="3900" spc="-30" dirty="0">
                <a:solidFill>
                  <a:srgbClr val="FFFFFF"/>
                </a:solidFill>
              </a:rPr>
              <a:t> </a:t>
            </a:r>
            <a:r>
              <a:rPr sz="3900" spc="-45" dirty="0">
                <a:solidFill>
                  <a:srgbClr val="FFFFFF"/>
                </a:solidFill>
              </a:rPr>
              <a:t>to</a:t>
            </a:r>
            <a:r>
              <a:rPr sz="3900" spc="-120" dirty="0">
                <a:solidFill>
                  <a:srgbClr val="FFFFFF"/>
                </a:solidFill>
              </a:rPr>
              <a:t> </a:t>
            </a:r>
            <a:r>
              <a:rPr sz="3900" spc="-45" dirty="0">
                <a:solidFill>
                  <a:srgbClr val="FFFFFF"/>
                </a:solidFill>
              </a:rPr>
              <a:t>Workforce </a:t>
            </a:r>
            <a:r>
              <a:rPr sz="3900" spc="-840" dirty="0">
                <a:solidFill>
                  <a:srgbClr val="FFFFFF"/>
                </a:solidFill>
              </a:rPr>
              <a:t> </a:t>
            </a:r>
            <a:r>
              <a:rPr sz="3900" spc="885" dirty="0">
                <a:solidFill>
                  <a:srgbClr val="FFFFFF"/>
                </a:solidFill>
              </a:rPr>
              <a:t>E</a:t>
            </a:r>
            <a:r>
              <a:rPr sz="3900" spc="330" dirty="0">
                <a:solidFill>
                  <a:srgbClr val="FFFFFF"/>
                </a:solidFill>
              </a:rPr>
              <a:t> </a:t>
            </a:r>
            <a:r>
              <a:rPr sz="3900" spc="345" dirty="0">
                <a:solidFill>
                  <a:srgbClr val="FFFFFF"/>
                </a:solidFill>
              </a:rPr>
              <a:t>ciency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2694" y="3458679"/>
            <a:ext cx="1680972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419" y="3895217"/>
            <a:ext cx="3160839" cy="310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41302" y="4333367"/>
            <a:ext cx="2795168" cy="3088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22371" y="4346270"/>
            <a:ext cx="860679" cy="2808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91498" y="4782654"/>
            <a:ext cx="1700999" cy="308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64370" y="3316961"/>
            <a:ext cx="7637145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17800"/>
              </a:lnSpc>
              <a:spcBef>
                <a:spcPts val="80"/>
              </a:spcBef>
            </a:pPr>
            <a:r>
              <a:rPr sz="2450" spc="-85" dirty="0">
                <a:latin typeface="Verdana"/>
                <a:cs typeface="Verdana"/>
              </a:rPr>
              <a:t>In </a:t>
            </a:r>
            <a:r>
              <a:rPr sz="2450" spc="-25" dirty="0">
                <a:latin typeface="Verdana"/>
                <a:cs typeface="Verdana"/>
              </a:rPr>
              <a:t>today's </a:t>
            </a:r>
            <a:r>
              <a:rPr sz="2450" spc="45" dirty="0">
                <a:latin typeface="Verdana"/>
                <a:cs typeface="Verdana"/>
              </a:rPr>
              <a:t>competitive </a:t>
            </a:r>
            <a:r>
              <a:rPr sz="2450" spc="15" dirty="0">
                <a:latin typeface="Verdana"/>
                <a:cs typeface="Verdana"/>
              </a:rPr>
              <a:t>environment, </a:t>
            </a:r>
            <a:r>
              <a:rPr sz="2450" spc="70" dirty="0">
                <a:latin typeface="Verdana"/>
                <a:cs typeface="Verdana"/>
              </a:rPr>
              <a:t>optimizing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5" dirty="0">
                <a:latin typeface="Verdana"/>
                <a:cs typeface="Verdana"/>
              </a:rPr>
              <a:t>k</a:t>
            </a:r>
            <a:r>
              <a:rPr sz="2450" spc="-2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efﬁ</a:t>
            </a:r>
            <a:r>
              <a:rPr sz="2450" spc="5" dirty="0">
                <a:latin typeface="Verdana"/>
                <a:cs typeface="Verdana"/>
              </a:rPr>
              <a:t>c</a:t>
            </a:r>
            <a:r>
              <a:rPr sz="2450" spc="65" dirty="0">
                <a:latin typeface="Verdana"/>
                <a:cs typeface="Verdana"/>
              </a:rPr>
              <a:t>ien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cru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00" dirty="0">
                <a:latin typeface="Verdana"/>
                <a:cs typeface="Verdana"/>
              </a:rPr>
              <a:t>ial.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esentation  </a:t>
            </a:r>
            <a:r>
              <a:rPr sz="2450" spc="-5" dirty="0">
                <a:latin typeface="Verdana"/>
                <a:cs typeface="Verdana"/>
              </a:rPr>
              <a:t>anal</a:t>
            </a:r>
            <a:r>
              <a:rPr sz="2450" spc="-30" dirty="0">
                <a:latin typeface="Verdana"/>
                <a:cs typeface="Verdana"/>
              </a:rPr>
              <a:t>y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40" dirty="0">
                <a:latin typeface="Verdana"/>
                <a:cs typeface="Verdana"/>
              </a:rPr>
              <a:t>3</a:t>
            </a:r>
            <a:r>
              <a:rPr sz="2450" spc="-225" dirty="0">
                <a:latin typeface="Verdana"/>
                <a:cs typeface="Verdana"/>
              </a:rPr>
              <a:t>,</a:t>
            </a:r>
            <a:r>
              <a:rPr sz="2450" spc="65" dirty="0">
                <a:latin typeface="Verdana"/>
                <a:cs typeface="Verdana"/>
              </a:rPr>
              <a:t>000 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dirty="0">
                <a:latin typeface="Verdana"/>
                <a:cs typeface="Verdana"/>
              </a:rPr>
              <a:t>ees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using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80" dirty="0">
                <a:latin typeface="Verdana"/>
                <a:cs typeface="Verdana"/>
              </a:rPr>
              <a:t>x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114" dirty="0">
                <a:latin typeface="Verdana"/>
                <a:cs typeface="Verdana"/>
              </a:rPr>
              <a:t>el,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aiming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identi</a:t>
            </a:r>
            <a:r>
              <a:rPr sz="2450" spc="55" dirty="0">
                <a:latin typeface="Verdana"/>
                <a:cs typeface="Verdana"/>
              </a:rPr>
              <a:t>f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</a:t>
            </a:r>
            <a:r>
              <a:rPr sz="2450" spc="-45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ends 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imp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100" dirty="0">
                <a:latin typeface="Verdana"/>
                <a:cs typeface="Verdana"/>
              </a:rPr>
              <a:t>emen</a:t>
            </a:r>
            <a:r>
              <a:rPr sz="2450" spc="7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85" dirty="0">
                <a:latin typeface="Verdana"/>
                <a:cs typeface="Verdana"/>
              </a:rPr>
              <a:t>W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will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5" dirty="0">
                <a:latin typeface="Verdana"/>
                <a:cs typeface="Verdana"/>
              </a:rPr>
              <a:t>xplo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5" dirty="0">
                <a:latin typeface="Verdana"/>
                <a:cs typeface="Verdana"/>
              </a:rPr>
              <a:t>effective </a:t>
            </a:r>
            <a:r>
              <a:rPr sz="2450" spc="-10" dirty="0">
                <a:latin typeface="Verdana"/>
                <a:cs typeface="Verdana"/>
              </a:rPr>
              <a:t>strategies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70" dirty="0">
                <a:latin typeface="Verdana"/>
                <a:cs typeface="Verdana"/>
              </a:rPr>
              <a:t>enhance </a:t>
            </a:r>
            <a:r>
              <a:rPr sz="2450" spc="-45" dirty="0">
                <a:latin typeface="Verdana"/>
                <a:cs typeface="Verdana"/>
              </a:rPr>
              <a:t>overall </a:t>
            </a:r>
            <a:r>
              <a:rPr sz="2450" spc="-4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odu</a:t>
            </a:r>
            <a:r>
              <a:rPr sz="2450" spc="10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tivi</a:t>
            </a:r>
            <a:r>
              <a:rPr sz="2450" spc="-35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satis</a:t>
            </a:r>
            <a:r>
              <a:rPr sz="2450" spc="-45" dirty="0">
                <a:latin typeface="Verdana"/>
                <a:cs typeface="Verdana"/>
              </a:rPr>
              <a:t>f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-30" dirty="0">
                <a:latin typeface="Verdana"/>
                <a:cs typeface="Verdana"/>
              </a:rPr>
              <a:t>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637" y="1419873"/>
            <a:ext cx="425513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923925">
              <a:lnSpc>
                <a:spcPct val="101299"/>
              </a:lnSpc>
              <a:spcBef>
                <a:spcPts val="60"/>
              </a:spcBef>
            </a:pPr>
            <a:r>
              <a:rPr sz="3950" spc="20" dirty="0"/>
              <a:t>Importance</a:t>
            </a:r>
            <a:r>
              <a:rPr sz="3950" dirty="0"/>
              <a:t> </a:t>
            </a:r>
            <a:r>
              <a:rPr sz="3950" spc="50" dirty="0"/>
              <a:t>of </a:t>
            </a:r>
            <a:r>
              <a:rPr sz="3950" spc="-855" dirty="0"/>
              <a:t> </a:t>
            </a:r>
            <a:r>
              <a:rPr sz="3950" spc="10" dirty="0"/>
              <a:t>Performance</a:t>
            </a:r>
            <a:r>
              <a:rPr sz="3950" spc="-5" dirty="0"/>
              <a:t> </a:t>
            </a:r>
            <a:r>
              <a:rPr sz="3950" spc="25" dirty="0"/>
              <a:t>Data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160" y="2929394"/>
            <a:ext cx="2795130" cy="3088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2632" y="4254982"/>
            <a:ext cx="1882381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5280" y="4254982"/>
            <a:ext cx="1789874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5751" y="4693132"/>
            <a:ext cx="3703447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66559" y="2789276"/>
            <a:ext cx="621220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01065" algn="r">
              <a:lnSpc>
                <a:spcPct val="118000"/>
              </a:lnSpc>
              <a:spcBef>
                <a:spcPts val="75"/>
              </a:spcBef>
            </a:pPr>
            <a:r>
              <a:rPr sz="2450" spc="45" dirty="0">
                <a:latin typeface="Verdana"/>
                <a:cs typeface="Verdana"/>
              </a:rPr>
              <a:t>Utilizing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all</a:t>
            </a:r>
            <a:r>
              <a:rPr sz="2450" spc="-30" dirty="0">
                <a:latin typeface="Verdana"/>
                <a:cs typeface="Verdana"/>
              </a:rPr>
              <a:t>o</a:t>
            </a:r>
            <a:r>
              <a:rPr sz="2450" spc="155" dirty="0">
                <a:latin typeface="Verdana"/>
                <a:cs typeface="Verdana"/>
              </a:rPr>
              <a:t>w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ganizations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ma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in</a:t>
            </a:r>
            <a:r>
              <a:rPr sz="24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10" dirty="0">
                <a:latin typeface="Verdana"/>
                <a:cs typeface="Verdana"/>
              </a:rPr>
              <a:t>med  </a:t>
            </a:r>
            <a:r>
              <a:rPr sz="2450" spc="105" dirty="0">
                <a:latin typeface="Verdana"/>
                <a:cs typeface="Verdana"/>
              </a:rPr>
              <a:t>de</a:t>
            </a:r>
            <a:r>
              <a:rPr sz="2450" spc="70" dirty="0">
                <a:latin typeface="Verdana"/>
                <a:cs typeface="Verdana"/>
              </a:rPr>
              <a:t>c</a:t>
            </a:r>
            <a:r>
              <a:rPr sz="2450" spc="-50" dirty="0">
                <a:latin typeface="Verdana"/>
                <a:cs typeface="Verdana"/>
              </a:rPr>
              <a:t>isions.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anal</a:t>
            </a:r>
            <a:r>
              <a:rPr sz="2450" spc="-30" dirty="0">
                <a:latin typeface="Verdana"/>
                <a:cs typeface="Verdana"/>
              </a:rPr>
              <a:t>y</a:t>
            </a:r>
            <a:r>
              <a:rPr sz="2450" spc="65" dirty="0">
                <a:latin typeface="Verdana"/>
                <a:cs typeface="Verdana"/>
              </a:rPr>
              <a:t>zing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met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ics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su</a:t>
            </a:r>
            <a:r>
              <a:rPr sz="2450" spc="30" dirty="0">
                <a:latin typeface="Verdana"/>
                <a:cs typeface="Verdana"/>
              </a:rPr>
              <a:t>c</a:t>
            </a:r>
            <a:r>
              <a:rPr sz="2450" spc="120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as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odu</a:t>
            </a:r>
            <a:r>
              <a:rPr sz="2450" spc="10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tivi</a:t>
            </a:r>
            <a:r>
              <a:rPr sz="2450" spc="-35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90" dirty="0">
                <a:latin typeface="Verdana"/>
                <a:cs typeface="Verdana"/>
              </a:rPr>
              <a:t>endan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engagement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60" dirty="0">
                <a:latin typeface="Verdana"/>
                <a:cs typeface="Verdana"/>
              </a:rPr>
              <a:t>om</a:t>
            </a:r>
            <a:r>
              <a:rPr sz="2450" spc="114" dirty="0">
                <a:latin typeface="Verdana"/>
                <a:cs typeface="Verdana"/>
              </a:rPr>
              <a:t>p</a:t>
            </a:r>
            <a:r>
              <a:rPr sz="2450" spc="10" dirty="0">
                <a:latin typeface="Verdana"/>
                <a:cs typeface="Verdana"/>
              </a:rPr>
              <a:t>anies 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pinpoint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st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70" dirty="0">
                <a:latin typeface="Verdana"/>
                <a:cs typeface="Verdana"/>
              </a:rPr>
              <a:t>engths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-25" dirty="0">
                <a:latin typeface="Verdana"/>
                <a:cs typeface="Verdana"/>
              </a:rPr>
              <a:t>weaknesses.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data-driven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approach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essential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75" dirty="0">
                <a:latin typeface="Verdana"/>
                <a:cs typeface="Verdana"/>
              </a:rPr>
              <a:t>eloping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ta</a:t>
            </a:r>
            <a:r>
              <a:rPr sz="2450" spc="-45" dirty="0">
                <a:latin typeface="Verdana"/>
                <a:cs typeface="Verdana"/>
              </a:rPr>
              <a:t>r</a:t>
            </a:r>
            <a:r>
              <a:rPr sz="2450" spc="90" dirty="0">
                <a:latin typeface="Verdana"/>
                <a:cs typeface="Verdana"/>
              </a:rPr>
              <a:t>ge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70" dirty="0">
                <a:latin typeface="Verdana"/>
                <a:cs typeface="Verdana"/>
              </a:rPr>
              <a:t>ed  </a:t>
            </a:r>
            <a:r>
              <a:rPr sz="2450" spc="-10" dirty="0">
                <a:latin typeface="Verdana"/>
                <a:cs typeface="Verdana"/>
              </a:rPr>
              <a:t>strategies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boost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workforce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efﬁciency.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925"/>
              </a:spcBef>
            </a:pPr>
            <a:r>
              <a:rPr sz="5600" spc="35" dirty="0">
                <a:solidFill>
                  <a:srgbClr val="FFFFFF"/>
                </a:solidFill>
              </a:rPr>
              <a:t>Data</a:t>
            </a:r>
            <a:r>
              <a:rPr sz="5600" spc="40" dirty="0">
                <a:solidFill>
                  <a:srgbClr val="FFFFFF"/>
                </a:solidFill>
              </a:rPr>
              <a:t> </a:t>
            </a:r>
            <a:r>
              <a:rPr sz="5600" spc="70" dirty="0">
                <a:solidFill>
                  <a:srgbClr val="FFFFFF"/>
                </a:solidFill>
              </a:rPr>
              <a:t>Collection </a:t>
            </a:r>
            <a:r>
              <a:rPr sz="5600" spc="35" dirty="0">
                <a:solidFill>
                  <a:srgbClr val="FFFFFF"/>
                </a:solidFill>
              </a:rPr>
              <a:t>Methods</a:t>
            </a:r>
            <a:endParaRPr sz="5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2632" y="3439629"/>
            <a:ext cx="680720" cy="2478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1004" y="3877779"/>
            <a:ext cx="3029038" cy="2478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88538" y="4315929"/>
            <a:ext cx="2094458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49950" y="4314317"/>
            <a:ext cx="2653957" cy="2494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70466" y="3297911"/>
            <a:ext cx="762508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17800"/>
              </a:lnSpc>
              <a:spcBef>
                <a:spcPts val="80"/>
              </a:spcBef>
            </a:pPr>
            <a:r>
              <a:rPr sz="2450" spc="-8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effectively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analyze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performance,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various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collection </a:t>
            </a:r>
            <a:r>
              <a:rPr sz="2450" spc="80" dirty="0">
                <a:latin typeface="Verdana"/>
                <a:cs typeface="Verdana"/>
              </a:rPr>
              <a:t>methods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90" dirty="0">
                <a:latin typeface="Verdana"/>
                <a:cs typeface="Verdana"/>
              </a:rPr>
              <a:t>be </a:t>
            </a:r>
            <a:r>
              <a:rPr sz="2450" spc="10" dirty="0">
                <a:latin typeface="Verdana"/>
                <a:cs typeface="Verdana"/>
              </a:rPr>
              <a:t>employed. </a:t>
            </a:r>
            <a:r>
              <a:rPr sz="2450" spc="-95" dirty="0">
                <a:latin typeface="Verdana"/>
                <a:cs typeface="Verdana"/>
              </a:rPr>
              <a:t>Surveys, 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time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tracking,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self-assessments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valuable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-65" dirty="0">
                <a:latin typeface="Verdana"/>
                <a:cs typeface="Verdana"/>
              </a:rPr>
              <a:t>ools.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gathe</a:t>
            </a:r>
            <a:r>
              <a:rPr sz="2450" spc="1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10" dirty="0">
                <a:latin typeface="Verdana"/>
                <a:cs typeface="Verdana"/>
              </a:rPr>
              <a:t>omp</a:t>
            </a:r>
            <a:r>
              <a:rPr sz="2450" spc="30" dirty="0">
                <a:latin typeface="Verdana"/>
                <a:cs typeface="Verdana"/>
              </a:rPr>
              <a:t>r</a:t>
            </a:r>
            <a:r>
              <a:rPr sz="2450" spc="15" dirty="0">
                <a:latin typeface="Verdana"/>
                <a:cs typeface="Verdana"/>
              </a:rPr>
              <a:t>ehensi</a:t>
            </a:r>
            <a:r>
              <a:rPr sz="2450" spc="-2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data,  </a:t>
            </a:r>
            <a:r>
              <a:rPr sz="2450" spc="25" dirty="0">
                <a:latin typeface="Verdana"/>
                <a:cs typeface="Verdana"/>
              </a:rPr>
              <a:t>organizations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20" dirty="0">
                <a:latin typeface="Verdana"/>
                <a:cs typeface="Verdana"/>
              </a:rPr>
              <a:t>ensure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30" dirty="0">
                <a:latin typeface="Verdana"/>
                <a:cs typeface="Verdana"/>
              </a:rPr>
              <a:t>holistic </a:t>
            </a:r>
            <a:r>
              <a:rPr sz="2450" spc="15" dirty="0">
                <a:latin typeface="Verdana"/>
                <a:cs typeface="Verdana"/>
              </a:rPr>
              <a:t>view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2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-170" dirty="0">
                <a:latin typeface="Verdana"/>
                <a:cs typeface="Verdana"/>
              </a:rPr>
              <a:t>e,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l</a:t>
            </a:r>
            <a:r>
              <a:rPr sz="2450" spc="-25" dirty="0">
                <a:latin typeface="Verdana"/>
                <a:cs typeface="Verdana"/>
              </a:rPr>
              <a:t>e</a:t>
            </a:r>
            <a:r>
              <a:rPr sz="2450" spc="85" dirty="0">
                <a:latin typeface="Verdana"/>
                <a:cs typeface="Verdana"/>
              </a:rPr>
              <a:t>ading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be</a:t>
            </a:r>
            <a:r>
              <a:rPr sz="2450" spc="2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er  </a:t>
            </a:r>
            <a:r>
              <a:rPr sz="2450" spc="-5" dirty="0">
                <a:latin typeface="Verdana"/>
                <a:cs typeface="Verdana"/>
              </a:rPr>
              <a:t>anal</a:t>
            </a:r>
            <a:r>
              <a:rPr sz="2450" spc="-20" dirty="0">
                <a:latin typeface="Verdana"/>
                <a:cs typeface="Verdana"/>
              </a:rPr>
              <a:t>y</a:t>
            </a:r>
            <a:r>
              <a:rPr sz="2450" spc="-50" dirty="0">
                <a:latin typeface="Verdana"/>
                <a:cs typeface="Verdana"/>
              </a:rPr>
              <a:t>sis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insights.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77998" y="1126109"/>
            <a:ext cx="8648700" cy="1752600"/>
            <a:chOff x="8877998" y="1126109"/>
            <a:chExt cx="8648700" cy="1752600"/>
          </a:xfrm>
        </p:grpSpPr>
        <p:sp>
          <p:nvSpPr>
            <p:cNvPr id="4" name="object 4"/>
            <p:cNvSpPr/>
            <p:nvPr/>
          </p:nvSpPr>
          <p:spPr>
            <a:xfrm>
              <a:off x="8877998" y="1126109"/>
              <a:ext cx="8648700" cy="1752600"/>
            </a:xfrm>
            <a:custGeom>
              <a:avLst/>
              <a:gdLst/>
              <a:ahLst/>
              <a:cxnLst/>
              <a:rect l="l" t="t" r="r" b="b"/>
              <a:pathLst>
                <a:path w="8648700" h="1752600">
                  <a:moveTo>
                    <a:pt x="86487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8648700" y="1752600"/>
                  </a:lnTo>
                  <a:lnTo>
                    <a:pt x="8648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0344" y="1688477"/>
              <a:ext cx="355600" cy="346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0338" y="1688477"/>
              <a:ext cx="355600" cy="3460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900"/>
              </a:spcBef>
            </a:pPr>
            <a:r>
              <a:rPr sz="5250" spc="15" dirty="0">
                <a:solidFill>
                  <a:srgbClr val="FFFFFF"/>
                </a:solidFill>
              </a:rPr>
              <a:t>Utilizing</a:t>
            </a:r>
            <a:r>
              <a:rPr sz="5250" spc="60" dirty="0">
                <a:solidFill>
                  <a:srgbClr val="FFFFFF"/>
                </a:solidFill>
              </a:rPr>
              <a:t> </a:t>
            </a:r>
            <a:r>
              <a:rPr sz="5250" spc="-114" dirty="0">
                <a:solidFill>
                  <a:srgbClr val="FFFFFF"/>
                </a:solidFill>
              </a:rPr>
              <a:t>Ecelcel</a:t>
            </a:r>
            <a:r>
              <a:rPr sz="5250" spc="65" dirty="0">
                <a:solidFill>
                  <a:srgbClr val="FFFFFF"/>
                </a:solidFill>
              </a:rPr>
              <a:t> </a:t>
            </a:r>
            <a:r>
              <a:rPr sz="5250" spc="-685" dirty="0">
                <a:solidFill>
                  <a:srgbClr val="FFFFFF"/>
                </a:solidFill>
              </a:rPr>
              <a:t>fforor </a:t>
            </a:r>
            <a:r>
              <a:rPr sz="5250" spc="-680" dirty="0">
                <a:solidFill>
                  <a:srgbClr val="FFFFFF"/>
                </a:solidFill>
              </a:rPr>
              <a:t> </a:t>
            </a:r>
            <a:r>
              <a:rPr sz="5250" spc="-1660" dirty="0">
                <a:solidFill>
                  <a:srgbClr val="FFFFFF"/>
                </a:solidFill>
              </a:rPr>
              <a:t>AnalyAnalysissis</a:t>
            </a:r>
            <a:endParaRPr sz="5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4286" y="3877779"/>
            <a:ext cx="761873" cy="307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54629" y="4315929"/>
            <a:ext cx="951915" cy="2478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66793" y="4315929"/>
            <a:ext cx="973035" cy="2478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84468" y="4314317"/>
            <a:ext cx="1390408" cy="2494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378080" y="3297911"/>
            <a:ext cx="760920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79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Excel </a:t>
            </a:r>
            <a:r>
              <a:rPr sz="2450" spc="-40" dirty="0">
                <a:latin typeface="Verdana"/>
                <a:cs typeface="Verdana"/>
              </a:rPr>
              <a:t>is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45" dirty="0">
                <a:latin typeface="Verdana"/>
                <a:cs typeface="Verdana"/>
              </a:rPr>
              <a:t>powerful </a:t>
            </a:r>
            <a:r>
              <a:rPr sz="2450" spc="25" dirty="0">
                <a:latin typeface="Verdana"/>
                <a:cs typeface="Verdana"/>
              </a:rPr>
              <a:t>tool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20" dirty="0">
                <a:latin typeface="Verdana"/>
                <a:cs typeface="Verdana"/>
              </a:rPr>
              <a:t>analyzing </a:t>
            </a:r>
            <a:r>
              <a:rPr sz="2450" spc="15" dirty="0">
                <a:latin typeface="Verdana"/>
                <a:cs typeface="Verdana"/>
              </a:rPr>
              <a:t>large </a:t>
            </a:r>
            <a:r>
              <a:rPr sz="2450" spc="2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datasets.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By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40" dirty="0">
                <a:latin typeface="Verdana"/>
                <a:cs typeface="Verdana"/>
              </a:rPr>
              <a:t>ying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20" dirty="0">
                <a:latin typeface="Verdana"/>
                <a:cs typeface="Verdana"/>
              </a:rPr>
              <a:t>atu</a:t>
            </a:r>
            <a:r>
              <a:rPr sz="2450" spc="-20" dirty="0">
                <a:latin typeface="Verdana"/>
                <a:cs typeface="Verdana"/>
              </a:rPr>
              <a:t>res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su</a:t>
            </a:r>
            <a:r>
              <a:rPr sz="2450" spc="30" dirty="0">
                <a:latin typeface="Verdana"/>
                <a:cs typeface="Verdana"/>
              </a:rPr>
              <a:t>c</a:t>
            </a:r>
            <a:r>
              <a:rPr sz="2450" spc="120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pi</a:t>
            </a:r>
            <a:r>
              <a:rPr sz="2450" spc="-30" dirty="0">
                <a:latin typeface="Verdana"/>
                <a:cs typeface="Verdana"/>
              </a:rPr>
              <a:t>v</a:t>
            </a:r>
            <a:r>
              <a:rPr sz="2450" spc="40" dirty="0">
                <a:latin typeface="Verdana"/>
                <a:cs typeface="Verdana"/>
              </a:rPr>
              <a:t>ot  </a:t>
            </a:r>
            <a:r>
              <a:rPr sz="2450" spc="-35" dirty="0">
                <a:latin typeface="Verdana"/>
                <a:cs typeface="Verdana"/>
              </a:rPr>
              <a:t>tables, </a:t>
            </a:r>
            <a:r>
              <a:rPr sz="2450" spc="-30" dirty="0">
                <a:latin typeface="Verdana"/>
                <a:cs typeface="Verdana"/>
              </a:rPr>
              <a:t>charts,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-20" dirty="0">
                <a:latin typeface="Verdana"/>
                <a:cs typeface="Verdana"/>
              </a:rPr>
              <a:t>formulas, </a:t>
            </a:r>
            <a:r>
              <a:rPr sz="2450" spc="25" dirty="0">
                <a:latin typeface="Verdana"/>
                <a:cs typeface="Verdana"/>
              </a:rPr>
              <a:t>organizations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8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visualize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trends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summarize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effectively.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enables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quick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identiﬁcation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performance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gaps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oppo</a:t>
            </a:r>
            <a:r>
              <a:rPr sz="2450" spc="90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tunities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imp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100" dirty="0">
                <a:latin typeface="Verdana"/>
                <a:cs typeface="Verdana"/>
              </a:rPr>
              <a:t>emen</a:t>
            </a:r>
            <a:r>
              <a:rPr sz="2450" spc="7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pc="20" dirty="0"/>
              <a:t>Identifying</a:t>
            </a:r>
            <a:r>
              <a:rPr spc="45" dirty="0"/>
              <a:t> </a:t>
            </a:r>
            <a:r>
              <a:rPr spc="-35" dirty="0"/>
              <a:t>Key </a:t>
            </a:r>
            <a:r>
              <a:rPr spc="-30" dirty="0"/>
              <a:t> </a:t>
            </a:r>
            <a:r>
              <a:rPr spc="10" dirty="0"/>
              <a:t>Performance</a:t>
            </a:r>
            <a:r>
              <a:rPr spc="-20" dirty="0"/>
              <a:t> </a:t>
            </a:r>
            <a:r>
              <a:rPr spc="25" dirty="0"/>
              <a:t>Indicators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8900" y="3296386"/>
            <a:ext cx="2676258" cy="310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1836" y="3736137"/>
            <a:ext cx="2493098" cy="3072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2295" y="4621962"/>
            <a:ext cx="1967204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9888" y="4620361"/>
            <a:ext cx="3355301" cy="2494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7162" y="5060112"/>
            <a:ext cx="3827030" cy="308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33296" y="3156267"/>
            <a:ext cx="629094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75"/>
              </a:spcBef>
            </a:pPr>
            <a:r>
              <a:rPr sz="2450" spc="85" dirty="0">
                <a:latin typeface="Verdana"/>
                <a:cs typeface="Verdana"/>
              </a:rPr>
              <a:t>E</a:t>
            </a:r>
            <a:r>
              <a:rPr sz="2450" spc="35" dirty="0">
                <a:latin typeface="Verdana"/>
                <a:cs typeface="Verdana"/>
              </a:rPr>
              <a:t>stablishing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K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6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er</a:t>
            </a:r>
            <a:r>
              <a:rPr sz="2450" spc="-4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15" dirty="0">
                <a:latin typeface="Verdana"/>
                <a:cs typeface="Verdana"/>
              </a:rPr>
              <a:t>Indica</a:t>
            </a:r>
            <a:r>
              <a:rPr sz="2450" spc="-40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(K</a:t>
            </a:r>
            <a:r>
              <a:rPr sz="2450" spc="-5" dirty="0">
                <a:latin typeface="Verdana"/>
                <a:cs typeface="Verdana"/>
              </a:rPr>
              <a:t>P</a:t>
            </a:r>
            <a:r>
              <a:rPr sz="2450" spc="-220" dirty="0">
                <a:latin typeface="Verdana"/>
                <a:cs typeface="Verdana"/>
              </a:rPr>
              <a:t>Is)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vital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m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asu</a:t>
            </a:r>
            <a:r>
              <a:rPr sz="2450" spc="-25" dirty="0">
                <a:latin typeface="Verdana"/>
                <a:cs typeface="Verdana"/>
              </a:rPr>
              <a:t>r</a:t>
            </a:r>
            <a:r>
              <a:rPr sz="2450" spc="80" dirty="0">
                <a:latin typeface="Verdana"/>
                <a:cs typeface="Verdana"/>
              </a:rPr>
              <a:t>ing 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spc="35" dirty="0">
                <a:latin typeface="Verdana"/>
                <a:cs typeface="Verdana"/>
              </a:rPr>
              <a:t>ee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-170" dirty="0">
                <a:latin typeface="Verdana"/>
                <a:cs typeface="Verdana"/>
              </a:rPr>
              <a:t>e.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Met</a:t>
            </a:r>
            <a:r>
              <a:rPr sz="2450" spc="4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ics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li</a:t>
            </a:r>
            <a:r>
              <a:rPr sz="2450" spc="-45" dirty="0">
                <a:latin typeface="Verdana"/>
                <a:cs typeface="Verdana"/>
              </a:rPr>
              <a:t>k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25" dirty="0">
                <a:latin typeface="Verdana"/>
                <a:cs typeface="Verdana"/>
              </a:rPr>
              <a:t>sales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ta</a:t>
            </a:r>
            <a:r>
              <a:rPr sz="2450" spc="-45" dirty="0">
                <a:latin typeface="Verdana"/>
                <a:cs typeface="Verdana"/>
              </a:rPr>
              <a:t>r</a:t>
            </a:r>
            <a:r>
              <a:rPr sz="2450" spc="40" dirty="0">
                <a:latin typeface="Verdana"/>
                <a:cs typeface="Verdana"/>
              </a:rPr>
              <a:t>gets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cus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70" dirty="0">
                <a:latin typeface="Verdana"/>
                <a:cs typeface="Verdana"/>
              </a:rPr>
              <a:t>omer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satis</a:t>
            </a:r>
            <a:r>
              <a:rPr sz="2450" spc="-45" dirty="0">
                <a:latin typeface="Verdana"/>
                <a:cs typeface="Verdana"/>
              </a:rPr>
              <a:t>f</a:t>
            </a:r>
            <a:r>
              <a:rPr sz="2450" spc="55" dirty="0">
                <a:latin typeface="Verdana"/>
                <a:cs typeface="Verdana"/>
              </a:rPr>
              <a:t>action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oje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75" dirty="0">
                <a:latin typeface="Verdana"/>
                <a:cs typeface="Verdana"/>
              </a:rPr>
              <a:t>ompletion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40" dirty="0">
                <a:latin typeface="Verdana"/>
                <a:cs typeface="Verdana"/>
              </a:rPr>
              <a:t>t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5" dirty="0">
                <a:latin typeface="Verdana"/>
                <a:cs typeface="Verdana"/>
              </a:rPr>
              <a:t>vide  </a:t>
            </a:r>
            <a:r>
              <a:rPr sz="2450" spc="35" dirty="0">
                <a:latin typeface="Verdana"/>
                <a:cs typeface="Verdana"/>
              </a:rPr>
              <a:t>insights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in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efﬁ</a:t>
            </a:r>
            <a:r>
              <a:rPr sz="2450" spc="5" dirty="0">
                <a:latin typeface="Verdana"/>
                <a:cs typeface="Verdana"/>
              </a:rPr>
              <a:t>c</a:t>
            </a:r>
            <a:r>
              <a:rPr sz="2450" spc="65" dirty="0">
                <a:latin typeface="Verdana"/>
                <a:cs typeface="Verdana"/>
              </a:rPr>
              <a:t>ien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Regula</a:t>
            </a:r>
            <a:r>
              <a:rPr sz="2450" spc="15" dirty="0">
                <a:latin typeface="Verdana"/>
                <a:cs typeface="Verdana"/>
              </a:rPr>
              <a:t>r</a:t>
            </a:r>
            <a:r>
              <a:rPr sz="2450" spc="-55" dirty="0">
                <a:latin typeface="Verdana"/>
                <a:cs typeface="Verdana"/>
              </a:rPr>
              <a:t>ly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vi</a:t>
            </a:r>
            <a:r>
              <a:rPr sz="2450" spc="-60" dirty="0">
                <a:latin typeface="Verdana"/>
                <a:cs typeface="Verdana"/>
              </a:rPr>
              <a:t>e</a:t>
            </a:r>
            <a:r>
              <a:rPr sz="2450" spc="110" dirty="0">
                <a:latin typeface="Verdana"/>
                <a:cs typeface="Verdana"/>
              </a:rPr>
              <a:t>wing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90" dirty="0">
                <a:latin typeface="Verdana"/>
                <a:cs typeface="Verdana"/>
              </a:rPr>
              <a:t>K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8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helps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70" dirty="0">
                <a:latin typeface="Verdana"/>
                <a:cs typeface="Verdana"/>
              </a:rPr>
              <a:t>king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og</a:t>
            </a:r>
            <a:r>
              <a:rPr sz="2450" spc="10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ess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aligning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g</a:t>
            </a:r>
            <a:r>
              <a:rPr sz="2450" spc="105" dirty="0">
                <a:latin typeface="Verdana"/>
                <a:cs typeface="Verdana"/>
              </a:rPr>
              <a:t>o</a:t>
            </a:r>
            <a:r>
              <a:rPr sz="2450" spc="-30" dirty="0">
                <a:latin typeface="Verdana"/>
                <a:cs typeface="Verdana"/>
              </a:rPr>
              <a:t>als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with  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ganizational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obje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ti</a:t>
            </a:r>
            <a:r>
              <a:rPr sz="2450" spc="-80" dirty="0">
                <a:latin typeface="Verdana"/>
                <a:cs typeface="Verdana"/>
              </a:rPr>
              <a:t>v</a:t>
            </a:r>
            <a:r>
              <a:rPr sz="2450" spc="-135" dirty="0">
                <a:latin typeface="Verdana"/>
                <a:cs typeface="Verdana"/>
              </a:rPr>
              <a:t>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522" y="1419873"/>
            <a:ext cx="3179445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0320">
              <a:lnSpc>
                <a:spcPct val="101299"/>
              </a:lnSpc>
              <a:spcBef>
                <a:spcPts val="60"/>
              </a:spcBef>
            </a:pPr>
            <a:r>
              <a:rPr sz="3950" spc="15" dirty="0"/>
              <a:t>Strategies</a:t>
            </a:r>
            <a:r>
              <a:rPr sz="3950" spc="-30" dirty="0"/>
              <a:t> </a:t>
            </a:r>
            <a:r>
              <a:rPr sz="3950" spc="20" dirty="0"/>
              <a:t>for </a:t>
            </a:r>
            <a:r>
              <a:rPr sz="3950" spc="-855" dirty="0"/>
              <a:t> </a:t>
            </a:r>
            <a:r>
              <a:rPr sz="3950" spc="65" dirty="0"/>
              <a:t>Imp</a:t>
            </a:r>
            <a:r>
              <a:rPr sz="3950" spc="-10" dirty="0"/>
              <a:t>r</a:t>
            </a:r>
            <a:r>
              <a:rPr sz="3950" spc="-55" dirty="0"/>
              <a:t>o</a:t>
            </a:r>
            <a:r>
              <a:rPr sz="3950" spc="-140" dirty="0"/>
              <a:t>v</a:t>
            </a:r>
            <a:r>
              <a:rPr sz="3950" spc="-120" dirty="0"/>
              <a:t>e</a:t>
            </a:r>
            <a:r>
              <a:rPr sz="3950" spc="-10" dirty="0"/>
              <a:t>m</a:t>
            </a:r>
            <a:r>
              <a:rPr sz="3950" spc="-30" dirty="0"/>
              <a:t>e</a:t>
            </a:r>
            <a:r>
              <a:rPr sz="3950" spc="5" dirty="0"/>
              <a:t>nt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302" y="3805694"/>
            <a:ext cx="4287101" cy="3104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4701" y="4254982"/>
            <a:ext cx="2845092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6844" y="4254982"/>
            <a:ext cx="1810969" cy="307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5642" y="4693132"/>
            <a:ext cx="2425458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15361" y="2789276"/>
            <a:ext cx="6263640" cy="398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64820" algn="r">
              <a:lnSpc>
                <a:spcPct val="117800"/>
              </a:lnSpc>
              <a:spcBef>
                <a:spcPts val="80"/>
              </a:spcBef>
            </a:pPr>
            <a:r>
              <a:rPr sz="2450" spc="55" dirty="0">
                <a:latin typeface="Verdana"/>
                <a:cs typeface="Verdana"/>
              </a:rPr>
              <a:t>Based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data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anal</a:t>
            </a:r>
            <a:r>
              <a:rPr sz="2450" spc="-20" dirty="0">
                <a:latin typeface="Verdana"/>
                <a:cs typeface="Verdana"/>
              </a:rPr>
              <a:t>y</a:t>
            </a:r>
            <a:r>
              <a:rPr sz="2450" spc="-125" dirty="0">
                <a:latin typeface="Verdana"/>
                <a:cs typeface="Verdana"/>
              </a:rPr>
              <a:t>sis,  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ganizations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implement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ta</a:t>
            </a:r>
            <a:r>
              <a:rPr sz="2450" spc="-45" dirty="0">
                <a:latin typeface="Verdana"/>
                <a:cs typeface="Verdana"/>
              </a:rPr>
              <a:t>r</a:t>
            </a:r>
            <a:r>
              <a:rPr sz="2450" spc="90" dirty="0">
                <a:latin typeface="Verdana"/>
                <a:cs typeface="Verdana"/>
              </a:rPr>
              <a:t>ge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70" dirty="0">
                <a:latin typeface="Verdana"/>
                <a:cs typeface="Verdana"/>
              </a:rPr>
              <a:t>ed  </a:t>
            </a:r>
            <a:r>
              <a:rPr sz="2450" spc="-10" dirty="0">
                <a:latin typeface="Verdana"/>
                <a:cs typeface="Verdana"/>
              </a:rPr>
              <a:t>strategies </a:t>
            </a:r>
            <a:r>
              <a:rPr sz="2450" spc="-15" dirty="0">
                <a:latin typeface="Verdana"/>
                <a:cs typeface="Verdana"/>
              </a:rPr>
              <a:t>for </a:t>
            </a:r>
            <a:r>
              <a:rPr sz="2450" spc="20" dirty="0">
                <a:latin typeface="Verdana"/>
                <a:cs typeface="Verdana"/>
              </a:rPr>
              <a:t>improvement. </a:t>
            </a:r>
            <a:r>
              <a:rPr sz="2450" spc="-15" dirty="0">
                <a:latin typeface="Verdana"/>
                <a:cs typeface="Verdana"/>
              </a:rPr>
              <a:t>This </a:t>
            </a:r>
            <a:r>
              <a:rPr sz="2450" spc="30" dirty="0">
                <a:latin typeface="Verdana"/>
                <a:cs typeface="Verdana"/>
              </a:rPr>
              <a:t>may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in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70" dirty="0">
                <a:latin typeface="Verdana"/>
                <a:cs typeface="Verdana"/>
              </a:rPr>
              <a:t>lude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aining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og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ams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men</a:t>
            </a:r>
            <a:r>
              <a:rPr sz="2450" spc="15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45" dirty="0">
                <a:latin typeface="Verdana"/>
                <a:cs typeface="Verdana"/>
              </a:rPr>
              <a:t>ship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20" dirty="0">
                <a:latin typeface="Verdana"/>
                <a:cs typeface="Verdana"/>
              </a:rPr>
              <a:t>s</a:t>
            </a:r>
            <a:r>
              <a:rPr sz="2450" spc="-65" dirty="0">
                <a:latin typeface="Verdana"/>
                <a:cs typeface="Verdana"/>
              </a:rPr>
              <a:t>t</a:t>
            </a:r>
            <a:r>
              <a:rPr sz="2450" spc="65" dirty="0">
                <a:latin typeface="Verdana"/>
                <a:cs typeface="Verdana"/>
              </a:rPr>
              <a:t>ems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F</a:t>
            </a:r>
            <a:r>
              <a:rPr sz="2450" spc="10" dirty="0">
                <a:latin typeface="Verdana"/>
                <a:cs typeface="Verdana"/>
              </a:rPr>
              <a:t>os</a:t>
            </a:r>
            <a:r>
              <a:rPr sz="2450" spc="-4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e</a:t>
            </a:r>
            <a:r>
              <a:rPr sz="2450" spc="-3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70" dirty="0">
                <a:latin typeface="Verdana"/>
                <a:cs typeface="Verdana"/>
              </a:rPr>
              <a:t>cul</a:t>
            </a:r>
            <a:r>
              <a:rPr sz="2450" spc="35" dirty="0">
                <a:latin typeface="Verdana"/>
                <a:cs typeface="Verdana"/>
              </a:rPr>
              <a:t>tu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ontinuous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</a:t>
            </a:r>
            <a:r>
              <a:rPr sz="2450" spc="65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75" dirty="0">
                <a:latin typeface="Verdana"/>
                <a:cs typeface="Verdana"/>
              </a:rPr>
              <a:t>elopment  </a:t>
            </a:r>
            <a:r>
              <a:rPr sz="2450" spc="30" dirty="0">
                <a:latin typeface="Verdana"/>
                <a:cs typeface="Verdana"/>
              </a:rPr>
              <a:t>ensu</a:t>
            </a:r>
            <a:r>
              <a:rPr sz="2450" spc="-15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dirty="0">
                <a:latin typeface="Verdana"/>
                <a:cs typeface="Verdana"/>
              </a:rPr>
              <a:t>ees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20" dirty="0">
                <a:latin typeface="Verdana"/>
                <a:cs typeface="Verdana"/>
              </a:rPr>
              <a:t>eel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55" dirty="0">
                <a:latin typeface="Verdana"/>
                <a:cs typeface="Verdana"/>
              </a:rPr>
              <a:t>alued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45" dirty="0">
                <a:latin typeface="Verdana"/>
                <a:cs typeface="Verdana"/>
              </a:rPr>
              <a:t>moti</a:t>
            </a:r>
            <a:r>
              <a:rPr sz="2450" spc="5" dirty="0">
                <a:latin typeface="Verdana"/>
                <a:cs typeface="Verdana"/>
              </a:rPr>
              <a:t>v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40" dirty="0">
                <a:latin typeface="Verdana"/>
                <a:cs typeface="Verdana"/>
              </a:rPr>
              <a:t>t</a:t>
            </a:r>
            <a:r>
              <a:rPr sz="2450" spc="90" dirty="0">
                <a:latin typeface="Verdana"/>
                <a:cs typeface="Verdana"/>
              </a:rPr>
              <a:t>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enhan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15" dirty="0">
                <a:latin typeface="Verdana"/>
                <a:cs typeface="Verdana"/>
              </a:rPr>
              <a:t>performance.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329" y="1419873"/>
            <a:ext cx="5854700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950" spc="45" dirty="0"/>
              <a:t>Monitoring</a:t>
            </a:r>
            <a:r>
              <a:rPr sz="3950" spc="20" dirty="0"/>
              <a:t> Progress</a:t>
            </a:r>
            <a:r>
              <a:rPr sz="3950" spc="25" dirty="0"/>
              <a:t> </a:t>
            </a:r>
            <a:r>
              <a:rPr sz="3950" spc="5" dirty="0"/>
              <a:t>and</a:t>
            </a:r>
            <a:endParaRPr sz="3950"/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3950" spc="-10" dirty="0"/>
              <a:t>Feedback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8487" y="3367544"/>
            <a:ext cx="1469669" cy="2494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2200" y="4321594"/>
            <a:ext cx="1843011" cy="1811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8691" y="4693132"/>
            <a:ext cx="1478711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62931" y="4759744"/>
            <a:ext cx="1166622" cy="2421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48556" y="2789276"/>
            <a:ext cx="6130290" cy="3987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05790" algn="r">
              <a:lnSpc>
                <a:spcPct val="117700"/>
              </a:lnSpc>
              <a:spcBef>
                <a:spcPts val="85"/>
              </a:spcBef>
            </a:pPr>
            <a:r>
              <a:rPr sz="2450" spc="45" dirty="0">
                <a:latin typeface="Verdana"/>
                <a:cs typeface="Verdana"/>
              </a:rPr>
              <a:t>Regula</a:t>
            </a:r>
            <a:r>
              <a:rPr sz="2450" spc="15" dirty="0">
                <a:latin typeface="Verdana"/>
                <a:cs typeface="Verdana"/>
              </a:rPr>
              <a:t>r</a:t>
            </a:r>
            <a:r>
              <a:rPr sz="2450" spc="-60" dirty="0">
                <a:latin typeface="Verdana"/>
                <a:cs typeface="Verdana"/>
              </a:rPr>
              <a:t>ly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moni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65" dirty="0">
                <a:latin typeface="Verdana"/>
                <a:cs typeface="Verdana"/>
              </a:rPr>
              <a:t>og</a:t>
            </a:r>
            <a:r>
              <a:rPr sz="2450" spc="10" dirty="0">
                <a:latin typeface="Verdana"/>
                <a:cs typeface="Verdana"/>
              </a:rPr>
              <a:t>r</a:t>
            </a:r>
            <a:r>
              <a:rPr sz="2450" spc="-35" dirty="0">
                <a:latin typeface="Verdana"/>
                <a:cs typeface="Verdana"/>
              </a:rPr>
              <a:t>ess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and 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50" dirty="0">
                <a:latin typeface="Verdana"/>
                <a:cs typeface="Verdana"/>
              </a:rPr>
              <a:t>viding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90" dirty="0">
                <a:latin typeface="Verdana"/>
                <a:cs typeface="Verdana"/>
              </a:rPr>
              <a:t>eed</a:t>
            </a:r>
            <a:r>
              <a:rPr sz="2450" spc="85" dirty="0">
                <a:latin typeface="Verdana"/>
                <a:cs typeface="Verdana"/>
              </a:rPr>
              <a:t>b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cru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dirty="0">
                <a:latin typeface="Verdana"/>
                <a:cs typeface="Verdana"/>
              </a:rPr>
              <a:t>or  </a:t>
            </a:r>
            <a:r>
              <a:rPr sz="2450" spc="30" dirty="0">
                <a:latin typeface="Verdana"/>
                <a:cs typeface="Verdana"/>
              </a:rPr>
              <a:t>sustained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imp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100" dirty="0">
                <a:latin typeface="Verdana"/>
                <a:cs typeface="Verdana"/>
              </a:rPr>
              <a:t>emen</a:t>
            </a:r>
            <a:r>
              <a:rPr sz="2450" spc="7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Utilizing 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vi</a:t>
            </a:r>
            <a:r>
              <a:rPr sz="2450" spc="-60" dirty="0">
                <a:latin typeface="Verdana"/>
                <a:cs typeface="Verdana"/>
              </a:rPr>
              <a:t>e</a:t>
            </a:r>
            <a:r>
              <a:rPr sz="2450" spc="155" dirty="0">
                <a:latin typeface="Verdana"/>
                <a:cs typeface="Verdana"/>
              </a:rPr>
              <a:t>w</a:t>
            </a:r>
            <a:r>
              <a:rPr sz="2450" spc="-220" dirty="0">
                <a:latin typeface="Verdana"/>
                <a:cs typeface="Verdana"/>
              </a:rPr>
              <a:t>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on</a:t>
            </a:r>
            <a:r>
              <a:rPr sz="2450" spc="9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-</a:t>
            </a:r>
            <a:r>
              <a:rPr sz="2450" spc="5" dirty="0">
                <a:latin typeface="Verdana"/>
                <a:cs typeface="Verdana"/>
              </a:rPr>
              <a:t>on</a:t>
            </a:r>
            <a:r>
              <a:rPr sz="2450" spc="25" dirty="0">
                <a:latin typeface="Verdana"/>
                <a:cs typeface="Verdana"/>
              </a:rPr>
              <a:t>-</a:t>
            </a:r>
            <a:r>
              <a:rPr sz="2450" spc="60" dirty="0">
                <a:latin typeface="Verdana"/>
                <a:cs typeface="Verdana"/>
              </a:rPr>
              <a:t>one  </a:t>
            </a:r>
            <a:r>
              <a:rPr sz="2450" spc="70" dirty="0">
                <a:latin typeface="Verdana"/>
                <a:cs typeface="Verdana"/>
              </a:rPr>
              <a:t>meetings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su</a:t>
            </a:r>
            <a:r>
              <a:rPr sz="2450" spc="30" dirty="0">
                <a:latin typeface="Verdana"/>
                <a:cs typeface="Verdana"/>
              </a:rPr>
              <a:t>r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help  </a:t>
            </a:r>
            <a:r>
              <a:rPr sz="2450" spc="60" dirty="0">
                <a:latin typeface="Verdana"/>
                <a:cs typeface="Verdana"/>
              </a:rPr>
              <a:t>maintain </a:t>
            </a:r>
            <a:r>
              <a:rPr sz="2450" spc="90" dirty="0">
                <a:latin typeface="Verdana"/>
                <a:cs typeface="Verdana"/>
              </a:rPr>
              <a:t>open </a:t>
            </a:r>
            <a:r>
              <a:rPr sz="2450" spc="55" dirty="0">
                <a:latin typeface="Verdana"/>
                <a:cs typeface="Verdana"/>
              </a:rPr>
              <a:t>communication. </a:t>
            </a:r>
            <a:r>
              <a:rPr sz="2450" spc="-15" dirty="0">
                <a:latin typeface="Verdana"/>
                <a:cs typeface="Verdana"/>
              </a:rPr>
              <a:t>This </a:t>
            </a:r>
            <a:r>
              <a:rPr sz="2450" spc="-1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ensu</a:t>
            </a:r>
            <a:r>
              <a:rPr sz="2450" spc="-15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empl</a:t>
            </a:r>
            <a:r>
              <a:rPr sz="2450" spc="55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y</a:t>
            </a:r>
            <a:r>
              <a:rPr sz="2450" dirty="0">
                <a:latin typeface="Verdana"/>
                <a:cs typeface="Verdana"/>
              </a:rPr>
              <a:t>ees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of  </a:t>
            </a:r>
            <a:r>
              <a:rPr sz="2450" spc="25" dirty="0">
                <a:latin typeface="Verdana"/>
                <a:cs typeface="Verdana"/>
              </a:rPr>
              <a:t>their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adjust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5" dirty="0">
                <a:latin typeface="Verdana"/>
                <a:cs typeface="Verdana"/>
              </a:rPr>
              <a:t>ef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0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35" dirty="0">
                <a:latin typeface="Verdana"/>
                <a:cs typeface="Verdana"/>
              </a:rPr>
              <a:t>r</a:t>
            </a:r>
            <a:r>
              <a:rPr sz="2450" spc="50" dirty="0">
                <a:latin typeface="Verdana"/>
                <a:cs typeface="Verdana"/>
              </a:rPr>
              <a:t>dingl</a:t>
            </a:r>
            <a:r>
              <a:rPr sz="2450" spc="-2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5693" y="2406592"/>
            <a:ext cx="13427075" cy="1235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900" spc="160" dirty="0"/>
              <a:t>Conclusion</a:t>
            </a:r>
            <a:r>
              <a:rPr sz="7900" spc="95" dirty="0"/>
              <a:t> </a:t>
            </a:r>
            <a:r>
              <a:rPr sz="7900" dirty="0"/>
              <a:t>and</a:t>
            </a:r>
            <a:r>
              <a:rPr sz="7900" spc="100" dirty="0"/>
              <a:t> </a:t>
            </a:r>
            <a:r>
              <a:rPr sz="7900" spc="25" dirty="0"/>
              <a:t>Future</a:t>
            </a:r>
            <a:r>
              <a:rPr sz="7900" spc="100" dirty="0"/>
              <a:t> </a:t>
            </a:r>
            <a:r>
              <a:rPr sz="7900" spc="65" dirty="0"/>
              <a:t>Steps</a:t>
            </a:r>
            <a:endParaRPr sz="7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</a:pPr>
            <a:r>
              <a:rPr spc="-85" dirty="0"/>
              <a:t>In </a:t>
            </a:r>
            <a:r>
              <a:rPr spc="20" dirty="0"/>
              <a:t>conclusion, </a:t>
            </a:r>
            <a:r>
              <a:rPr spc="70" dirty="0"/>
              <a:t>optimizing </a:t>
            </a:r>
            <a:r>
              <a:rPr spc="20" dirty="0"/>
              <a:t>workforce </a:t>
            </a:r>
            <a:r>
              <a:rPr spc="25" dirty="0"/>
              <a:t>efﬁciency </a:t>
            </a:r>
            <a:r>
              <a:rPr spc="75" dirty="0"/>
              <a:t>through </a:t>
            </a:r>
            <a:r>
              <a:rPr spc="80" dirty="0"/>
              <a:t> </a:t>
            </a:r>
            <a:r>
              <a:rPr spc="30" dirty="0"/>
              <a:t>per</a:t>
            </a:r>
            <a:r>
              <a:rPr spc="-10" dirty="0"/>
              <a:t>f</a:t>
            </a:r>
            <a:r>
              <a:rPr spc="5" dirty="0"/>
              <a:t>o</a:t>
            </a:r>
            <a:r>
              <a:rPr spc="-20" dirty="0"/>
              <a:t>r</a:t>
            </a:r>
            <a:r>
              <a:rPr spc="125" dirty="0"/>
              <a:t>man</a:t>
            </a:r>
            <a:r>
              <a:rPr spc="65" dirty="0"/>
              <a:t>c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40" dirty="0"/>
              <a:t>data</a:t>
            </a:r>
            <a:r>
              <a:rPr spc="-215" dirty="0"/>
              <a:t> </a:t>
            </a:r>
            <a:r>
              <a:rPr spc="-5" dirty="0"/>
              <a:t>anal</a:t>
            </a:r>
            <a:r>
              <a:rPr spc="-20" dirty="0"/>
              <a:t>y</a:t>
            </a:r>
            <a:r>
              <a:rPr spc="-50" dirty="0"/>
              <a:t>sis</a:t>
            </a:r>
            <a:r>
              <a:rPr spc="-215" dirty="0"/>
              <a:t> </a:t>
            </a:r>
            <a:r>
              <a:rPr spc="-40" dirty="0"/>
              <a:t>is</a:t>
            </a:r>
            <a:r>
              <a:rPr spc="-215" dirty="0"/>
              <a:t> </a:t>
            </a:r>
            <a:r>
              <a:rPr spc="5" dirty="0"/>
              <a:t>essential</a:t>
            </a:r>
            <a:r>
              <a:rPr spc="-215" dirty="0"/>
              <a:t> </a:t>
            </a:r>
            <a:r>
              <a:rPr spc="-50" dirty="0"/>
              <a:t>f</a:t>
            </a:r>
            <a:r>
              <a:rPr spc="5" dirty="0"/>
              <a:t>or</a:t>
            </a:r>
            <a:r>
              <a:rPr spc="-215" dirty="0"/>
              <a:t> </a:t>
            </a:r>
            <a:r>
              <a:rPr spc="5" dirty="0"/>
              <a:t>o</a:t>
            </a:r>
            <a:r>
              <a:rPr spc="-35" dirty="0"/>
              <a:t>r</a:t>
            </a:r>
            <a:r>
              <a:rPr spc="35" dirty="0"/>
              <a:t>ganizational  </a:t>
            </a:r>
            <a:r>
              <a:rPr spc="-30" dirty="0"/>
              <a:t>success.</a:t>
            </a:r>
            <a:r>
              <a:rPr spc="-215" dirty="0"/>
              <a:t> </a:t>
            </a:r>
            <a:r>
              <a:rPr spc="35" dirty="0"/>
              <a:t>By</a:t>
            </a:r>
            <a:r>
              <a:rPr spc="-215" dirty="0"/>
              <a:t> </a:t>
            </a:r>
            <a:r>
              <a:rPr spc="15" dirty="0"/>
              <a:t>leveraging</a:t>
            </a:r>
            <a:r>
              <a:rPr spc="-215" dirty="0"/>
              <a:t> </a:t>
            </a:r>
            <a:r>
              <a:rPr spc="5" dirty="0"/>
              <a:t>tools</a:t>
            </a:r>
            <a:r>
              <a:rPr spc="-215" dirty="0"/>
              <a:t> </a:t>
            </a:r>
            <a:r>
              <a:rPr dirty="0"/>
              <a:t>like</a:t>
            </a:r>
            <a:r>
              <a:rPr spc="-215" dirty="0"/>
              <a:t> </a:t>
            </a:r>
            <a:r>
              <a:rPr dirty="0"/>
              <a:t>Excel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55" dirty="0"/>
              <a:t>focusing</a:t>
            </a:r>
            <a:r>
              <a:rPr spc="-215" dirty="0"/>
              <a:t> </a:t>
            </a:r>
            <a:r>
              <a:rPr spc="90" dirty="0"/>
              <a:t>on</a:t>
            </a:r>
            <a:r>
              <a:rPr spc="-215" dirty="0"/>
              <a:t> </a:t>
            </a:r>
            <a:r>
              <a:rPr spc="-80" dirty="0"/>
              <a:t>KPIs, </a:t>
            </a:r>
            <a:r>
              <a:rPr spc="-844" dirty="0"/>
              <a:t> </a:t>
            </a:r>
            <a:r>
              <a:rPr spc="65" dirty="0"/>
              <a:t>companies </a:t>
            </a:r>
            <a:r>
              <a:rPr spc="75" dirty="0"/>
              <a:t>can </a:t>
            </a:r>
            <a:r>
              <a:rPr spc="70" dirty="0"/>
              <a:t>enhance </a:t>
            </a:r>
            <a:r>
              <a:rPr spc="25" dirty="0"/>
              <a:t>productivity </a:t>
            </a:r>
            <a:r>
              <a:rPr spc="85" dirty="0"/>
              <a:t>and </a:t>
            </a:r>
            <a:r>
              <a:rPr spc="45" dirty="0"/>
              <a:t>employee </a:t>
            </a:r>
            <a:r>
              <a:rPr spc="50" dirty="0"/>
              <a:t> </a:t>
            </a:r>
            <a:r>
              <a:rPr spc="-25" dirty="0"/>
              <a:t>satis</a:t>
            </a:r>
            <a:r>
              <a:rPr spc="-45" dirty="0"/>
              <a:t>f</a:t>
            </a:r>
            <a:r>
              <a:rPr spc="55" dirty="0"/>
              <a:t>ac</a:t>
            </a:r>
            <a:r>
              <a:rPr spc="-30" dirty="0"/>
              <a:t>tion.</a:t>
            </a:r>
            <a:r>
              <a:rPr spc="-215" dirty="0"/>
              <a:t> </a:t>
            </a:r>
            <a:r>
              <a:rPr spc="210" dirty="0"/>
              <a:t>M</a:t>
            </a:r>
            <a:r>
              <a:rPr spc="110" dirty="0"/>
              <a:t>o</a:t>
            </a:r>
            <a:r>
              <a:rPr spc="40" dirty="0"/>
              <a:t>ving</a:t>
            </a:r>
            <a:r>
              <a:rPr spc="-215" dirty="0"/>
              <a:t> </a:t>
            </a:r>
            <a:r>
              <a:rPr spc="-50" dirty="0"/>
              <a:t>f</a:t>
            </a:r>
            <a:r>
              <a:rPr spc="5" dirty="0"/>
              <a:t>o</a:t>
            </a:r>
            <a:r>
              <a:rPr spc="35" dirty="0"/>
              <a:t>r</a:t>
            </a:r>
            <a:r>
              <a:rPr spc="130" dirty="0"/>
              <a:t>w</a:t>
            </a:r>
            <a:r>
              <a:rPr spc="-40" dirty="0"/>
              <a:t>a</a:t>
            </a:r>
            <a:r>
              <a:rPr spc="-65" dirty="0"/>
              <a:t>r</a:t>
            </a:r>
            <a:r>
              <a:rPr spc="-110" dirty="0"/>
              <a:t>d,</a:t>
            </a:r>
            <a:r>
              <a:rPr spc="-215" dirty="0"/>
              <a:t> </a:t>
            </a:r>
            <a:r>
              <a:rPr spc="90" dirty="0"/>
              <a:t>c</a:t>
            </a:r>
            <a:r>
              <a:rPr spc="60" dirty="0"/>
              <a:t>ontinuous</a:t>
            </a:r>
            <a:r>
              <a:rPr spc="-215" dirty="0"/>
              <a:t> </a:t>
            </a:r>
            <a:r>
              <a:rPr spc="100" dirty="0"/>
              <a:t>moni</a:t>
            </a:r>
            <a:r>
              <a:rPr spc="10" dirty="0"/>
              <a:t>t</a:t>
            </a:r>
            <a:r>
              <a:rPr spc="5" dirty="0"/>
              <a:t>o</a:t>
            </a:r>
            <a:r>
              <a:rPr spc="-20" dirty="0"/>
              <a:t>r</a:t>
            </a:r>
            <a:r>
              <a:rPr spc="95" dirty="0"/>
              <a:t>ing</a:t>
            </a:r>
            <a:r>
              <a:rPr spc="-215" dirty="0"/>
              <a:t> </a:t>
            </a:r>
            <a:r>
              <a:rPr spc="70" dirty="0"/>
              <a:t>and  </a:t>
            </a:r>
            <a:r>
              <a:rPr spc="50" dirty="0"/>
              <a:t>adaptation</a:t>
            </a:r>
            <a:r>
              <a:rPr spc="-215" dirty="0"/>
              <a:t> </a:t>
            </a:r>
            <a:r>
              <a:rPr spc="35" dirty="0"/>
              <a:t>will</a:t>
            </a:r>
            <a:r>
              <a:rPr spc="-215" dirty="0"/>
              <a:t> </a:t>
            </a:r>
            <a:r>
              <a:rPr spc="20" dirty="0"/>
              <a:t>ensure</a:t>
            </a:r>
            <a:r>
              <a:rPr spc="-215" dirty="0"/>
              <a:t> </a:t>
            </a:r>
            <a:r>
              <a:rPr spc="30" dirty="0"/>
              <a:t>lasting</a:t>
            </a:r>
            <a:r>
              <a:rPr spc="-215" dirty="0"/>
              <a:t> </a:t>
            </a:r>
            <a:r>
              <a:rPr spc="15" dirty="0"/>
              <a:t>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408</Words>
  <Application>Microsoft Office PowerPoint</Application>
  <PresentationFormat>Custom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</vt:lpstr>
      <vt:lpstr>Verdana</vt:lpstr>
      <vt:lpstr>Office Theme</vt:lpstr>
      <vt:lpstr>PowerPoint Presentation</vt:lpstr>
      <vt:lpstr>Introduction to Workforce  E ciency</vt:lpstr>
      <vt:lpstr>Importance of  Performance Data</vt:lpstr>
      <vt:lpstr>Data Collection Methods</vt:lpstr>
      <vt:lpstr>Utilizing Ecelcel fforor  AnalyAnalysissis</vt:lpstr>
      <vt:lpstr>Identifying Key  Performance Indicators</vt:lpstr>
      <vt:lpstr>Strategies for  Improvement</vt:lpstr>
      <vt:lpstr>Monitoring Progress and Feedback</vt:lpstr>
      <vt:lpstr>Conclusion and Future Steps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Sugan</cp:lastModifiedBy>
  <cp:revision>2</cp:revision>
  <dcterms:created xsi:type="dcterms:W3CDTF">2024-08-31T17:06:26Z</dcterms:created>
  <dcterms:modified xsi:type="dcterms:W3CDTF">2024-08-31T17:15:28Z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2024-08-31T00:00:00Z</vt:filetime>
  </property>
</Properties>
</file>