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343080" indent="-22824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25416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71136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16856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62576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4619EF9-F636-4173-8D28-1A52E468C52D}" type="slidenum">
              <a:rPr b="0" lang="en-US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1" marL="1005120" indent="-4078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2" marL="1462320" indent="-40788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3" marL="1919520" indent="-40788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4" marL="2376720" indent="-4078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0A1D3DD-D04D-48DE-AEFC-32A14BBEF7B9}" type="slidenum">
              <a:rPr b="0" lang="en-US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H="1" rot="10800000">
            <a:off x="0" y="36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37840" y="1895040"/>
            <a:ext cx="3952800" cy="1250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Pty Ltd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37840" y="3315600"/>
            <a:ext cx="5550120" cy="488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1" name="Shape 57" descr="Shape 57"/>
          <p:cNvPicPr/>
          <p:nvPr/>
        </p:nvPicPr>
        <p:blipFill>
          <a:blip r:embed="rId1"/>
          <a:stretch/>
        </p:blipFill>
        <p:spPr>
          <a:xfrm>
            <a:off x="614160" y="1275480"/>
            <a:ext cx="1981800" cy="238320"/>
          </a:xfrm>
          <a:prstGeom prst="rect">
            <a:avLst/>
          </a:prstGeom>
          <a:ln w="12700"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537840" y="3666600"/>
            <a:ext cx="6249240" cy="547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[Division Name] - [Engagement Manager], [Senior Consultant], [Junior Consultant]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43800" y="1211040"/>
            <a:ext cx="5459040" cy="1585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05200" y="1083240"/>
            <a:ext cx="8565120" cy="53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mic Sans MS"/>
                <a:ea typeface="Open Sans"/>
              </a:rPr>
              <a:t>customers analysis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205200" y="2164680"/>
            <a:ext cx="4134240" cy="1651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Age distributions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Number of bike purchases in 3 years / percentages purchases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Job industry category.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Wealth segments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Number of cars own on each states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05200" y="1083240"/>
            <a:ext cx="8565120" cy="60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mic Sans MS"/>
                <a:ea typeface="Open Sans"/>
              </a:rPr>
              <a:t>Customers’ age distribution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52280" y="1834920"/>
            <a:ext cx="4134240" cy="2527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As we can see, mostly our new customers are between 25 to 48 years old.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Number of customers from 48 to 59 years old has big drops on percentages.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There is a slightly increase in number of customers over 59 years old in term of percentages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It looks like the percentages of under 25 years old not really change.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8056800" y="895320"/>
            <a:ext cx="418680" cy="304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8026560" y="2952720"/>
            <a:ext cx="330120" cy="304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old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800600" y="877320"/>
            <a:ext cx="3200400" cy="192312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4944600" y="2898000"/>
            <a:ext cx="3112200" cy="205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05200" y="1083240"/>
            <a:ext cx="8565120" cy="53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mic Sans MS"/>
                <a:ea typeface="Open Sans"/>
              </a:rPr>
              <a:t>Bike purchases last 3 years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205200" y="2164680"/>
            <a:ext cx="4134240" cy="1407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As we can see, our new customers mostly Female with 50.6% purchases with total of 25,212 bikes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Male contributed to 47.7% purchases with 23,765 bikes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So we should focus on advertises on Female customers than Male customers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109480" y="820080"/>
            <a:ext cx="3304440" cy="215172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4800600" y="2971800"/>
            <a:ext cx="3542040" cy="20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228600" y="895320"/>
            <a:ext cx="8565120" cy="53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mic Sans MS"/>
                <a:ea typeface="Open Sans"/>
              </a:rPr>
              <a:t>Job industry category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228600" y="1428840"/>
            <a:ext cx="2895120" cy="1407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Mostly our new customers are on Finance industry and our Manufacturing customers are still on top 2.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The rest industries is still same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609480" y="2952720"/>
            <a:ext cx="17006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mic Sans MS"/>
                <a:ea typeface="Arial"/>
              </a:rPr>
              <a:t>Wealth segments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152280" y="3333600"/>
            <a:ext cx="35809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Arial"/>
              </a:rPr>
              <a:t>In all ages, the number of Mass Customers is the highest so we should focus on this social class.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Arial"/>
              </a:rPr>
              <a:t>After that, we should focus on High Net Customer.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Arial"/>
              </a:rPr>
              <a:t>Then Affluent Customers but mostly second and third quadrant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793680" y="914400"/>
            <a:ext cx="2149920" cy="16830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 rot="21582600">
            <a:off x="6605640" y="912240"/>
            <a:ext cx="2310840" cy="182484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6400800" y="2914560"/>
            <a:ext cx="2448360" cy="165744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3654720" y="2883600"/>
            <a:ext cx="2517480" cy="16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05200" y="1064520"/>
            <a:ext cx="8565120" cy="53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mic Sans MS"/>
                <a:ea typeface="Open Sans"/>
              </a:rPr>
              <a:t>Numbers of cars owned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73160" y="1843200"/>
            <a:ext cx="4134240" cy="1896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NSW should be considered the most since numbers of customers don’t own cars is significantly larger than that own.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VIC and QLD has more customers that own car that who don’t but we can try to have something so that those owns car will buy bikes.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368600" y="1143000"/>
            <a:ext cx="4318200" cy="276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 flipH="1" rot="10800000">
            <a:off x="0" y="36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537840" y="1895040"/>
            <a:ext cx="3952800" cy="716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Appendix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Appendix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05200" y="1083240"/>
            <a:ext cx="8565120" cy="53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mic Sans MS"/>
                <a:ea typeface="Open Sans"/>
              </a:rPr>
              <a:t>All supporting items in that attachment.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LibreOffice/7.0.4.2$Linux_X86_64 LibreOffice_project/00$Build-2</Application>
  <AppVersion>15.0000</AppVersion>
  <Words>598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2021-08-10T20:48:54Z</dcterms:modified>
  <cp:revision>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9</vt:i4>
  </property>
</Properties>
</file>