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howGuides="1">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cuments\New%20Folder\SUGANTHI.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ocuments\New%20Folder\SUGANTHI.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a:t>
            </a:r>
            <a:endParaRPr lang="en-IN"/>
          </a:p>
        </c:rich>
      </c:tx>
      <c:layout/>
      <c:overlay val="0"/>
      <c:spPr>
        <a:noFill/>
        <a:ln>
          <a:noFill/>
        </a:ln>
        <a:effectLst/>
      </c:spPr>
    </c:title>
    <c:autoTitleDeleted val="0"/>
    <c:plotArea>
      <c:layout/>
      <c:barChart>
        <c:barDir val="col"/>
        <c:grouping val="percentStacked"/>
        <c:varyColors val="0"/>
        <c:ser>
          <c:idx val="0"/>
          <c:order val="0"/>
          <c:spPr>
            <a:solidFill>
              <a:schemeClr val="accent1"/>
            </a:solidFill>
            <a:ln>
              <a:noFill/>
            </a:ln>
            <a:effectLst/>
            <a:sp3d/>
          </c:spPr>
          <c:invertIfNegative val="0"/>
          <c:dLbls>
            <c:delete val="1"/>
          </c:dLbls>
          <c:val>
            <c:numRef>
              <c:f>[SUGANTHI.xlsx]Sheet1!$A$1:$A$16</c:f>
              <c:numCache>
                <c:formatCode>General</c:formatCode>
                <c:ptCount val="16"/>
                <c:pt idx="0">
                  <c:v>0.0</c:v>
                </c:pt>
                <c:pt idx="2">
                  <c:v>0.0</c:v>
                </c:pt>
                <c:pt idx="3">
                  <c:v>0.0</c:v>
                </c:pt>
                <c:pt idx="4">
                  <c:v>0.0</c:v>
                </c:pt>
                <c:pt idx="5">
                  <c:v>0.0</c:v>
                </c:pt>
                <c:pt idx="6">
                  <c:v>0.0</c:v>
                </c:pt>
                <c:pt idx="7">
                  <c:v>0.0</c:v>
                </c:pt>
                <c:pt idx="8">
                  <c:v>0.0</c:v>
                </c:pt>
                <c:pt idx="9">
                  <c:v>0.0</c:v>
                </c:pt>
                <c:pt idx="10">
                  <c:v>0.0</c:v>
                </c:pt>
                <c:pt idx="11">
                  <c:v>0.0</c:v>
                </c:pt>
                <c:pt idx="12">
                  <c:v>0.0</c:v>
                </c:pt>
                <c:pt idx="13">
                  <c:v>0.0</c:v>
                </c:pt>
                <c:pt idx="14">
                  <c:v>0.0</c:v>
                </c:pt>
              </c:numCache>
            </c:numRef>
          </c:val>
        </c:ser>
        <c:ser>
          <c:idx val="1"/>
          <c:order val="1"/>
          <c:spPr>
            <a:solidFill>
              <a:schemeClr val="accent2"/>
            </a:solidFill>
            <a:ln>
              <a:noFill/>
            </a:ln>
            <a:effectLst/>
            <a:sp3d/>
          </c:spPr>
          <c:invertIfNegative val="0"/>
          <c:dLbls>
            <c:delete val="1"/>
          </c:dLbls>
          <c:val>
            <c:numRef>
              <c:f>[SUGANTHI.xlsx]Sheet1!$B$1:$B$16</c:f>
              <c:numCache>
                <c:formatCode>General</c:formatCode>
                <c:ptCount val="16"/>
                <c:pt idx="0">
                  <c:v>0.0</c:v>
                </c:pt>
                <c:pt idx="2">
                  <c:v>0.0</c:v>
                </c:pt>
                <c:pt idx="3">
                  <c:v>0.0</c:v>
                </c:pt>
                <c:pt idx="4">
                  <c:v>37.0</c:v>
                </c:pt>
                <c:pt idx="5">
                  <c:v>45.0</c:v>
                </c:pt>
                <c:pt idx="6">
                  <c:v>41.0</c:v>
                </c:pt>
                <c:pt idx="7">
                  <c:v>34.0</c:v>
                </c:pt>
                <c:pt idx="8">
                  <c:v>50.0</c:v>
                </c:pt>
                <c:pt idx="9">
                  <c:v>50.0</c:v>
                </c:pt>
                <c:pt idx="10">
                  <c:v>44.0</c:v>
                </c:pt>
                <c:pt idx="11">
                  <c:v>40.0</c:v>
                </c:pt>
                <c:pt idx="12">
                  <c:v>38.0</c:v>
                </c:pt>
                <c:pt idx="13">
                  <c:v>40.0</c:v>
                </c:pt>
                <c:pt idx="14">
                  <c:v>419.0</c:v>
                </c:pt>
              </c:numCache>
            </c:numRef>
          </c:val>
        </c:ser>
        <c:ser>
          <c:idx val="2"/>
          <c:order val="2"/>
          <c:spPr>
            <a:solidFill>
              <a:schemeClr val="accent3"/>
            </a:solidFill>
            <a:ln>
              <a:noFill/>
            </a:ln>
            <a:effectLst/>
            <a:sp3d/>
          </c:spPr>
          <c:invertIfNegative val="0"/>
          <c:dLbls>
            <c:delete val="1"/>
          </c:dLbls>
          <c:val>
            <c:numRef>
              <c:f>[SUGANTHI.xlsx]Sheet1!$C$1:$C$16</c:f>
              <c:numCache>
                <c:formatCode>General</c:formatCode>
                <c:ptCount val="16"/>
                <c:pt idx="3">
                  <c:v>0.0</c:v>
                </c:pt>
                <c:pt idx="4">
                  <c:v>80.0</c:v>
                </c:pt>
                <c:pt idx="5">
                  <c:v>89.0</c:v>
                </c:pt>
                <c:pt idx="6">
                  <c:v>78.0</c:v>
                </c:pt>
                <c:pt idx="7">
                  <c:v>76.0</c:v>
                </c:pt>
                <c:pt idx="8">
                  <c:v>73.0</c:v>
                </c:pt>
                <c:pt idx="9">
                  <c:v>68.0</c:v>
                </c:pt>
                <c:pt idx="10">
                  <c:v>85.0</c:v>
                </c:pt>
                <c:pt idx="11">
                  <c:v>78.0</c:v>
                </c:pt>
                <c:pt idx="12">
                  <c:v>75.0</c:v>
                </c:pt>
                <c:pt idx="13">
                  <c:v>79.0</c:v>
                </c:pt>
                <c:pt idx="14">
                  <c:v>781.0</c:v>
                </c:pt>
              </c:numCache>
            </c:numRef>
          </c:val>
        </c:ser>
        <c:ser>
          <c:idx val="3"/>
          <c:order val="3"/>
          <c:spPr>
            <a:solidFill>
              <a:schemeClr val="accent4"/>
            </a:solidFill>
            <a:ln>
              <a:noFill/>
            </a:ln>
            <a:effectLst/>
            <a:sp3d/>
          </c:spPr>
          <c:invertIfNegative val="0"/>
          <c:dLbls>
            <c:delete val="1"/>
          </c:dLbls>
          <c:val>
            <c:numRef>
              <c:f>[SUGANTHI.xlsx]Sheet1!$D$1:$D$16</c:f>
              <c:numCache>
                <c:formatCode>General</c:formatCode>
                <c:ptCount val="16"/>
                <c:pt idx="3">
                  <c:v>0.0</c:v>
                </c:pt>
                <c:pt idx="4">
                  <c:v>152.0</c:v>
                </c:pt>
                <c:pt idx="5">
                  <c:v>141.0</c:v>
                </c:pt>
                <c:pt idx="6">
                  <c:v>160.0</c:v>
                </c:pt>
                <c:pt idx="7">
                  <c:v>158.0</c:v>
                </c:pt>
                <c:pt idx="8">
                  <c:v>158.0</c:v>
                </c:pt>
                <c:pt idx="9">
                  <c:v>151.0</c:v>
                </c:pt>
                <c:pt idx="10">
                  <c:v>146.0</c:v>
                </c:pt>
                <c:pt idx="11">
                  <c:v>156.0</c:v>
                </c:pt>
                <c:pt idx="12">
                  <c:v>160.0</c:v>
                </c:pt>
                <c:pt idx="13">
                  <c:v>148.0</c:v>
                </c:pt>
                <c:pt idx="14">
                  <c:v>1530.0</c:v>
                </c:pt>
              </c:numCache>
            </c:numRef>
          </c:val>
        </c:ser>
        <c:ser>
          <c:idx val="4"/>
          <c:order val="4"/>
          <c:spPr>
            <a:solidFill>
              <a:schemeClr val="accent5"/>
            </a:solidFill>
            <a:ln>
              <a:noFill/>
            </a:ln>
            <a:effectLst/>
            <a:sp3d/>
          </c:spPr>
          <c:invertIfNegative val="0"/>
          <c:dLbls>
            <c:delete val="1"/>
          </c:dLbls>
          <c:val>
            <c:numRef>
              <c:f>[SUGANTHI.xlsx]Sheet1!$E$1:$E$16</c:f>
              <c:numCache>
                <c:formatCode>General</c:formatCode>
                <c:ptCount val="16"/>
                <c:pt idx="3">
                  <c:v>0.0</c:v>
                </c:pt>
                <c:pt idx="4">
                  <c:v>34.0</c:v>
                </c:pt>
                <c:pt idx="5">
                  <c:v>25.0</c:v>
                </c:pt>
                <c:pt idx="6">
                  <c:v>23.0</c:v>
                </c:pt>
                <c:pt idx="7">
                  <c:v>28.0</c:v>
                </c:pt>
                <c:pt idx="8">
                  <c:v>23.0</c:v>
                </c:pt>
                <c:pt idx="9">
                  <c:v>32.0</c:v>
                </c:pt>
                <c:pt idx="10">
                  <c:v>24.0</c:v>
                </c:pt>
                <c:pt idx="11">
                  <c:v>30.0</c:v>
                </c:pt>
                <c:pt idx="12">
                  <c:v>24.0</c:v>
                </c:pt>
                <c:pt idx="13">
                  <c:v>27.0</c:v>
                </c:pt>
                <c:pt idx="14">
                  <c:v>270.0</c:v>
                </c:pt>
              </c:numCache>
            </c:numRef>
          </c:val>
        </c:ser>
        <c:ser>
          <c:idx val="5"/>
          <c:order val="5"/>
          <c:spPr>
            <a:solidFill>
              <a:schemeClr val="accent6"/>
            </a:solidFill>
            <a:ln>
              <a:noFill/>
            </a:ln>
            <a:effectLst/>
            <a:sp3d/>
          </c:spPr>
          <c:invertIfNegative val="0"/>
          <c:dLbls>
            <c:delete val="1"/>
          </c:dLbls>
          <c:val>
            <c:numRef>
              <c:f>[SUGANTHI.xlsx]Sheet1!$F$1:$F$16</c:f>
              <c:numCache>
                <c:formatCode>General</c:formatCode>
                <c:ptCount val="16"/>
                <c:pt idx="3">
                  <c:v>0.0</c:v>
                </c:pt>
                <c:pt idx="4">
                  <c:v>303.0</c:v>
                </c:pt>
                <c:pt idx="5">
                  <c:v>300.0</c:v>
                </c:pt>
                <c:pt idx="6">
                  <c:v>302.0</c:v>
                </c:pt>
                <c:pt idx="7">
                  <c:v>296.0</c:v>
                </c:pt>
                <c:pt idx="8">
                  <c:v>304.0</c:v>
                </c:pt>
                <c:pt idx="9">
                  <c:v>301.0</c:v>
                </c:pt>
                <c:pt idx="10">
                  <c:v>299.0</c:v>
                </c:pt>
                <c:pt idx="11">
                  <c:v>304.0</c:v>
                </c:pt>
                <c:pt idx="12">
                  <c:v>297.0</c:v>
                </c:pt>
                <c:pt idx="13">
                  <c:v>294.0</c:v>
                </c:pt>
                <c:pt idx="14">
                  <c:v>3000.0</c:v>
                </c:pt>
              </c:numCache>
            </c:numRef>
          </c:val>
        </c:ser>
        <c:ser>
          <c:idx val="6"/>
          <c:order val="6"/>
          <c:spPr>
            <a:solidFill>
              <a:schemeClr val="accent1">
                <a:lumMod val="60000"/>
              </a:schemeClr>
            </a:solidFill>
            <a:ln>
              <a:noFill/>
            </a:ln>
            <a:effectLst/>
            <a:sp3d/>
          </c:spPr>
          <c:invertIfNegative val="0"/>
          <c:dLbls>
            <c:delete val="1"/>
          </c:dLbls>
          <c:val>
            <c:numRef>
              <c:f>[SUGANTHI.xlsx]Sheet1!$G$1:$G$16</c:f>
              <c:numCache>
                <c:formatCode>General</c:formatCode>
                <c:ptCount val="16"/>
              </c:numCache>
            </c:numRef>
          </c:val>
        </c:ser>
        <c:dLbls>
          <c:showLegendKey val="0"/>
          <c:showVal val="0"/>
          <c:showCatName val="0"/>
          <c:showSerName val="0"/>
          <c:showPercent val="0"/>
          <c:showBubbleSize val="0"/>
        </c:dLbls>
        <c:gapWidth val="150"/>
        <c:overlap val="100"/>
        <c:axId val="-476380208"/>
        <c:axId val="-476369872"/>
      </c:barChart>
      <c:catAx>
        <c:axId val="-47638020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76369872"/>
        <c:crosses val="autoZero"/>
        <c:auto val="1"/>
        <c:lblAlgn val="ctr"/>
        <c:lblOffset val="100"/>
        <c:noMultiLvlLbl val="0"/>
      </c:catAx>
      <c:valAx>
        <c:axId val="-4763698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763802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40" b="0" i="0" u="none" strike="noStrike" kern="1200" spc="0" baseline="0">
                <a:solidFill>
                  <a:schemeClr val="tx1">
                    <a:lumMod val="65000"/>
                    <a:lumOff val="35000"/>
                  </a:schemeClr>
                </a:solidFill>
                <a:latin typeface="+mn-lt"/>
                <a:ea typeface="+mn-ea"/>
                <a:cs typeface="+mn-cs"/>
              </a:defRPr>
            </a:pPr>
            <a:r>
              <a:rPr lang="en-IN"/>
              <a:t>EMPLOYEE</a:t>
            </a:r>
            <a:r>
              <a:rPr lang="en-IN" baseline="0"/>
              <a:t> PERFORMANCE</a:t>
            </a:r>
            <a:endParaRPr lang="en-IN"/>
          </a:p>
        </c:rich>
      </c:tx>
      <c:layout/>
      <c:overlay val="0"/>
      <c:spPr>
        <a:noFill/>
        <a:ln>
          <a:noFill/>
        </a:ln>
        <a:effectLst/>
      </c:spPr>
    </c:title>
    <c:autoTitleDeleted val="0"/>
    <c:plotArea>
      <c:layout>
        <c:manualLayout>
          <c:layoutTarget val="inner"/>
          <c:xMode val="edge"/>
          <c:yMode val="edge"/>
          <c:x val="0.0361111111111111"/>
          <c:y val="0.183217774861476"/>
          <c:w val="0.938888888888889"/>
          <c:h val="0.363654491105279"/>
        </c:manualLayout>
      </c:layout>
      <c:ofPieChart>
        <c:ofPieType val="pie"/>
        <c:varyColors val="1"/>
        <c:ser>
          <c:idx val="0"/>
          <c:order val="0"/>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Lbls>
            <c:delete val="1"/>
          </c:dLbls>
          <c:cat>
            <c:strRef>
              <c:f>[SUGANTHI.xlsx]Sheet1!$A$1:$A$15</c:f>
              <c:strCache>
                <c:ptCount val="15"/>
                <c:pt idx="0">
                  <c:v>GenderCode</c:v>
                </c:pt>
                <c:pt idx="2">
                  <c:v>Count of FirstName</c:v>
                </c:pt>
                <c:pt idx="3">
                  <c:v>BusinessUnit</c:v>
                </c:pt>
                <c:pt idx="4">
                  <c:v>BPC</c:v>
                </c:pt>
                <c:pt idx="5">
                  <c:v>CCDR</c:v>
                </c:pt>
                <c:pt idx="6">
                  <c:v>EW</c:v>
                </c:pt>
                <c:pt idx="7">
                  <c:v>MSC</c:v>
                </c:pt>
                <c:pt idx="8">
                  <c:v>NEL</c:v>
                </c:pt>
                <c:pt idx="9">
                  <c:v>PL</c:v>
                </c:pt>
                <c:pt idx="10">
                  <c:v>PYZ</c:v>
                </c:pt>
                <c:pt idx="11">
                  <c:v>SVG</c:v>
                </c:pt>
                <c:pt idx="12">
                  <c:v>TNS</c:v>
                </c:pt>
                <c:pt idx="13">
                  <c:v>WBL</c:v>
                </c:pt>
                <c:pt idx="14">
                  <c:v>Grand Total</c:v>
                </c:pt>
              </c:strCache>
            </c:strRef>
          </c:cat>
          <c:val>
            <c:numRef>
              <c:f>[SUGANTHI.xlsx]Sheet1!$B$1:$B$15</c:f>
              <c:numCache>
                <c:formatCode>General</c:formatCode>
                <c:ptCount val="15"/>
                <c:pt idx="0">
                  <c:v>0.0</c:v>
                </c:pt>
                <c:pt idx="2">
                  <c:v>0.0</c:v>
                </c:pt>
                <c:pt idx="3">
                  <c:v>0.0</c:v>
                </c:pt>
                <c:pt idx="4">
                  <c:v>37.0</c:v>
                </c:pt>
                <c:pt idx="5">
                  <c:v>45.0</c:v>
                </c:pt>
                <c:pt idx="6">
                  <c:v>41.0</c:v>
                </c:pt>
                <c:pt idx="7">
                  <c:v>34.0</c:v>
                </c:pt>
                <c:pt idx="8">
                  <c:v>50.0</c:v>
                </c:pt>
                <c:pt idx="9">
                  <c:v>50.0</c:v>
                </c:pt>
                <c:pt idx="10">
                  <c:v>44.0</c:v>
                </c:pt>
                <c:pt idx="11">
                  <c:v>40.0</c:v>
                </c:pt>
                <c:pt idx="12">
                  <c:v>38.0</c:v>
                </c:pt>
                <c:pt idx="13">
                  <c:v>40.0</c:v>
                </c:pt>
                <c:pt idx="14">
                  <c:v>419.0</c:v>
                </c:pt>
              </c:numCache>
            </c:numRef>
          </c:val>
        </c:ser>
        <c:ser>
          <c:idx val="1"/>
          <c:order val="1"/>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Lbls>
            <c:delete val="1"/>
          </c:dLbls>
          <c:cat>
            <c:strRef>
              <c:f>[SUGANTHI.xlsx]Sheet1!$A$1:$A$15</c:f>
              <c:strCache>
                <c:ptCount val="15"/>
                <c:pt idx="0">
                  <c:v>GenderCode</c:v>
                </c:pt>
                <c:pt idx="2">
                  <c:v>Count of FirstName</c:v>
                </c:pt>
                <c:pt idx="3">
                  <c:v>BusinessUnit</c:v>
                </c:pt>
                <c:pt idx="4">
                  <c:v>BPC</c:v>
                </c:pt>
                <c:pt idx="5">
                  <c:v>CCDR</c:v>
                </c:pt>
                <c:pt idx="6">
                  <c:v>EW</c:v>
                </c:pt>
                <c:pt idx="7">
                  <c:v>MSC</c:v>
                </c:pt>
                <c:pt idx="8">
                  <c:v>NEL</c:v>
                </c:pt>
                <c:pt idx="9">
                  <c:v>PL</c:v>
                </c:pt>
                <c:pt idx="10">
                  <c:v>PYZ</c:v>
                </c:pt>
                <c:pt idx="11">
                  <c:v>SVG</c:v>
                </c:pt>
                <c:pt idx="12">
                  <c:v>TNS</c:v>
                </c:pt>
                <c:pt idx="13">
                  <c:v>WBL</c:v>
                </c:pt>
                <c:pt idx="14">
                  <c:v>Grand Total</c:v>
                </c:pt>
              </c:strCache>
            </c:strRef>
          </c:cat>
          <c:val>
            <c:numRef>
              <c:f>[SUGANTHI.xlsx]Sheet1!$C$1:$C$15</c:f>
              <c:numCache>
                <c:formatCode>General</c:formatCode>
                <c:ptCount val="15"/>
                <c:pt idx="3">
                  <c:v>0.0</c:v>
                </c:pt>
                <c:pt idx="4">
                  <c:v>80.0</c:v>
                </c:pt>
                <c:pt idx="5">
                  <c:v>89.0</c:v>
                </c:pt>
                <c:pt idx="6">
                  <c:v>78.0</c:v>
                </c:pt>
                <c:pt idx="7">
                  <c:v>76.0</c:v>
                </c:pt>
                <c:pt idx="8">
                  <c:v>73.0</c:v>
                </c:pt>
                <c:pt idx="9">
                  <c:v>68.0</c:v>
                </c:pt>
                <c:pt idx="10">
                  <c:v>85.0</c:v>
                </c:pt>
                <c:pt idx="11">
                  <c:v>78.0</c:v>
                </c:pt>
                <c:pt idx="12">
                  <c:v>75.0</c:v>
                </c:pt>
                <c:pt idx="13">
                  <c:v>79.0</c:v>
                </c:pt>
                <c:pt idx="14">
                  <c:v>781.0</c:v>
                </c:pt>
              </c:numCache>
            </c:numRef>
          </c:val>
        </c:ser>
        <c:ser>
          <c:idx val="2"/>
          <c:order val="2"/>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Lbls>
            <c:delete val="1"/>
          </c:dLbls>
          <c:cat>
            <c:strRef>
              <c:f>[SUGANTHI.xlsx]Sheet1!$A$1:$A$15</c:f>
              <c:strCache>
                <c:ptCount val="15"/>
                <c:pt idx="0">
                  <c:v>GenderCode</c:v>
                </c:pt>
                <c:pt idx="2">
                  <c:v>Count of FirstName</c:v>
                </c:pt>
                <c:pt idx="3">
                  <c:v>BusinessUnit</c:v>
                </c:pt>
                <c:pt idx="4">
                  <c:v>BPC</c:v>
                </c:pt>
                <c:pt idx="5">
                  <c:v>CCDR</c:v>
                </c:pt>
                <c:pt idx="6">
                  <c:v>EW</c:v>
                </c:pt>
                <c:pt idx="7">
                  <c:v>MSC</c:v>
                </c:pt>
                <c:pt idx="8">
                  <c:v>NEL</c:v>
                </c:pt>
                <c:pt idx="9">
                  <c:v>PL</c:v>
                </c:pt>
                <c:pt idx="10">
                  <c:v>PYZ</c:v>
                </c:pt>
                <c:pt idx="11">
                  <c:v>SVG</c:v>
                </c:pt>
                <c:pt idx="12">
                  <c:v>TNS</c:v>
                </c:pt>
                <c:pt idx="13">
                  <c:v>WBL</c:v>
                </c:pt>
                <c:pt idx="14">
                  <c:v>Grand Total</c:v>
                </c:pt>
              </c:strCache>
            </c:strRef>
          </c:cat>
          <c:val>
            <c:numRef>
              <c:f>[SUGANTHI.xlsx]Sheet1!$D$1:$D$15</c:f>
              <c:numCache>
                <c:formatCode>General</c:formatCode>
                <c:ptCount val="15"/>
                <c:pt idx="3">
                  <c:v>0.0</c:v>
                </c:pt>
                <c:pt idx="4">
                  <c:v>152.0</c:v>
                </c:pt>
                <c:pt idx="5">
                  <c:v>141.0</c:v>
                </c:pt>
                <c:pt idx="6">
                  <c:v>160.0</c:v>
                </c:pt>
                <c:pt idx="7">
                  <c:v>158.0</c:v>
                </c:pt>
                <c:pt idx="8">
                  <c:v>158.0</c:v>
                </c:pt>
                <c:pt idx="9">
                  <c:v>151.0</c:v>
                </c:pt>
                <c:pt idx="10">
                  <c:v>146.0</c:v>
                </c:pt>
                <c:pt idx="11">
                  <c:v>156.0</c:v>
                </c:pt>
                <c:pt idx="12">
                  <c:v>160.0</c:v>
                </c:pt>
                <c:pt idx="13">
                  <c:v>148.0</c:v>
                </c:pt>
                <c:pt idx="14">
                  <c:v>1530.0</c:v>
                </c:pt>
              </c:numCache>
            </c:numRef>
          </c:val>
        </c:ser>
        <c:ser>
          <c:idx val="3"/>
          <c:order val="3"/>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Lbls>
            <c:delete val="1"/>
          </c:dLbls>
          <c:cat>
            <c:strRef>
              <c:f>[SUGANTHI.xlsx]Sheet1!$A$1:$A$15</c:f>
              <c:strCache>
                <c:ptCount val="15"/>
                <c:pt idx="0">
                  <c:v>GenderCode</c:v>
                </c:pt>
                <c:pt idx="2">
                  <c:v>Count of FirstName</c:v>
                </c:pt>
                <c:pt idx="3">
                  <c:v>BusinessUnit</c:v>
                </c:pt>
                <c:pt idx="4">
                  <c:v>BPC</c:v>
                </c:pt>
                <c:pt idx="5">
                  <c:v>CCDR</c:v>
                </c:pt>
                <c:pt idx="6">
                  <c:v>EW</c:v>
                </c:pt>
                <c:pt idx="7">
                  <c:v>MSC</c:v>
                </c:pt>
                <c:pt idx="8">
                  <c:v>NEL</c:v>
                </c:pt>
                <c:pt idx="9">
                  <c:v>PL</c:v>
                </c:pt>
                <c:pt idx="10">
                  <c:v>PYZ</c:v>
                </c:pt>
                <c:pt idx="11">
                  <c:v>SVG</c:v>
                </c:pt>
                <c:pt idx="12">
                  <c:v>TNS</c:v>
                </c:pt>
                <c:pt idx="13">
                  <c:v>WBL</c:v>
                </c:pt>
                <c:pt idx="14">
                  <c:v>Grand Total</c:v>
                </c:pt>
              </c:strCache>
            </c:strRef>
          </c:cat>
          <c:val>
            <c:numRef>
              <c:f>[SUGANTHI.xlsx]Sheet1!$E$1:$E$15</c:f>
              <c:numCache>
                <c:formatCode>General</c:formatCode>
                <c:ptCount val="15"/>
                <c:pt idx="3">
                  <c:v>0.0</c:v>
                </c:pt>
                <c:pt idx="4">
                  <c:v>34.0</c:v>
                </c:pt>
                <c:pt idx="5">
                  <c:v>25.0</c:v>
                </c:pt>
                <c:pt idx="6">
                  <c:v>23.0</c:v>
                </c:pt>
                <c:pt idx="7">
                  <c:v>28.0</c:v>
                </c:pt>
                <c:pt idx="8">
                  <c:v>23.0</c:v>
                </c:pt>
                <c:pt idx="9">
                  <c:v>32.0</c:v>
                </c:pt>
                <c:pt idx="10">
                  <c:v>24.0</c:v>
                </c:pt>
                <c:pt idx="11">
                  <c:v>30.0</c:v>
                </c:pt>
                <c:pt idx="12">
                  <c:v>24.0</c:v>
                </c:pt>
                <c:pt idx="13">
                  <c:v>27.0</c:v>
                </c:pt>
                <c:pt idx="14">
                  <c:v>270.0</c:v>
                </c:pt>
              </c:numCache>
            </c:numRef>
          </c:val>
        </c:ser>
        <c:ser>
          <c:idx val="4"/>
          <c:order val="4"/>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Lbls>
            <c:delete val="1"/>
          </c:dLbls>
          <c:cat>
            <c:strRef>
              <c:f>[SUGANTHI.xlsx]Sheet1!$A$1:$A$15</c:f>
              <c:strCache>
                <c:ptCount val="15"/>
                <c:pt idx="0">
                  <c:v>GenderCode</c:v>
                </c:pt>
                <c:pt idx="2">
                  <c:v>Count of FirstName</c:v>
                </c:pt>
                <c:pt idx="3">
                  <c:v>BusinessUnit</c:v>
                </c:pt>
                <c:pt idx="4">
                  <c:v>BPC</c:v>
                </c:pt>
                <c:pt idx="5">
                  <c:v>CCDR</c:v>
                </c:pt>
                <c:pt idx="6">
                  <c:v>EW</c:v>
                </c:pt>
                <c:pt idx="7">
                  <c:v>MSC</c:v>
                </c:pt>
                <c:pt idx="8">
                  <c:v>NEL</c:v>
                </c:pt>
                <c:pt idx="9">
                  <c:v>PL</c:v>
                </c:pt>
                <c:pt idx="10">
                  <c:v>PYZ</c:v>
                </c:pt>
                <c:pt idx="11">
                  <c:v>SVG</c:v>
                </c:pt>
                <c:pt idx="12">
                  <c:v>TNS</c:v>
                </c:pt>
                <c:pt idx="13">
                  <c:v>WBL</c:v>
                </c:pt>
                <c:pt idx="14">
                  <c:v>Grand Total</c:v>
                </c:pt>
              </c:strCache>
            </c:strRef>
          </c:cat>
          <c:val>
            <c:numRef>
              <c:f>[SUGANTHI.xlsx]Sheet1!$F$1:$F$15</c:f>
              <c:numCache>
                <c:formatCode>General</c:formatCode>
                <c:ptCount val="15"/>
                <c:pt idx="3">
                  <c:v>0.0</c:v>
                </c:pt>
                <c:pt idx="4">
                  <c:v>303.0</c:v>
                </c:pt>
                <c:pt idx="5">
                  <c:v>300.0</c:v>
                </c:pt>
                <c:pt idx="6">
                  <c:v>302.0</c:v>
                </c:pt>
                <c:pt idx="7">
                  <c:v>296.0</c:v>
                </c:pt>
                <c:pt idx="8">
                  <c:v>304.0</c:v>
                </c:pt>
                <c:pt idx="9">
                  <c:v>301.0</c:v>
                </c:pt>
                <c:pt idx="10">
                  <c:v>299.0</c:v>
                </c:pt>
                <c:pt idx="11">
                  <c:v>304.0</c:v>
                </c:pt>
                <c:pt idx="12">
                  <c:v>297.0</c:v>
                </c:pt>
                <c:pt idx="13">
                  <c:v>294.0</c:v>
                </c:pt>
                <c:pt idx="14">
                  <c:v>3000.0</c:v>
                </c:pt>
              </c:numCache>
            </c:numRef>
          </c:val>
        </c:ser>
        <c:ser>
          <c:idx val="5"/>
          <c:order val="5"/>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Lbls>
            <c:delete val="1"/>
          </c:dLbls>
          <c:cat>
            <c:strRef>
              <c:f>[SUGANTHI.xlsx]Sheet1!$A$1:$A$15</c:f>
              <c:strCache>
                <c:ptCount val="15"/>
                <c:pt idx="0">
                  <c:v>GenderCode</c:v>
                </c:pt>
                <c:pt idx="2">
                  <c:v>Count of FirstName</c:v>
                </c:pt>
                <c:pt idx="3">
                  <c:v>BusinessUnit</c:v>
                </c:pt>
                <c:pt idx="4">
                  <c:v>BPC</c:v>
                </c:pt>
                <c:pt idx="5">
                  <c:v>CCDR</c:v>
                </c:pt>
                <c:pt idx="6">
                  <c:v>EW</c:v>
                </c:pt>
                <c:pt idx="7">
                  <c:v>MSC</c:v>
                </c:pt>
                <c:pt idx="8">
                  <c:v>NEL</c:v>
                </c:pt>
                <c:pt idx="9">
                  <c:v>PL</c:v>
                </c:pt>
                <c:pt idx="10">
                  <c:v>PYZ</c:v>
                </c:pt>
                <c:pt idx="11">
                  <c:v>SVG</c:v>
                </c:pt>
                <c:pt idx="12">
                  <c:v>TNS</c:v>
                </c:pt>
                <c:pt idx="13">
                  <c:v>WBL</c:v>
                </c:pt>
                <c:pt idx="14">
                  <c:v>Grand Total</c:v>
                </c:pt>
              </c:strCache>
            </c:strRef>
          </c:cat>
          <c:val>
            <c:numRef>
              <c:f>[SUGANTHI.xlsx]Sheet1!$G$1:$G$15</c:f>
              <c:numCache>
                <c:formatCode>General</c:formatCode>
                <c:ptCount val="15"/>
              </c:numCache>
            </c:numRef>
          </c:val>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9"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x">
  <p:cSld name="Title and Text">
    <p:spTree>
      <p:nvGrpSpPr>
        <p:cNvPr id="46"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US"/>
          </a:p>
        </p:txBody>
      </p:sp>
      <p:sp>
        <p:nvSpPr>
          <p:cNvPr id="1048691"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2" name="Date Placeholder 3"/>
          <p:cNvSpPr>
            <a:spLocks noGrp="1"/>
          </p:cNvSpPr>
          <p:nvPr>
            <p:ph type="dt" sz="half" idx="10"/>
          </p:nvPr>
        </p:nvSpPr>
        <p:spPr/>
        <p:txBody>
          <a:bodyPr/>
          <a:p>
            <a:fld id="{1D8BD707-D9CF-40AE-B4C6-C98DA3205C09}" type="datetimeFigureOut">
              <a:rPr lang="en-US"/>
            </a:fld>
            <a:endParaRPr lang="en-US"/>
          </a:p>
        </p:txBody>
      </p:sp>
      <p:sp>
        <p:nvSpPr>
          <p:cNvPr id="1048693" name="Footer Placeholder 4"/>
          <p:cNvSpPr>
            <a:spLocks noGrp="1"/>
          </p:cNvSpPr>
          <p:nvPr>
            <p:ph type="ftr" sz="quarter" idx="11"/>
          </p:nvPr>
        </p:nvSpPr>
        <p:spPr/>
        <p:txBody>
          <a:bodyPr/>
          <a:p/>
        </p:txBody>
      </p:sp>
      <p:sp>
        <p:nvSpPr>
          <p:cNvPr id="104869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grpSp>
        <p:nvGrpSpPr>
          <p:cNvPr id="21"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342536" y="3040529"/>
            <a:ext cx="8610600" cy="2936240"/>
          </a:xfrm>
          <a:prstGeom prst="rect"/>
          <a:noFill/>
        </p:spPr>
        <p:txBody>
          <a:bodyPr rtlCol="0" wrap="square">
            <a:spAutoFit/>
          </a:bodyPr>
          <a:p>
            <a:r>
              <a:rPr dirty="0" sz="2400" lang="en-US"/>
              <a:t>STUDENT NAME</a:t>
            </a:r>
            <a:r>
              <a:rPr dirty="0" sz="2400" lang="en-US" smtClean="0"/>
              <a:t>:SUGANDI.E</a:t>
            </a:r>
            <a:endParaRPr dirty="0" sz="2400" lang="en-US"/>
          </a:p>
          <a:p>
            <a:r>
              <a:rPr dirty="0" sz="2400" lang="en-US"/>
              <a:t>REGISTER NO</a:t>
            </a:r>
            <a:r>
              <a:rPr dirty="0" sz="2400" lang="en-US" smtClean="0"/>
              <a:t>: </a:t>
            </a:r>
            <a:r>
              <a:rPr dirty="0" sz="2400" lang="en-US">
                <a:sym typeface="+mn-ea"/>
              </a:rPr>
              <a:t>12220</a:t>
            </a:r>
            <a:r>
              <a:rPr dirty="0" sz="2400" lang="en-US">
                <a:sym typeface="+mn-ea"/>
              </a:rPr>
              <a:t>1</a:t>
            </a:r>
            <a:r>
              <a:rPr dirty="0" sz="2400" lang="en-US">
                <a:sym typeface="+mn-ea"/>
              </a:rPr>
              <a:t>9</a:t>
            </a:r>
            <a:r>
              <a:rPr dirty="0" sz="2400" lang="en-US">
                <a:sym typeface="+mn-ea"/>
              </a:rPr>
              <a:t>55/</a:t>
            </a:r>
            <a:r>
              <a:rPr dirty="0" sz="2400" lang="en-US"/>
              <a:t>F53CED9089710A0B30B40D1D9383EE92</a:t>
            </a:r>
            <a:endParaRPr dirty="0" sz="2400" lang="en-US"/>
          </a:p>
          <a:p>
            <a:r>
              <a:rPr dirty="0" sz="2400" lang="en-US"/>
              <a:t>DEPARTMENT</a:t>
            </a:r>
            <a:r>
              <a:rPr dirty="0" sz="2400" lang="en-US" smtClean="0"/>
              <a:t>: </a:t>
            </a:r>
            <a:r>
              <a:rPr dirty="0" sz="2400" lang="en-US">
                <a:sym typeface="+mn-ea"/>
              </a:rPr>
              <a:t>B.COM Corporate Secretaryship</a:t>
            </a:r>
            <a:endParaRPr dirty="0" sz="2400" lang="en-US"/>
          </a:p>
          <a:p>
            <a:r>
              <a:rPr dirty="0" sz="2400" lang="en-US"/>
              <a:t>COLLEGE: </a:t>
            </a:r>
            <a:r>
              <a:rPr dirty="0" sz="2400" lang="en-US">
                <a:sym typeface="+mn-ea"/>
              </a:rPr>
              <a:t>CHEVALIER T.THOMAS ELIZABETH COLLEGE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533400" y="1143000"/>
            <a:ext cx="5160900" cy="4832092"/>
          </a:xfrm>
          <a:prstGeom prst="rect"/>
          <a:noFill/>
        </p:spPr>
        <p:txBody>
          <a:bodyPr rtlCol="0" wrap="none">
            <a:spAutoFit/>
          </a:bodyPr>
          <a:p>
            <a:r>
              <a:rPr b="1" dirty="0" sz="2200" lang="en-US" smtClean="0"/>
              <a:t>Data Collection</a:t>
            </a:r>
            <a:endParaRPr b="1" dirty="0" sz="2200" lang="en-US" smtClean="0"/>
          </a:p>
          <a:p>
            <a:r>
              <a:rPr dirty="0" sz="2200" lang="en-US" smtClean="0"/>
              <a:t>1)Kaggle.com</a:t>
            </a:r>
            <a:endParaRPr dirty="0" sz="2200" lang="en-US" smtClean="0"/>
          </a:p>
          <a:p>
            <a:r>
              <a:rPr dirty="0" sz="2200" lang="en-US" smtClean="0"/>
              <a:t>2)</a:t>
            </a:r>
            <a:r>
              <a:rPr dirty="0" sz="2200" lang="en-US" err="1" smtClean="0"/>
              <a:t>Edunet</a:t>
            </a:r>
            <a:r>
              <a:rPr dirty="0" sz="2200" lang="en-US" smtClean="0"/>
              <a:t> Dashboard</a:t>
            </a:r>
            <a:endParaRPr dirty="0" sz="2200" lang="en-US" smtClean="0"/>
          </a:p>
          <a:p>
            <a:r>
              <a:rPr b="1" dirty="0" sz="2200" lang="en-US" smtClean="0"/>
              <a:t>Feature Collection</a:t>
            </a:r>
            <a:endParaRPr b="1" dirty="0" sz="2200" lang="en-US" smtClean="0"/>
          </a:p>
          <a:p>
            <a:r>
              <a:rPr dirty="0" sz="2200" lang="en-US" smtClean="0"/>
              <a:t>1)</a:t>
            </a:r>
            <a:r>
              <a:rPr dirty="0" sz="2200" lang="en-US" err="1" smtClean="0"/>
              <a:t>Emp</a:t>
            </a:r>
            <a:r>
              <a:rPr dirty="0" sz="2200" lang="en-US" smtClean="0"/>
              <a:t> ID</a:t>
            </a:r>
            <a:endParaRPr dirty="0" sz="2200" lang="en-US" smtClean="0"/>
          </a:p>
          <a:p>
            <a:r>
              <a:rPr dirty="0" sz="2200" lang="en-US" smtClean="0"/>
              <a:t>2)Business Unit</a:t>
            </a:r>
            <a:endParaRPr dirty="0" sz="2200" lang="en-US" smtClean="0"/>
          </a:p>
          <a:p>
            <a:r>
              <a:rPr b="1" dirty="0" sz="2200" lang="en-US" smtClean="0"/>
              <a:t>Data Cleaning</a:t>
            </a:r>
            <a:endParaRPr b="1" dirty="0" sz="2200" lang="en-US" smtClean="0"/>
          </a:p>
          <a:p>
            <a:r>
              <a:rPr dirty="0" sz="2200" lang="en-US" smtClean="0"/>
              <a:t>1)Missing Values Identification &amp; </a:t>
            </a:r>
            <a:r>
              <a:rPr dirty="0" sz="2200" lang="en-US" err="1" smtClean="0"/>
              <a:t>Filteration</a:t>
            </a:r>
            <a:endParaRPr dirty="0" sz="2200" lang="en-US" smtClean="0"/>
          </a:p>
          <a:p>
            <a:r>
              <a:rPr b="1" dirty="0" sz="2200" lang="en-US" smtClean="0"/>
              <a:t>Performance Level</a:t>
            </a:r>
            <a:endParaRPr b="1" dirty="0" sz="2200" lang="en-US" smtClean="0"/>
          </a:p>
          <a:p>
            <a:r>
              <a:rPr dirty="0" sz="2200" lang="en-US" smtClean="0"/>
              <a:t>1) Z2 Column used</a:t>
            </a:r>
            <a:endParaRPr dirty="0" sz="2200" lang="en-US" smtClean="0"/>
          </a:p>
          <a:p>
            <a:r>
              <a:rPr b="1" dirty="0" sz="2200" lang="en-US" smtClean="0"/>
              <a:t>Summary</a:t>
            </a:r>
            <a:endParaRPr b="1" dirty="0" sz="2200" lang="en-US" smtClean="0"/>
          </a:p>
          <a:p>
            <a:r>
              <a:rPr dirty="0" sz="2200" lang="en-US" smtClean="0"/>
              <a:t>1)Pivot Table</a:t>
            </a:r>
            <a:endParaRPr dirty="0" sz="2200" lang="en-US" smtClean="0"/>
          </a:p>
          <a:p>
            <a:r>
              <a:rPr b="1" dirty="0" sz="2200" lang="en-US" smtClean="0"/>
              <a:t>Visualization</a:t>
            </a:r>
            <a:endParaRPr b="1" dirty="0" sz="2200" lang="en-US" smtClean="0"/>
          </a:p>
          <a:p>
            <a:r>
              <a:rPr dirty="0" sz="2200" lang="en-US" smtClean="0"/>
              <a:t>1) Graphical Representation</a:t>
            </a:r>
            <a:endParaRPr dirty="0" sz="2200"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9"/>
          <p:cNvGraphicFramePr>
            <a:graphicFrameLocks/>
          </p:cNvGraphicFramePr>
          <p:nvPr/>
        </p:nvGraphicFramePr>
        <p:xfrm>
          <a:off x="1454785" y="1858645"/>
          <a:ext cx="6005830" cy="41040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87" name="Title 3"/>
          <p:cNvSpPr>
            <a:spLocks noGrp="1"/>
          </p:cNvSpPr>
          <p:nvPr>
            <p:ph type="title"/>
          </p:nvPr>
        </p:nvSpPr>
        <p:spPr>
          <a:xfrm>
            <a:off x="755332" y="385444"/>
            <a:ext cx="10681335" cy="738505"/>
          </a:xfrm>
        </p:spPr>
        <p:txBody>
          <a:bodyPr/>
          <a:p>
            <a:r>
              <a:rPr lang="en-US"/>
              <a:t>RESULTS</a:t>
            </a:r>
            <a:endParaRPr lang="en-US"/>
          </a:p>
        </p:txBody>
      </p:sp>
      <p:graphicFrame>
        <p:nvGraphicFramePr>
          <p:cNvPr id="4194305" name="Chart 1"/>
          <p:cNvGraphicFramePr>
            <a:graphicFrameLocks/>
          </p:cNvGraphicFramePr>
          <p:nvPr/>
        </p:nvGraphicFramePr>
        <p:xfrm>
          <a:off x="914400" y="1492885"/>
          <a:ext cx="7247255" cy="4166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676400"/>
            <a:ext cx="9705349" cy="1446550"/>
          </a:xfrm>
          <a:prstGeom prst="rect"/>
          <a:noFill/>
        </p:spPr>
        <p:txBody>
          <a:bodyPr rtlCol="0" wrap="none">
            <a:spAutoFit/>
          </a:bodyPr>
          <a:p>
            <a:r>
              <a:rPr dirty="0" sz="2200" lang="en-US" smtClean="0"/>
              <a:t>While comparing the performance of the employees the number of employees are </a:t>
            </a:r>
            <a:endParaRPr dirty="0" sz="2200" lang="en-US" smtClean="0"/>
          </a:p>
          <a:p>
            <a:r>
              <a:rPr dirty="0" sz="2200" lang="en-US" smtClean="0"/>
              <a:t>Higher in number. Since the medium level of are more , the employees needed</a:t>
            </a:r>
            <a:endParaRPr dirty="0" sz="2200" lang="en-US" smtClean="0"/>
          </a:p>
          <a:p>
            <a:r>
              <a:rPr dirty="0" sz="2200" lang="en-US" smtClean="0"/>
              <a:t> to be motivated in order to increase their performance by assigning different</a:t>
            </a:r>
            <a:endParaRPr dirty="0" sz="2200" lang="en-US" smtClean="0"/>
          </a:p>
          <a:p>
            <a:r>
              <a:rPr dirty="0" sz="2200" lang="en-US" smtClean="0"/>
              <a:t>t</a:t>
            </a:r>
            <a:r>
              <a:rPr dirty="0" sz="2200" lang="en-US" smtClean="0"/>
              <a:t>asks based on the performance level of the employees .</a:t>
            </a:r>
            <a:endParaRPr dirty="0" sz="2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35065" y="-190457"/>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701582" y="2407192"/>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1665961" y="-40054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609600" y="1600200"/>
            <a:ext cx="6172200" cy="2606040"/>
          </a:xfrm>
          <a:prstGeom prst="rect"/>
          <a:noFill/>
        </p:spPr>
        <p:txBody>
          <a:bodyPr rtlCol="0" wrap="square">
            <a:spAutoFit/>
          </a:bodyPr>
          <a:p>
            <a:r>
              <a:rPr b="0" dirty="0" sz="2200" lang="en-US"/>
              <a:t>This project aims to analyze </a:t>
            </a:r>
            <a:r>
              <a:rPr b="0" dirty="0" sz="2200" lang="en-US" smtClean="0"/>
              <a:t>employee  performance </a:t>
            </a:r>
            <a:r>
              <a:rPr b="0" dirty="0" sz="2200" lang="en-US"/>
              <a:t>based on satisfaction levels using Excel. The goal is to identify patterns and correlations within the data to help improve employee satisfaction and performance across different demographics and business units.</a:t>
            </a:r>
            <a:endParaRPr b="0" dirty="0" sz="2200" lang="en-US"/>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381000" y="1600200"/>
            <a:ext cx="6324600" cy="5552440"/>
          </a:xfrm>
          <a:prstGeom prst="rect"/>
          <a:noFill/>
        </p:spPr>
        <p:txBody>
          <a:bodyPr rtlCol="0" wrap="square">
            <a:spAutoFit/>
          </a:bodyPr>
          <a:p>
            <a:r>
              <a:rPr dirty="0" sz="2200" lang="en-US"/>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dirty="0" sz="2200" lang="en-IN"/>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09600" y="304800"/>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697191" y="1093887"/>
            <a:ext cx="5410200" cy="6187440"/>
          </a:xfrm>
          <a:prstGeom prst="rect"/>
          <a:noFill/>
        </p:spPr>
        <p:txBody>
          <a:bodyPr rtlCol="0" wrap="square">
            <a:spAutoFit/>
          </a:bodyPr>
          <a:p>
            <a:pPr indent="-342900" marL="342900">
              <a:buAutoNum type="arabicPeriod"/>
            </a:pPr>
            <a:r>
              <a:rPr dirty="0" lang="en-US"/>
              <a:t>HR </a:t>
            </a:r>
            <a:r>
              <a:rPr dirty="0" lang="en-US" smtClean="0"/>
              <a:t>MANAGER                               </a:t>
            </a:r>
            <a:endParaRPr dirty="0" lang="en-US"/>
          </a:p>
          <a:p>
            <a:pPr indent="-342900" marL="342900">
              <a:buAutoNum type="arabicPeriod"/>
            </a:pPr>
            <a:endParaRPr dirty="0" lang="en-US"/>
          </a:p>
          <a:p>
            <a:pPr lvl="1"/>
            <a:endParaRPr dirty="0" lang="en-US"/>
          </a:p>
          <a:p>
            <a:pPr indent="-342900" marL="342900">
              <a:buAutoNum type="arabicPeriod"/>
            </a:pPr>
            <a:endParaRPr dirty="0" lang="en-US"/>
          </a:p>
          <a:p>
            <a:pPr indent="-342900" marL="342900">
              <a:buAutoNum type="arabicPeriod"/>
            </a:pPr>
            <a:r>
              <a:rPr dirty="0" lang="en-US"/>
              <a:t>DEPARTMENT MANAGER</a:t>
            </a:r>
            <a:endParaRPr dirty="0" lang="en-US"/>
          </a:p>
          <a:p>
            <a:pPr lvl="1"/>
            <a:endParaRPr dirty="0" lang="en-US" smtClean="0"/>
          </a:p>
          <a:p>
            <a:pPr lvl="1"/>
            <a:endParaRPr dirty="0" lang="en-US"/>
          </a:p>
          <a:p>
            <a:pPr indent="-342900" marL="342900">
              <a:buAutoNum type="arabicPeriod"/>
            </a:pPr>
            <a:endParaRPr dirty="0" lang="en-US"/>
          </a:p>
          <a:p>
            <a:pPr indent="-342900" marL="342900">
              <a:buAutoNum type="arabicPeriod"/>
            </a:pPr>
            <a:r>
              <a:rPr dirty="0" lang="en-US"/>
              <a:t>EXECUTIVES</a:t>
            </a:r>
            <a:endParaRPr dirty="0" lang="en-US"/>
          </a:p>
          <a:p>
            <a:pPr indent="-342900" marL="342900">
              <a:buAutoNum type="arabicPeriod"/>
            </a:pPr>
            <a:endParaRPr dirty="0" lang="en-US"/>
          </a:p>
          <a:p>
            <a:pPr indent="-342900" marL="342900">
              <a:buAutoNum type="arabicPeriod"/>
            </a:pPr>
            <a:endParaRPr dirty="0" lang="en-US"/>
          </a:p>
          <a:p>
            <a:pPr indent="-342900" marL="342900">
              <a:buAutoNum type="arabicPeriod"/>
            </a:pPr>
            <a:endParaRPr dirty="0" lang="en-US"/>
          </a:p>
          <a:p>
            <a:pPr indent="-342900" marL="342900">
              <a:buAutoNum type="arabicPeriod"/>
            </a:pPr>
            <a:r>
              <a:rPr dirty="0" lang="en-US"/>
              <a:t>DATA ANALYST</a:t>
            </a:r>
            <a:endParaRPr dirty="0" lang="en-US"/>
          </a:p>
          <a:p>
            <a:pPr indent="-342900" marL="342900">
              <a:buAutoNum type="arabicPeriod"/>
            </a:pPr>
            <a:endParaRPr dirty="0" lang="en-US"/>
          </a:p>
          <a:p>
            <a:pPr indent="-342900" marL="342900">
              <a:buAutoNum type="arabicPeriod"/>
            </a:pPr>
            <a:endParaRPr dirty="0" lang="en-US"/>
          </a:p>
          <a:p>
            <a:pPr indent="-342900" marL="342900">
              <a:buAutoNum type="arabicPeriod"/>
            </a:pPr>
            <a:endParaRPr dirty="0" lang="en-US"/>
          </a:p>
          <a:p>
            <a:pPr indent="-342900" marL="342900">
              <a:buAutoNum type="arabicPeriod"/>
            </a:pPr>
            <a:r>
              <a:rPr dirty="0" lang="en-US" smtClean="0"/>
              <a:t>EMPLOYEES       </a:t>
            </a:r>
            <a:endParaRPr dirty="0" lang="en-US"/>
          </a:p>
          <a:p>
            <a:endParaRPr dirty="0" lang="en-US"/>
          </a:p>
          <a:p>
            <a:pPr indent="-342900" marL="342900">
              <a:buAutoNum type="arabicPeriod"/>
            </a:pPr>
            <a:endParaRPr dirty="0" lang="en-US"/>
          </a:p>
          <a:p>
            <a:endParaRPr dirty="0" lang="en-IN"/>
          </a:p>
        </p:txBody>
      </p:sp>
      <p:pic>
        <p:nvPicPr>
          <p:cNvPr id="2097163" name="Picture 8" descr="28161451.jpg"/>
          <p:cNvPicPr>
            <a:picLocks noChangeAspect="1"/>
          </p:cNvPicPr>
          <p:nvPr/>
        </p:nvPicPr>
        <p:blipFill>
          <a:blip xmlns:r="http://schemas.openxmlformats.org/officeDocument/2006/relationships" r:embed="rId2" cstate="print"/>
          <a:srcRect l="24631" t="21053" r="24211" b="24561"/>
          <a:stretch>
            <a:fillRect/>
          </a:stretch>
        </p:blipFill>
        <p:spPr>
          <a:xfrm>
            <a:off x="2667000" y="838200"/>
            <a:ext cx="995516" cy="1143000"/>
          </a:xfrm>
          <a:prstGeom prst="rect"/>
        </p:spPr>
      </p:pic>
      <p:pic>
        <p:nvPicPr>
          <p:cNvPr id="2097164" name="Picture 9" descr="Screenshot 2024-08-29 194759.jpg"/>
          <p:cNvPicPr>
            <a:picLocks noChangeAspect="1"/>
          </p:cNvPicPr>
          <p:nvPr/>
        </p:nvPicPr>
        <p:blipFill>
          <a:blip xmlns:r="http://schemas.openxmlformats.org/officeDocument/2006/relationships" r:embed="rId3" cstate="print"/>
          <a:srcRect l="12694" t="5182" r="6477"/>
          <a:stretch>
            <a:fillRect/>
          </a:stretch>
        </p:blipFill>
        <p:spPr>
          <a:xfrm>
            <a:off x="3657600" y="1981200"/>
            <a:ext cx="914400" cy="992066"/>
          </a:xfrm>
          <a:prstGeom prst="rect"/>
        </p:spPr>
      </p:pic>
      <p:pic>
        <p:nvPicPr>
          <p:cNvPr id="2097165" name="Picture 10" descr="Screenshot 2024-08-29 195534.jpg"/>
          <p:cNvPicPr>
            <a:picLocks noChangeAspect="1"/>
          </p:cNvPicPr>
          <p:nvPr/>
        </p:nvPicPr>
        <p:blipFill>
          <a:blip xmlns:r="http://schemas.openxmlformats.org/officeDocument/2006/relationships" r:embed="rId4"/>
          <a:srcRect l="6259" t="9820" r="45843" b="40307"/>
          <a:stretch>
            <a:fillRect/>
          </a:stretch>
        </p:blipFill>
        <p:spPr>
          <a:xfrm>
            <a:off x="2667000" y="2895600"/>
            <a:ext cx="867104" cy="1143000"/>
          </a:xfrm>
          <a:prstGeom prst="rect"/>
        </p:spPr>
      </p:pic>
      <p:pic>
        <p:nvPicPr>
          <p:cNvPr id="2097166" name="Picture 11" descr="Screenshot 2024-08-29 201030.jpg"/>
          <p:cNvPicPr>
            <a:picLocks noChangeAspect="1"/>
          </p:cNvPicPr>
          <p:nvPr/>
        </p:nvPicPr>
        <p:blipFill>
          <a:blip xmlns:r="http://schemas.openxmlformats.org/officeDocument/2006/relationships" r:embed="rId5"/>
          <a:srcRect l="15094" r="20755" b="10195"/>
          <a:stretch>
            <a:fillRect/>
          </a:stretch>
        </p:blipFill>
        <p:spPr>
          <a:xfrm>
            <a:off x="2819400" y="4114800"/>
            <a:ext cx="996460" cy="761999"/>
          </a:xfrm>
          <a:prstGeom prst="rect"/>
        </p:spPr>
      </p:pic>
      <p:pic>
        <p:nvPicPr>
          <p:cNvPr id="2097167" name="Picture 12" descr="Screenshot 2024-08-29 201342.jpg"/>
          <p:cNvPicPr>
            <a:picLocks noChangeAspect="1"/>
          </p:cNvPicPr>
          <p:nvPr/>
        </p:nvPicPr>
        <p:blipFill>
          <a:blip xmlns:r="http://schemas.openxmlformats.org/officeDocument/2006/relationships" r:embed="rId6"/>
          <a:srcRect l="16981" t="9868" r="7547" b="14227"/>
          <a:stretch>
            <a:fillRect/>
          </a:stretch>
        </p:blipFill>
        <p:spPr>
          <a:xfrm>
            <a:off x="2590800" y="5181600"/>
            <a:ext cx="1219200" cy="101600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200400" y="1981200"/>
            <a:ext cx="6324600" cy="3261360"/>
          </a:xfrm>
          <a:prstGeom prst="rect"/>
          <a:noFill/>
        </p:spPr>
        <p:txBody>
          <a:bodyPr rtlCol="0" wrap="square">
            <a:spAutoFit/>
          </a:bodyPr>
          <a:p>
            <a:pPr eaLnBrk="1" fontAlgn="base" hangingPunct="1" indent="-342900" latinLnBrk="0" marL="342900" marR="0" rtl="0">
              <a:spcBef>
                <a:spcPts val="480"/>
              </a:spcBef>
              <a:spcAft>
                <a:spcPts val="0"/>
              </a:spcAft>
              <a:buAutoNum type="arabicPeriod"/>
            </a:pPr>
            <a:r>
              <a:rPr baseline="0" b="1" dirty="0" sz="1800" i="0" kern="1200" lang="en-US" strike="noStrike" u="none">
                <a:ln>
                  <a:noFill/>
                </a:ln>
                <a:effectLst/>
                <a:latin typeface="Segoe UI" panose="020B0502040204020203" pitchFamily="34" charset="0"/>
              </a:rPr>
              <a:t>CONDITIONAL FORMATTING</a:t>
            </a:r>
            <a:r>
              <a:rPr baseline="0" b="1" dirty="0" sz="1800" i="0" kern="1200" lang="en-IN" strike="noStrike" u="none" smtClean="0">
                <a:ln>
                  <a:noFill/>
                </a:ln>
                <a:effectLst/>
                <a:latin typeface="Arial" panose="020B0604020202020204" pitchFamily="34" charset="0"/>
              </a:rPr>
              <a:t>: </a:t>
            </a:r>
            <a:r>
              <a:rPr baseline="0" b="1" dirty="0" sz="1800" i="0" kern="1200" lang="en-IN" strike="noStrike" u="none" smtClean="0">
                <a:ln>
                  <a:noFill/>
                </a:ln>
                <a:effectLst/>
                <a:latin typeface="Segoe UI" panose="020B0502040204020203" pitchFamily="34" charset="0"/>
                <a:cs typeface="Segoe UI" panose="020B0502040204020203" pitchFamily="34" charset="0"/>
              </a:rPr>
              <a:t>Missing</a:t>
            </a:r>
            <a:r>
              <a:rPr b="1" dirty="0" sz="1800" i="0" kern="1200" lang="en-IN" strike="noStrike" u="none" smtClean="0">
                <a:ln>
                  <a:noFill/>
                </a:ln>
                <a:effectLst/>
                <a:latin typeface="Segoe UI" panose="020B0502040204020203" pitchFamily="34" charset="0"/>
                <a:cs typeface="Segoe UI" panose="020B0502040204020203" pitchFamily="34" charset="0"/>
              </a:rPr>
              <a:t> Values</a:t>
            </a:r>
            <a:endParaRPr baseline="0" b="0" dirty="0" sz="1800" i="0" kern="1200" lang="en-US" strike="noStrike" u="none">
              <a:ln>
                <a:noFill/>
              </a:ln>
              <a:effectLst/>
              <a:latin typeface="Segoe UI" panose="020B0502040204020203" pitchFamily="34" charset="0"/>
              <a:cs typeface="Segoe UI" panose="020B0502040204020203" pitchFamily="34" charset="0"/>
            </a:endParaRPr>
          </a:p>
          <a:p>
            <a:pPr eaLnBrk="1" fontAlgn="base" hangingPunct="1" indent="-342900" latinLnBrk="0" marL="342900" marR="0" rtl="0">
              <a:spcBef>
                <a:spcPts val="480"/>
              </a:spcBef>
              <a:spcAft>
                <a:spcPts val="0"/>
              </a:spcAft>
              <a:buAutoNum type="arabicPeriod"/>
            </a:pPr>
            <a:r>
              <a:rPr baseline="0" b="1" dirty="0" sz="1800" i="0" kern="1200" lang="en-US" strike="noStrike" u="none">
                <a:ln>
                  <a:noFill/>
                </a:ln>
                <a:effectLst/>
                <a:latin typeface="Segoe UI" panose="020B0502040204020203" pitchFamily="34" charset="0"/>
              </a:rPr>
              <a:t>FILTER</a:t>
            </a:r>
            <a:r>
              <a:rPr baseline="0" b="1" dirty="0" sz="1800" i="0" kern="1200" lang="en-IN" strike="noStrike" u="none" smtClean="0">
                <a:ln>
                  <a:noFill/>
                </a:ln>
                <a:effectLst/>
                <a:latin typeface="Arial" panose="020B0604020202020204" pitchFamily="34" charset="0"/>
              </a:rPr>
              <a:t>: </a:t>
            </a:r>
            <a:r>
              <a:rPr baseline="0" b="1" dirty="0" sz="1800" i="0" kern="1200" lang="en-IN" strike="noStrike" u="none" smtClean="0">
                <a:ln>
                  <a:noFill/>
                </a:ln>
                <a:effectLst/>
                <a:latin typeface="Segoe UI" panose="020B0502040204020203" pitchFamily="34" charset="0"/>
                <a:ea typeface="Segoe UI Black" panose="020B0A02040204020203" pitchFamily="34" charset="0"/>
                <a:cs typeface="Segoe UI" panose="020B0502040204020203" pitchFamily="34" charset="0"/>
              </a:rPr>
              <a:t>Remove Missing Values</a:t>
            </a:r>
            <a:endParaRPr b="1" dirty="0" lang="en-IN">
              <a:latin typeface="Segoe UI" panose="020B0502040204020203" pitchFamily="34" charset="0"/>
              <a:ea typeface="Segoe UI Black" panose="020B0A02040204020203" pitchFamily="34" charset="0"/>
              <a:cs typeface="Segoe UI" panose="020B0502040204020203" pitchFamily="34" charset="0"/>
            </a:endParaRPr>
          </a:p>
          <a:p>
            <a:pPr eaLnBrk="1" fontAlgn="base" hangingPunct="1" indent="-342900" latinLnBrk="0" marL="342900" marR="0" rtl="0">
              <a:spcBef>
                <a:spcPts val="480"/>
              </a:spcBef>
              <a:spcAft>
                <a:spcPts val="0"/>
              </a:spcAft>
              <a:buAutoNum type="arabicPeriod"/>
            </a:pPr>
            <a:r>
              <a:rPr baseline="0" b="1" dirty="0" sz="1800" i="0" kern="1200" lang="en-US" strike="noStrike" u="none">
                <a:ln>
                  <a:noFill/>
                </a:ln>
                <a:effectLst/>
                <a:latin typeface="Segoe UI" panose="020B0502040204020203" pitchFamily="34" charset="0"/>
              </a:rPr>
              <a:t>FORMULA</a:t>
            </a:r>
            <a:r>
              <a:rPr baseline="0" b="1" dirty="0" sz="1800" i="0" kern="1200" lang="en-US" strike="noStrike" u="none" smtClean="0">
                <a:ln>
                  <a:noFill/>
                </a:ln>
                <a:effectLst/>
                <a:latin typeface="Segoe UI" panose="020B0502040204020203" pitchFamily="34" charset="0"/>
              </a:rPr>
              <a:t>: Calculating Employees</a:t>
            </a:r>
            <a:r>
              <a:rPr b="1" dirty="0" sz="1800" i="0" kern="1200" lang="en-US" strike="noStrike" u="none" smtClean="0">
                <a:ln>
                  <a:noFill/>
                </a:ln>
                <a:effectLst/>
                <a:latin typeface="Segoe UI" panose="020B0502040204020203" pitchFamily="34" charset="0"/>
              </a:rPr>
              <a:t> Performance</a:t>
            </a:r>
            <a:endParaRPr baseline="0" b="1" dirty="0" sz="1800" i="0" kern="1200" lang="en-US" strike="noStrike" u="none">
              <a:ln>
                <a:noFill/>
              </a:ln>
              <a:effectLst/>
              <a:latin typeface="Segoe UI" panose="020B0502040204020203" pitchFamily="34" charset="0"/>
            </a:endParaRPr>
          </a:p>
          <a:p>
            <a:pPr eaLnBrk="1" fontAlgn="base" hangingPunct="1" indent="-342900" latinLnBrk="0" marL="342900" marR="0" rtl="0">
              <a:spcBef>
                <a:spcPts val="480"/>
              </a:spcBef>
              <a:spcAft>
                <a:spcPts val="0"/>
              </a:spcAft>
              <a:buAutoNum type="arabicPeriod"/>
            </a:pPr>
            <a:r>
              <a:rPr b="1" dirty="0" lang="en-US">
                <a:latin typeface="Segoe UI" panose="020B0502040204020203" pitchFamily="34" charset="0"/>
              </a:rPr>
              <a:t>PIVOT TABLE: </a:t>
            </a:r>
            <a:r>
              <a:rPr b="1" dirty="0" lang="en-US" smtClean="0">
                <a:latin typeface="Segoe UI" panose="020B0502040204020203" pitchFamily="34" charset="0"/>
              </a:rPr>
              <a:t>Summary</a:t>
            </a:r>
            <a:endParaRPr b="1" dirty="0" lang="en-US">
              <a:latin typeface="Segoe UI" panose="020B0502040204020203" pitchFamily="34" charset="0"/>
            </a:endParaRPr>
          </a:p>
          <a:p>
            <a:pPr eaLnBrk="1" fontAlgn="base" hangingPunct="1" indent="-342900" latinLnBrk="0" marL="342900" marR="0" rtl="0">
              <a:spcBef>
                <a:spcPts val="480"/>
              </a:spcBef>
              <a:spcAft>
                <a:spcPts val="0"/>
              </a:spcAft>
              <a:buAutoNum type="arabicPeriod"/>
            </a:pPr>
            <a:r>
              <a:rPr b="1" dirty="0" sz="1800" i="0" lang="en-US" strike="noStrike" u="none">
                <a:effectLst/>
                <a:latin typeface="Segoe UI" panose="020B0502040204020203" pitchFamily="34" charset="0"/>
              </a:rPr>
              <a:t>SLICER </a:t>
            </a:r>
            <a:r>
              <a:rPr b="1" dirty="0" sz="1800" i="0" lang="en-US" strike="noStrike" u="none" smtClean="0">
                <a:effectLst/>
                <a:latin typeface="Segoe UI" panose="020B0502040204020203" pitchFamily="34" charset="0"/>
              </a:rPr>
              <a:t>: Identify Employee Type</a:t>
            </a:r>
            <a:endParaRPr b="1" dirty="0" sz="1800" i="0" lang="en-US" strike="noStrike" u="none">
              <a:effectLst/>
              <a:latin typeface="Segoe UI" panose="020B0502040204020203" pitchFamily="34" charset="0"/>
            </a:endParaRPr>
          </a:p>
          <a:p>
            <a:pPr eaLnBrk="1" fontAlgn="base" hangingPunct="1" indent="-342900" latinLnBrk="0" marL="342900" marR="0" rtl="0">
              <a:spcBef>
                <a:spcPts val="480"/>
              </a:spcBef>
              <a:spcAft>
                <a:spcPts val="0"/>
              </a:spcAft>
              <a:buAutoNum type="arabicPeriod"/>
            </a:pPr>
            <a:r>
              <a:rPr b="1" dirty="0" lang="en-US">
                <a:latin typeface="Segoe UI" panose="020B0502040204020203" pitchFamily="34" charset="0"/>
              </a:rPr>
              <a:t>GRAPH</a:t>
            </a:r>
            <a:r>
              <a:rPr b="1" dirty="0" lang="en-US" smtClean="0">
                <a:latin typeface="Segoe UI" panose="020B0502040204020203" pitchFamily="34" charset="0"/>
              </a:rPr>
              <a:t>: Data Visualization</a:t>
            </a:r>
            <a:endParaRPr b="0" dirty="0" sz="1800" i="0" lang="en-IN" strike="noStrike" u="none">
              <a:effectLst/>
              <a:latin typeface="Arial" panose="020B0604020202020204" pitchFamily="34" charset="0"/>
            </a:endParaRPr>
          </a:p>
          <a:p>
            <a:pPr eaLnBrk="1" fontAlgn="base" hangingPunct="1" indent="-342900" latinLnBrk="0" marL="342900" marR="0" rtl="0">
              <a:spcBef>
                <a:spcPts val="480"/>
              </a:spcBef>
              <a:spcAft>
                <a:spcPts val="0"/>
              </a:spcAft>
              <a:buAutoNum type="arabicPeriod"/>
            </a:pPr>
            <a:endParaRPr baseline="0" b="0" dirty="0" sz="1800" i="0" kern="1200" lang="en-US" strike="noStrike" u="none">
              <a:ln>
                <a:noFill/>
              </a:ln>
              <a:effectLst/>
              <a:latin typeface="Segoe UI" panose="020B0502040204020203" pitchFamily="34" charset="0"/>
            </a:endParaRPr>
          </a:p>
          <a:p>
            <a:pPr eaLnBrk="1" fontAlgn="base" hangingPunct="1" indent="-342900" latinLnBrk="0" marL="342900" marR="0" rtl="0">
              <a:spcBef>
                <a:spcPts val="480"/>
              </a:spcBef>
              <a:spcAft>
                <a:spcPts val="0"/>
              </a:spcAft>
              <a:buAutoNum type="arabicPeriod"/>
            </a:pPr>
            <a:endParaRPr b="0" dirty="0" sz="1800" i="0" lang="en-IN" strike="noStrike" u="none">
              <a:effectLst/>
              <a:latin typeface="Arial" panose="020B0604020202020204" pitchFamily="34" charset="0"/>
            </a:endParaRP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endParaRPr dirty="0" lang="en-IN"/>
          </a:p>
        </p:txBody>
      </p:sp>
      <p:sp>
        <p:nvSpPr>
          <p:cNvPr id="1048669" name="TextBox 2"/>
          <p:cNvSpPr txBox="1"/>
          <p:nvPr/>
        </p:nvSpPr>
        <p:spPr>
          <a:xfrm>
            <a:off x="769187" y="1219200"/>
            <a:ext cx="8839200" cy="5447645"/>
          </a:xfrm>
          <a:prstGeom prst="rect"/>
          <a:noFill/>
        </p:spPr>
        <p:txBody>
          <a:bodyPr rtlCol="0" wrap="square">
            <a:spAutoFit/>
          </a:bodyPr>
          <a:p>
            <a:r>
              <a:rPr b="1" dirty="0" sz="2200" lang="en-US"/>
              <a:t>Dataset Name: </a:t>
            </a:r>
            <a:r>
              <a:rPr b="0" dirty="0" sz="2200" lang="en-US"/>
              <a:t>Employee Performance Analysis Data</a:t>
            </a:r>
            <a:endParaRPr b="0" dirty="0" sz="2200" lang="en-US"/>
          </a:p>
          <a:p>
            <a:r>
              <a:rPr b="1" dirty="0" sz="2200" lang="en-US"/>
              <a:t>Description: </a:t>
            </a:r>
            <a:r>
              <a:rPr b="0" dirty="0" sz="2200" lang="en-US"/>
              <a:t>Contains performance metrics for employees, including satisfaction scores, performance ratings, and demographic details.</a:t>
            </a:r>
            <a:endParaRPr b="0" dirty="0" sz="2200" lang="en-US"/>
          </a:p>
          <a:p>
            <a:r>
              <a:rPr b="1" dirty="0" sz="2200" lang="en-US"/>
              <a:t>Source: </a:t>
            </a:r>
            <a:r>
              <a:rPr b="0" dirty="0" sz="2200" lang="en-US"/>
              <a:t>Kaggle.com</a:t>
            </a:r>
            <a:endParaRPr dirty="0" sz="2200" lang="en-US"/>
          </a:p>
          <a:p>
            <a:r>
              <a:rPr b="1" dirty="0" sz="2200" lang="en-US"/>
              <a:t>Variables/Columns:</a:t>
            </a:r>
            <a:endParaRPr b="1" dirty="0" sz="2200" lang="en-US"/>
          </a:p>
          <a:p>
            <a:pPr lvl="1"/>
            <a:r>
              <a:rPr b="0" dirty="0" sz="2200" lang="en-US"/>
              <a:t> Name: First name</a:t>
            </a:r>
            <a:endParaRPr b="0" dirty="0" sz="2200" lang="en-US"/>
          </a:p>
          <a:p>
            <a:pPr lvl="1"/>
            <a:r>
              <a:rPr b="0" dirty="0" sz="2200" lang="en-US"/>
              <a:t>Gender: Male and Female</a:t>
            </a:r>
            <a:endParaRPr b="0" dirty="0" sz="2200" lang="en-US"/>
          </a:p>
          <a:p>
            <a:pPr lvl="1"/>
            <a:r>
              <a:rPr b="0" dirty="0" sz="2200" lang="en-US"/>
              <a:t>Business Unit: BPC, CCDR, </a:t>
            </a:r>
            <a:r>
              <a:rPr b="0" dirty="0" sz="2200" lang="en-US" smtClean="0"/>
              <a:t>EW, </a:t>
            </a:r>
            <a:r>
              <a:rPr b="0" dirty="0" sz="2200" lang="en-US"/>
              <a:t>NEL, PL, </a:t>
            </a:r>
            <a:r>
              <a:rPr b="0" dirty="0" sz="2200" lang="en-US" smtClean="0"/>
              <a:t> </a:t>
            </a:r>
            <a:r>
              <a:rPr b="0" dirty="0" sz="2200" lang="en-US"/>
              <a:t>SVG, </a:t>
            </a:r>
            <a:r>
              <a:rPr b="0" dirty="0" sz="2200" lang="en-US" smtClean="0"/>
              <a:t>TNS</a:t>
            </a:r>
            <a:endParaRPr dirty="0" sz="2200" lang="en-US"/>
          </a:p>
          <a:p>
            <a:pPr lvl="1"/>
            <a:r>
              <a:rPr b="0" dirty="0" sz="2200" lang="en-US"/>
              <a:t>Performance Rating: Very high, High, Medium, Low</a:t>
            </a:r>
            <a:endParaRPr b="0" dirty="0" sz="2200" lang="en-US"/>
          </a:p>
          <a:p>
            <a:pPr lvl="1"/>
            <a:r>
              <a:rPr b="0" dirty="0" sz="2200" lang="en-US"/>
              <a:t>Satisfaction Score: 1-5</a:t>
            </a:r>
            <a:endParaRPr b="0" dirty="0" sz="2200" lang="en-US"/>
          </a:p>
          <a:p>
            <a:r>
              <a:rPr b="1" dirty="0" sz="2200" lang="en-US"/>
              <a:t>Data Types: </a:t>
            </a:r>
            <a:r>
              <a:rPr b="0" dirty="0" sz="2200" lang="en-US"/>
              <a:t>Numeric and Text</a:t>
            </a:r>
            <a:endParaRPr dirty="0" sz="2200" lang="en-US"/>
          </a:p>
          <a:p>
            <a:r>
              <a:rPr b="1" dirty="0" sz="2200" lang="en-US"/>
              <a:t>Units of Measurement:</a:t>
            </a:r>
            <a:r>
              <a:rPr dirty="0" sz="2200" lang="en-US"/>
              <a:t>  </a:t>
            </a:r>
            <a:endParaRPr dirty="0" sz="2200" lang="en-US"/>
          </a:p>
          <a:p>
            <a:pPr indent="-342900" marL="342900">
              <a:buFont typeface="Arial" panose="020B0604020202020204" pitchFamily="34" charset="0"/>
              <a:buChar char="•"/>
            </a:pPr>
            <a:r>
              <a:rPr b="0" dirty="0" sz="2200" lang="en-US"/>
              <a:t>Satisfaction score: Scale of 1-5</a:t>
            </a:r>
            <a:endParaRPr b="0" dirty="0" sz="2200" lang="en-US"/>
          </a:p>
          <a:p>
            <a:pPr indent="-342900" marL="342900">
              <a:buFont typeface="Arial" panose="020B0604020202020204" pitchFamily="34" charset="0"/>
              <a:buChar char="•"/>
            </a:pPr>
            <a:r>
              <a:rPr b="0" dirty="0" sz="2200" lang="en-US"/>
              <a:t>Performance rating: Very high, High, Medium, Low</a:t>
            </a:r>
            <a:endParaRPr b="0" dirty="0" sz="2200" lang="en-US"/>
          </a:p>
          <a:p>
            <a:r>
              <a:rPr b="1" dirty="0" sz="2200" lang="en-US" smtClean="0"/>
              <a:t>Visualization</a:t>
            </a:r>
            <a:r>
              <a:rPr b="1" dirty="0" sz="2200" lang="en-US"/>
              <a:t>: </a:t>
            </a:r>
            <a:r>
              <a:rPr b="0" dirty="0" sz="2200" lang="en-US"/>
              <a:t>Bar graph</a:t>
            </a:r>
            <a:endParaRPr dirty="0" sz="2200" lang="en-US"/>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6" name="TextBox 8"/>
          <p:cNvSpPr txBox="1"/>
          <p:nvPr/>
        </p:nvSpPr>
        <p:spPr>
          <a:xfrm>
            <a:off x="1048132" y="4332268"/>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 Placeholder 2"/>
          <p:cNvSpPr txBox="1"/>
          <p:nvPr/>
        </p:nvSpPr>
        <p:spPr>
          <a:xfrm>
            <a:off x="2657474" y="2148050"/>
            <a:ext cx="6181725" cy="3779839"/>
          </a:xfrm>
          <a:prstGeom prst="rect"/>
        </p:spPr>
        <p:txBody>
          <a:bodyPr anchor="t" bIns="45720" lIns="91440" rIns="91440" rtlCol="0" tIns="45720" vert="horz">
            <a:normAutofit/>
          </a:bodyPr>
          <a:lstStyle>
            <a:lvl1pPr algn="l" defTabSz="914400" eaLnBrk="1" hangingPunct="1" indent="0" latinLnBrk="0" marL="0" rtl="0">
              <a:lnSpc>
                <a:spcPct val="90000"/>
              </a:lnSpc>
              <a:spcBef>
                <a:spcPts val="1000"/>
              </a:spcBef>
              <a:buFont typeface="Arial" panose="020B0604020202020204" pitchFamily="34" charset="0"/>
              <a:buNone/>
              <a:defRPr b="1" sz="1800" kern="1200">
                <a:solidFill>
                  <a:schemeClr val="accent1">
                    <a:lumMod val="50000"/>
                  </a:schemeClr>
                </a:solidFill>
                <a:latin typeface="+mn-lt"/>
                <a:ea typeface="+mn-ea"/>
                <a:cs typeface="+mn-cs"/>
              </a:defRPr>
            </a:lvl1pPr>
            <a:lvl2pPr algn="l" defTabSz="914400" eaLnBrk="1" hangingPunct="1" indent="-283210" latinLnBrk="0" marL="283210" rtl="0">
              <a:lnSpc>
                <a:spcPct val="90000"/>
              </a:lnSpc>
              <a:spcBef>
                <a:spcPts val="1000"/>
              </a:spcBef>
              <a:buFont typeface="Arial" panose="020B0604020202020204" pitchFamily="34" charset="0"/>
              <a:buChar char="•"/>
              <a:defRPr sz="1800" kern="1200">
                <a:solidFill>
                  <a:schemeClr val="accent1">
                    <a:lumMod val="50000"/>
                  </a:schemeClr>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indent="0" lvl="1" marL="0">
              <a:spcAft>
                <a:spcPts val="0"/>
              </a:spcAft>
              <a:buFont typeface="Arial" panose="020B0604020202020204" pitchFamily="34" charset="0"/>
              <a:buNone/>
            </a:pPr>
            <a:r>
              <a:rPr b="1" dirty="0" sz="3000" lang="en-US"/>
              <a:t>FORMULA:</a:t>
            </a:r>
            <a:endParaRPr b="1" dirty="0" sz="3000" lang="en-US"/>
          </a:p>
          <a:p>
            <a:pPr fontAlgn="auto" indent="0" lvl="1" marL="0">
              <a:spcAft>
                <a:spcPts val="0"/>
              </a:spcAft>
              <a:buFont typeface="Arial" panose="020B0604020202020204" pitchFamily="34" charset="0"/>
              <a:buNone/>
            </a:pPr>
            <a:endParaRPr dirty="0" sz="2600" lang="en-US"/>
          </a:p>
          <a:p>
            <a:pPr fontAlgn="auto" lvl="1">
              <a:spcAft>
                <a:spcPts val="0"/>
              </a:spcAft>
              <a:buFont typeface="Wingdings" panose="05000000000000000000" pitchFamily="2" charset="2"/>
              <a:buChar char="q"/>
            </a:pPr>
            <a:r>
              <a:rPr dirty="0" sz="2200" lang="en-US"/>
              <a:t>Performance level =IFS(Z8&gt;=5,"VERY HIGH",Z8&gt;=4,“HIGH",Z8&gt;=3,"MED",TRUE,"LOW")</a:t>
            </a:r>
            <a:endParaRPr dirty="0" sz="2200" lang="en-US"/>
          </a:p>
          <a:p>
            <a:pPr fontAlgn="auto" indent="0" lvl="1" marL="0">
              <a:spcAft>
                <a:spcPts val="0"/>
              </a:spcAft>
              <a:buFont typeface="Arial" panose="020B0604020202020204" pitchFamily="34" charset="0"/>
              <a:buNone/>
            </a:pPr>
            <a:endParaRPr dirty="0" lang="en-US"/>
          </a:p>
          <a:p>
            <a:pPr fontAlgn="auto" indent="0" lvl="1" marL="0">
              <a:spcAft>
                <a:spcPts val="0"/>
              </a:spcAft>
              <a:buFont typeface="Arial" panose="020B0604020202020204" pitchFamily="34" charset="0"/>
              <a:buNone/>
            </a:pPr>
            <a:endParaRPr dirty="0" lang="en-US"/>
          </a:p>
          <a:p>
            <a:pPr fontAlgn="auto" indent="0" lvl="1" marL="0">
              <a:spcAft>
                <a:spcPts val="0"/>
              </a:spcAft>
              <a:buFont typeface="Arial" panose="020B0604020202020204" pitchFamily="34" charset="0"/>
              <a:buNone/>
            </a:pPr>
            <a:endParaRPr dirty="0" lang="en-US"/>
          </a:p>
          <a:p>
            <a:pPr fontAlgn="auto" indent="0" lvl="1" marL="0">
              <a:spcAft>
                <a:spcPts val="0"/>
              </a:spcAft>
              <a:buFont typeface="Arial" panose="020B0604020202020204" pitchFamily="34" charset="0"/>
              <a:buNone/>
            </a:pPr>
            <a:r>
              <a:rPr dirty="0" lang="en-US"/>
              <a:t>INSIGHTS: Used to evaluate the </a:t>
            </a:r>
            <a:r>
              <a:rPr dirty="0" lang="en-US" smtClean="0"/>
              <a:t>score </a:t>
            </a:r>
            <a:r>
              <a:rPr dirty="0" lang="en-US"/>
              <a:t>levels from low to very high</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USER</cp:lastModifiedBy>
  <dcterms:created xsi:type="dcterms:W3CDTF">2024-03-29T04:07:00Z</dcterms:created>
  <dcterms:modified xsi:type="dcterms:W3CDTF">2024-08-31T14:57:58Z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d24cf4d4a3e1458c971b6b54ea9077c4</vt:lpwstr>
  </property>
  <property fmtid="{D5CDD505-2E9C-101B-9397-08002B2CF9AE}" pid="5" name="KSOProductBuildVer">
    <vt:lpwstr>1033-12.2.0.17562</vt:lpwstr>
  </property>
</Properties>
</file>