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86" r:id="rId7"/>
    <p:sldId id="289" r:id="rId8"/>
    <p:sldId id="299" r:id="rId9"/>
    <p:sldId id="300" r:id="rId10"/>
    <p:sldId id="301" r:id="rId11"/>
    <p:sldId id="291" r:id="rId12"/>
    <p:sldId id="302" r:id="rId13"/>
    <p:sldId id="303" r:id="rId14"/>
    <p:sldId id="304" r:id="rId15"/>
    <p:sldId id="2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46" autoAdjust="0"/>
  </p:normalViewPr>
  <p:slideViewPr>
    <p:cSldViewPr snapToGrid="0">
      <p:cViewPr varScale="1">
        <p:scale>
          <a:sx n="70" d="100"/>
          <a:sy n="70" d="100"/>
        </p:scale>
        <p:origin x="536" y="5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4/2/2024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2005704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4165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830945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534094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2490370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868851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1" r:id="rId4"/>
    <p:sldLayoutId id="2147483659" r:id="rId5"/>
    <p:sldLayoutId id="2147483668" r:id="rId6"/>
    <p:sldLayoutId id="2147483669" r:id="rId7"/>
    <p:sldLayoutId id="2147483661" r:id="rId8"/>
    <p:sldLayoutId id="2147483666" r:id="rId9"/>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err="1"/>
              <a:t>Suganth.G</a:t>
            </a:r>
            <a:r>
              <a:rPr lang="en-US" dirty="0"/>
              <a:t> (2021506111)</a:t>
            </a:r>
            <a:br>
              <a:rPr lang="en-US" dirty="0"/>
            </a:br>
            <a:br>
              <a:rPr lang="en-US" dirty="0"/>
            </a:br>
            <a:r>
              <a:rPr lang="en-US" dirty="0"/>
              <a:t>Crop Recommendation.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8"/>
            <a:ext cx="9779183" cy="1706563"/>
          </a:xfrm>
        </p:spPr>
        <p:txBody>
          <a:bodyPr/>
          <a:lstStyle/>
          <a:p>
            <a:r>
              <a:rPr lang="en-US" dirty="0"/>
              <a:t>Demo</a:t>
            </a:r>
          </a:p>
        </p:txBody>
      </p:sp>
      <p:pic>
        <p:nvPicPr>
          <p:cNvPr id="5" name="Content Placeholder 4">
            <a:extLst>
              <a:ext uri="{FF2B5EF4-FFF2-40B4-BE49-F238E27FC236}">
                <a16:creationId xmlns:a16="http://schemas.microsoft.com/office/drawing/2014/main" id="{F79F4554-5C2E-795F-6180-9671CFF71CC0}"/>
              </a:ext>
            </a:extLst>
          </p:cNvPr>
          <p:cNvPicPr>
            <a:picLocks noGrp="1" noChangeAspect="1"/>
          </p:cNvPicPr>
          <p:nvPr>
            <p:ph idx="12"/>
          </p:nvPr>
        </p:nvPicPr>
        <p:blipFill>
          <a:blip r:embed="rId3"/>
          <a:stretch>
            <a:fillRect/>
          </a:stretch>
        </p:blipFill>
        <p:spPr>
          <a:xfrm>
            <a:off x="1685251" y="2024063"/>
            <a:ext cx="7298327" cy="3927558"/>
          </a:xfrm>
        </p:spPr>
      </p:pic>
      <p:sp>
        <p:nvSpPr>
          <p:cNvPr id="3" name="Content Placeholder 2">
            <a:extLst>
              <a:ext uri="{FF2B5EF4-FFF2-40B4-BE49-F238E27FC236}">
                <a16:creationId xmlns:a16="http://schemas.microsoft.com/office/drawing/2014/main" id="{D1455C0B-19FB-954B-532A-0A68CAC4E0E4}"/>
              </a:ext>
            </a:extLst>
          </p:cNvPr>
          <p:cNvSpPr>
            <a:spLocks noGrp="1"/>
          </p:cNvSpPr>
          <p:nvPr>
            <p:ph idx="11"/>
          </p:nvPr>
        </p:nvSpPr>
        <p:spPr>
          <a:xfrm flipH="1">
            <a:off x="12191999" y="-481264"/>
            <a:ext cx="160420" cy="481263"/>
          </a:xfrm>
        </p:spPr>
        <p:txBody>
          <a:bodyPr>
            <a:normAutofit/>
          </a:bodyPr>
          <a:lstStyle/>
          <a:p>
            <a:endParaRPr lang="en-US" dirty="0"/>
          </a:p>
        </p:txBody>
      </p:sp>
    </p:spTree>
    <p:extLst>
      <p:ext uri="{BB962C8B-B14F-4D97-AF65-F5344CB8AC3E}">
        <p14:creationId xmlns:p14="http://schemas.microsoft.com/office/powerpoint/2010/main" val="377424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8"/>
            <a:ext cx="9779183" cy="1706563"/>
          </a:xfrm>
        </p:spPr>
        <p:txBody>
          <a:bodyPr/>
          <a:lstStyle/>
          <a:p>
            <a:r>
              <a:rPr lang="en-US" dirty="0"/>
              <a:t>Demo</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1"/>
          </p:nvPr>
        </p:nvSpPr>
        <p:spPr>
          <a:xfrm flipH="1">
            <a:off x="12191999" y="-481264"/>
            <a:ext cx="160420" cy="481263"/>
          </a:xfrm>
        </p:spPr>
        <p:txBody>
          <a:bodyPr>
            <a:normAutofit/>
          </a:bodyPr>
          <a:lstStyle/>
          <a:p>
            <a:endParaRPr lang="en-US" dirty="0"/>
          </a:p>
        </p:txBody>
      </p:sp>
      <p:pic>
        <p:nvPicPr>
          <p:cNvPr id="8" name="Content Placeholder 7">
            <a:extLst>
              <a:ext uri="{FF2B5EF4-FFF2-40B4-BE49-F238E27FC236}">
                <a16:creationId xmlns:a16="http://schemas.microsoft.com/office/drawing/2014/main" id="{D6F01847-4B9E-498D-10DE-35A611B91E31}"/>
              </a:ext>
            </a:extLst>
          </p:cNvPr>
          <p:cNvPicPr>
            <a:picLocks noGrp="1" noChangeAspect="1"/>
          </p:cNvPicPr>
          <p:nvPr>
            <p:ph idx="12"/>
          </p:nvPr>
        </p:nvPicPr>
        <p:blipFill>
          <a:blip r:embed="rId3"/>
          <a:stretch>
            <a:fillRect/>
          </a:stretch>
        </p:blipFill>
        <p:spPr>
          <a:xfrm>
            <a:off x="1166813" y="2085475"/>
            <a:ext cx="7816766" cy="4203030"/>
          </a:xfrm>
        </p:spPr>
      </p:pic>
    </p:spTree>
    <p:extLst>
      <p:ext uri="{BB962C8B-B14F-4D97-AF65-F5344CB8AC3E}">
        <p14:creationId xmlns:p14="http://schemas.microsoft.com/office/powerpoint/2010/main" val="1539993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lstStyle/>
          <a:p>
            <a:endParaRPr lang="en-US" dirty="0"/>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lnSpcReduction="10000"/>
          </a:bodyPr>
          <a:lstStyle/>
          <a:p>
            <a:r>
              <a:rPr lang="en-US" dirty="0"/>
              <a:t>Introduction</a:t>
            </a:r>
          </a:p>
          <a:p>
            <a:r>
              <a:rPr lang="en-US" dirty="0"/>
              <a:t>The Role of soil minerals</a:t>
            </a:r>
          </a:p>
          <a:p>
            <a:r>
              <a:rPr lang="en-US" dirty="0"/>
              <a:t>Environmental variables</a:t>
            </a:r>
          </a:p>
          <a:p>
            <a:r>
              <a:rPr lang="en-US" dirty="0"/>
              <a:t>Problem Statement</a:t>
            </a:r>
          </a:p>
          <a:p>
            <a:r>
              <a:rPr lang="en-US" dirty="0"/>
              <a:t>Technologies used</a:t>
            </a:r>
          </a:p>
          <a:p>
            <a:r>
              <a:rPr lang="en-US" dirty="0"/>
              <a:t>Future enhancements</a:t>
            </a:r>
          </a:p>
          <a:p>
            <a:r>
              <a:rPr lang="en-US" dirty="0"/>
              <a:t>Demo</a:t>
            </a:r>
          </a:p>
          <a:p>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167491" y="1371600"/>
            <a:ext cx="6548761" cy="4114800"/>
          </a:xfrm>
        </p:spPr>
        <p:txBody>
          <a:bodyPr/>
          <a:lstStyle/>
          <a:p>
            <a:r>
              <a:rPr lang="en-US" dirty="0"/>
              <a:t>Crop Recommendation system</a:t>
            </a: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Introduction</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a:bodyPr>
          <a:lstStyle/>
          <a:p>
            <a:r>
              <a:rPr lang="en-US" sz="2400" b="0" i="0" dirty="0">
                <a:solidFill>
                  <a:srgbClr val="E6EDF3"/>
                </a:solidFill>
                <a:effectLst/>
                <a:latin typeface="-apple-system"/>
              </a:rPr>
              <a:t>In the realm of agriculture, where traditional knowledge meets cutting-edge technology, the Crop Recommendation System is revolutionizing how farmers choose crops. By taking into account the mineral composition of the soil, including potassium, nitrogen, and phosphorous, as well as factors like humidity, temperature, and rainfall, this data-driven project is empowering farmers with precise recommendations</a:t>
            </a:r>
            <a:endParaRPr lang="en-US" sz="2400" dirty="0"/>
          </a:p>
        </p:txBody>
      </p:sp>
    </p:spTree>
    <p:extLst>
      <p:ext uri="{BB962C8B-B14F-4D97-AF65-F5344CB8AC3E}">
        <p14:creationId xmlns:p14="http://schemas.microsoft.com/office/powerpoint/2010/main" val="252933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Role of soil minerals</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a:bodyPr>
          <a:lstStyle/>
          <a:p>
            <a:pPr algn="l">
              <a:buFont typeface="+mj-lt"/>
              <a:buAutoNum type="arabicPeriod"/>
            </a:pPr>
            <a:r>
              <a:rPr lang="en-US" sz="2000" b="0" i="0" dirty="0">
                <a:solidFill>
                  <a:srgbClr val="E6EDF3"/>
                </a:solidFill>
                <a:effectLst/>
                <a:latin typeface="-apple-system"/>
              </a:rPr>
              <a:t>Potassium: Potassium is a vital nutrient for plant growth, contributing to root development, disease resistance, and overall plant health. Soil tests reveal potassium levels, helping the system suggest crops that thrive in either high or low potassium conditions.</a:t>
            </a:r>
          </a:p>
          <a:p>
            <a:pPr algn="l">
              <a:buFont typeface="+mj-lt"/>
              <a:buAutoNum type="arabicPeriod"/>
            </a:pPr>
            <a:r>
              <a:rPr lang="en-US" sz="2000" b="0" i="0" dirty="0">
                <a:solidFill>
                  <a:srgbClr val="E6EDF3"/>
                </a:solidFill>
                <a:effectLst/>
                <a:latin typeface="-apple-system"/>
              </a:rPr>
              <a:t>Nitrogen: Nitrogen is essential for chlorophyll production and overall plant growth. Soil nitrogen content influences crop recommendations, as different crops have varying nitrogen requirements.</a:t>
            </a:r>
          </a:p>
          <a:p>
            <a:pPr algn="l">
              <a:buFont typeface="+mj-lt"/>
              <a:buAutoNum type="arabicPeriod"/>
            </a:pPr>
            <a:r>
              <a:rPr lang="en-US" sz="2000" b="0" i="0" dirty="0">
                <a:solidFill>
                  <a:srgbClr val="E6EDF3"/>
                </a:solidFill>
                <a:effectLst/>
                <a:latin typeface="-apple-system"/>
              </a:rPr>
              <a:t>Phosphorous: Phosphorous is crucial for root development and flowering. Soil phosphorous levels guide the system in suggesting crops that can optimize the available phosphorous.</a:t>
            </a:r>
          </a:p>
        </p:txBody>
      </p:sp>
    </p:spTree>
    <p:extLst>
      <p:ext uri="{BB962C8B-B14F-4D97-AF65-F5344CB8AC3E}">
        <p14:creationId xmlns:p14="http://schemas.microsoft.com/office/powerpoint/2010/main" val="193629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Environmental variables</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a:bodyPr>
          <a:lstStyle/>
          <a:p>
            <a:pPr algn="l">
              <a:buFont typeface="+mj-lt"/>
              <a:buAutoNum type="arabicPeriod"/>
            </a:pPr>
            <a:r>
              <a:rPr lang="en-US" sz="2000" b="0" i="0" dirty="0">
                <a:solidFill>
                  <a:srgbClr val="E6EDF3"/>
                </a:solidFill>
                <a:effectLst/>
                <a:latin typeface="-apple-system"/>
              </a:rPr>
              <a:t>Humidity: Crop success is closely tied to humidity levels. High humidity can lead to moisture-related diseases, while low humidity can result in stress for certain crops. The Crop Recommendation System factors in local humidity conditions to make precise recommendations.</a:t>
            </a:r>
          </a:p>
          <a:p>
            <a:pPr algn="l">
              <a:buFont typeface="+mj-lt"/>
              <a:buAutoNum type="arabicPeriod"/>
            </a:pPr>
            <a:r>
              <a:rPr lang="en-US" sz="2000" b="0" i="0" dirty="0">
                <a:solidFill>
                  <a:srgbClr val="E6EDF3"/>
                </a:solidFill>
                <a:effectLst/>
                <a:latin typeface="-apple-system"/>
              </a:rPr>
              <a:t>Temperature: Temperature affects the rate of plant growth and flowering. Some crops thrive in cooler conditions, while others prefer warmer climates. The system considers local temperature data for tailored suggestions.</a:t>
            </a:r>
          </a:p>
          <a:p>
            <a:pPr algn="l">
              <a:buFont typeface="+mj-lt"/>
              <a:buAutoNum type="arabicPeriod"/>
            </a:pPr>
            <a:r>
              <a:rPr lang="en-US" sz="2000" b="0" i="0" dirty="0">
                <a:solidFill>
                  <a:srgbClr val="E6EDF3"/>
                </a:solidFill>
                <a:effectLst/>
                <a:latin typeface="-apple-system"/>
              </a:rPr>
              <a:t>Rainfall: Rainfall during the growing season is essential for crop success. The Crop Recommendation System accounts for historical rainfall patterns and monsoon data to provide recommendations that align with local water availability.</a:t>
            </a:r>
          </a:p>
        </p:txBody>
      </p:sp>
    </p:spTree>
    <p:extLst>
      <p:ext uri="{BB962C8B-B14F-4D97-AF65-F5344CB8AC3E}">
        <p14:creationId xmlns:p14="http://schemas.microsoft.com/office/powerpoint/2010/main" val="219113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Problem statement</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a:bodyPr>
          <a:lstStyle/>
          <a:p>
            <a:r>
              <a:rPr lang="en-US" sz="2400" b="0" i="0" dirty="0">
                <a:solidFill>
                  <a:srgbClr val="ECECEC"/>
                </a:solidFill>
                <a:effectLst/>
                <a:latin typeface="Söhne"/>
              </a:rPr>
              <a:t>Develop a machine learning-based crop recommendation system that takes into account factors such as soil quality, climate conditions, and historical crop yield data to recommend the most suitable crops for farmers. The system should be able to provide accurate recommendations that can help maximize crop yield and profitability for farmers while considering sustainability and environmental factors.</a:t>
            </a:r>
            <a:endParaRPr lang="en-US" sz="2800" dirty="0"/>
          </a:p>
        </p:txBody>
      </p:sp>
    </p:spTree>
    <p:extLst>
      <p:ext uri="{BB962C8B-B14F-4D97-AF65-F5344CB8AC3E}">
        <p14:creationId xmlns:p14="http://schemas.microsoft.com/office/powerpoint/2010/main" val="167209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8"/>
            <a:ext cx="9779183" cy="1706563"/>
          </a:xfrm>
        </p:spPr>
        <p:txBody>
          <a:bodyPr/>
          <a:lstStyle/>
          <a:p>
            <a:r>
              <a:rPr lang="en-US" dirty="0"/>
              <a:t>Technologies used</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2"/>
          </p:nvPr>
        </p:nvSpPr>
        <p:spPr>
          <a:xfrm>
            <a:off x="1166813" y="2024063"/>
            <a:ext cx="7816766" cy="3332162"/>
          </a:xfrm>
        </p:spPr>
        <p:txBody>
          <a:bodyPr>
            <a:normAutofit fontScale="92500" lnSpcReduction="20000"/>
          </a:bodyPr>
          <a:lstStyle/>
          <a:p>
            <a:r>
              <a:rPr lang="en-US" b="0" i="0" dirty="0">
                <a:solidFill>
                  <a:srgbClr val="E6EDF3"/>
                </a:solidFill>
                <a:effectLst/>
                <a:latin typeface="-apple-system"/>
              </a:rPr>
              <a:t>Python: Programming language used for model development, data preprocessing, and web application development. </a:t>
            </a:r>
          </a:p>
          <a:p>
            <a:r>
              <a:rPr lang="en-US" b="0" i="0" dirty="0">
                <a:solidFill>
                  <a:srgbClr val="E6EDF3"/>
                </a:solidFill>
                <a:effectLst/>
                <a:latin typeface="-apple-system"/>
              </a:rPr>
              <a:t>Scikit-learn: Machine learning library used for model training, evaluation, and prediction.</a:t>
            </a:r>
          </a:p>
          <a:p>
            <a:r>
              <a:rPr lang="en-US" b="0" i="0" dirty="0">
                <a:solidFill>
                  <a:srgbClr val="E6EDF3"/>
                </a:solidFill>
                <a:effectLst/>
                <a:latin typeface="-apple-system"/>
              </a:rPr>
              <a:t> Pandas: Data manipulation library used for data preprocessing and analysis. </a:t>
            </a:r>
          </a:p>
          <a:p>
            <a:r>
              <a:rPr lang="en-US" b="0" i="0" dirty="0">
                <a:solidFill>
                  <a:srgbClr val="E6EDF3"/>
                </a:solidFill>
                <a:effectLst/>
                <a:latin typeface="-apple-system"/>
              </a:rPr>
              <a:t>NumPy: Library for numerical computing used for handling arrays and mathematical operations</a:t>
            </a:r>
          </a:p>
          <a:p>
            <a:r>
              <a:rPr lang="en-US" b="0" i="0" dirty="0">
                <a:solidFill>
                  <a:srgbClr val="E6EDF3"/>
                </a:solidFill>
                <a:effectLst/>
                <a:latin typeface="-apple-system"/>
              </a:rPr>
              <a:t> HTML/CSS: Markup and styling languages used for designing the web interface.</a:t>
            </a:r>
          </a:p>
          <a:p>
            <a:r>
              <a:rPr lang="en-US" b="0" i="0" dirty="0">
                <a:solidFill>
                  <a:srgbClr val="E6EDF3"/>
                </a:solidFill>
                <a:effectLst/>
                <a:latin typeface="-apple-system"/>
              </a:rPr>
              <a:t> JavaScript: Scripting language used for client-side interactions and enhancing the user interface.</a:t>
            </a:r>
            <a:endParaRPr lang="en-US" dirty="0"/>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1"/>
          </p:nvPr>
        </p:nvSpPr>
        <p:spPr>
          <a:xfrm flipH="1">
            <a:off x="12191999" y="-481264"/>
            <a:ext cx="160420" cy="481263"/>
          </a:xfrm>
        </p:spPr>
        <p:txBody>
          <a:bodyPr>
            <a:normAutofit/>
          </a:bodyPr>
          <a:lstStyle/>
          <a:p>
            <a:endParaRPr lang="en-US" dirty="0"/>
          </a:p>
        </p:txBody>
      </p:sp>
    </p:spTree>
    <p:extLst>
      <p:ext uri="{BB962C8B-B14F-4D97-AF65-F5344CB8AC3E}">
        <p14:creationId xmlns:p14="http://schemas.microsoft.com/office/powerpoint/2010/main" val="2652102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8"/>
            <a:ext cx="9779183" cy="1706563"/>
          </a:xfrm>
        </p:spPr>
        <p:txBody>
          <a:bodyPr/>
          <a:lstStyle/>
          <a:p>
            <a:r>
              <a:rPr lang="en-US" dirty="0"/>
              <a:t>Future Enhancements</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2"/>
          </p:nvPr>
        </p:nvSpPr>
        <p:spPr>
          <a:xfrm>
            <a:off x="1166813" y="2024063"/>
            <a:ext cx="7816766" cy="3332162"/>
          </a:xfrm>
        </p:spPr>
        <p:txBody>
          <a:bodyPr>
            <a:normAutofit/>
          </a:bodyPr>
          <a:lstStyle/>
          <a:p>
            <a:r>
              <a:rPr lang="en-US" sz="2400" b="0" i="0" dirty="0">
                <a:solidFill>
                  <a:srgbClr val="E6EDF3"/>
                </a:solidFill>
                <a:effectLst/>
                <a:latin typeface="-apple-system"/>
              </a:rPr>
              <a:t>Integration of real-time weather data to improve the accuracy of recommendations. Incorporation of crop market prices and profitability analysis to assist farmers in making economically viable decisions. Development of a mobile application for convenient access and usage on smartphones and tablets. Integration of user feedback and data collection to continuously enhance the recommendation system's performance. .</a:t>
            </a:r>
            <a:endParaRPr lang="en-US" sz="2400" dirty="0"/>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1"/>
          </p:nvPr>
        </p:nvSpPr>
        <p:spPr>
          <a:xfrm flipH="1">
            <a:off x="12191999" y="-481264"/>
            <a:ext cx="160420" cy="481263"/>
          </a:xfrm>
        </p:spPr>
        <p:txBody>
          <a:bodyPr>
            <a:normAutofit/>
          </a:bodyPr>
          <a:lstStyle/>
          <a:p>
            <a:endParaRPr lang="en-US" dirty="0"/>
          </a:p>
        </p:txBody>
      </p:sp>
    </p:spTree>
    <p:extLst>
      <p:ext uri="{BB962C8B-B14F-4D97-AF65-F5344CB8AC3E}">
        <p14:creationId xmlns:p14="http://schemas.microsoft.com/office/powerpoint/2010/main" val="1033498688"/>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29</TotalTime>
  <Words>546</Words>
  <Application>Microsoft Office PowerPoint</Application>
  <PresentationFormat>Widescreen</PresentationFormat>
  <Paragraphs>46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Söhne</vt:lpstr>
      <vt:lpstr>Tenorite</vt:lpstr>
      <vt:lpstr>Custom</vt:lpstr>
      <vt:lpstr>Suganth.G (2021506111)  Crop Recommendation.</vt:lpstr>
      <vt:lpstr>Agenda</vt:lpstr>
      <vt:lpstr>Crop Recommendation system</vt:lpstr>
      <vt:lpstr>Introduction</vt:lpstr>
      <vt:lpstr>Role of soil minerals</vt:lpstr>
      <vt:lpstr>Environmental variables</vt:lpstr>
      <vt:lpstr>Problem statement</vt:lpstr>
      <vt:lpstr>Technologies used</vt:lpstr>
      <vt:lpstr>Future Enhancements</vt:lpstr>
      <vt:lpstr>Demo</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Suganth.G (2021506111)  Crop Recommendation.</dc:title>
  <dc:creator>Suganth SKP</dc:creator>
  <cp:lastModifiedBy>Suganth SKP</cp:lastModifiedBy>
  <cp:revision>1</cp:revision>
  <dcterms:created xsi:type="dcterms:W3CDTF">2024-04-02T16:46:46Z</dcterms:created>
  <dcterms:modified xsi:type="dcterms:W3CDTF">2024-04-02T17:16:13Z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