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6" r:id="rId5"/>
    <p:sldId id="259" r:id="rId6"/>
    <p:sldId id="261" r:id="rId7"/>
    <p:sldId id="260" r:id="rId8"/>
    <p:sldId id="262" r:id="rId9"/>
    <p:sldId id="263" r:id="rId10"/>
    <p:sldId id="264" r:id="rId11"/>
    <p:sldId id="267" r:id="rId12"/>
    <p:sldId id="265"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68" d="100"/>
          <a:sy n="68" d="100"/>
        </p:scale>
        <p:origin x="61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8/28/2018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8/28/2018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8/28/2018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8/28/2018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8/28/2018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elitedatascience.com/keras-tutorial-deep-learning-in-python" TargetMode="External"/><Relationship Id="rId2" Type="http://schemas.openxmlformats.org/officeDocument/2006/relationships/hyperlink" Target="https://becominghuman.ai/building-an-image-classifier-using-deep-learning-in-python-totally-from-a-beginners-perspective-be8dbaf22dd8" TargetMode="External"/><Relationship Id="rId1" Type="http://schemas.openxmlformats.org/officeDocument/2006/relationships/slideLayout" Target="../slideLayouts/slideLayout2.xml"/><Relationship Id="rId4" Type="http://schemas.openxmlformats.org/officeDocument/2006/relationships/hyperlink" Target="https://github.com/kuszaj/claptcha"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D807C-716F-4145-8D53-9342A5B74627}"/>
              </a:ext>
            </a:extLst>
          </p:cNvPr>
          <p:cNvSpPr>
            <a:spLocks noGrp="1"/>
          </p:cNvSpPr>
          <p:nvPr>
            <p:ph type="ctrTitle"/>
          </p:nvPr>
        </p:nvSpPr>
        <p:spPr/>
        <p:txBody>
          <a:bodyPr>
            <a:normAutofit/>
          </a:bodyPr>
          <a:lstStyle/>
          <a:p>
            <a:r>
              <a:rPr lang="en-US" dirty="0"/>
              <a:t>CAPTCHA recognition using convolution neural nets</a:t>
            </a:r>
            <a:br>
              <a:rPr lang="en-US" dirty="0"/>
            </a:br>
            <a:endParaRPr lang="en-US" dirty="0"/>
          </a:p>
        </p:txBody>
      </p:sp>
    </p:spTree>
    <p:extLst>
      <p:ext uri="{BB962C8B-B14F-4D97-AF65-F5344CB8AC3E}">
        <p14:creationId xmlns:p14="http://schemas.microsoft.com/office/powerpoint/2010/main" val="1005449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extLst/>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5C3F1EA-F4CC-45DE-AAD0-BEF4E1AAC725}"/>
              </a:ext>
            </a:extLst>
          </p:cNvPr>
          <p:cNvPicPr>
            <a:picLocks noChangeAspect="1"/>
          </p:cNvPicPr>
          <p:nvPr/>
        </p:nvPicPr>
        <p:blipFill rotWithShape="1">
          <a:blip r:embed="rId3"/>
          <a:srcRect r="6831" b="-3"/>
          <a:stretch/>
        </p:blipFill>
        <p:spPr>
          <a:xfrm>
            <a:off x="6392336" y="2249487"/>
            <a:ext cx="4655075" cy="3373602"/>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2" name="Title 1">
            <a:extLst>
              <a:ext uri="{FF2B5EF4-FFF2-40B4-BE49-F238E27FC236}">
                <a16:creationId xmlns:a16="http://schemas.microsoft.com/office/drawing/2014/main" id="{3255263A-3FC6-4BC8-8760-F356237287C9}"/>
              </a:ext>
            </a:extLst>
          </p:cNvPr>
          <p:cNvSpPr>
            <a:spLocks noGrp="1"/>
          </p:cNvSpPr>
          <p:nvPr>
            <p:ph type="title"/>
          </p:nvPr>
        </p:nvSpPr>
        <p:spPr>
          <a:xfrm>
            <a:off x="1141413" y="618518"/>
            <a:ext cx="9905998" cy="1478570"/>
          </a:xfrm>
        </p:spPr>
        <p:txBody>
          <a:bodyPr>
            <a:normAutofit/>
          </a:bodyPr>
          <a:lstStyle/>
          <a:p>
            <a:pPr algn="ctr"/>
            <a:r>
              <a:rPr lang="en-US" dirty="0"/>
              <a:t>Testing the model</a:t>
            </a:r>
          </a:p>
        </p:txBody>
      </p:sp>
      <p:sp>
        <p:nvSpPr>
          <p:cNvPr id="3" name="Content Placeholder 2">
            <a:extLst>
              <a:ext uri="{FF2B5EF4-FFF2-40B4-BE49-F238E27FC236}">
                <a16:creationId xmlns:a16="http://schemas.microsoft.com/office/drawing/2014/main" id="{583BD43E-B33C-407F-95B5-F80679CD9F74}"/>
              </a:ext>
            </a:extLst>
          </p:cNvPr>
          <p:cNvSpPr>
            <a:spLocks noGrp="1"/>
          </p:cNvSpPr>
          <p:nvPr>
            <p:ph idx="1"/>
          </p:nvPr>
        </p:nvSpPr>
        <p:spPr>
          <a:xfrm>
            <a:off x="1141412" y="2249487"/>
            <a:ext cx="4844521" cy="3541714"/>
          </a:xfrm>
        </p:spPr>
        <p:txBody>
          <a:bodyPr anchor="ctr">
            <a:normAutofit/>
          </a:bodyPr>
          <a:lstStyle/>
          <a:p>
            <a:r>
              <a:rPr lang="en-US" dirty="0"/>
              <a:t>Loaded the save model</a:t>
            </a:r>
          </a:p>
          <a:p>
            <a:r>
              <a:rPr lang="en-US" dirty="0"/>
              <a:t>Processed the test images – Grey scaling, thresholding and slicing </a:t>
            </a:r>
          </a:p>
          <a:p>
            <a:r>
              <a:rPr lang="en-US" dirty="0"/>
              <a:t>Achieved overall model accuracy of 70%</a:t>
            </a:r>
          </a:p>
        </p:txBody>
      </p:sp>
    </p:spTree>
    <p:extLst>
      <p:ext uri="{BB962C8B-B14F-4D97-AF65-F5344CB8AC3E}">
        <p14:creationId xmlns:p14="http://schemas.microsoft.com/office/powerpoint/2010/main" val="3232046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0611F-6F9B-48A9-832D-F326A02AEB4C}"/>
              </a:ext>
            </a:extLst>
          </p:cNvPr>
          <p:cNvSpPr>
            <a:spLocks noGrp="1"/>
          </p:cNvSpPr>
          <p:nvPr>
            <p:ph type="title"/>
          </p:nvPr>
        </p:nvSpPr>
        <p:spPr/>
        <p:txBody>
          <a:bodyPr/>
          <a:lstStyle/>
          <a:p>
            <a:r>
              <a:rPr lang="en-US" dirty="0"/>
              <a:t>Insights</a:t>
            </a:r>
          </a:p>
        </p:txBody>
      </p:sp>
      <p:sp>
        <p:nvSpPr>
          <p:cNvPr id="3" name="Content Placeholder 2">
            <a:extLst>
              <a:ext uri="{FF2B5EF4-FFF2-40B4-BE49-F238E27FC236}">
                <a16:creationId xmlns:a16="http://schemas.microsoft.com/office/drawing/2014/main" id="{48B3ED6A-B1E7-42DE-AB9E-E3F5ADD5F24F}"/>
              </a:ext>
            </a:extLst>
          </p:cNvPr>
          <p:cNvSpPr>
            <a:spLocks noGrp="1"/>
          </p:cNvSpPr>
          <p:nvPr>
            <p:ph idx="1"/>
          </p:nvPr>
        </p:nvSpPr>
        <p:spPr>
          <a:xfrm>
            <a:off x="1141412" y="2249487"/>
            <a:ext cx="9905999" cy="4207874"/>
          </a:xfrm>
        </p:spPr>
        <p:txBody>
          <a:bodyPr>
            <a:normAutofit fontScale="70000" lnSpcReduction="20000"/>
          </a:bodyPr>
          <a:lstStyle/>
          <a:p>
            <a:r>
              <a:rPr lang="en-US" dirty="0"/>
              <a:t>The applications containing Captchas with no ‘noise’ included are at the highest risk of being automated.</a:t>
            </a:r>
          </a:p>
          <a:p>
            <a:endParaRPr lang="en-US" dirty="0"/>
          </a:p>
          <a:p>
            <a:endParaRPr lang="en-US" dirty="0"/>
          </a:p>
          <a:p>
            <a:r>
              <a:rPr lang="en-US" dirty="0"/>
              <a:t>The Captchas with noise such as lines across the text are at a medium risk of a breach.</a:t>
            </a:r>
          </a:p>
          <a:p>
            <a:endParaRPr lang="en-US" dirty="0"/>
          </a:p>
          <a:p>
            <a:endParaRPr lang="en-US" dirty="0"/>
          </a:p>
          <a:p>
            <a:pPr marL="0" indent="0">
              <a:buNone/>
            </a:pPr>
            <a:endParaRPr lang="en-US" dirty="0"/>
          </a:p>
          <a:p>
            <a:r>
              <a:rPr lang="en-US" dirty="0"/>
              <a:t>Observing the different captchas and its history we can find that there is always a space separating the letters in a captcha which makes these captchas vulnerable for machines to break them.</a:t>
            </a:r>
          </a:p>
          <a:p>
            <a:r>
              <a:rPr lang="en-US" dirty="0"/>
              <a:t>If the intensity of the noise is less than the actual text and if not converging on the text, the noise can be removed by thresholding or binarizing </a:t>
            </a:r>
          </a:p>
          <a:p>
            <a:endParaRPr lang="en-US" dirty="0"/>
          </a:p>
        </p:txBody>
      </p:sp>
      <p:pic>
        <p:nvPicPr>
          <p:cNvPr id="4" name="Picture 3">
            <a:extLst>
              <a:ext uri="{FF2B5EF4-FFF2-40B4-BE49-F238E27FC236}">
                <a16:creationId xmlns:a16="http://schemas.microsoft.com/office/drawing/2014/main" id="{750F132A-208E-40FA-8A24-AEC6DC288905}"/>
              </a:ext>
            </a:extLst>
          </p:cNvPr>
          <p:cNvPicPr>
            <a:picLocks noChangeAspect="1"/>
          </p:cNvPicPr>
          <p:nvPr/>
        </p:nvPicPr>
        <p:blipFill>
          <a:blip r:embed="rId2"/>
          <a:stretch>
            <a:fillRect/>
          </a:stretch>
        </p:blipFill>
        <p:spPr>
          <a:xfrm>
            <a:off x="4056530" y="2707884"/>
            <a:ext cx="1668624" cy="623627"/>
          </a:xfrm>
          <a:prstGeom prst="rect">
            <a:avLst/>
          </a:prstGeom>
        </p:spPr>
      </p:pic>
      <p:pic>
        <p:nvPicPr>
          <p:cNvPr id="5" name="Picture 4">
            <a:extLst>
              <a:ext uri="{FF2B5EF4-FFF2-40B4-BE49-F238E27FC236}">
                <a16:creationId xmlns:a16="http://schemas.microsoft.com/office/drawing/2014/main" id="{3B24B25F-CB53-47B9-8B56-3BD9ACBBB820}"/>
              </a:ext>
            </a:extLst>
          </p:cNvPr>
          <p:cNvPicPr>
            <a:picLocks noChangeAspect="1"/>
          </p:cNvPicPr>
          <p:nvPr/>
        </p:nvPicPr>
        <p:blipFill>
          <a:blip r:embed="rId3"/>
          <a:stretch>
            <a:fillRect/>
          </a:stretch>
        </p:blipFill>
        <p:spPr>
          <a:xfrm>
            <a:off x="4105667" y="3973238"/>
            <a:ext cx="1447800" cy="867210"/>
          </a:xfrm>
          <a:prstGeom prst="rect">
            <a:avLst/>
          </a:prstGeom>
        </p:spPr>
      </p:pic>
    </p:spTree>
    <p:extLst>
      <p:ext uri="{BB962C8B-B14F-4D97-AF65-F5344CB8AC3E}">
        <p14:creationId xmlns:p14="http://schemas.microsoft.com/office/powerpoint/2010/main" val="2109530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extLst/>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9AD4BFF-9E46-4426-88AC-4C14255C66CE}"/>
              </a:ext>
            </a:extLst>
          </p:cNvPr>
          <p:cNvPicPr>
            <a:picLocks noChangeAspect="1"/>
          </p:cNvPicPr>
          <p:nvPr/>
        </p:nvPicPr>
        <p:blipFill>
          <a:blip r:embed="rId3"/>
          <a:stretch>
            <a:fillRect/>
          </a:stretch>
        </p:blipFill>
        <p:spPr>
          <a:xfrm>
            <a:off x="1846000" y="2249487"/>
            <a:ext cx="2085419" cy="3549650"/>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2" name="Title 1">
            <a:extLst>
              <a:ext uri="{FF2B5EF4-FFF2-40B4-BE49-F238E27FC236}">
                <a16:creationId xmlns:a16="http://schemas.microsoft.com/office/drawing/2014/main" id="{95DBC648-09EE-4AE9-A89A-B4A8D60AEA2E}"/>
              </a:ext>
            </a:extLst>
          </p:cNvPr>
          <p:cNvSpPr>
            <a:spLocks noGrp="1"/>
          </p:cNvSpPr>
          <p:nvPr>
            <p:ph type="title"/>
          </p:nvPr>
        </p:nvSpPr>
        <p:spPr>
          <a:xfrm>
            <a:off x="1141413" y="618518"/>
            <a:ext cx="9905998" cy="1478570"/>
          </a:xfrm>
        </p:spPr>
        <p:txBody>
          <a:bodyPr>
            <a:normAutofit/>
          </a:bodyPr>
          <a:lstStyle/>
          <a:p>
            <a:r>
              <a:rPr lang="en-US" dirty="0"/>
              <a:t>Recommendations and future scope</a:t>
            </a:r>
          </a:p>
        </p:txBody>
      </p:sp>
      <p:sp>
        <p:nvSpPr>
          <p:cNvPr id="3" name="Content Placeholder 2">
            <a:extLst>
              <a:ext uri="{FF2B5EF4-FFF2-40B4-BE49-F238E27FC236}">
                <a16:creationId xmlns:a16="http://schemas.microsoft.com/office/drawing/2014/main" id="{CD2DB779-ECF4-4769-BCCE-E0BF785AAD70}"/>
              </a:ext>
            </a:extLst>
          </p:cNvPr>
          <p:cNvSpPr>
            <a:spLocks noGrp="1"/>
          </p:cNvSpPr>
          <p:nvPr>
            <p:ph idx="1"/>
          </p:nvPr>
        </p:nvSpPr>
        <p:spPr>
          <a:xfrm>
            <a:off x="3998259" y="2249487"/>
            <a:ext cx="7049152" cy="3541714"/>
          </a:xfrm>
        </p:spPr>
        <p:txBody>
          <a:bodyPr>
            <a:normAutofit lnSpcReduction="10000"/>
          </a:bodyPr>
          <a:lstStyle/>
          <a:p>
            <a:r>
              <a:rPr lang="en-US" dirty="0"/>
              <a:t>Captchas with Images or a combination of Images and text with varying intensity of noises is an efficient way to be used in applications and would be difficult for machines to learn the pattern.</a:t>
            </a:r>
          </a:p>
          <a:p>
            <a:r>
              <a:rPr lang="en-US" dirty="0"/>
              <a:t>As per Prof. Balaji’s recommendation, further extension is to classify and score a captcha based on human readability and complexity with respect to bots ability to process it.</a:t>
            </a:r>
          </a:p>
          <a:p>
            <a:endParaRPr lang="en-US" dirty="0"/>
          </a:p>
        </p:txBody>
      </p:sp>
    </p:spTree>
    <p:extLst>
      <p:ext uri="{BB962C8B-B14F-4D97-AF65-F5344CB8AC3E}">
        <p14:creationId xmlns:p14="http://schemas.microsoft.com/office/powerpoint/2010/main" val="2113169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83B90-0866-4870-91DE-79971F66210E}"/>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C6A39157-B60F-46A7-A370-7DFC85F1FD29}"/>
              </a:ext>
            </a:extLst>
          </p:cNvPr>
          <p:cNvSpPr>
            <a:spLocks noGrp="1"/>
          </p:cNvSpPr>
          <p:nvPr>
            <p:ph idx="1"/>
          </p:nvPr>
        </p:nvSpPr>
        <p:spPr/>
        <p:txBody>
          <a:bodyPr>
            <a:normAutofit fontScale="92500" lnSpcReduction="20000"/>
          </a:bodyPr>
          <a:lstStyle/>
          <a:p>
            <a:r>
              <a:rPr lang="en-US" dirty="0"/>
              <a:t>The dataset is generated using python </a:t>
            </a:r>
            <a:r>
              <a:rPr lang="en-US" dirty="0" err="1"/>
              <a:t>Claptcha</a:t>
            </a:r>
            <a:r>
              <a:rPr lang="en-US" dirty="0"/>
              <a:t> library</a:t>
            </a:r>
          </a:p>
          <a:p>
            <a:pPr marL="114300" indent="0">
              <a:buNone/>
            </a:pPr>
            <a:endParaRPr lang="en-US" u="sng" dirty="0">
              <a:hlinkClick r:id="rId2"/>
            </a:endParaRPr>
          </a:p>
          <a:p>
            <a:r>
              <a:rPr lang="en-US" u="sng" dirty="0">
                <a:hlinkClick r:id="rId2"/>
              </a:rPr>
              <a:t>https://becominghuman.ai/building-an-image-classifier-using-deep-learning-in-python-totally-from-a-beginners-perspective-be8dbaf22dd8</a:t>
            </a:r>
            <a:endParaRPr lang="en-US" u="sng" dirty="0"/>
          </a:p>
          <a:p>
            <a:pPr marL="114300" indent="0">
              <a:buNone/>
            </a:pPr>
            <a:endParaRPr lang="en-US" dirty="0"/>
          </a:p>
          <a:p>
            <a:r>
              <a:rPr lang="en-US" u="sng" dirty="0">
                <a:hlinkClick r:id="rId3"/>
              </a:rPr>
              <a:t>https://elitedatascience.com/keras-tutorial-deep-learning-in-python</a:t>
            </a:r>
            <a:endParaRPr lang="en-US" u="sng" dirty="0"/>
          </a:p>
          <a:p>
            <a:pPr marL="114300" indent="0">
              <a:buNone/>
            </a:pPr>
            <a:endParaRPr lang="en-US" dirty="0"/>
          </a:p>
          <a:p>
            <a:r>
              <a:rPr lang="en-US" u="sng" dirty="0">
                <a:hlinkClick r:id="rId4"/>
              </a:rPr>
              <a:t>https://github.com/kuszaj/claptcha</a:t>
            </a:r>
            <a:endParaRPr lang="en-US" dirty="0"/>
          </a:p>
          <a:p>
            <a:endParaRPr lang="en-US" dirty="0"/>
          </a:p>
        </p:txBody>
      </p:sp>
    </p:spTree>
    <p:extLst>
      <p:ext uri="{BB962C8B-B14F-4D97-AF65-F5344CB8AC3E}">
        <p14:creationId xmlns:p14="http://schemas.microsoft.com/office/powerpoint/2010/main" val="4103231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4328A-47AF-40EC-AE84-24CB1387F841}"/>
              </a:ext>
            </a:extLst>
          </p:cNvPr>
          <p:cNvSpPr>
            <a:spLocks noGrp="1"/>
          </p:cNvSpPr>
          <p:nvPr>
            <p:ph type="title"/>
          </p:nvPr>
        </p:nvSpPr>
        <p:spPr>
          <a:xfrm>
            <a:off x="1141413" y="618518"/>
            <a:ext cx="9905998" cy="1478570"/>
          </a:xfrm>
        </p:spPr>
        <p:txBody>
          <a:bodyPr>
            <a:normAutofit/>
          </a:bodyPr>
          <a:lstStyle/>
          <a:p>
            <a:r>
              <a:rPr lang="en-US"/>
              <a:t>Steps Involved</a:t>
            </a:r>
            <a:endParaRPr lang="en-US" dirty="0"/>
          </a:p>
        </p:txBody>
      </p:sp>
      <p:grpSp>
        <p:nvGrpSpPr>
          <p:cNvPr id="4" name="Group 3">
            <a:extLst>
              <a:ext uri="{FF2B5EF4-FFF2-40B4-BE49-F238E27FC236}">
                <a16:creationId xmlns:a16="http://schemas.microsoft.com/office/drawing/2014/main" id="{C2DC5A1C-3965-4112-87CF-FA256DAEBDD5}"/>
              </a:ext>
            </a:extLst>
          </p:cNvPr>
          <p:cNvGrpSpPr/>
          <p:nvPr/>
        </p:nvGrpSpPr>
        <p:grpSpPr>
          <a:xfrm>
            <a:off x="1147424" y="2769690"/>
            <a:ext cx="9795037" cy="1694600"/>
            <a:chOff x="1147424" y="2769690"/>
            <a:chExt cx="9795037" cy="1694600"/>
          </a:xfrm>
        </p:grpSpPr>
        <p:sp>
          <p:nvSpPr>
            <p:cNvPr id="6" name="Rectangle 5">
              <a:extLst>
                <a:ext uri="{FF2B5EF4-FFF2-40B4-BE49-F238E27FC236}">
                  <a16:creationId xmlns:a16="http://schemas.microsoft.com/office/drawing/2014/main" id="{1419E35E-46BE-4EDF-B1ED-96E8AA3ECE19}"/>
                </a:ext>
              </a:extLst>
            </p:cNvPr>
            <p:cNvSpPr/>
            <p:nvPr/>
          </p:nvSpPr>
          <p:spPr>
            <a:xfrm>
              <a:off x="1642119" y="2924541"/>
              <a:ext cx="395756" cy="71"/>
            </a:xfrm>
            <a:prstGeom prst="rect">
              <a:avLst/>
            </a:prstGeom>
          </p:spPr>
          <p:style>
            <a:lnRef idx="2">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sp>
        <p:sp>
          <p:nvSpPr>
            <p:cNvPr id="8" name="Arrow: Chevron 7">
              <a:extLst>
                <a:ext uri="{FF2B5EF4-FFF2-40B4-BE49-F238E27FC236}">
                  <a16:creationId xmlns:a16="http://schemas.microsoft.com/office/drawing/2014/main" id="{5323A11D-1434-4723-8071-D341F3067110}"/>
                </a:ext>
              </a:extLst>
            </p:cNvPr>
            <p:cNvSpPr/>
            <p:nvPr/>
          </p:nvSpPr>
          <p:spPr>
            <a:xfrm>
              <a:off x="2061621" y="2891301"/>
              <a:ext cx="45511" cy="85565"/>
            </a:xfrm>
            <a:prstGeom prst="chevron">
              <a:avLst>
                <a:gd name="adj" fmla="val 90000"/>
              </a:avLst>
            </a:prstGeom>
          </p:spPr>
          <p:style>
            <a:lnRef idx="2">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sp>
        <p:sp>
          <p:nvSpPr>
            <p:cNvPr id="9" name="Freeform: Shape 8">
              <a:extLst>
                <a:ext uri="{FF2B5EF4-FFF2-40B4-BE49-F238E27FC236}">
                  <a16:creationId xmlns:a16="http://schemas.microsoft.com/office/drawing/2014/main" id="{7C4978F3-C74F-47DD-AA84-4276057C47A7}"/>
                </a:ext>
              </a:extLst>
            </p:cNvPr>
            <p:cNvSpPr/>
            <p:nvPr/>
          </p:nvSpPr>
          <p:spPr>
            <a:xfrm>
              <a:off x="1437762" y="2769690"/>
              <a:ext cx="309774" cy="309774"/>
            </a:xfrm>
            <a:custGeom>
              <a:avLst/>
              <a:gdLst>
                <a:gd name="connsiteX0" fmla="*/ 0 w 309774"/>
                <a:gd name="connsiteY0" fmla="*/ 154887 h 309774"/>
                <a:gd name="connsiteX1" fmla="*/ 154887 w 309774"/>
                <a:gd name="connsiteY1" fmla="*/ 0 h 309774"/>
                <a:gd name="connsiteX2" fmla="*/ 309774 w 309774"/>
                <a:gd name="connsiteY2" fmla="*/ 154887 h 309774"/>
                <a:gd name="connsiteX3" fmla="*/ 154887 w 309774"/>
                <a:gd name="connsiteY3" fmla="*/ 309774 h 309774"/>
                <a:gd name="connsiteX4" fmla="*/ 0 w 309774"/>
                <a:gd name="connsiteY4" fmla="*/ 154887 h 309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774" h="309774">
                  <a:moveTo>
                    <a:pt x="0" y="154887"/>
                  </a:moveTo>
                  <a:cubicBezTo>
                    <a:pt x="0" y="69345"/>
                    <a:pt x="69345" y="0"/>
                    <a:pt x="154887" y="0"/>
                  </a:cubicBezTo>
                  <a:cubicBezTo>
                    <a:pt x="240429" y="0"/>
                    <a:pt x="309774" y="69345"/>
                    <a:pt x="309774" y="154887"/>
                  </a:cubicBezTo>
                  <a:cubicBezTo>
                    <a:pt x="309774" y="240429"/>
                    <a:pt x="240429" y="309774"/>
                    <a:pt x="154887" y="309774"/>
                  </a:cubicBezTo>
                  <a:cubicBezTo>
                    <a:pt x="69345" y="309774"/>
                    <a:pt x="0" y="240429"/>
                    <a:pt x="0" y="154887"/>
                  </a:cubicBezTo>
                  <a:close/>
                </a:path>
              </a:pathLst>
            </a:cu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57386" tIns="57386" rIns="57386" bIns="57386" numCol="1" spcCol="1270" anchor="ctr" anchorCtr="0">
              <a:noAutofit/>
            </a:bodyPr>
            <a:lstStyle/>
            <a:p>
              <a:pPr marL="0" lvl="0" indent="0" algn="ctr" defTabSz="622300">
                <a:lnSpc>
                  <a:spcPct val="90000"/>
                </a:lnSpc>
                <a:spcBef>
                  <a:spcPct val="0"/>
                </a:spcBef>
                <a:spcAft>
                  <a:spcPct val="35000"/>
                </a:spcAft>
                <a:buNone/>
              </a:pPr>
              <a:r>
                <a:rPr lang="en-US" sz="1400" kern="1200"/>
                <a:t>1</a:t>
              </a:r>
            </a:p>
          </p:txBody>
        </p:sp>
        <p:sp>
          <p:nvSpPr>
            <p:cNvPr id="11" name="Freeform: Shape 10">
              <a:extLst>
                <a:ext uri="{FF2B5EF4-FFF2-40B4-BE49-F238E27FC236}">
                  <a16:creationId xmlns:a16="http://schemas.microsoft.com/office/drawing/2014/main" id="{B407A8FE-8B2C-474A-A490-AC7F5BC76774}"/>
                </a:ext>
              </a:extLst>
            </p:cNvPr>
            <p:cNvSpPr/>
            <p:nvPr/>
          </p:nvSpPr>
          <p:spPr>
            <a:xfrm>
              <a:off x="1147424" y="3245062"/>
              <a:ext cx="890451" cy="1219220"/>
            </a:xfrm>
            <a:custGeom>
              <a:avLst/>
              <a:gdLst>
                <a:gd name="connsiteX0" fmla="*/ 0 w 890451"/>
                <a:gd name="connsiteY0" fmla="*/ 178090 h 1965600"/>
                <a:gd name="connsiteX1" fmla="*/ 267135 w 890451"/>
                <a:gd name="connsiteY1" fmla="*/ 178090 h 1965600"/>
                <a:gd name="connsiteX2" fmla="*/ 267135 w 890451"/>
                <a:gd name="connsiteY2" fmla="*/ 178090 h 1965600"/>
                <a:gd name="connsiteX3" fmla="*/ 267135 w 890451"/>
                <a:gd name="connsiteY3" fmla="*/ 178090 h 1965600"/>
                <a:gd name="connsiteX4" fmla="*/ 445226 w 890451"/>
                <a:gd name="connsiteY4" fmla="*/ 0 h 1965600"/>
                <a:gd name="connsiteX5" fmla="*/ 623316 w 890451"/>
                <a:gd name="connsiteY5" fmla="*/ 178090 h 1965600"/>
                <a:gd name="connsiteX6" fmla="*/ 623316 w 890451"/>
                <a:gd name="connsiteY6" fmla="*/ 178090 h 1965600"/>
                <a:gd name="connsiteX7" fmla="*/ 623316 w 890451"/>
                <a:gd name="connsiteY7" fmla="*/ 178090 h 1965600"/>
                <a:gd name="connsiteX8" fmla="*/ 890451 w 890451"/>
                <a:gd name="connsiteY8" fmla="*/ 178090 h 1965600"/>
                <a:gd name="connsiteX9" fmla="*/ 890451 w 890451"/>
                <a:gd name="connsiteY9" fmla="*/ 1965600 h 1965600"/>
                <a:gd name="connsiteX10" fmla="*/ 0 w 890451"/>
                <a:gd name="connsiteY10" fmla="*/ 1965600 h 1965600"/>
                <a:gd name="connsiteX11" fmla="*/ 0 w 890451"/>
                <a:gd name="connsiteY11" fmla="*/ 178090 h 19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0451" h="1965600">
                  <a:moveTo>
                    <a:pt x="0" y="178090"/>
                  </a:moveTo>
                  <a:lnTo>
                    <a:pt x="267135" y="178090"/>
                  </a:lnTo>
                  <a:lnTo>
                    <a:pt x="267135" y="178090"/>
                  </a:lnTo>
                  <a:lnTo>
                    <a:pt x="267135" y="178090"/>
                  </a:lnTo>
                  <a:lnTo>
                    <a:pt x="445226" y="0"/>
                  </a:lnTo>
                  <a:lnTo>
                    <a:pt x="623316" y="178090"/>
                  </a:lnTo>
                  <a:lnTo>
                    <a:pt x="623316" y="178090"/>
                  </a:lnTo>
                  <a:lnTo>
                    <a:pt x="623316" y="178090"/>
                  </a:lnTo>
                  <a:lnTo>
                    <a:pt x="890451" y="178090"/>
                  </a:lnTo>
                  <a:lnTo>
                    <a:pt x="890451" y="1965600"/>
                  </a:lnTo>
                  <a:lnTo>
                    <a:pt x="0" y="1965600"/>
                  </a:lnTo>
                  <a:lnTo>
                    <a:pt x="0" y="178090"/>
                  </a:lnTo>
                  <a:close/>
                </a:path>
              </a:pathLst>
            </a:custGeom>
          </p:spPr>
          <p:style>
            <a:lnRef idx="2">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70240" tIns="343190" rIns="70240" bIns="165100" numCol="1" spcCol="1270" anchor="ctr" anchorCtr="0">
              <a:noAutofit/>
            </a:bodyPr>
            <a:lstStyle/>
            <a:p>
              <a:pPr marL="0" lvl="0" indent="0" defTabSz="488950">
                <a:lnSpc>
                  <a:spcPct val="90000"/>
                </a:lnSpc>
                <a:spcBef>
                  <a:spcPct val="0"/>
                </a:spcBef>
                <a:spcAft>
                  <a:spcPct val="35000"/>
                </a:spcAft>
                <a:buNone/>
              </a:pPr>
              <a:r>
                <a:rPr lang="en-US" sz="1200" kern="1200" dirty="0"/>
                <a:t>Problem</a:t>
              </a:r>
            </a:p>
          </p:txBody>
        </p:sp>
        <p:sp>
          <p:nvSpPr>
            <p:cNvPr id="42" name="Rectangle 41">
              <a:extLst>
                <a:ext uri="{FF2B5EF4-FFF2-40B4-BE49-F238E27FC236}">
                  <a16:creationId xmlns:a16="http://schemas.microsoft.com/office/drawing/2014/main" id="{7A0E7445-DA02-40E1-8441-97F23CB5452F}"/>
                </a:ext>
              </a:extLst>
            </p:cNvPr>
            <p:cNvSpPr/>
            <p:nvPr/>
          </p:nvSpPr>
          <p:spPr>
            <a:xfrm>
              <a:off x="2136815" y="2924544"/>
              <a:ext cx="890451" cy="72"/>
            </a:xfrm>
            <a:prstGeom prst="rect">
              <a:avLst/>
            </a:prstGeom>
          </p:spPr>
          <p:style>
            <a:lnRef idx="2">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sp>
        <p:sp>
          <p:nvSpPr>
            <p:cNvPr id="54" name="Arrow: Chevron 53">
              <a:extLst>
                <a:ext uri="{FF2B5EF4-FFF2-40B4-BE49-F238E27FC236}">
                  <a16:creationId xmlns:a16="http://schemas.microsoft.com/office/drawing/2014/main" id="{7DCBA4D3-DB27-4BBA-9A86-3EFF3357C624}"/>
                </a:ext>
              </a:extLst>
            </p:cNvPr>
            <p:cNvSpPr/>
            <p:nvPr/>
          </p:nvSpPr>
          <p:spPr>
            <a:xfrm>
              <a:off x="3051012" y="2891303"/>
              <a:ext cx="45511" cy="85568"/>
            </a:xfrm>
            <a:prstGeom prst="chevron">
              <a:avLst>
                <a:gd name="adj" fmla="val 90000"/>
              </a:avLst>
            </a:prstGeom>
          </p:spPr>
          <p:style>
            <a:lnRef idx="2">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sp>
        <p:sp>
          <p:nvSpPr>
            <p:cNvPr id="56" name="Freeform: Shape 55">
              <a:extLst>
                <a:ext uri="{FF2B5EF4-FFF2-40B4-BE49-F238E27FC236}">
                  <a16:creationId xmlns:a16="http://schemas.microsoft.com/office/drawing/2014/main" id="{6A838154-9BE9-4459-9BC2-2FA7B0905406}"/>
                </a:ext>
              </a:extLst>
            </p:cNvPr>
            <p:cNvSpPr/>
            <p:nvPr/>
          </p:nvSpPr>
          <p:spPr>
            <a:xfrm>
              <a:off x="2427153" y="2769693"/>
              <a:ext cx="309774" cy="309774"/>
            </a:xfrm>
            <a:custGeom>
              <a:avLst/>
              <a:gdLst>
                <a:gd name="connsiteX0" fmla="*/ 0 w 309774"/>
                <a:gd name="connsiteY0" fmla="*/ 154887 h 309774"/>
                <a:gd name="connsiteX1" fmla="*/ 154887 w 309774"/>
                <a:gd name="connsiteY1" fmla="*/ 0 h 309774"/>
                <a:gd name="connsiteX2" fmla="*/ 309774 w 309774"/>
                <a:gd name="connsiteY2" fmla="*/ 154887 h 309774"/>
                <a:gd name="connsiteX3" fmla="*/ 154887 w 309774"/>
                <a:gd name="connsiteY3" fmla="*/ 309774 h 309774"/>
                <a:gd name="connsiteX4" fmla="*/ 0 w 309774"/>
                <a:gd name="connsiteY4" fmla="*/ 154887 h 309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774" h="309774">
                  <a:moveTo>
                    <a:pt x="0" y="154887"/>
                  </a:moveTo>
                  <a:cubicBezTo>
                    <a:pt x="0" y="69345"/>
                    <a:pt x="69345" y="0"/>
                    <a:pt x="154887" y="0"/>
                  </a:cubicBezTo>
                  <a:cubicBezTo>
                    <a:pt x="240429" y="0"/>
                    <a:pt x="309774" y="69345"/>
                    <a:pt x="309774" y="154887"/>
                  </a:cubicBezTo>
                  <a:cubicBezTo>
                    <a:pt x="309774" y="240429"/>
                    <a:pt x="240429" y="309774"/>
                    <a:pt x="154887" y="309774"/>
                  </a:cubicBezTo>
                  <a:cubicBezTo>
                    <a:pt x="69345" y="309774"/>
                    <a:pt x="0" y="240429"/>
                    <a:pt x="0" y="154887"/>
                  </a:cubicBezTo>
                  <a:close/>
                </a:path>
              </a:pathLst>
            </a:cu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57386" tIns="57386" rIns="57386" bIns="57386" numCol="1" spcCol="1270" anchor="ctr" anchorCtr="0">
              <a:noAutofit/>
            </a:bodyPr>
            <a:lstStyle/>
            <a:p>
              <a:pPr marL="0" lvl="0" indent="0" algn="ctr" defTabSz="622300">
                <a:lnSpc>
                  <a:spcPct val="90000"/>
                </a:lnSpc>
                <a:spcBef>
                  <a:spcPct val="0"/>
                </a:spcBef>
                <a:spcAft>
                  <a:spcPct val="35000"/>
                </a:spcAft>
                <a:buNone/>
              </a:pPr>
              <a:r>
                <a:rPr lang="en-US" sz="1400" kern="1200"/>
                <a:t>2</a:t>
              </a:r>
            </a:p>
          </p:txBody>
        </p:sp>
        <p:sp>
          <p:nvSpPr>
            <p:cNvPr id="59" name="Freeform: Shape 58">
              <a:extLst>
                <a:ext uri="{FF2B5EF4-FFF2-40B4-BE49-F238E27FC236}">
                  <a16:creationId xmlns:a16="http://schemas.microsoft.com/office/drawing/2014/main" id="{CE7734CF-6C9F-4784-8222-6B853C0E67BA}"/>
                </a:ext>
              </a:extLst>
            </p:cNvPr>
            <p:cNvSpPr/>
            <p:nvPr/>
          </p:nvSpPr>
          <p:spPr>
            <a:xfrm>
              <a:off x="2136815" y="3245070"/>
              <a:ext cx="890451" cy="1219220"/>
            </a:xfrm>
            <a:custGeom>
              <a:avLst/>
              <a:gdLst>
                <a:gd name="connsiteX0" fmla="*/ 0 w 890451"/>
                <a:gd name="connsiteY0" fmla="*/ 178090 h 1965600"/>
                <a:gd name="connsiteX1" fmla="*/ 267135 w 890451"/>
                <a:gd name="connsiteY1" fmla="*/ 178090 h 1965600"/>
                <a:gd name="connsiteX2" fmla="*/ 267135 w 890451"/>
                <a:gd name="connsiteY2" fmla="*/ 178090 h 1965600"/>
                <a:gd name="connsiteX3" fmla="*/ 267135 w 890451"/>
                <a:gd name="connsiteY3" fmla="*/ 178090 h 1965600"/>
                <a:gd name="connsiteX4" fmla="*/ 445226 w 890451"/>
                <a:gd name="connsiteY4" fmla="*/ 0 h 1965600"/>
                <a:gd name="connsiteX5" fmla="*/ 623316 w 890451"/>
                <a:gd name="connsiteY5" fmla="*/ 178090 h 1965600"/>
                <a:gd name="connsiteX6" fmla="*/ 623316 w 890451"/>
                <a:gd name="connsiteY6" fmla="*/ 178090 h 1965600"/>
                <a:gd name="connsiteX7" fmla="*/ 623316 w 890451"/>
                <a:gd name="connsiteY7" fmla="*/ 178090 h 1965600"/>
                <a:gd name="connsiteX8" fmla="*/ 890451 w 890451"/>
                <a:gd name="connsiteY8" fmla="*/ 178090 h 1965600"/>
                <a:gd name="connsiteX9" fmla="*/ 890451 w 890451"/>
                <a:gd name="connsiteY9" fmla="*/ 1965600 h 1965600"/>
                <a:gd name="connsiteX10" fmla="*/ 0 w 890451"/>
                <a:gd name="connsiteY10" fmla="*/ 1965600 h 1965600"/>
                <a:gd name="connsiteX11" fmla="*/ 0 w 890451"/>
                <a:gd name="connsiteY11" fmla="*/ 178090 h 19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0451" h="1965600">
                  <a:moveTo>
                    <a:pt x="0" y="178090"/>
                  </a:moveTo>
                  <a:lnTo>
                    <a:pt x="267135" y="178090"/>
                  </a:lnTo>
                  <a:lnTo>
                    <a:pt x="267135" y="178090"/>
                  </a:lnTo>
                  <a:lnTo>
                    <a:pt x="267135" y="178090"/>
                  </a:lnTo>
                  <a:lnTo>
                    <a:pt x="445226" y="0"/>
                  </a:lnTo>
                  <a:lnTo>
                    <a:pt x="623316" y="178090"/>
                  </a:lnTo>
                  <a:lnTo>
                    <a:pt x="623316" y="178090"/>
                  </a:lnTo>
                  <a:lnTo>
                    <a:pt x="623316" y="178090"/>
                  </a:lnTo>
                  <a:lnTo>
                    <a:pt x="890451" y="178090"/>
                  </a:lnTo>
                  <a:lnTo>
                    <a:pt x="890451" y="1965600"/>
                  </a:lnTo>
                  <a:lnTo>
                    <a:pt x="0" y="1965600"/>
                  </a:lnTo>
                  <a:lnTo>
                    <a:pt x="0" y="178090"/>
                  </a:lnTo>
                  <a:close/>
                </a:path>
              </a:pathLst>
            </a:custGeom>
          </p:spPr>
          <p:style>
            <a:lnRef idx="2">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70240" tIns="343190" rIns="70240" bIns="165100" numCol="1" spcCol="1270" anchor="ctr" anchorCtr="0">
              <a:noAutofit/>
            </a:bodyPr>
            <a:lstStyle/>
            <a:p>
              <a:pPr marL="0" lvl="0" indent="0" defTabSz="488950">
                <a:lnSpc>
                  <a:spcPct val="90000"/>
                </a:lnSpc>
                <a:spcBef>
                  <a:spcPct val="0"/>
                </a:spcBef>
                <a:spcAft>
                  <a:spcPct val="35000"/>
                </a:spcAft>
                <a:buNone/>
              </a:pPr>
              <a:r>
                <a:rPr lang="en-US" sz="1200" kern="1200" dirty="0"/>
                <a:t>Approach</a:t>
              </a:r>
            </a:p>
          </p:txBody>
        </p:sp>
        <p:sp>
          <p:nvSpPr>
            <p:cNvPr id="60" name="Rectangle 59">
              <a:extLst>
                <a:ext uri="{FF2B5EF4-FFF2-40B4-BE49-F238E27FC236}">
                  <a16:creationId xmlns:a16="http://schemas.microsoft.com/office/drawing/2014/main" id="{19FB2AB8-9710-4FBF-8257-7BFC4834320E}"/>
                </a:ext>
              </a:extLst>
            </p:cNvPr>
            <p:cNvSpPr/>
            <p:nvPr/>
          </p:nvSpPr>
          <p:spPr>
            <a:xfrm>
              <a:off x="3126206" y="2924544"/>
              <a:ext cx="890451" cy="72"/>
            </a:xfrm>
            <a:prstGeom prst="rect">
              <a:avLst/>
            </a:prstGeom>
          </p:spPr>
          <p:style>
            <a:lnRef idx="2">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sp>
        <p:sp>
          <p:nvSpPr>
            <p:cNvPr id="61" name="Arrow: Chevron 60">
              <a:extLst>
                <a:ext uri="{FF2B5EF4-FFF2-40B4-BE49-F238E27FC236}">
                  <a16:creationId xmlns:a16="http://schemas.microsoft.com/office/drawing/2014/main" id="{D19B0DC1-5774-4A15-A5F1-14B5E047DBDC}"/>
                </a:ext>
              </a:extLst>
            </p:cNvPr>
            <p:cNvSpPr/>
            <p:nvPr/>
          </p:nvSpPr>
          <p:spPr>
            <a:xfrm>
              <a:off x="4040403" y="2891303"/>
              <a:ext cx="45511" cy="85568"/>
            </a:xfrm>
            <a:prstGeom prst="chevron">
              <a:avLst>
                <a:gd name="adj" fmla="val 90000"/>
              </a:avLst>
            </a:prstGeom>
          </p:spPr>
          <p:style>
            <a:lnRef idx="2">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sp>
        <p:sp>
          <p:nvSpPr>
            <p:cNvPr id="62" name="Freeform: Shape 61">
              <a:extLst>
                <a:ext uri="{FF2B5EF4-FFF2-40B4-BE49-F238E27FC236}">
                  <a16:creationId xmlns:a16="http://schemas.microsoft.com/office/drawing/2014/main" id="{56EE711E-AE09-40EA-A08F-3D4D2149C659}"/>
                </a:ext>
              </a:extLst>
            </p:cNvPr>
            <p:cNvSpPr/>
            <p:nvPr/>
          </p:nvSpPr>
          <p:spPr>
            <a:xfrm>
              <a:off x="3416544" y="2769693"/>
              <a:ext cx="309774" cy="309774"/>
            </a:xfrm>
            <a:custGeom>
              <a:avLst/>
              <a:gdLst>
                <a:gd name="connsiteX0" fmla="*/ 0 w 309774"/>
                <a:gd name="connsiteY0" fmla="*/ 154887 h 309774"/>
                <a:gd name="connsiteX1" fmla="*/ 154887 w 309774"/>
                <a:gd name="connsiteY1" fmla="*/ 0 h 309774"/>
                <a:gd name="connsiteX2" fmla="*/ 309774 w 309774"/>
                <a:gd name="connsiteY2" fmla="*/ 154887 h 309774"/>
                <a:gd name="connsiteX3" fmla="*/ 154887 w 309774"/>
                <a:gd name="connsiteY3" fmla="*/ 309774 h 309774"/>
                <a:gd name="connsiteX4" fmla="*/ 0 w 309774"/>
                <a:gd name="connsiteY4" fmla="*/ 154887 h 309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774" h="309774">
                  <a:moveTo>
                    <a:pt x="0" y="154887"/>
                  </a:moveTo>
                  <a:cubicBezTo>
                    <a:pt x="0" y="69345"/>
                    <a:pt x="69345" y="0"/>
                    <a:pt x="154887" y="0"/>
                  </a:cubicBezTo>
                  <a:cubicBezTo>
                    <a:pt x="240429" y="0"/>
                    <a:pt x="309774" y="69345"/>
                    <a:pt x="309774" y="154887"/>
                  </a:cubicBezTo>
                  <a:cubicBezTo>
                    <a:pt x="309774" y="240429"/>
                    <a:pt x="240429" y="309774"/>
                    <a:pt x="154887" y="309774"/>
                  </a:cubicBezTo>
                  <a:cubicBezTo>
                    <a:pt x="69345" y="309774"/>
                    <a:pt x="0" y="240429"/>
                    <a:pt x="0" y="154887"/>
                  </a:cubicBezTo>
                  <a:close/>
                </a:path>
              </a:pathLst>
            </a:cu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57386" tIns="57386" rIns="57386" bIns="57386" numCol="1" spcCol="1270" anchor="ctr" anchorCtr="0">
              <a:noAutofit/>
            </a:bodyPr>
            <a:lstStyle/>
            <a:p>
              <a:pPr marL="0" lvl="0" indent="0" algn="ctr" defTabSz="622300">
                <a:lnSpc>
                  <a:spcPct val="90000"/>
                </a:lnSpc>
                <a:spcBef>
                  <a:spcPct val="0"/>
                </a:spcBef>
                <a:spcAft>
                  <a:spcPct val="35000"/>
                </a:spcAft>
                <a:buNone/>
              </a:pPr>
              <a:r>
                <a:rPr lang="en-US" sz="1400" kern="1200"/>
                <a:t>3</a:t>
              </a:r>
            </a:p>
          </p:txBody>
        </p:sp>
        <p:sp>
          <p:nvSpPr>
            <p:cNvPr id="63" name="Freeform: Shape 62">
              <a:extLst>
                <a:ext uri="{FF2B5EF4-FFF2-40B4-BE49-F238E27FC236}">
                  <a16:creationId xmlns:a16="http://schemas.microsoft.com/office/drawing/2014/main" id="{569F9975-629A-4837-A6BB-226AFEA38C5D}"/>
                </a:ext>
              </a:extLst>
            </p:cNvPr>
            <p:cNvSpPr/>
            <p:nvPr/>
          </p:nvSpPr>
          <p:spPr>
            <a:xfrm>
              <a:off x="3126206" y="3245070"/>
              <a:ext cx="890451" cy="1219220"/>
            </a:xfrm>
            <a:custGeom>
              <a:avLst/>
              <a:gdLst>
                <a:gd name="connsiteX0" fmla="*/ 0 w 890451"/>
                <a:gd name="connsiteY0" fmla="*/ 178090 h 1965600"/>
                <a:gd name="connsiteX1" fmla="*/ 267135 w 890451"/>
                <a:gd name="connsiteY1" fmla="*/ 178090 h 1965600"/>
                <a:gd name="connsiteX2" fmla="*/ 267135 w 890451"/>
                <a:gd name="connsiteY2" fmla="*/ 178090 h 1965600"/>
                <a:gd name="connsiteX3" fmla="*/ 267135 w 890451"/>
                <a:gd name="connsiteY3" fmla="*/ 178090 h 1965600"/>
                <a:gd name="connsiteX4" fmla="*/ 445226 w 890451"/>
                <a:gd name="connsiteY4" fmla="*/ 0 h 1965600"/>
                <a:gd name="connsiteX5" fmla="*/ 623316 w 890451"/>
                <a:gd name="connsiteY5" fmla="*/ 178090 h 1965600"/>
                <a:gd name="connsiteX6" fmla="*/ 623316 w 890451"/>
                <a:gd name="connsiteY6" fmla="*/ 178090 h 1965600"/>
                <a:gd name="connsiteX7" fmla="*/ 623316 w 890451"/>
                <a:gd name="connsiteY7" fmla="*/ 178090 h 1965600"/>
                <a:gd name="connsiteX8" fmla="*/ 890451 w 890451"/>
                <a:gd name="connsiteY8" fmla="*/ 178090 h 1965600"/>
                <a:gd name="connsiteX9" fmla="*/ 890451 w 890451"/>
                <a:gd name="connsiteY9" fmla="*/ 1965600 h 1965600"/>
                <a:gd name="connsiteX10" fmla="*/ 0 w 890451"/>
                <a:gd name="connsiteY10" fmla="*/ 1965600 h 1965600"/>
                <a:gd name="connsiteX11" fmla="*/ 0 w 890451"/>
                <a:gd name="connsiteY11" fmla="*/ 178090 h 19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0451" h="1965600">
                  <a:moveTo>
                    <a:pt x="0" y="178090"/>
                  </a:moveTo>
                  <a:lnTo>
                    <a:pt x="267135" y="178090"/>
                  </a:lnTo>
                  <a:lnTo>
                    <a:pt x="267135" y="178090"/>
                  </a:lnTo>
                  <a:lnTo>
                    <a:pt x="267135" y="178090"/>
                  </a:lnTo>
                  <a:lnTo>
                    <a:pt x="445226" y="0"/>
                  </a:lnTo>
                  <a:lnTo>
                    <a:pt x="623316" y="178090"/>
                  </a:lnTo>
                  <a:lnTo>
                    <a:pt x="623316" y="178090"/>
                  </a:lnTo>
                  <a:lnTo>
                    <a:pt x="623316" y="178090"/>
                  </a:lnTo>
                  <a:lnTo>
                    <a:pt x="890451" y="178090"/>
                  </a:lnTo>
                  <a:lnTo>
                    <a:pt x="890451" y="1965600"/>
                  </a:lnTo>
                  <a:lnTo>
                    <a:pt x="0" y="1965600"/>
                  </a:lnTo>
                  <a:lnTo>
                    <a:pt x="0" y="178090"/>
                  </a:lnTo>
                  <a:close/>
                </a:path>
              </a:pathLst>
            </a:custGeom>
          </p:spPr>
          <p:style>
            <a:lnRef idx="2">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70240" tIns="343190" rIns="70240" bIns="165100" numCol="1" spcCol="1270" anchor="ctr" anchorCtr="0">
              <a:noAutofit/>
            </a:bodyPr>
            <a:lstStyle/>
            <a:p>
              <a:pPr marL="0" lvl="0" indent="0" defTabSz="488950">
                <a:lnSpc>
                  <a:spcPct val="90000"/>
                </a:lnSpc>
                <a:spcBef>
                  <a:spcPct val="0"/>
                </a:spcBef>
                <a:spcAft>
                  <a:spcPct val="35000"/>
                </a:spcAft>
                <a:buNone/>
              </a:pPr>
              <a:r>
                <a:rPr lang="en-US" sz="1200" kern="1200" dirty="0"/>
                <a:t>Data Generation</a:t>
              </a:r>
            </a:p>
          </p:txBody>
        </p:sp>
        <p:sp>
          <p:nvSpPr>
            <p:cNvPr id="64" name="Rectangle 63">
              <a:extLst>
                <a:ext uri="{FF2B5EF4-FFF2-40B4-BE49-F238E27FC236}">
                  <a16:creationId xmlns:a16="http://schemas.microsoft.com/office/drawing/2014/main" id="{C1524FCD-2B20-4C24-9D26-6D1F62233A9A}"/>
                </a:ext>
              </a:extLst>
            </p:cNvPr>
            <p:cNvSpPr/>
            <p:nvPr/>
          </p:nvSpPr>
          <p:spPr>
            <a:xfrm>
              <a:off x="4115597" y="2924544"/>
              <a:ext cx="890451" cy="72"/>
            </a:xfrm>
            <a:prstGeom prst="rect">
              <a:avLst/>
            </a:prstGeom>
          </p:spPr>
          <p:style>
            <a:lnRef idx="2">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sp>
        <p:sp>
          <p:nvSpPr>
            <p:cNvPr id="65" name="Arrow: Chevron 64">
              <a:extLst>
                <a:ext uri="{FF2B5EF4-FFF2-40B4-BE49-F238E27FC236}">
                  <a16:creationId xmlns:a16="http://schemas.microsoft.com/office/drawing/2014/main" id="{BD3099B0-F99D-458F-8DEA-87A388E28EF0}"/>
                </a:ext>
              </a:extLst>
            </p:cNvPr>
            <p:cNvSpPr/>
            <p:nvPr/>
          </p:nvSpPr>
          <p:spPr>
            <a:xfrm>
              <a:off x="5029794" y="2891303"/>
              <a:ext cx="45511" cy="85568"/>
            </a:xfrm>
            <a:prstGeom prst="chevron">
              <a:avLst>
                <a:gd name="adj" fmla="val 90000"/>
              </a:avLst>
            </a:prstGeom>
          </p:spPr>
          <p:style>
            <a:lnRef idx="2">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sp>
        <p:sp>
          <p:nvSpPr>
            <p:cNvPr id="66" name="Freeform: Shape 65">
              <a:extLst>
                <a:ext uri="{FF2B5EF4-FFF2-40B4-BE49-F238E27FC236}">
                  <a16:creationId xmlns:a16="http://schemas.microsoft.com/office/drawing/2014/main" id="{2652375B-DF10-4D0E-980C-976A7B74F35E}"/>
                </a:ext>
              </a:extLst>
            </p:cNvPr>
            <p:cNvSpPr/>
            <p:nvPr/>
          </p:nvSpPr>
          <p:spPr>
            <a:xfrm>
              <a:off x="4405935" y="2769693"/>
              <a:ext cx="309774" cy="309774"/>
            </a:xfrm>
            <a:custGeom>
              <a:avLst/>
              <a:gdLst>
                <a:gd name="connsiteX0" fmla="*/ 0 w 309774"/>
                <a:gd name="connsiteY0" fmla="*/ 154887 h 309774"/>
                <a:gd name="connsiteX1" fmla="*/ 154887 w 309774"/>
                <a:gd name="connsiteY1" fmla="*/ 0 h 309774"/>
                <a:gd name="connsiteX2" fmla="*/ 309774 w 309774"/>
                <a:gd name="connsiteY2" fmla="*/ 154887 h 309774"/>
                <a:gd name="connsiteX3" fmla="*/ 154887 w 309774"/>
                <a:gd name="connsiteY3" fmla="*/ 309774 h 309774"/>
                <a:gd name="connsiteX4" fmla="*/ 0 w 309774"/>
                <a:gd name="connsiteY4" fmla="*/ 154887 h 309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774" h="309774">
                  <a:moveTo>
                    <a:pt x="0" y="154887"/>
                  </a:moveTo>
                  <a:cubicBezTo>
                    <a:pt x="0" y="69345"/>
                    <a:pt x="69345" y="0"/>
                    <a:pt x="154887" y="0"/>
                  </a:cubicBezTo>
                  <a:cubicBezTo>
                    <a:pt x="240429" y="0"/>
                    <a:pt x="309774" y="69345"/>
                    <a:pt x="309774" y="154887"/>
                  </a:cubicBezTo>
                  <a:cubicBezTo>
                    <a:pt x="309774" y="240429"/>
                    <a:pt x="240429" y="309774"/>
                    <a:pt x="154887" y="309774"/>
                  </a:cubicBezTo>
                  <a:cubicBezTo>
                    <a:pt x="69345" y="309774"/>
                    <a:pt x="0" y="240429"/>
                    <a:pt x="0" y="154887"/>
                  </a:cubicBezTo>
                  <a:close/>
                </a:path>
              </a:pathLst>
            </a:cu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57386" tIns="57386" rIns="57386" bIns="57386" numCol="1" spcCol="1270" anchor="ctr" anchorCtr="0">
              <a:noAutofit/>
            </a:bodyPr>
            <a:lstStyle/>
            <a:p>
              <a:pPr marL="0" lvl="0" indent="0" algn="ctr" defTabSz="622300">
                <a:lnSpc>
                  <a:spcPct val="90000"/>
                </a:lnSpc>
                <a:spcBef>
                  <a:spcPct val="0"/>
                </a:spcBef>
                <a:spcAft>
                  <a:spcPct val="35000"/>
                </a:spcAft>
                <a:buNone/>
              </a:pPr>
              <a:r>
                <a:rPr lang="en-US" sz="1400" kern="1200"/>
                <a:t>4</a:t>
              </a:r>
            </a:p>
          </p:txBody>
        </p:sp>
        <p:sp>
          <p:nvSpPr>
            <p:cNvPr id="67" name="Freeform: Shape 66">
              <a:extLst>
                <a:ext uri="{FF2B5EF4-FFF2-40B4-BE49-F238E27FC236}">
                  <a16:creationId xmlns:a16="http://schemas.microsoft.com/office/drawing/2014/main" id="{84B1B94A-227B-45F6-836C-BCF2360C272D}"/>
                </a:ext>
              </a:extLst>
            </p:cNvPr>
            <p:cNvSpPr/>
            <p:nvPr/>
          </p:nvSpPr>
          <p:spPr>
            <a:xfrm>
              <a:off x="4115597" y="3245070"/>
              <a:ext cx="890451" cy="1219220"/>
            </a:xfrm>
            <a:custGeom>
              <a:avLst/>
              <a:gdLst>
                <a:gd name="connsiteX0" fmla="*/ 0 w 890451"/>
                <a:gd name="connsiteY0" fmla="*/ 178090 h 1965600"/>
                <a:gd name="connsiteX1" fmla="*/ 267135 w 890451"/>
                <a:gd name="connsiteY1" fmla="*/ 178090 h 1965600"/>
                <a:gd name="connsiteX2" fmla="*/ 267135 w 890451"/>
                <a:gd name="connsiteY2" fmla="*/ 178090 h 1965600"/>
                <a:gd name="connsiteX3" fmla="*/ 267135 w 890451"/>
                <a:gd name="connsiteY3" fmla="*/ 178090 h 1965600"/>
                <a:gd name="connsiteX4" fmla="*/ 445226 w 890451"/>
                <a:gd name="connsiteY4" fmla="*/ 0 h 1965600"/>
                <a:gd name="connsiteX5" fmla="*/ 623316 w 890451"/>
                <a:gd name="connsiteY5" fmla="*/ 178090 h 1965600"/>
                <a:gd name="connsiteX6" fmla="*/ 623316 w 890451"/>
                <a:gd name="connsiteY6" fmla="*/ 178090 h 1965600"/>
                <a:gd name="connsiteX7" fmla="*/ 623316 w 890451"/>
                <a:gd name="connsiteY7" fmla="*/ 178090 h 1965600"/>
                <a:gd name="connsiteX8" fmla="*/ 890451 w 890451"/>
                <a:gd name="connsiteY8" fmla="*/ 178090 h 1965600"/>
                <a:gd name="connsiteX9" fmla="*/ 890451 w 890451"/>
                <a:gd name="connsiteY9" fmla="*/ 1965600 h 1965600"/>
                <a:gd name="connsiteX10" fmla="*/ 0 w 890451"/>
                <a:gd name="connsiteY10" fmla="*/ 1965600 h 1965600"/>
                <a:gd name="connsiteX11" fmla="*/ 0 w 890451"/>
                <a:gd name="connsiteY11" fmla="*/ 178090 h 19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0451" h="1965600">
                  <a:moveTo>
                    <a:pt x="0" y="178090"/>
                  </a:moveTo>
                  <a:lnTo>
                    <a:pt x="267135" y="178090"/>
                  </a:lnTo>
                  <a:lnTo>
                    <a:pt x="267135" y="178090"/>
                  </a:lnTo>
                  <a:lnTo>
                    <a:pt x="267135" y="178090"/>
                  </a:lnTo>
                  <a:lnTo>
                    <a:pt x="445226" y="0"/>
                  </a:lnTo>
                  <a:lnTo>
                    <a:pt x="623316" y="178090"/>
                  </a:lnTo>
                  <a:lnTo>
                    <a:pt x="623316" y="178090"/>
                  </a:lnTo>
                  <a:lnTo>
                    <a:pt x="623316" y="178090"/>
                  </a:lnTo>
                  <a:lnTo>
                    <a:pt x="890451" y="178090"/>
                  </a:lnTo>
                  <a:lnTo>
                    <a:pt x="890451" y="1965600"/>
                  </a:lnTo>
                  <a:lnTo>
                    <a:pt x="0" y="1965600"/>
                  </a:lnTo>
                  <a:lnTo>
                    <a:pt x="0" y="178090"/>
                  </a:lnTo>
                  <a:close/>
                </a:path>
              </a:pathLst>
            </a:custGeom>
          </p:spPr>
          <p:style>
            <a:lnRef idx="2">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70240" tIns="343190" rIns="70240" bIns="165100" numCol="1" spcCol="1270" anchor="ctr" anchorCtr="0">
              <a:noAutofit/>
            </a:bodyPr>
            <a:lstStyle/>
            <a:p>
              <a:pPr marL="0" lvl="0" indent="0" defTabSz="488950">
                <a:lnSpc>
                  <a:spcPct val="90000"/>
                </a:lnSpc>
                <a:spcBef>
                  <a:spcPct val="0"/>
                </a:spcBef>
                <a:spcAft>
                  <a:spcPct val="35000"/>
                </a:spcAft>
                <a:buNone/>
              </a:pPr>
              <a:r>
                <a:rPr lang="en-US" sz="1200" kern="1200" dirty="0"/>
                <a:t>Data Segmentation</a:t>
              </a:r>
            </a:p>
          </p:txBody>
        </p:sp>
        <p:sp>
          <p:nvSpPr>
            <p:cNvPr id="68" name="Rectangle 67">
              <a:extLst>
                <a:ext uri="{FF2B5EF4-FFF2-40B4-BE49-F238E27FC236}">
                  <a16:creationId xmlns:a16="http://schemas.microsoft.com/office/drawing/2014/main" id="{3B084004-D57D-44D8-BBD9-FC0C5F629A95}"/>
                </a:ext>
              </a:extLst>
            </p:cNvPr>
            <p:cNvSpPr/>
            <p:nvPr/>
          </p:nvSpPr>
          <p:spPr>
            <a:xfrm>
              <a:off x="5104988" y="2924544"/>
              <a:ext cx="890451" cy="72"/>
            </a:xfrm>
            <a:prstGeom prst="rect">
              <a:avLst/>
            </a:prstGeom>
          </p:spPr>
          <p:style>
            <a:lnRef idx="2">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sp>
        <p:sp>
          <p:nvSpPr>
            <p:cNvPr id="69" name="Arrow: Chevron 68">
              <a:extLst>
                <a:ext uri="{FF2B5EF4-FFF2-40B4-BE49-F238E27FC236}">
                  <a16:creationId xmlns:a16="http://schemas.microsoft.com/office/drawing/2014/main" id="{27C3C11B-4426-43A2-B8FE-430251CCCA55}"/>
                </a:ext>
              </a:extLst>
            </p:cNvPr>
            <p:cNvSpPr/>
            <p:nvPr/>
          </p:nvSpPr>
          <p:spPr>
            <a:xfrm>
              <a:off x="6019185" y="2891303"/>
              <a:ext cx="45511" cy="85568"/>
            </a:xfrm>
            <a:prstGeom prst="chevron">
              <a:avLst>
                <a:gd name="adj" fmla="val 90000"/>
              </a:avLst>
            </a:prstGeom>
          </p:spPr>
          <p:style>
            <a:lnRef idx="2">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sp>
        <p:sp>
          <p:nvSpPr>
            <p:cNvPr id="70" name="Freeform: Shape 69">
              <a:extLst>
                <a:ext uri="{FF2B5EF4-FFF2-40B4-BE49-F238E27FC236}">
                  <a16:creationId xmlns:a16="http://schemas.microsoft.com/office/drawing/2014/main" id="{452D0109-09A9-49FE-830F-C14E114BCC80}"/>
                </a:ext>
              </a:extLst>
            </p:cNvPr>
            <p:cNvSpPr/>
            <p:nvPr/>
          </p:nvSpPr>
          <p:spPr>
            <a:xfrm>
              <a:off x="5395326" y="2769693"/>
              <a:ext cx="309774" cy="309774"/>
            </a:xfrm>
            <a:custGeom>
              <a:avLst/>
              <a:gdLst>
                <a:gd name="connsiteX0" fmla="*/ 0 w 309774"/>
                <a:gd name="connsiteY0" fmla="*/ 154887 h 309774"/>
                <a:gd name="connsiteX1" fmla="*/ 154887 w 309774"/>
                <a:gd name="connsiteY1" fmla="*/ 0 h 309774"/>
                <a:gd name="connsiteX2" fmla="*/ 309774 w 309774"/>
                <a:gd name="connsiteY2" fmla="*/ 154887 h 309774"/>
                <a:gd name="connsiteX3" fmla="*/ 154887 w 309774"/>
                <a:gd name="connsiteY3" fmla="*/ 309774 h 309774"/>
                <a:gd name="connsiteX4" fmla="*/ 0 w 309774"/>
                <a:gd name="connsiteY4" fmla="*/ 154887 h 309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774" h="309774">
                  <a:moveTo>
                    <a:pt x="0" y="154887"/>
                  </a:moveTo>
                  <a:cubicBezTo>
                    <a:pt x="0" y="69345"/>
                    <a:pt x="69345" y="0"/>
                    <a:pt x="154887" y="0"/>
                  </a:cubicBezTo>
                  <a:cubicBezTo>
                    <a:pt x="240429" y="0"/>
                    <a:pt x="309774" y="69345"/>
                    <a:pt x="309774" y="154887"/>
                  </a:cubicBezTo>
                  <a:cubicBezTo>
                    <a:pt x="309774" y="240429"/>
                    <a:pt x="240429" y="309774"/>
                    <a:pt x="154887" y="309774"/>
                  </a:cubicBezTo>
                  <a:cubicBezTo>
                    <a:pt x="69345" y="309774"/>
                    <a:pt x="0" y="240429"/>
                    <a:pt x="0" y="154887"/>
                  </a:cubicBezTo>
                  <a:close/>
                </a:path>
              </a:pathLst>
            </a:cu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57386" tIns="57386" rIns="57386" bIns="57386" numCol="1" spcCol="1270" anchor="ctr" anchorCtr="0">
              <a:noAutofit/>
            </a:bodyPr>
            <a:lstStyle/>
            <a:p>
              <a:pPr marL="0" lvl="0" indent="0" algn="ctr" defTabSz="622300">
                <a:lnSpc>
                  <a:spcPct val="90000"/>
                </a:lnSpc>
                <a:spcBef>
                  <a:spcPct val="0"/>
                </a:spcBef>
                <a:spcAft>
                  <a:spcPct val="35000"/>
                </a:spcAft>
                <a:buNone/>
              </a:pPr>
              <a:r>
                <a:rPr lang="en-US" sz="1400" kern="1200"/>
                <a:t>5</a:t>
              </a:r>
            </a:p>
          </p:txBody>
        </p:sp>
        <p:sp>
          <p:nvSpPr>
            <p:cNvPr id="71" name="Freeform: Shape 70">
              <a:extLst>
                <a:ext uri="{FF2B5EF4-FFF2-40B4-BE49-F238E27FC236}">
                  <a16:creationId xmlns:a16="http://schemas.microsoft.com/office/drawing/2014/main" id="{779FCEE1-4ACF-4EE2-963B-75F4489A075D}"/>
                </a:ext>
              </a:extLst>
            </p:cNvPr>
            <p:cNvSpPr/>
            <p:nvPr/>
          </p:nvSpPr>
          <p:spPr>
            <a:xfrm>
              <a:off x="5104988" y="3245070"/>
              <a:ext cx="890451" cy="1219220"/>
            </a:xfrm>
            <a:custGeom>
              <a:avLst/>
              <a:gdLst>
                <a:gd name="connsiteX0" fmla="*/ 0 w 890451"/>
                <a:gd name="connsiteY0" fmla="*/ 178090 h 1965600"/>
                <a:gd name="connsiteX1" fmla="*/ 267135 w 890451"/>
                <a:gd name="connsiteY1" fmla="*/ 178090 h 1965600"/>
                <a:gd name="connsiteX2" fmla="*/ 267135 w 890451"/>
                <a:gd name="connsiteY2" fmla="*/ 178090 h 1965600"/>
                <a:gd name="connsiteX3" fmla="*/ 267135 w 890451"/>
                <a:gd name="connsiteY3" fmla="*/ 178090 h 1965600"/>
                <a:gd name="connsiteX4" fmla="*/ 445226 w 890451"/>
                <a:gd name="connsiteY4" fmla="*/ 0 h 1965600"/>
                <a:gd name="connsiteX5" fmla="*/ 623316 w 890451"/>
                <a:gd name="connsiteY5" fmla="*/ 178090 h 1965600"/>
                <a:gd name="connsiteX6" fmla="*/ 623316 w 890451"/>
                <a:gd name="connsiteY6" fmla="*/ 178090 h 1965600"/>
                <a:gd name="connsiteX7" fmla="*/ 623316 w 890451"/>
                <a:gd name="connsiteY7" fmla="*/ 178090 h 1965600"/>
                <a:gd name="connsiteX8" fmla="*/ 890451 w 890451"/>
                <a:gd name="connsiteY8" fmla="*/ 178090 h 1965600"/>
                <a:gd name="connsiteX9" fmla="*/ 890451 w 890451"/>
                <a:gd name="connsiteY9" fmla="*/ 1965600 h 1965600"/>
                <a:gd name="connsiteX10" fmla="*/ 0 w 890451"/>
                <a:gd name="connsiteY10" fmla="*/ 1965600 h 1965600"/>
                <a:gd name="connsiteX11" fmla="*/ 0 w 890451"/>
                <a:gd name="connsiteY11" fmla="*/ 178090 h 19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0451" h="1965600">
                  <a:moveTo>
                    <a:pt x="0" y="178090"/>
                  </a:moveTo>
                  <a:lnTo>
                    <a:pt x="267135" y="178090"/>
                  </a:lnTo>
                  <a:lnTo>
                    <a:pt x="267135" y="178090"/>
                  </a:lnTo>
                  <a:lnTo>
                    <a:pt x="267135" y="178090"/>
                  </a:lnTo>
                  <a:lnTo>
                    <a:pt x="445226" y="0"/>
                  </a:lnTo>
                  <a:lnTo>
                    <a:pt x="623316" y="178090"/>
                  </a:lnTo>
                  <a:lnTo>
                    <a:pt x="623316" y="178090"/>
                  </a:lnTo>
                  <a:lnTo>
                    <a:pt x="623316" y="178090"/>
                  </a:lnTo>
                  <a:lnTo>
                    <a:pt x="890451" y="178090"/>
                  </a:lnTo>
                  <a:lnTo>
                    <a:pt x="890451" y="1965600"/>
                  </a:lnTo>
                  <a:lnTo>
                    <a:pt x="0" y="1965600"/>
                  </a:lnTo>
                  <a:lnTo>
                    <a:pt x="0" y="178090"/>
                  </a:lnTo>
                  <a:close/>
                </a:path>
              </a:pathLst>
            </a:custGeom>
          </p:spPr>
          <p:style>
            <a:lnRef idx="2">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70240" tIns="343190" rIns="70240" bIns="165100" numCol="1" spcCol="1270" anchor="ctr" anchorCtr="0">
              <a:noAutofit/>
            </a:bodyPr>
            <a:lstStyle/>
            <a:p>
              <a:pPr marL="0" lvl="0" indent="0" defTabSz="488950">
                <a:lnSpc>
                  <a:spcPct val="90000"/>
                </a:lnSpc>
                <a:spcBef>
                  <a:spcPct val="0"/>
                </a:spcBef>
                <a:spcAft>
                  <a:spcPct val="35000"/>
                </a:spcAft>
                <a:buNone/>
              </a:pPr>
              <a:r>
                <a:rPr lang="en-US" sz="1200" kern="1200" dirty="0"/>
                <a:t>Data Exploration</a:t>
              </a:r>
            </a:p>
          </p:txBody>
        </p:sp>
        <p:sp>
          <p:nvSpPr>
            <p:cNvPr id="72" name="Rectangle 71">
              <a:extLst>
                <a:ext uri="{FF2B5EF4-FFF2-40B4-BE49-F238E27FC236}">
                  <a16:creationId xmlns:a16="http://schemas.microsoft.com/office/drawing/2014/main" id="{6F65F2F7-5F29-45AD-9FE4-22FF9C1D2D95}"/>
                </a:ext>
              </a:extLst>
            </p:cNvPr>
            <p:cNvSpPr/>
            <p:nvPr/>
          </p:nvSpPr>
          <p:spPr>
            <a:xfrm>
              <a:off x="6094379" y="2924544"/>
              <a:ext cx="890451" cy="72"/>
            </a:xfrm>
            <a:prstGeom prst="rect">
              <a:avLst/>
            </a:prstGeom>
          </p:spPr>
          <p:style>
            <a:lnRef idx="2">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sp>
        <p:sp>
          <p:nvSpPr>
            <p:cNvPr id="73" name="Arrow: Chevron 72">
              <a:extLst>
                <a:ext uri="{FF2B5EF4-FFF2-40B4-BE49-F238E27FC236}">
                  <a16:creationId xmlns:a16="http://schemas.microsoft.com/office/drawing/2014/main" id="{20AB1212-98E5-4978-9EFE-AD609C437153}"/>
                </a:ext>
              </a:extLst>
            </p:cNvPr>
            <p:cNvSpPr/>
            <p:nvPr/>
          </p:nvSpPr>
          <p:spPr>
            <a:xfrm>
              <a:off x="7008576" y="2891303"/>
              <a:ext cx="45511" cy="85568"/>
            </a:xfrm>
            <a:prstGeom prst="chevron">
              <a:avLst>
                <a:gd name="adj" fmla="val 90000"/>
              </a:avLst>
            </a:prstGeom>
          </p:spPr>
          <p:style>
            <a:lnRef idx="2">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sp>
        <p:sp>
          <p:nvSpPr>
            <p:cNvPr id="74" name="Freeform: Shape 73">
              <a:extLst>
                <a:ext uri="{FF2B5EF4-FFF2-40B4-BE49-F238E27FC236}">
                  <a16:creationId xmlns:a16="http://schemas.microsoft.com/office/drawing/2014/main" id="{2A1FED5F-5992-4004-8F27-DA22E8669957}"/>
                </a:ext>
              </a:extLst>
            </p:cNvPr>
            <p:cNvSpPr/>
            <p:nvPr/>
          </p:nvSpPr>
          <p:spPr>
            <a:xfrm>
              <a:off x="6384717" y="2769693"/>
              <a:ext cx="309774" cy="309774"/>
            </a:xfrm>
            <a:custGeom>
              <a:avLst/>
              <a:gdLst>
                <a:gd name="connsiteX0" fmla="*/ 0 w 309774"/>
                <a:gd name="connsiteY0" fmla="*/ 154887 h 309774"/>
                <a:gd name="connsiteX1" fmla="*/ 154887 w 309774"/>
                <a:gd name="connsiteY1" fmla="*/ 0 h 309774"/>
                <a:gd name="connsiteX2" fmla="*/ 309774 w 309774"/>
                <a:gd name="connsiteY2" fmla="*/ 154887 h 309774"/>
                <a:gd name="connsiteX3" fmla="*/ 154887 w 309774"/>
                <a:gd name="connsiteY3" fmla="*/ 309774 h 309774"/>
                <a:gd name="connsiteX4" fmla="*/ 0 w 309774"/>
                <a:gd name="connsiteY4" fmla="*/ 154887 h 309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774" h="309774">
                  <a:moveTo>
                    <a:pt x="0" y="154887"/>
                  </a:moveTo>
                  <a:cubicBezTo>
                    <a:pt x="0" y="69345"/>
                    <a:pt x="69345" y="0"/>
                    <a:pt x="154887" y="0"/>
                  </a:cubicBezTo>
                  <a:cubicBezTo>
                    <a:pt x="240429" y="0"/>
                    <a:pt x="309774" y="69345"/>
                    <a:pt x="309774" y="154887"/>
                  </a:cubicBezTo>
                  <a:cubicBezTo>
                    <a:pt x="309774" y="240429"/>
                    <a:pt x="240429" y="309774"/>
                    <a:pt x="154887" y="309774"/>
                  </a:cubicBezTo>
                  <a:cubicBezTo>
                    <a:pt x="69345" y="309774"/>
                    <a:pt x="0" y="240429"/>
                    <a:pt x="0" y="154887"/>
                  </a:cubicBezTo>
                  <a:close/>
                </a:path>
              </a:pathLst>
            </a:cu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57386" tIns="57386" rIns="57386" bIns="57386" numCol="1" spcCol="1270" anchor="ctr" anchorCtr="0">
              <a:noAutofit/>
            </a:bodyPr>
            <a:lstStyle/>
            <a:p>
              <a:pPr marL="0" lvl="0" indent="0" algn="ctr" defTabSz="622300">
                <a:lnSpc>
                  <a:spcPct val="90000"/>
                </a:lnSpc>
                <a:spcBef>
                  <a:spcPct val="0"/>
                </a:spcBef>
                <a:spcAft>
                  <a:spcPct val="35000"/>
                </a:spcAft>
                <a:buNone/>
              </a:pPr>
              <a:r>
                <a:rPr lang="en-US" sz="1400" kern="1200"/>
                <a:t>6</a:t>
              </a:r>
            </a:p>
          </p:txBody>
        </p:sp>
        <p:sp>
          <p:nvSpPr>
            <p:cNvPr id="75" name="Freeform: Shape 74">
              <a:extLst>
                <a:ext uri="{FF2B5EF4-FFF2-40B4-BE49-F238E27FC236}">
                  <a16:creationId xmlns:a16="http://schemas.microsoft.com/office/drawing/2014/main" id="{F35ED2B3-BA8F-4E81-856F-48765D478B1E}"/>
                </a:ext>
              </a:extLst>
            </p:cNvPr>
            <p:cNvSpPr/>
            <p:nvPr/>
          </p:nvSpPr>
          <p:spPr>
            <a:xfrm>
              <a:off x="6094379" y="3245070"/>
              <a:ext cx="890451" cy="1219220"/>
            </a:xfrm>
            <a:custGeom>
              <a:avLst/>
              <a:gdLst>
                <a:gd name="connsiteX0" fmla="*/ 0 w 890451"/>
                <a:gd name="connsiteY0" fmla="*/ 178090 h 1965600"/>
                <a:gd name="connsiteX1" fmla="*/ 267135 w 890451"/>
                <a:gd name="connsiteY1" fmla="*/ 178090 h 1965600"/>
                <a:gd name="connsiteX2" fmla="*/ 267135 w 890451"/>
                <a:gd name="connsiteY2" fmla="*/ 178090 h 1965600"/>
                <a:gd name="connsiteX3" fmla="*/ 267135 w 890451"/>
                <a:gd name="connsiteY3" fmla="*/ 178090 h 1965600"/>
                <a:gd name="connsiteX4" fmla="*/ 445226 w 890451"/>
                <a:gd name="connsiteY4" fmla="*/ 0 h 1965600"/>
                <a:gd name="connsiteX5" fmla="*/ 623316 w 890451"/>
                <a:gd name="connsiteY5" fmla="*/ 178090 h 1965600"/>
                <a:gd name="connsiteX6" fmla="*/ 623316 w 890451"/>
                <a:gd name="connsiteY6" fmla="*/ 178090 h 1965600"/>
                <a:gd name="connsiteX7" fmla="*/ 623316 w 890451"/>
                <a:gd name="connsiteY7" fmla="*/ 178090 h 1965600"/>
                <a:gd name="connsiteX8" fmla="*/ 890451 w 890451"/>
                <a:gd name="connsiteY8" fmla="*/ 178090 h 1965600"/>
                <a:gd name="connsiteX9" fmla="*/ 890451 w 890451"/>
                <a:gd name="connsiteY9" fmla="*/ 1965600 h 1965600"/>
                <a:gd name="connsiteX10" fmla="*/ 0 w 890451"/>
                <a:gd name="connsiteY10" fmla="*/ 1965600 h 1965600"/>
                <a:gd name="connsiteX11" fmla="*/ 0 w 890451"/>
                <a:gd name="connsiteY11" fmla="*/ 178090 h 19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0451" h="1965600">
                  <a:moveTo>
                    <a:pt x="0" y="178090"/>
                  </a:moveTo>
                  <a:lnTo>
                    <a:pt x="267135" y="178090"/>
                  </a:lnTo>
                  <a:lnTo>
                    <a:pt x="267135" y="178090"/>
                  </a:lnTo>
                  <a:lnTo>
                    <a:pt x="267135" y="178090"/>
                  </a:lnTo>
                  <a:lnTo>
                    <a:pt x="445226" y="0"/>
                  </a:lnTo>
                  <a:lnTo>
                    <a:pt x="623316" y="178090"/>
                  </a:lnTo>
                  <a:lnTo>
                    <a:pt x="623316" y="178090"/>
                  </a:lnTo>
                  <a:lnTo>
                    <a:pt x="623316" y="178090"/>
                  </a:lnTo>
                  <a:lnTo>
                    <a:pt x="890451" y="178090"/>
                  </a:lnTo>
                  <a:lnTo>
                    <a:pt x="890451" y="1965600"/>
                  </a:lnTo>
                  <a:lnTo>
                    <a:pt x="0" y="1965600"/>
                  </a:lnTo>
                  <a:lnTo>
                    <a:pt x="0" y="178090"/>
                  </a:lnTo>
                  <a:close/>
                </a:path>
              </a:pathLst>
            </a:custGeom>
          </p:spPr>
          <p:style>
            <a:lnRef idx="2">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70240" tIns="343190" rIns="70240" bIns="165100" numCol="1" spcCol="1270" anchor="ctr" anchorCtr="0">
              <a:noAutofit/>
            </a:bodyPr>
            <a:lstStyle/>
            <a:p>
              <a:pPr marL="0" lvl="0" indent="0" defTabSz="488950">
                <a:lnSpc>
                  <a:spcPct val="90000"/>
                </a:lnSpc>
                <a:spcBef>
                  <a:spcPct val="0"/>
                </a:spcBef>
                <a:spcAft>
                  <a:spcPct val="35000"/>
                </a:spcAft>
                <a:buNone/>
              </a:pPr>
              <a:r>
                <a:rPr lang="en-US" sz="1200" kern="1200" dirty="0"/>
                <a:t>CNN Architecture</a:t>
              </a:r>
            </a:p>
          </p:txBody>
        </p:sp>
        <p:sp>
          <p:nvSpPr>
            <p:cNvPr id="76" name="Rectangle 75">
              <a:extLst>
                <a:ext uri="{FF2B5EF4-FFF2-40B4-BE49-F238E27FC236}">
                  <a16:creationId xmlns:a16="http://schemas.microsoft.com/office/drawing/2014/main" id="{55413675-ED2A-4C0F-8BC1-A0234282A994}"/>
                </a:ext>
              </a:extLst>
            </p:cNvPr>
            <p:cNvSpPr/>
            <p:nvPr/>
          </p:nvSpPr>
          <p:spPr>
            <a:xfrm>
              <a:off x="7083770" y="2924544"/>
              <a:ext cx="890512" cy="72"/>
            </a:xfrm>
            <a:prstGeom prst="rect">
              <a:avLst/>
            </a:prstGeom>
          </p:spPr>
          <p:style>
            <a:lnRef idx="2">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sp>
        <p:sp>
          <p:nvSpPr>
            <p:cNvPr id="77" name="Arrow: Chevron 76">
              <a:extLst>
                <a:ext uri="{FF2B5EF4-FFF2-40B4-BE49-F238E27FC236}">
                  <a16:creationId xmlns:a16="http://schemas.microsoft.com/office/drawing/2014/main" id="{59D15E8B-9530-41F2-ADEF-202F0071BF5E}"/>
                </a:ext>
              </a:extLst>
            </p:cNvPr>
            <p:cNvSpPr/>
            <p:nvPr/>
          </p:nvSpPr>
          <p:spPr>
            <a:xfrm>
              <a:off x="7998029" y="2891303"/>
              <a:ext cx="45515" cy="85568"/>
            </a:xfrm>
            <a:prstGeom prst="chevron">
              <a:avLst>
                <a:gd name="adj" fmla="val 90000"/>
              </a:avLst>
            </a:prstGeom>
          </p:spPr>
          <p:style>
            <a:lnRef idx="2">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sp>
        <p:sp>
          <p:nvSpPr>
            <p:cNvPr id="78" name="Freeform: Shape 77">
              <a:extLst>
                <a:ext uri="{FF2B5EF4-FFF2-40B4-BE49-F238E27FC236}">
                  <a16:creationId xmlns:a16="http://schemas.microsoft.com/office/drawing/2014/main" id="{D8817B22-0976-4806-90BB-08875B884284}"/>
                </a:ext>
              </a:extLst>
            </p:cNvPr>
            <p:cNvSpPr/>
            <p:nvPr/>
          </p:nvSpPr>
          <p:spPr>
            <a:xfrm>
              <a:off x="7374139" y="2769693"/>
              <a:ext cx="309774" cy="309774"/>
            </a:xfrm>
            <a:custGeom>
              <a:avLst/>
              <a:gdLst>
                <a:gd name="connsiteX0" fmla="*/ 0 w 309774"/>
                <a:gd name="connsiteY0" fmla="*/ 154887 h 309774"/>
                <a:gd name="connsiteX1" fmla="*/ 154887 w 309774"/>
                <a:gd name="connsiteY1" fmla="*/ 0 h 309774"/>
                <a:gd name="connsiteX2" fmla="*/ 309774 w 309774"/>
                <a:gd name="connsiteY2" fmla="*/ 154887 h 309774"/>
                <a:gd name="connsiteX3" fmla="*/ 154887 w 309774"/>
                <a:gd name="connsiteY3" fmla="*/ 309774 h 309774"/>
                <a:gd name="connsiteX4" fmla="*/ 0 w 309774"/>
                <a:gd name="connsiteY4" fmla="*/ 154887 h 309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774" h="309774">
                  <a:moveTo>
                    <a:pt x="0" y="154887"/>
                  </a:moveTo>
                  <a:cubicBezTo>
                    <a:pt x="0" y="69345"/>
                    <a:pt x="69345" y="0"/>
                    <a:pt x="154887" y="0"/>
                  </a:cubicBezTo>
                  <a:cubicBezTo>
                    <a:pt x="240429" y="0"/>
                    <a:pt x="309774" y="69345"/>
                    <a:pt x="309774" y="154887"/>
                  </a:cubicBezTo>
                  <a:cubicBezTo>
                    <a:pt x="309774" y="240429"/>
                    <a:pt x="240429" y="309774"/>
                    <a:pt x="154887" y="309774"/>
                  </a:cubicBezTo>
                  <a:cubicBezTo>
                    <a:pt x="69345" y="309774"/>
                    <a:pt x="0" y="240429"/>
                    <a:pt x="0" y="154887"/>
                  </a:cubicBezTo>
                  <a:close/>
                </a:path>
              </a:pathLst>
            </a:cu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57386" tIns="57386" rIns="57386" bIns="57386" numCol="1" spcCol="1270" anchor="ctr" anchorCtr="0">
              <a:noAutofit/>
            </a:bodyPr>
            <a:lstStyle/>
            <a:p>
              <a:pPr marL="0" lvl="0" indent="0" algn="ctr" defTabSz="622300">
                <a:lnSpc>
                  <a:spcPct val="90000"/>
                </a:lnSpc>
                <a:spcBef>
                  <a:spcPct val="0"/>
                </a:spcBef>
                <a:spcAft>
                  <a:spcPct val="35000"/>
                </a:spcAft>
                <a:buNone/>
              </a:pPr>
              <a:r>
                <a:rPr lang="en-US" sz="1400" kern="1200"/>
                <a:t>7</a:t>
              </a:r>
            </a:p>
          </p:txBody>
        </p:sp>
        <p:sp>
          <p:nvSpPr>
            <p:cNvPr id="79" name="Freeform: Shape 78">
              <a:extLst>
                <a:ext uri="{FF2B5EF4-FFF2-40B4-BE49-F238E27FC236}">
                  <a16:creationId xmlns:a16="http://schemas.microsoft.com/office/drawing/2014/main" id="{7D8304F8-CC06-4CC2-BDEB-4049E4A98573}"/>
                </a:ext>
              </a:extLst>
            </p:cNvPr>
            <p:cNvSpPr/>
            <p:nvPr/>
          </p:nvSpPr>
          <p:spPr>
            <a:xfrm>
              <a:off x="7083770" y="3245070"/>
              <a:ext cx="890512" cy="1219220"/>
            </a:xfrm>
            <a:custGeom>
              <a:avLst/>
              <a:gdLst>
                <a:gd name="connsiteX0" fmla="*/ 0 w 890512"/>
                <a:gd name="connsiteY0" fmla="*/ 178102 h 1965600"/>
                <a:gd name="connsiteX1" fmla="*/ 267154 w 890512"/>
                <a:gd name="connsiteY1" fmla="*/ 178102 h 1965600"/>
                <a:gd name="connsiteX2" fmla="*/ 267154 w 890512"/>
                <a:gd name="connsiteY2" fmla="*/ 178102 h 1965600"/>
                <a:gd name="connsiteX3" fmla="*/ 267154 w 890512"/>
                <a:gd name="connsiteY3" fmla="*/ 178102 h 1965600"/>
                <a:gd name="connsiteX4" fmla="*/ 445256 w 890512"/>
                <a:gd name="connsiteY4" fmla="*/ 0 h 1965600"/>
                <a:gd name="connsiteX5" fmla="*/ 623358 w 890512"/>
                <a:gd name="connsiteY5" fmla="*/ 178102 h 1965600"/>
                <a:gd name="connsiteX6" fmla="*/ 623358 w 890512"/>
                <a:gd name="connsiteY6" fmla="*/ 178102 h 1965600"/>
                <a:gd name="connsiteX7" fmla="*/ 623358 w 890512"/>
                <a:gd name="connsiteY7" fmla="*/ 178102 h 1965600"/>
                <a:gd name="connsiteX8" fmla="*/ 890512 w 890512"/>
                <a:gd name="connsiteY8" fmla="*/ 178102 h 1965600"/>
                <a:gd name="connsiteX9" fmla="*/ 890512 w 890512"/>
                <a:gd name="connsiteY9" fmla="*/ 1965600 h 1965600"/>
                <a:gd name="connsiteX10" fmla="*/ 0 w 890512"/>
                <a:gd name="connsiteY10" fmla="*/ 1965600 h 1965600"/>
                <a:gd name="connsiteX11" fmla="*/ 0 w 890512"/>
                <a:gd name="connsiteY11" fmla="*/ 178102 h 19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0512" h="1965600">
                  <a:moveTo>
                    <a:pt x="0" y="178102"/>
                  </a:moveTo>
                  <a:lnTo>
                    <a:pt x="267154" y="178102"/>
                  </a:lnTo>
                  <a:lnTo>
                    <a:pt x="267154" y="178102"/>
                  </a:lnTo>
                  <a:lnTo>
                    <a:pt x="267154" y="178102"/>
                  </a:lnTo>
                  <a:lnTo>
                    <a:pt x="445256" y="0"/>
                  </a:lnTo>
                  <a:lnTo>
                    <a:pt x="623358" y="178102"/>
                  </a:lnTo>
                  <a:lnTo>
                    <a:pt x="623358" y="178102"/>
                  </a:lnTo>
                  <a:lnTo>
                    <a:pt x="623358" y="178102"/>
                  </a:lnTo>
                  <a:lnTo>
                    <a:pt x="890512" y="178102"/>
                  </a:lnTo>
                  <a:lnTo>
                    <a:pt x="890512" y="1965600"/>
                  </a:lnTo>
                  <a:lnTo>
                    <a:pt x="0" y="1965600"/>
                  </a:lnTo>
                  <a:lnTo>
                    <a:pt x="0" y="178102"/>
                  </a:lnTo>
                  <a:close/>
                </a:path>
              </a:pathLst>
            </a:custGeom>
          </p:spPr>
          <p:style>
            <a:lnRef idx="2">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70245" tIns="343202" rIns="70245" bIns="165100" numCol="1" spcCol="1270" anchor="ctr" anchorCtr="0">
              <a:noAutofit/>
            </a:bodyPr>
            <a:lstStyle/>
            <a:p>
              <a:pPr marL="0" lvl="0" indent="0" defTabSz="488950">
                <a:lnSpc>
                  <a:spcPct val="90000"/>
                </a:lnSpc>
                <a:spcBef>
                  <a:spcPct val="0"/>
                </a:spcBef>
                <a:spcAft>
                  <a:spcPct val="35000"/>
                </a:spcAft>
                <a:buNone/>
              </a:pPr>
              <a:r>
                <a:rPr lang="en-US" sz="1200" kern="1200" dirty="0"/>
                <a:t>Training the Model</a:t>
              </a:r>
            </a:p>
          </p:txBody>
        </p:sp>
        <p:sp>
          <p:nvSpPr>
            <p:cNvPr id="80" name="Rectangle 79">
              <a:extLst>
                <a:ext uri="{FF2B5EF4-FFF2-40B4-BE49-F238E27FC236}">
                  <a16:creationId xmlns:a16="http://schemas.microsoft.com/office/drawing/2014/main" id="{E385CC9E-8EF7-4711-B15F-9127F4BA0580}"/>
                </a:ext>
              </a:extLst>
            </p:cNvPr>
            <p:cNvSpPr/>
            <p:nvPr/>
          </p:nvSpPr>
          <p:spPr>
            <a:xfrm>
              <a:off x="8073228" y="2924544"/>
              <a:ext cx="890451" cy="72"/>
            </a:xfrm>
            <a:prstGeom prst="rect">
              <a:avLst/>
            </a:prstGeom>
          </p:spPr>
          <p:style>
            <a:lnRef idx="2">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sp>
        <p:sp>
          <p:nvSpPr>
            <p:cNvPr id="81" name="Arrow: Chevron 80">
              <a:extLst>
                <a:ext uri="{FF2B5EF4-FFF2-40B4-BE49-F238E27FC236}">
                  <a16:creationId xmlns:a16="http://schemas.microsoft.com/office/drawing/2014/main" id="{03209F96-B330-4873-B55F-248A425CE7FB}"/>
                </a:ext>
              </a:extLst>
            </p:cNvPr>
            <p:cNvSpPr/>
            <p:nvPr/>
          </p:nvSpPr>
          <p:spPr>
            <a:xfrm>
              <a:off x="8987426" y="2891303"/>
              <a:ext cx="45511" cy="85568"/>
            </a:xfrm>
            <a:prstGeom prst="chevron">
              <a:avLst>
                <a:gd name="adj" fmla="val 90000"/>
              </a:avLst>
            </a:prstGeom>
          </p:spPr>
          <p:style>
            <a:lnRef idx="2">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sp>
        <p:sp>
          <p:nvSpPr>
            <p:cNvPr id="82" name="Freeform: Shape 81">
              <a:extLst>
                <a:ext uri="{FF2B5EF4-FFF2-40B4-BE49-F238E27FC236}">
                  <a16:creationId xmlns:a16="http://schemas.microsoft.com/office/drawing/2014/main" id="{C5C983F3-CB07-429D-98D0-4F20E8DA1376}"/>
                </a:ext>
              </a:extLst>
            </p:cNvPr>
            <p:cNvSpPr/>
            <p:nvPr/>
          </p:nvSpPr>
          <p:spPr>
            <a:xfrm>
              <a:off x="8363567" y="2769693"/>
              <a:ext cx="309774" cy="309774"/>
            </a:xfrm>
            <a:custGeom>
              <a:avLst/>
              <a:gdLst>
                <a:gd name="connsiteX0" fmla="*/ 0 w 309774"/>
                <a:gd name="connsiteY0" fmla="*/ 154887 h 309774"/>
                <a:gd name="connsiteX1" fmla="*/ 154887 w 309774"/>
                <a:gd name="connsiteY1" fmla="*/ 0 h 309774"/>
                <a:gd name="connsiteX2" fmla="*/ 309774 w 309774"/>
                <a:gd name="connsiteY2" fmla="*/ 154887 h 309774"/>
                <a:gd name="connsiteX3" fmla="*/ 154887 w 309774"/>
                <a:gd name="connsiteY3" fmla="*/ 309774 h 309774"/>
                <a:gd name="connsiteX4" fmla="*/ 0 w 309774"/>
                <a:gd name="connsiteY4" fmla="*/ 154887 h 309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774" h="309774">
                  <a:moveTo>
                    <a:pt x="0" y="154887"/>
                  </a:moveTo>
                  <a:cubicBezTo>
                    <a:pt x="0" y="69345"/>
                    <a:pt x="69345" y="0"/>
                    <a:pt x="154887" y="0"/>
                  </a:cubicBezTo>
                  <a:cubicBezTo>
                    <a:pt x="240429" y="0"/>
                    <a:pt x="309774" y="69345"/>
                    <a:pt x="309774" y="154887"/>
                  </a:cubicBezTo>
                  <a:cubicBezTo>
                    <a:pt x="309774" y="240429"/>
                    <a:pt x="240429" y="309774"/>
                    <a:pt x="154887" y="309774"/>
                  </a:cubicBezTo>
                  <a:cubicBezTo>
                    <a:pt x="69345" y="309774"/>
                    <a:pt x="0" y="240429"/>
                    <a:pt x="0" y="154887"/>
                  </a:cubicBezTo>
                  <a:close/>
                </a:path>
              </a:pathLst>
            </a:cu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57386" tIns="57386" rIns="57386" bIns="57386" numCol="1" spcCol="1270" anchor="ctr" anchorCtr="0">
              <a:noAutofit/>
            </a:bodyPr>
            <a:lstStyle/>
            <a:p>
              <a:pPr marL="0" lvl="0" indent="0" algn="ctr" defTabSz="622300">
                <a:lnSpc>
                  <a:spcPct val="90000"/>
                </a:lnSpc>
                <a:spcBef>
                  <a:spcPct val="0"/>
                </a:spcBef>
                <a:spcAft>
                  <a:spcPct val="35000"/>
                </a:spcAft>
                <a:buNone/>
              </a:pPr>
              <a:r>
                <a:rPr lang="en-US" sz="1400" kern="1200"/>
                <a:t>8</a:t>
              </a:r>
            </a:p>
          </p:txBody>
        </p:sp>
        <p:sp>
          <p:nvSpPr>
            <p:cNvPr id="83" name="Freeform: Shape 82">
              <a:extLst>
                <a:ext uri="{FF2B5EF4-FFF2-40B4-BE49-F238E27FC236}">
                  <a16:creationId xmlns:a16="http://schemas.microsoft.com/office/drawing/2014/main" id="{FD6E658A-9A0A-412E-BFC1-FE194D9B4948}"/>
                </a:ext>
              </a:extLst>
            </p:cNvPr>
            <p:cNvSpPr/>
            <p:nvPr/>
          </p:nvSpPr>
          <p:spPr>
            <a:xfrm>
              <a:off x="8073228" y="3245070"/>
              <a:ext cx="890451" cy="1219220"/>
            </a:xfrm>
            <a:custGeom>
              <a:avLst/>
              <a:gdLst>
                <a:gd name="connsiteX0" fmla="*/ 0 w 890451"/>
                <a:gd name="connsiteY0" fmla="*/ 178090 h 1965600"/>
                <a:gd name="connsiteX1" fmla="*/ 267135 w 890451"/>
                <a:gd name="connsiteY1" fmla="*/ 178090 h 1965600"/>
                <a:gd name="connsiteX2" fmla="*/ 267135 w 890451"/>
                <a:gd name="connsiteY2" fmla="*/ 178090 h 1965600"/>
                <a:gd name="connsiteX3" fmla="*/ 267135 w 890451"/>
                <a:gd name="connsiteY3" fmla="*/ 178090 h 1965600"/>
                <a:gd name="connsiteX4" fmla="*/ 445226 w 890451"/>
                <a:gd name="connsiteY4" fmla="*/ 0 h 1965600"/>
                <a:gd name="connsiteX5" fmla="*/ 623316 w 890451"/>
                <a:gd name="connsiteY5" fmla="*/ 178090 h 1965600"/>
                <a:gd name="connsiteX6" fmla="*/ 623316 w 890451"/>
                <a:gd name="connsiteY6" fmla="*/ 178090 h 1965600"/>
                <a:gd name="connsiteX7" fmla="*/ 623316 w 890451"/>
                <a:gd name="connsiteY7" fmla="*/ 178090 h 1965600"/>
                <a:gd name="connsiteX8" fmla="*/ 890451 w 890451"/>
                <a:gd name="connsiteY8" fmla="*/ 178090 h 1965600"/>
                <a:gd name="connsiteX9" fmla="*/ 890451 w 890451"/>
                <a:gd name="connsiteY9" fmla="*/ 1965600 h 1965600"/>
                <a:gd name="connsiteX10" fmla="*/ 0 w 890451"/>
                <a:gd name="connsiteY10" fmla="*/ 1965600 h 1965600"/>
                <a:gd name="connsiteX11" fmla="*/ 0 w 890451"/>
                <a:gd name="connsiteY11" fmla="*/ 178090 h 19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0451" h="1965600">
                  <a:moveTo>
                    <a:pt x="0" y="178090"/>
                  </a:moveTo>
                  <a:lnTo>
                    <a:pt x="267135" y="178090"/>
                  </a:lnTo>
                  <a:lnTo>
                    <a:pt x="267135" y="178090"/>
                  </a:lnTo>
                  <a:lnTo>
                    <a:pt x="267135" y="178090"/>
                  </a:lnTo>
                  <a:lnTo>
                    <a:pt x="445226" y="0"/>
                  </a:lnTo>
                  <a:lnTo>
                    <a:pt x="623316" y="178090"/>
                  </a:lnTo>
                  <a:lnTo>
                    <a:pt x="623316" y="178090"/>
                  </a:lnTo>
                  <a:lnTo>
                    <a:pt x="623316" y="178090"/>
                  </a:lnTo>
                  <a:lnTo>
                    <a:pt x="890451" y="178090"/>
                  </a:lnTo>
                  <a:lnTo>
                    <a:pt x="890451" y="1965600"/>
                  </a:lnTo>
                  <a:lnTo>
                    <a:pt x="0" y="1965600"/>
                  </a:lnTo>
                  <a:lnTo>
                    <a:pt x="0" y="178090"/>
                  </a:lnTo>
                  <a:close/>
                </a:path>
              </a:pathLst>
            </a:custGeom>
          </p:spPr>
          <p:style>
            <a:lnRef idx="2">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70240" tIns="343190" rIns="70240" bIns="165100" numCol="1" spcCol="1270" anchor="ctr" anchorCtr="0">
              <a:noAutofit/>
            </a:bodyPr>
            <a:lstStyle/>
            <a:p>
              <a:pPr marL="0" lvl="0" indent="0" defTabSz="488950">
                <a:lnSpc>
                  <a:spcPct val="90000"/>
                </a:lnSpc>
                <a:spcBef>
                  <a:spcPct val="0"/>
                </a:spcBef>
                <a:spcAft>
                  <a:spcPct val="35000"/>
                </a:spcAft>
                <a:buNone/>
              </a:pPr>
              <a:r>
                <a:rPr lang="en-US" sz="1200" kern="1200" dirty="0"/>
                <a:t>Testing the model</a:t>
              </a:r>
            </a:p>
          </p:txBody>
        </p:sp>
        <p:sp>
          <p:nvSpPr>
            <p:cNvPr id="84" name="Rectangle 83">
              <a:extLst>
                <a:ext uri="{FF2B5EF4-FFF2-40B4-BE49-F238E27FC236}">
                  <a16:creationId xmlns:a16="http://schemas.microsoft.com/office/drawing/2014/main" id="{E05B5289-1EFB-428C-9F0E-13873C558C11}"/>
                </a:ext>
              </a:extLst>
            </p:cNvPr>
            <p:cNvSpPr/>
            <p:nvPr/>
          </p:nvSpPr>
          <p:spPr>
            <a:xfrm>
              <a:off x="9062619" y="2924544"/>
              <a:ext cx="890451" cy="72"/>
            </a:xfrm>
            <a:prstGeom prst="rect">
              <a:avLst/>
            </a:prstGeom>
          </p:spPr>
          <p:style>
            <a:lnRef idx="2">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sp>
        <p:sp>
          <p:nvSpPr>
            <p:cNvPr id="85" name="Arrow: Chevron 84">
              <a:extLst>
                <a:ext uri="{FF2B5EF4-FFF2-40B4-BE49-F238E27FC236}">
                  <a16:creationId xmlns:a16="http://schemas.microsoft.com/office/drawing/2014/main" id="{63FB43BD-3AF4-4105-85EE-3FC740575266}"/>
                </a:ext>
              </a:extLst>
            </p:cNvPr>
            <p:cNvSpPr/>
            <p:nvPr/>
          </p:nvSpPr>
          <p:spPr>
            <a:xfrm>
              <a:off x="9976817" y="2891303"/>
              <a:ext cx="45511" cy="85568"/>
            </a:xfrm>
            <a:prstGeom prst="chevron">
              <a:avLst>
                <a:gd name="adj" fmla="val 90000"/>
              </a:avLst>
            </a:prstGeom>
          </p:spPr>
          <p:style>
            <a:lnRef idx="2">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sp>
        <p:sp>
          <p:nvSpPr>
            <p:cNvPr id="86" name="Freeform: Shape 85">
              <a:extLst>
                <a:ext uri="{FF2B5EF4-FFF2-40B4-BE49-F238E27FC236}">
                  <a16:creationId xmlns:a16="http://schemas.microsoft.com/office/drawing/2014/main" id="{000E3304-2566-4124-907A-B7C63AB5C13E}"/>
                </a:ext>
              </a:extLst>
            </p:cNvPr>
            <p:cNvSpPr/>
            <p:nvPr/>
          </p:nvSpPr>
          <p:spPr>
            <a:xfrm>
              <a:off x="9352958" y="2769693"/>
              <a:ext cx="309774" cy="309774"/>
            </a:xfrm>
            <a:custGeom>
              <a:avLst/>
              <a:gdLst>
                <a:gd name="connsiteX0" fmla="*/ 0 w 309774"/>
                <a:gd name="connsiteY0" fmla="*/ 154887 h 309774"/>
                <a:gd name="connsiteX1" fmla="*/ 154887 w 309774"/>
                <a:gd name="connsiteY1" fmla="*/ 0 h 309774"/>
                <a:gd name="connsiteX2" fmla="*/ 309774 w 309774"/>
                <a:gd name="connsiteY2" fmla="*/ 154887 h 309774"/>
                <a:gd name="connsiteX3" fmla="*/ 154887 w 309774"/>
                <a:gd name="connsiteY3" fmla="*/ 309774 h 309774"/>
                <a:gd name="connsiteX4" fmla="*/ 0 w 309774"/>
                <a:gd name="connsiteY4" fmla="*/ 154887 h 309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774" h="309774">
                  <a:moveTo>
                    <a:pt x="0" y="154887"/>
                  </a:moveTo>
                  <a:cubicBezTo>
                    <a:pt x="0" y="69345"/>
                    <a:pt x="69345" y="0"/>
                    <a:pt x="154887" y="0"/>
                  </a:cubicBezTo>
                  <a:cubicBezTo>
                    <a:pt x="240429" y="0"/>
                    <a:pt x="309774" y="69345"/>
                    <a:pt x="309774" y="154887"/>
                  </a:cubicBezTo>
                  <a:cubicBezTo>
                    <a:pt x="309774" y="240429"/>
                    <a:pt x="240429" y="309774"/>
                    <a:pt x="154887" y="309774"/>
                  </a:cubicBezTo>
                  <a:cubicBezTo>
                    <a:pt x="69345" y="309774"/>
                    <a:pt x="0" y="240429"/>
                    <a:pt x="0" y="154887"/>
                  </a:cubicBezTo>
                  <a:close/>
                </a:path>
              </a:pathLst>
            </a:cu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57386" tIns="57386" rIns="57386" bIns="57386" numCol="1" spcCol="1270" anchor="ctr" anchorCtr="0">
              <a:noAutofit/>
            </a:bodyPr>
            <a:lstStyle/>
            <a:p>
              <a:pPr marL="0" lvl="0" indent="0" algn="ctr" defTabSz="622300">
                <a:lnSpc>
                  <a:spcPct val="90000"/>
                </a:lnSpc>
                <a:spcBef>
                  <a:spcPct val="0"/>
                </a:spcBef>
                <a:spcAft>
                  <a:spcPct val="35000"/>
                </a:spcAft>
                <a:buNone/>
              </a:pPr>
              <a:r>
                <a:rPr lang="en-US" sz="1400" kern="1200"/>
                <a:t>9</a:t>
              </a:r>
            </a:p>
          </p:txBody>
        </p:sp>
        <p:sp>
          <p:nvSpPr>
            <p:cNvPr id="87" name="Freeform: Shape 86">
              <a:extLst>
                <a:ext uri="{FF2B5EF4-FFF2-40B4-BE49-F238E27FC236}">
                  <a16:creationId xmlns:a16="http://schemas.microsoft.com/office/drawing/2014/main" id="{44376CA4-1962-45A5-90A5-114F5D116582}"/>
                </a:ext>
              </a:extLst>
            </p:cNvPr>
            <p:cNvSpPr/>
            <p:nvPr/>
          </p:nvSpPr>
          <p:spPr>
            <a:xfrm>
              <a:off x="9062619" y="3245070"/>
              <a:ext cx="890451" cy="1219220"/>
            </a:xfrm>
            <a:custGeom>
              <a:avLst/>
              <a:gdLst>
                <a:gd name="connsiteX0" fmla="*/ 0 w 890451"/>
                <a:gd name="connsiteY0" fmla="*/ 178090 h 1965600"/>
                <a:gd name="connsiteX1" fmla="*/ 267135 w 890451"/>
                <a:gd name="connsiteY1" fmla="*/ 178090 h 1965600"/>
                <a:gd name="connsiteX2" fmla="*/ 267135 w 890451"/>
                <a:gd name="connsiteY2" fmla="*/ 178090 h 1965600"/>
                <a:gd name="connsiteX3" fmla="*/ 267135 w 890451"/>
                <a:gd name="connsiteY3" fmla="*/ 178090 h 1965600"/>
                <a:gd name="connsiteX4" fmla="*/ 445226 w 890451"/>
                <a:gd name="connsiteY4" fmla="*/ 0 h 1965600"/>
                <a:gd name="connsiteX5" fmla="*/ 623316 w 890451"/>
                <a:gd name="connsiteY5" fmla="*/ 178090 h 1965600"/>
                <a:gd name="connsiteX6" fmla="*/ 623316 w 890451"/>
                <a:gd name="connsiteY6" fmla="*/ 178090 h 1965600"/>
                <a:gd name="connsiteX7" fmla="*/ 623316 w 890451"/>
                <a:gd name="connsiteY7" fmla="*/ 178090 h 1965600"/>
                <a:gd name="connsiteX8" fmla="*/ 890451 w 890451"/>
                <a:gd name="connsiteY8" fmla="*/ 178090 h 1965600"/>
                <a:gd name="connsiteX9" fmla="*/ 890451 w 890451"/>
                <a:gd name="connsiteY9" fmla="*/ 1965600 h 1965600"/>
                <a:gd name="connsiteX10" fmla="*/ 0 w 890451"/>
                <a:gd name="connsiteY10" fmla="*/ 1965600 h 1965600"/>
                <a:gd name="connsiteX11" fmla="*/ 0 w 890451"/>
                <a:gd name="connsiteY11" fmla="*/ 178090 h 19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0451" h="1965600">
                  <a:moveTo>
                    <a:pt x="0" y="178090"/>
                  </a:moveTo>
                  <a:lnTo>
                    <a:pt x="267135" y="178090"/>
                  </a:lnTo>
                  <a:lnTo>
                    <a:pt x="267135" y="178090"/>
                  </a:lnTo>
                  <a:lnTo>
                    <a:pt x="267135" y="178090"/>
                  </a:lnTo>
                  <a:lnTo>
                    <a:pt x="445226" y="0"/>
                  </a:lnTo>
                  <a:lnTo>
                    <a:pt x="623316" y="178090"/>
                  </a:lnTo>
                  <a:lnTo>
                    <a:pt x="623316" y="178090"/>
                  </a:lnTo>
                  <a:lnTo>
                    <a:pt x="623316" y="178090"/>
                  </a:lnTo>
                  <a:lnTo>
                    <a:pt x="890451" y="178090"/>
                  </a:lnTo>
                  <a:lnTo>
                    <a:pt x="890451" y="1965600"/>
                  </a:lnTo>
                  <a:lnTo>
                    <a:pt x="0" y="1965600"/>
                  </a:lnTo>
                  <a:lnTo>
                    <a:pt x="0" y="178090"/>
                  </a:lnTo>
                  <a:close/>
                </a:path>
              </a:pathLst>
            </a:custGeom>
          </p:spPr>
          <p:style>
            <a:lnRef idx="2">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70240" tIns="343190" rIns="70240" bIns="165100" numCol="1" spcCol="1270" anchor="ctr" anchorCtr="0">
              <a:noAutofit/>
            </a:bodyPr>
            <a:lstStyle/>
            <a:p>
              <a:pPr marL="0" lvl="0" indent="0" defTabSz="488950">
                <a:lnSpc>
                  <a:spcPct val="90000"/>
                </a:lnSpc>
                <a:spcBef>
                  <a:spcPct val="0"/>
                </a:spcBef>
                <a:spcAft>
                  <a:spcPct val="35000"/>
                </a:spcAft>
                <a:buNone/>
              </a:pPr>
              <a:r>
                <a:rPr lang="en-US" sz="1200" kern="1200"/>
                <a:t>Insights</a:t>
              </a:r>
              <a:endParaRPr lang="en-US" sz="1200" kern="1200" dirty="0"/>
            </a:p>
          </p:txBody>
        </p:sp>
        <p:sp>
          <p:nvSpPr>
            <p:cNvPr id="88" name="Rectangle 87">
              <a:extLst>
                <a:ext uri="{FF2B5EF4-FFF2-40B4-BE49-F238E27FC236}">
                  <a16:creationId xmlns:a16="http://schemas.microsoft.com/office/drawing/2014/main" id="{4167703D-B6B6-429C-8C21-35FDFE1015B2}"/>
                </a:ext>
              </a:extLst>
            </p:cNvPr>
            <p:cNvSpPr/>
            <p:nvPr/>
          </p:nvSpPr>
          <p:spPr>
            <a:xfrm>
              <a:off x="10052010" y="2924544"/>
              <a:ext cx="445225" cy="72"/>
            </a:xfrm>
            <a:prstGeom prst="rect">
              <a:avLst/>
            </a:prstGeom>
          </p:spPr>
          <p:style>
            <a:lnRef idx="2">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sp>
        <p:sp>
          <p:nvSpPr>
            <p:cNvPr id="89" name="Freeform: Shape 88">
              <a:extLst>
                <a:ext uri="{FF2B5EF4-FFF2-40B4-BE49-F238E27FC236}">
                  <a16:creationId xmlns:a16="http://schemas.microsoft.com/office/drawing/2014/main" id="{EA2381C0-B3A3-4C9F-914D-3D031B62137C}"/>
                </a:ext>
              </a:extLst>
            </p:cNvPr>
            <p:cNvSpPr/>
            <p:nvPr/>
          </p:nvSpPr>
          <p:spPr>
            <a:xfrm>
              <a:off x="10342349" y="2769693"/>
              <a:ext cx="309774" cy="309774"/>
            </a:xfrm>
            <a:custGeom>
              <a:avLst/>
              <a:gdLst>
                <a:gd name="connsiteX0" fmla="*/ 0 w 309774"/>
                <a:gd name="connsiteY0" fmla="*/ 154887 h 309774"/>
                <a:gd name="connsiteX1" fmla="*/ 154887 w 309774"/>
                <a:gd name="connsiteY1" fmla="*/ 0 h 309774"/>
                <a:gd name="connsiteX2" fmla="*/ 309774 w 309774"/>
                <a:gd name="connsiteY2" fmla="*/ 154887 h 309774"/>
                <a:gd name="connsiteX3" fmla="*/ 154887 w 309774"/>
                <a:gd name="connsiteY3" fmla="*/ 309774 h 309774"/>
                <a:gd name="connsiteX4" fmla="*/ 0 w 309774"/>
                <a:gd name="connsiteY4" fmla="*/ 154887 h 309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774" h="309774">
                  <a:moveTo>
                    <a:pt x="0" y="154887"/>
                  </a:moveTo>
                  <a:cubicBezTo>
                    <a:pt x="0" y="69345"/>
                    <a:pt x="69345" y="0"/>
                    <a:pt x="154887" y="0"/>
                  </a:cubicBezTo>
                  <a:cubicBezTo>
                    <a:pt x="240429" y="0"/>
                    <a:pt x="309774" y="69345"/>
                    <a:pt x="309774" y="154887"/>
                  </a:cubicBezTo>
                  <a:cubicBezTo>
                    <a:pt x="309774" y="240429"/>
                    <a:pt x="240429" y="309774"/>
                    <a:pt x="154887" y="309774"/>
                  </a:cubicBezTo>
                  <a:cubicBezTo>
                    <a:pt x="69345" y="309774"/>
                    <a:pt x="0" y="240429"/>
                    <a:pt x="0" y="154887"/>
                  </a:cubicBezTo>
                  <a:close/>
                </a:path>
              </a:pathLst>
            </a:cu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57386" tIns="57386" rIns="57386" bIns="57386" numCol="1" spcCol="1270" anchor="ctr" anchorCtr="0">
              <a:noAutofit/>
            </a:bodyPr>
            <a:lstStyle/>
            <a:p>
              <a:pPr marL="0" lvl="0" indent="0" algn="ctr" defTabSz="622300">
                <a:lnSpc>
                  <a:spcPct val="90000"/>
                </a:lnSpc>
                <a:spcBef>
                  <a:spcPct val="0"/>
                </a:spcBef>
                <a:spcAft>
                  <a:spcPct val="35000"/>
                </a:spcAft>
                <a:buNone/>
              </a:pPr>
              <a:r>
                <a:rPr lang="en-US" sz="1400" kern="1200"/>
                <a:t>10</a:t>
              </a:r>
            </a:p>
          </p:txBody>
        </p:sp>
        <p:sp>
          <p:nvSpPr>
            <p:cNvPr id="90" name="Freeform: Shape 89">
              <a:extLst>
                <a:ext uri="{FF2B5EF4-FFF2-40B4-BE49-F238E27FC236}">
                  <a16:creationId xmlns:a16="http://schemas.microsoft.com/office/drawing/2014/main" id="{BDC7E8A3-17FC-4C26-BD8C-5ADA0AA5BBC9}"/>
                </a:ext>
              </a:extLst>
            </p:cNvPr>
            <p:cNvSpPr/>
            <p:nvPr/>
          </p:nvSpPr>
          <p:spPr>
            <a:xfrm>
              <a:off x="10052010" y="3245070"/>
              <a:ext cx="890451" cy="1219220"/>
            </a:xfrm>
            <a:custGeom>
              <a:avLst/>
              <a:gdLst>
                <a:gd name="connsiteX0" fmla="*/ 0 w 890451"/>
                <a:gd name="connsiteY0" fmla="*/ 178090 h 1965600"/>
                <a:gd name="connsiteX1" fmla="*/ 267135 w 890451"/>
                <a:gd name="connsiteY1" fmla="*/ 178090 h 1965600"/>
                <a:gd name="connsiteX2" fmla="*/ 267135 w 890451"/>
                <a:gd name="connsiteY2" fmla="*/ 178090 h 1965600"/>
                <a:gd name="connsiteX3" fmla="*/ 267135 w 890451"/>
                <a:gd name="connsiteY3" fmla="*/ 178090 h 1965600"/>
                <a:gd name="connsiteX4" fmla="*/ 445226 w 890451"/>
                <a:gd name="connsiteY4" fmla="*/ 0 h 1965600"/>
                <a:gd name="connsiteX5" fmla="*/ 623316 w 890451"/>
                <a:gd name="connsiteY5" fmla="*/ 178090 h 1965600"/>
                <a:gd name="connsiteX6" fmla="*/ 623316 w 890451"/>
                <a:gd name="connsiteY6" fmla="*/ 178090 h 1965600"/>
                <a:gd name="connsiteX7" fmla="*/ 623316 w 890451"/>
                <a:gd name="connsiteY7" fmla="*/ 178090 h 1965600"/>
                <a:gd name="connsiteX8" fmla="*/ 890451 w 890451"/>
                <a:gd name="connsiteY8" fmla="*/ 178090 h 1965600"/>
                <a:gd name="connsiteX9" fmla="*/ 890451 w 890451"/>
                <a:gd name="connsiteY9" fmla="*/ 1965600 h 1965600"/>
                <a:gd name="connsiteX10" fmla="*/ 0 w 890451"/>
                <a:gd name="connsiteY10" fmla="*/ 1965600 h 1965600"/>
                <a:gd name="connsiteX11" fmla="*/ 0 w 890451"/>
                <a:gd name="connsiteY11" fmla="*/ 178090 h 19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0451" h="1965600">
                  <a:moveTo>
                    <a:pt x="0" y="178090"/>
                  </a:moveTo>
                  <a:lnTo>
                    <a:pt x="267135" y="178090"/>
                  </a:lnTo>
                  <a:lnTo>
                    <a:pt x="267135" y="178090"/>
                  </a:lnTo>
                  <a:lnTo>
                    <a:pt x="267135" y="178090"/>
                  </a:lnTo>
                  <a:lnTo>
                    <a:pt x="445226" y="0"/>
                  </a:lnTo>
                  <a:lnTo>
                    <a:pt x="623316" y="178090"/>
                  </a:lnTo>
                  <a:lnTo>
                    <a:pt x="623316" y="178090"/>
                  </a:lnTo>
                  <a:lnTo>
                    <a:pt x="623316" y="178090"/>
                  </a:lnTo>
                  <a:lnTo>
                    <a:pt x="890451" y="178090"/>
                  </a:lnTo>
                  <a:lnTo>
                    <a:pt x="890451" y="1965600"/>
                  </a:lnTo>
                  <a:lnTo>
                    <a:pt x="0" y="1965600"/>
                  </a:lnTo>
                  <a:lnTo>
                    <a:pt x="0" y="178090"/>
                  </a:lnTo>
                  <a:close/>
                </a:path>
              </a:pathLst>
            </a:custGeom>
          </p:spPr>
          <p:style>
            <a:lnRef idx="2">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70240" tIns="343190" rIns="70240" bIns="165100" numCol="1" spcCol="1270" anchor="ctr" anchorCtr="0">
              <a:noAutofit/>
            </a:bodyPr>
            <a:lstStyle/>
            <a:p>
              <a:pPr marL="0" lvl="0" indent="0" defTabSz="488950">
                <a:lnSpc>
                  <a:spcPct val="90000"/>
                </a:lnSpc>
                <a:spcBef>
                  <a:spcPct val="0"/>
                </a:spcBef>
                <a:spcAft>
                  <a:spcPct val="35000"/>
                </a:spcAft>
                <a:buNone/>
              </a:pPr>
              <a:r>
                <a:rPr lang="en-US" sz="1200" kern="1200"/>
                <a:t>Recommendations and future scope</a:t>
              </a:r>
              <a:endParaRPr lang="en-US" sz="1200" kern="1200" dirty="0"/>
            </a:p>
          </p:txBody>
        </p:sp>
      </p:grpSp>
    </p:spTree>
    <p:extLst>
      <p:ext uri="{BB962C8B-B14F-4D97-AF65-F5344CB8AC3E}">
        <p14:creationId xmlns:p14="http://schemas.microsoft.com/office/powerpoint/2010/main" val="2300127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extLst/>
          </a:blip>
          <a:stretch/>
        </a:blipFill>
        <a:effectLst/>
      </p:bgPr>
    </p:bg>
    <p:spTree>
      <p:nvGrpSpPr>
        <p:cNvPr id="1" name=""/>
        <p:cNvGrpSpPr/>
        <p:nvPr/>
      </p:nvGrpSpPr>
      <p:grpSpPr>
        <a:xfrm>
          <a:off x="0" y="0"/>
          <a:ext cx="0" cy="0"/>
          <a:chOff x="0" y="0"/>
          <a:chExt cx="0" cy="0"/>
        </a:xfrm>
      </p:grpSpPr>
      <p:pic>
        <p:nvPicPr>
          <p:cNvPr id="5" name="Picture 4" descr="A picture containing building&#10;&#10;Description generated with high confidence">
            <a:extLst>
              <a:ext uri="{FF2B5EF4-FFF2-40B4-BE49-F238E27FC236}">
                <a16:creationId xmlns:a16="http://schemas.microsoft.com/office/drawing/2014/main" id="{0E15904E-F3F1-40BE-8A1F-24274DF7C7AC}"/>
              </a:ext>
            </a:extLst>
          </p:cNvPr>
          <p:cNvPicPr>
            <a:picLocks noChangeAspect="1"/>
          </p:cNvPicPr>
          <p:nvPr/>
        </p:nvPicPr>
        <p:blipFill rotWithShape="1">
          <a:blip r:embed="rId3"/>
          <a:srcRect l="3581" r="5404" b="-2"/>
          <a:stretch/>
        </p:blipFill>
        <p:spPr>
          <a:xfrm>
            <a:off x="1141411" y="2491515"/>
            <a:ext cx="4689234" cy="3065593"/>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2" name="Title 1">
            <a:extLst>
              <a:ext uri="{FF2B5EF4-FFF2-40B4-BE49-F238E27FC236}">
                <a16:creationId xmlns:a16="http://schemas.microsoft.com/office/drawing/2014/main" id="{C5CE9004-C5E3-4B45-B1DD-FE240A508B8D}"/>
              </a:ext>
            </a:extLst>
          </p:cNvPr>
          <p:cNvSpPr>
            <a:spLocks noGrp="1"/>
          </p:cNvSpPr>
          <p:nvPr>
            <p:ph type="title"/>
          </p:nvPr>
        </p:nvSpPr>
        <p:spPr>
          <a:xfrm>
            <a:off x="1141413" y="618518"/>
            <a:ext cx="9905998" cy="1478570"/>
          </a:xfrm>
        </p:spPr>
        <p:txBody>
          <a:bodyPr>
            <a:normAutofit/>
          </a:bodyPr>
          <a:lstStyle/>
          <a:p>
            <a:r>
              <a:rPr lang="en-US" dirty="0"/>
              <a:t>Problem</a:t>
            </a:r>
          </a:p>
        </p:txBody>
      </p:sp>
      <p:sp>
        <p:nvSpPr>
          <p:cNvPr id="3" name="Content Placeholder 2">
            <a:extLst>
              <a:ext uri="{FF2B5EF4-FFF2-40B4-BE49-F238E27FC236}">
                <a16:creationId xmlns:a16="http://schemas.microsoft.com/office/drawing/2014/main" id="{5DF9A3CF-C7D1-461D-BE75-5A603E5CBDBB}"/>
              </a:ext>
            </a:extLst>
          </p:cNvPr>
          <p:cNvSpPr>
            <a:spLocks noGrp="1"/>
          </p:cNvSpPr>
          <p:nvPr>
            <p:ph idx="1"/>
          </p:nvPr>
        </p:nvSpPr>
        <p:spPr>
          <a:xfrm>
            <a:off x="6336727" y="2249487"/>
            <a:ext cx="4710683" cy="3541714"/>
          </a:xfrm>
        </p:spPr>
        <p:txBody>
          <a:bodyPr>
            <a:normAutofit fontScale="85000" lnSpcReduction="20000"/>
          </a:bodyPr>
          <a:lstStyle/>
          <a:p>
            <a:pPr>
              <a:lnSpc>
                <a:spcPct val="110000"/>
              </a:lnSpc>
            </a:pPr>
            <a:r>
              <a:rPr lang="en-US" sz="2000" dirty="0"/>
              <a:t>There are many important websites which still use the traditional Captcha which is a combination of Letters and Numbers and end up being at the risk of their data being updated automatically by bots</a:t>
            </a:r>
          </a:p>
          <a:p>
            <a:pPr>
              <a:lnSpc>
                <a:spcPct val="110000"/>
              </a:lnSpc>
            </a:pPr>
            <a:r>
              <a:rPr lang="en-US" sz="2000" dirty="0"/>
              <a:t>Captchas have defeated machines but things are changing rapidly as technology improves. Hence research into Optical Character Recognition(OCR) is required to strengthen Captchas against machine based attacks.</a:t>
            </a:r>
          </a:p>
          <a:p>
            <a:pPr>
              <a:lnSpc>
                <a:spcPct val="110000"/>
              </a:lnSpc>
            </a:pPr>
            <a:r>
              <a:rPr lang="en-US" sz="2000" dirty="0"/>
              <a:t>The goal of this project is to accurately classify the captchas which is a combination of letters and numbers along with some ‘noise’ included </a:t>
            </a:r>
          </a:p>
        </p:txBody>
      </p:sp>
    </p:spTree>
    <p:extLst>
      <p:ext uri="{BB962C8B-B14F-4D97-AF65-F5344CB8AC3E}">
        <p14:creationId xmlns:p14="http://schemas.microsoft.com/office/powerpoint/2010/main" val="2699360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2CEFD-E392-4E9C-9FFC-DED13A845E33}"/>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8F7E33BE-2849-40B2-B1BC-256A4DB4D6AA}"/>
              </a:ext>
            </a:extLst>
          </p:cNvPr>
          <p:cNvSpPr>
            <a:spLocks noGrp="1"/>
          </p:cNvSpPr>
          <p:nvPr>
            <p:ph idx="1"/>
          </p:nvPr>
        </p:nvSpPr>
        <p:spPr/>
        <p:txBody>
          <a:bodyPr/>
          <a:lstStyle/>
          <a:p>
            <a:r>
              <a:rPr lang="en-US" dirty="0"/>
              <a:t>For a 4 sequence captcha there is 36x36x36x36 combinations that is </a:t>
            </a:r>
            <a:r>
              <a:rPr lang="en-US" b="1" dirty="0"/>
              <a:t>1,679,616</a:t>
            </a:r>
            <a:r>
              <a:rPr lang="en-US" dirty="0"/>
              <a:t> unique combinations increasing captcha length increases combinations.</a:t>
            </a:r>
          </a:p>
          <a:p>
            <a:r>
              <a:rPr lang="en-US" dirty="0"/>
              <a:t>To train captchas directly with Neural networks would require us to generate huge amount of data and computing resources to train the model.</a:t>
            </a:r>
          </a:p>
          <a:p>
            <a:r>
              <a:rPr lang="en-US" dirty="0"/>
              <a:t>Alternative approach is to make the model identify characters rather than mapping entire captcha.</a:t>
            </a:r>
          </a:p>
          <a:p>
            <a:endParaRPr lang="en-US" dirty="0"/>
          </a:p>
        </p:txBody>
      </p:sp>
    </p:spTree>
    <p:extLst>
      <p:ext uri="{BB962C8B-B14F-4D97-AF65-F5344CB8AC3E}">
        <p14:creationId xmlns:p14="http://schemas.microsoft.com/office/powerpoint/2010/main" val="2197363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extLst/>
          </a:blip>
          <a:stretch/>
        </a:blipFill>
        <a:effectLst/>
      </p:bgPr>
    </p:bg>
    <p:spTree>
      <p:nvGrpSpPr>
        <p:cNvPr id="1" name=""/>
        <p:cNvGrpSpPr/>
        <p:nvPr/>
      </p:nvGrpSpPr>
      <p:grpSpPr>
        <a:xfrm>
          <a:off x="0" y="0"/>
          <a:ext cx="0" cy="0"/>
          <a:chOff x="0" y="0"/>
          <a:chExt cx="0" cy="0"/>
        </a:xfrm>
      </p:grpSpPr>
      <p:pic>
        <p:nvPicPr>
          <p:cNvPr id="4" name="Picture 3" descr="A screenshot of a cell phone&#10;&#10;Description generated with very high confidence">
            <a:extLst>
              <a:ext uri="{FF2B5EF4-FFF2-40B4-BE49-F238E27FC236}">
                <a16:creationId xmlns:a16="http://schemas.microsoft.com/office/drawing/2014/main" id="{466E0B98-A549-4C1F-8875-C0D726A24CD6}"/>
              </a:ext>
            </a:extLst>
          </p:cNvPr>
          <p:cNvPicPr>
            <a:picLocks noChangeAspect="1"/>
          </p:cNvPicPr>
          <p:nvPr/>
        </p:nvPicPr>
        <p:blipFill rotWithShape="1">
          <a:blip r:embed="rId3"/>
          <a:srcRect r="27455" b="3"/>
          <a:stretch/>
        </p:blipFill>
        <p:spPr>
          <a:xfrm>
            <a:off x="6392335" y="2497720"/>
            <a:ext cx="4655075" cy="3047892"/>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2" name="Title 1">
            <a:extLst>
              <a:ext uri="{FF2B5EF4-FFF2-40B4-BE49-F238E27FC236}">
                <a16:creationId xmlns:a16="http://schemas.microsoft.com/office/drawing/2014/main" id="{E4FD92A5-8686-43FB-9080-FC6D3D823DDE}"/>
              </a:ext>
            </a:extLst>
          </p:cNvPr>
          <p:cNvSpPr>
            <a:spLocks noGrp="1"/>
          </p:cNvSpPr>
          <p:nvPr>
            <p:ph type="title"/>
          </p:nvPr>
        </p:nvSpPr>
        <p:spPr>
          <a:xfrm>
            <a:off x="1141413" y="618518"/>
            <a:ext cx="9905998" cy="1478570"/>
          </a:xfrm>
        </p:spPr>
        <p:txBody>
          <a:bodyPr>
            <a:normAutofit/>
          </a:bodyPr>
          <a:lstStyle/>
          <a:p>
            <a:r>
              <a:rPr lang="en-US" dirty="0"/>
              <a:t>Data Generation</a:t>
            </a:r>
          </a:p>
        </p:txBody>
      </p:sp>
      <p:sp>
        <p:nvSpPr>
          <p:cNvPr id="3" name="Content Placeholder 2">
            <a:extLst>
              <a:ext uri="{FF2B5EF4-FFF2-40B4-BE49-F238E27FC236}">
                <a16:creationId xmlns:a16="http://schemas.microsoft.com/office/drawing/2014/main" id="{8B57FC29-4F8F-4441-9FF4-61B4EBED1553}"/>
              </a:ext>
            </a:extLst>
          </p:cNvPr>
          <p:cNvSpPr>
            <a:spLocks noGrp="1"/>
          </p:cNvSpPr>
          <p:nvPr>
            <p:ph idx="1"/>
          </p:nvPr>
        </p:nvSpPr>
        <p:spPr>
          <a:xfrm>
            <a:off x="1141412" y="2249487"/>
            <a:ext cx="4844521" cy="3541714"/>
          </a:xfrm>
        </p:spPr>
        <p:txBody>
          <a:bodyPr anchor="ctr">
            <a:normAutofit/>
          </a:bodyPr>
          <a:lstStyle/>
          <a:p>
            <a:r>
              <a:rPr lang="en-US" dirty="0"/>
              <a:t>We wrote a random character generator and used </a:t>
            </a:r>
            <a:r>
              <a:rPr lang="en-US" dirty="0" err="1"/>
              <a:t>Claptcha</a:t>
            </a:r>
            <a:r>
              <a:rPr lang="en-US" dirty="0"/>
              <a:t> library in python to generate our own set of Captchas</a:t>
            </a:r>
          </a:p>
          <a:p>
            <a:r>
              <a:rPr lang="en-US" dirty="0"/>
              <a:t>Captcha we have generated is of a 4 character sequence and has random noise</a:t>
            </a:r>
          </a:p>
        </p:txBody>
      </p:sp>
    </p:spTree>
    <p:extLst>
      <p:ext uri="{BB962C8B-B14F-4D97-AF65-F5344CB8AC3E}">
        <p14:creationId xmlns:p14="http://schemas.microsoft.com/office/powerpoint/2010/main" val="3514365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AFA7C-EECA-49E1-BC68-629CC66DE21D}"/>
              </a:ext>
            </a:extLst>
          </p:cNvPr>
          <p:cNvSpPr>
            <a:spLocks noGrp="1"/>
          </p:cNvSpPr>
          <p:nvPr>
            <p:ph type="title"/>
          </p:nvPr>
        </p:nvSpPr>
        <p:spPr/>
        <p:txBody>
          <a:bodyPr/>
          <a:lstStyle/>
          <a:p>
            <a:r>
              <a:rPr lang="en-US" dirty="0"/>
              <a:t>Data Segmentation</a:t>
            </a:r>
          </a:p>
        </p:txBody>
      </p:sp>
      <p:sp>
        <p:nvSpPr>
          <p:cNvPr id="3" name="Content Placeholder 2">
            <a:extLst>
              <a:ext uri="{FF2B5EF4-FFF2-40B4-BE49-F238E27FC236}">
                <a16:creationId xmlns:a16="http://schemas.microsoft.com/office/drawing/2014/main" id="{BAC82349-35F8-478C-B747-F5A600A8840F}"/>
              </a:ext>
            </a:extLst>
          </p:cNvPr>
          <p:cNvSpPr>
            <a:spLocks noGrp="1"/>
          </p:cNvSpPr>
          <p:nvPr>
            <p:ph idx="1"/>
          </p:nvPr>
        </p:nvSpPr>
        <p:spPr/>
        <p:txBody>
          <a:bodyPr>
            <a:normAutofit lnSpcReduction="10000"/>
          </a:bodyPr>
          <a:lstStyle/>
          <a:p>
            <a:r>
              <a:rPr lang="en-US" dirty="0"/>
              <a:t>Because of the random line which is generated, </a:t>
            </a:r>
            <a:r>
              <a:rPr lang="en-US" dirty="0" err="1"/>
              <a:t>spliting</a:t>
            </a:r>
            <a:r>
              <a:rPr lang="en-US" dirty="0"/>
              <a:t> into characters based on contour technique is arduous.</a:t>
            </a:r>
          </a:p>
          <a:p>
            <a:pPr marL="0" indent="0">
              <a:buNone/>
            </a:pPr>
            <a:endParaRPr lang="en-US" dirty="0"/>
          </a:p>
          <a:p>
            <a:pPr marL="0" indent="0">
              <a:buNone/>
            </a:pPr>
            <a:endParaRPr lang="en-US" dirty="0"/>
          </a:p>
          <a:p>
            <a:r>
              <a:rPr lang="en-US" dirty="0"/>
              <a:t>We binarized the image using(black or white) using OTSU thresholding to remove background noise and then split the captcha into segments based on positioning and spacing of the characters in the captcha.</a:t>
            </a:r>
          </a:p>
          <a:p>
            <a:endParaRPr lang="en-US" dirty="0"/>
          </a:p>
        </p:txBody>
      </p:sp>
      <p:pic>
        <p:nvPicPr>
          <p:cNvPr id="4" name="Picture 3">
            <a:extLst>
              <a:ext uri="{FF2B5EF4-FFF2-40B4-BE49-F238E27FC236}">
                <a16:creationId xmlns:a16="http://schemas.microsoft.com/office/drawing/2014/main" id="{FC2159CF-C75C-4029-AFEE-28FF2BF17916}"/>
              </a:ext>
            </a:extLst>
          </p:cNvPr>
          <p:cNvPicPr>
            <a:picLocks noChangeAspect="1"/>
          </p:cNvPicPr>
          <p:nvPr/>
        </p:nvPicPr>
        <p:blipFill>
          <a:blip r:embed="rId2"/>
          <a:stretch>
            <a:fillRect/>
          </a:stretch>
        </p:blipFill>
        <p:spPr>
          <a:xfrm>
            <a:off x="1899766" y="5525108"/>
            <a:ext cx="1823744" cy="1073656"/>
          </a:xfrm>
          <a:prstGeom prst="rect">
            <a:avLst/>
          </a:prstGeom>
        </p:spPr>
      </p:pic>
      <p:pic>
        <p:nvPicPr>
          <p:cNvPr id="9" name="Picture 8">
            <a:extLst>
              <a:ext uri="{FF2B5EF4-FFF2-40B4-BE49-F238E27FC236}">
                <a16:creationId xmlns:a16="http://schemas.microsoft.com/office/drawing/2014/main" id="{A1B8C8BB-35BC-491F-BF7C-FF4B12080FFA}"/>
              </a:ext>
            </a:extLst>
          </p:cNvPr>
          <p:cNvPicPr>
            <a:picLocks noChangeAspect="1"/>
          </p:cNvPicPr>
          <p:nvPr/>
        </p:nvPicPr>
        <p:blipFill>
          <a:blip r:embed="rId2"/>
          <a:stretch>
            <a:fillRect/>
          </a:stretch>
        </p:blipFill>
        <p:spPr>
          <a:xfrm>
            <a:off x="1899766" y="3283933"/>
            <a:ext cx="1823744" cy="1073656"/>
          </a:xfrm>
          <a:prstGeom prst="rect">
            <a:avLst/>
          </a:prstGeom>
        </p:spPr>
      </p:pic>
      <p:pic>
        <p:nvPicPr>
          <p:cNvPr id="10" name="Picture 9">
            <a:extLst>
              <a:ext uri="{FF2B5EF4-FFF2-40B4-BE49-F238E27FC236}">
                <a16:creationId xmlns:a16="http://schemas.microsoft.com/office/drawing/2014/main" id="{FDF646DE-1D78-4AEE-A248-A8B1E3C0A8CD}"/>
              </a:ext>
            </a:extLst>
          </p:cNvPr>
          <p:cNvPicPr>
            <a:picLocks noChangeAspect="1"/>
          </p:cNvPicPr>
          <p:nvPr/>
        </p:nvPicPr>
        <p:blipFill>
          <a:blip r:embed="rId3"/>
          <a:stretch>
            <a:fillRect/>
          </a:stretch>
        </p:blipFill>
        <p:spPr>
          <a:xfrm>
            <a:off x="8497386" y="3283933"/>
            <a:ext cx="1859187" cy="1069848"/>
          </a:xfrm>
          <a:prstGeom prst="rect">
            <a:avLst/>
          </a:prstGeom>
        </p:spPr>
      </p:pic>
      <p:pic>
        <p:nvPicPr>
          <p:cNvPr id="11" name="Picture 10">
            <a:extLst>
              <a:ext uri="{FF2B5EF4-FFF2-40B4-BE49-F238E27FC236}">
                <a16:creationId xmlns:a16="http://schemas.microsoft.com/office/drawing/2014/main" id="{18417AF4-FB8D-44A3-B805-A2806D3F898C}"/>
              </a:ext>
            </a:extLst>
          </p:cNvPr>
          <p:cNvPicPr>
            <a:picLocks noChangeAspect="1"/>
          </p:cNvPicPr>
          <p:nvPr/>
        </p:nvPicPr>
        <p:blipFill>
          <a:blip r:embed="rId4"/>
          <a:stretch>
            <a:fillRect/>
          </a:stretch>
        </p:blipFill>
        <p:spPr>
          <a:xfrm>
            <a:off x="6295049" y="3283933"/>
            <a:ext cx="1848831" cy="1069848"/>
          </a:xfrm>
          <a:prstGeom prst="rect">
            <a:avLst/>
          </a:prstGeom>
        </p:spPr>
      </p:pic>
      <p:sp>
        <p:nvSpPr>
          <p:cNvPr id="12" name="Arrow: Right 11">
            <a:extLst>
              <a:ext uri="{FF2B5EF4-FFF2-40B4-BE49-F238E27FC236}">
                <a16:creationId xmlns:a16="http://schemas.microsoft.com/office/drawing/2014/main" id="{7C868DA9-2E8D-49FB-B54B-92F9B323FFE9}"/>
              </a:ext>
            </a:extLst>
          </p:cNvPr>
          <p:cNvSpPr/>
          <p:nvPr/>
        </p:nvSpPr>
        <p:spPr>
          <a:xfrm>
            <a:off x="4831973" y="3662082"/>
            <a:ext cx="389965" cy="291353"/>
          </a:xfrm>
          <a:prstGeom prst="rightArrow">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Arrow: Right 12">
            <a:extLst>
              <a:ext uri="{FF2B5EF4-FFF2-40B4-BE49-F238E27FC236}">
                <a16:creationId xmlns:a16="http://schemas.microsoft.com/office/drawing/2014/main" id="{DAC9209A-4DD0-4460-ADAD-36C53768FFD5}"/>
              </a:ext>
            </a:extLst>
          </p:cNvPr>
          <p:cNvSpPr/>
          <p:nvPr/>
        </p:nvSpPr>
        <p:spPr>
          <a:xfrm>
            <a:off x="4831973" y="5916259"/>
            <a:ext cx="389965" cy="291353"/>
          </a:xfrm>
          <a:prstGeom prst="rightArrow">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4" name="Picture 13">
            <a:extLst>
              <a:ext uri="{FF2B5EF4-FFF2-40B4-BE49-F238E27FC236}">
                <a16:creationId xmlns:a16="http://schemas.microsoft.com/office/drawing/2014/main" id="{5B336F87-9A12-4C58-9727-9A1E8EBF71DA}"/>
              </a:ext>
            </a:extLst>
          </p:cNvPr>
          <p:cNvPicPr>
            <a:picLocks noChangeAspect="1"/>
          </p:cNvPicPr>
          <p:nvPr/>
        </p:nvPicPr>
        <p:blipFill rotWithShape="1">
          <a:blip r:embed="rId5"/>
          <a:srcRect l="8379" r="70297"/>
          <a:stretch/>
        </p:blipFill>
        <p:spPr>
          <a:xfrm>
            <a:off x="6539752" y="5553735"/>
            <a:ext cx="389965" cy="1045029"/>
          </a:xfrm>
          <a:prstGeom prst="rect">
            <a:avLst/>
          </a:prstGeom>
        </p:spPr>
      </p:pic>
      <p:pic>
        <p:nvPicPr>
          <p:cNvPr id="15" name="Picture 14">
            <a:extLst>
              <a:ext uri="{FF2B5EF4-FFF2-40B4-BE49-F238E27FC236}">
                <a16:creationId xmlns:a16="http://schemas.microsoft.com/office/drawing/2014/main" id="{EE424308-28B3-4713-8EA6-EA04F48327AC}"/>
              </a:ext>
            </a:extLst>
          </p:cNvPr>
          <p:cNvPicPr>
            <a:picLocks noChangeAspect="1"/>
          </p:cNvPicPr>
          <p:nvPr/>
        </p:nvPicPr>
        <p:blipFill rotWithShape="1">
          <a:blip r:embed="rId5"/>
          <a:srcRect l="49818" r="33515"/>
          <a:stretch/>
        </p:blipFill>
        <p:spPr>
          <a:xfrm>
            <a:off x="8000575" y="5553735"/>
            <a:ext cx="304801" cy="1045029"/>
          </a:xfrm>
          <a:prstGeom prst="rect">
            <a:avLst/>
          </a:prstGeom>
        </p:spPr>
      </p:pic>
      <p:pic>
        <p:nvPicPr>
          <p:cNvPr id="16" name="Picture 15">
            <a:extLst>
              <a:ext uri="{FF2B5EF4-FFF2-40B4-BE49-F238E27FC236}">
                <a16:creationId xmlns:a16="http://schemas.microsoft.com/office/drawing/2014/main" id="{06F552FE-18CB-498E-A03F-350160B5DA34}"/>
              </a:ext>
            </a:extLst>
          </p:cNvPr>
          <p:cNvPicPr>
            <a:picLocks noChangeAspect="1"/>
          </p:cNvPicPr>
          <p:nvPr/>
        </p:nvPicPr>
        <p:blipFill rotWithShape="1">
          <a:blip r:embed="rId5"/>
          <a:srcRect l="28114" r="50000"/>
          <a:stretch/>
        </p:blipFill>
        <p:spPr>
          <a:xfrm>
            <a:off x="7265020" y="5553735"/>
            <a:ext cx="400252" cy="1045029"/>
          </a:xfrm>
          <a:prstGeom prst="rect">
            <a:avLst/>
          </a:prstGeom>
        </p:spPr>
      </p:pic>
      <p:pic>
        <p:nvPicPr>
          <p:cNvPr id="17" name="Picture 16">
            <a:extLst>
              <a:ext uri="{FF2B5EF4-FFF2-40B4-BE49-F238E27FC236}">
                <a16:creationId xmlns:a16="http://schemas.microsoft.com/office/drawing/2014/main" id="{95D47946-663E-490B-8949-FBFC10C71300}"/>
              </a:ext>
            </a:extLst>
          </p:cNvPr>
          <p:cNvPicPr>
            <a:picLocks noChangeAspect="1"/>
          </p:cNvPicPr>
          <p:nvPr/>
        </p:nvPicPr>
        <p:blipFill rotWithShape="1">
          <a:blip r:embed="rId5"/>
          <a:srcRect l="66730" r="7867"/>
          <a:stretch/>
        </p:blipFill>
        <p:spPr>
          <a:xfrm>
            <a:off x="8640680" y="5553735"/>
            <a:ext cx="464577" cy="1045029"/>
          </a:xfrm>
          <a:prstGeom prst="rect">
            <a:avLst/>
          </a:prstGeom>
        </p:spPr>
      </p:pic>
    </p:spTree>
    <p:extLst>
      <p:ext uri="{BB962C8B-B14F-4D97-AF65-F5344CB8AC3E}">
        <p14:creationId xmlns:p14="http://schemas.microsoft.com/office/powerpoint/2010/main" val="3038719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extLst/>
          </a:blip>
          <a:stretch/>
        </a:blipFill>
        <a:effectLst/>
      </p:bgPr>
    </p:bg>
    <p:spTree>
      <p:nvGrpSpPr>
        <p:cNvPr id="1" name=""/>
        <p:cNvGrpSpPr/>
        <p:nvPr/>
      </p:nvGrpSpPr>
      <p:grpSpPr>
        <a:xfrm>
          <a:off x="0" y="0"/>
          <a:ext cx="0" cy="0"/>
          <a:chOff x="0" y="0"/>
          <a:chExt cx="0" cy="0"/>
        </a:xfrm>
      </p:grpSpPr>
      <p:pic>
        <p:nvPicPr>
          <p:cNvPr id="6" name="Picture 5" descr="A screenshot of a cell phone&#10;&#10;Description generated with high confidence">
            <a:extLst>
              <a:ext uri="{FF2B5EF4-FFF2-40B4-BE49-F238E27FC236}">
                <a16:creationId xmlns:a16="http://schemas.microsoft.com/office/drawing/2014/main" id="{7F999793-3839-405A-B8D5-EB80E93934EE}"/>
              </a:ext>
            </a:extLst>
          </p:cNvPr>
          <p:cNvPicPr>
            <a:picLocks noChangeAspect="1"/>
          </p:cNvPicPr>
          <p:nvPr/>
        </p:nvPicPr>
        <p:blipFill rotWithShape="1">
          <a:blip r:embed="rId3"/>
          <a:srcRect t="4658"/>
          <a:stretch/>
        </p:blipFill>
        <p:spPr>
          <a:xfrm>
            <a:off x="1162136" y="2249487"/>
            <a:ext cx="3453147" cy="3549650"/>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2" name="Title 1">
            <a:extLst>
              <a:ext uri="{FF2B5EF4-FFF2-40B4-BE49-F238E27FC236}">
                <a16:creationId xmlns:a16="http://schemas.microsoft.com/office/drawing/2014/main" id="{50FD901A-91DE-4E19-9F09-098BAE46FF2D}"/>
              </a:ext>
            </a:extLst>
          </p:cNvPr>
          <p:cNvSpPr>
            <a:spLocks noGrp="1"/>
          </p:cNvSpPr>
          <p:nvPr>
            <p:ph type="title"/>
          </p:nvPr>
        </p:nvSpPr>
        <p:spPr>
          <a:xfrm>
            <a:off x="1141413" y="618518"/>
            <a:ext cx="9905998" cy="1478570"/>
          </a:xfrm>
        </p:spPr>
        <p:txBody>
          <a:bodyPr>
            <a:normAutofit/>
          </a:bodyPr>
          <a:lstStyle/>
          <a:p>
            <a:r>
              <a:rPr lang="en-US" dirty="0"/>
              <a:t>Data Exploration</a:t>
            </a:r>
          </a:p>
        </p:txBody>
      </p:sp>
      <p:sp>
        <p:nvSpPr>
          <p:cNvPr id="3" name="Content Placeholder 2">
            <a:extLst>
              <a:ext uri="{FF2B5EF4-FFF2-40B4-BE49-F238E27FC236}">
                <a16:creationId xmlns:a16="http://schemas.microsoft.com/office/drawing/2014/main" id="{8DBBAA06-7203-4C06-8FF1-749C4CCDB584}"/>
              </a:ext>
            </a:extLst>
          </p:cNvPr>
          <p:cNvSpPr>
            <a:spLocks noGrp="1"/>
          </p:cNvSpPr>
          <p:nvPr>
            <p:ph idx="1"/>
          </p:nvPr>
        </p:nvSpPr>
        <p:spPr>
          <a:xfrm>
            <a:off x="5034579" y="2249487"/>
            <a:ext cx="6012832" cy="3541714"/>
          </a:xfrm>
        </p:spPr>
        <p:txBody>
          <a:bodyPr>
            <a:normAutofit/>
          </a:bodyPr>
          <a:lstStyle/>
          <a:p>
            <a:r>
              <a:rPr lang="en-US" dirty="0"/>
              <a:t>We have generated our labeled data by splitting our captchas into characters</a:t>
            </a:r>
          </a:p>
          <a:p>
            <a:r>
              <a:rPr lang="en-US" dirty="0"/>
              <a:t>Data contains 36 characters 0-9 and A-Z with random noise in the images to make our classification complicated</a:t>
            </a:r>
          </a:p>
        </p:txBody>
      </p:sp>
    </p:spTree>
    <p:extLst>
      <p:ext uri="{BB962C8B-B14F-4D97-AF65-F5344CB8AC3E}">
        <p14:creationId xmlns:p14="http://schemas.microsoft.com/office/powerpoint/2010/main" val="2766622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9F3F6-F4A1-4AEF-AEF7-E1C385CFEEAF}"/>
              </a:ext>
            </a:extLst>
          </p:cNvPr>
          <p:cNvSpPr>
            <a:spLocks noGrp="1"/>
          </p:cNvSpPr>
          <p:nvPr>
            <p:ph type="title"/>
          </p:nvPr>
        </p:nvSpPr>
        <p:spPr>
          <a:xfrm>
            <a:off x="1141413" y="618518"/>
            <a:ext cx="9905998" cy="1478570"/>
          </a:xfrm>
        </p:spPr>
        <p:txBody>
          <a:bodyPr>
            <a:normAutofit/>
          </a:bodyPr>
          <a:lstStyle/>
          <a:p>
            <a:r>
              <a:rPr lang="en-US"/>
              <a:t>CNN Architecture</a:t>
            </a:r>
            <a:endParaRPr lang="en-US" dirty="0"/>
          </a:p>
        </p:txBody>
      </p:sp>
      <p:sp>
        <p:nvSpPr>
          <p:cNvPr id="3" name="Content Placeholder 2">
            <a:extLst>
              <a:ext uri="{FF2B5EF4-FFF2-40B4-BE49-F238E27FC236}">
                <a16:creationId xmlns:a16="http://schemas.microsoft.com/office/drawing/2014/main" id="{43D5DDA9-E135-4ACF-855A-040AAC005637}"/>
              </a:ext>
            </a:extLst>
          </p:cNvPr>
          <p:cNvSpPr>
            <a:spLocks noGrp="1"/>
          </p:cNvSpPr>
          <p:nvPr>
            <p:ph idx="1"/>
          </p:nvPr>
        </p:nvSpPr>
        <p:spPr>
          <a:xfrm>
            <a:off x="1088983" y="2145792"/>
            <a:ext cx="4710683" cy="3541714"/>
          </a:xfrm>
        </p:spPr>
        <p:txBody>
          <a:bodyPr>
            <a:normAutofit fontScale="85000" lnSpcReduction="20000"/>
          </a:bodyPr>
          <a:lstStyle/>
          <a:p>
            <a:r>
              <a:rPr lang="en-US" dirty="0"/>
              <a:t>Implemented using </a:t>
            </a:r>
            <a:r>
              <a:rPr lang="en-US" dirty="0" err="1"/>
              <a:t>Keras</a:t>
            </a:r>
            <a:r>
              <a:rPr lang="en-US" dirty="0"/>
              <a:t> library</a:t>
            </a:r>
          </a:p>
          <a:p>
            <a:r>
              <a:rPr lang="en-US" dirty="0"/>
              <a:t>Model used - Sequential </a:t>
            </a:r>
          </a:p>
          <a:p>
            <a:r>
              <a:rPr lang="en-US" dirty="0"/>
              <a:t>Features – 32</a:t>
            </a:r>
          </a:p>
          <a:p>
            <a:r>
              <a:rPr lang="en-US" dirty="0"/>
              <a:t>Convolution</a:t>
            </a:r>
          </a:p>
          <a:p>
            <a:r>
              <a:rPr lang="en-US" dirty="0" err="1"/>
              <a:t>Maxpooling</a:t>
            </a:r>
            <a:endParaRPr lang="en-US" dirty="0"/>
          </a:p>
          <a:p>
            <a:r>
              <a:rPr lang="en-US" dirty="0"/>
              <a:t>Flattening</a:t>
            </a:r>
          </a:p>
          <a:p>
            <a:r>
              <a:rPr lang="en-US" dirty="0"/>
              <a:t>Dense layer</a:t>
            </a:r>
          </a:p>
          <a:p>
            <a:r>
              <a:rPr lang="en-US" dirty="0"/>
              <a:t>Optimizer - Adam</a:t>
            </a:r>
          </a:p>
          <a:p>
            <a:endParaRPr lang="en-US" dirty="0"/>
          </a:p>
          <a:p>
            <a:endParaRPr lang="en-US" dirty="0"/>
          </a:p>
          <a:p>
            <a:endParaRPr lang="en-US" dirty="0"/>
          </a:p>
        </p:txBody>
      </p:sp>
      <p:pic>
        <p:nvPicPr>
          <p:cNvPr id="70" name="Picture 69">
            <a:extLst>
              <a:ext uri="{FF2B5EF4-FFF2-40B4-BE49-F238E27FC236}">
                <a16:creationId xmlns:a16="http://schemas.microsoft.com/office/drawing/2014/main" id="{800D81B1-6171-42E2-BE6E-8F4FE5B6CC61}"/>
              </a:ext>
            </a:extLst>
          </p:cNvPr>
          <p:cNvPicPr>
            <a:picLocks noChangeAspect="1"/>
          </p:cNvPicPr>
          <p:nvPr/>
        </p:nvPicPr>
        <p:blipFill>
          <a:blip r:embed="rId3"/>
          <a:stretch>
            <a:fillRect/>
          </a:stretch>
        </p:blipFill>
        <p:spPr>
          <a:xfrm>
            <a:off x="6392335" y="2497719"/>
            <a:ext cx="4689234" cy="3012247"/>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683454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extLst/>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6EE91B5-8423-431F-8644-BDC8CDCE7E8C}"/>
              </a:ext>
            </a:extLst>
          </p:cNvPr>
          <p:cNvPicPr>
            <a:picLocks noChangeAspect="1"/>
          </p:cNvPicPr>
          <p:nvPr/>
        </p:nvPicPr>
        <p:blipFill rotWithShape="1">
          <a:blip r:embed="rId3"/>
          <a:srcRect r="2105" b="1"/>
          <a:stretch/>
        </p:blipFill>
        <p:spPr>
          <a:xfrm>
            <a:off x="1141412" y="2497720"/>
            <a:ext cx="4662140" cy="3047892"/>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2" name="Title 1">
            <a:extLst>
              <a:ext uri="{FF2B5EF4-FFF2-40B4-BE49-F238E27FC236}">
                <a16:creationId xmlns:a16="http://schemas.microsoft.com/office/drawing/2014/main" id="{E4E28394-46AA-4831-A5B0-B154647F87D7}"/>
              </a:ext>
            </a:extLst>
          </p:cNvPr>
          <p:cNvSpPr>
            <a:spLocks noGrp="1"/>
          </p:cNvSpPr>
          <p:nvPr>
            <p:ph type="title"/>
          </p:nvPr>
        </p:nvSpPr>
        <p:spPr>
          <a:xfrm>
            <a:off x="1141413" y="618518"/>
            <a:ext cx="9905998" cy="1478570"/>
          </a:xfrm>
        </p:spPr>
        <p:txBody>
          <a:bodyPr>
            <a:normAutofit/>
          </a:bodyPr>
          <a:lstStyle/>
          <a:p>
            <a:r>
              <a:rPr lang="en-US" dirty="0"/>
              <a:t>Training the Model</a:t>
            </a:r>
          </a:p>
        </p:txBody>
      </p:sp>
      <p:sp>
        <p:nvSpPr>
          <p:cNvPr id="3" name="Content Placeholder 2">
            <a:extLst>
              <a:ext uri="{FF2B5EF4-FFF2-40B4-BE49-F238E27FC236}">
                <a16:creationId xmlns:a16="http://schemas.microsoft.com/office/drawing/2014/main" id="{3E4AD20A-C0C5-468C-8E3C-D4868D73FADE}"/>
              </a:ext>
            </a:extLst>
          </p:cNvPr>
          <p:cNvSpPr>
            <a:spLocks noGrp="1"/>
          </p:cNvSpPr>
          <p:nvPr>
            <p:ph idx="1"/>
          </p:nvPr>
        </p:nvSpPr>
        <p:spPr>
          <a:xfrm>
            <a:off x="6204479" y="2249487"/>
            <a:ext cx="4844521" cy="3541714"/>
          </a:xfrm>
        </p:spPr>
        <p:txBody>
          <a:bodyPr anchor="ctr">
            <a:normAutofit/>
          </a:bodyPr>
          <a:lstStyle/>
          <a:p>
            <a:r>
              <a:rPr lang="en-US" dirty="0"/>
              <a:t>Rescaled and standardized the image using image data generator</a:t>
            </a:r>
          </a:p>
          <a:p>
            <a:r>
              <a:rPr lang="en-US" dirty="0"/>
              <a:t>Fitting the model using 10 epochs  </a:t>
            </a:r>
          </a:p>
          <a:p>
            <a:r>
              <a:rPr lang="en-US" dirty="0"/>
              <a:t>Batch size – 32</a:t>
            </a:r>
          </a:p>
          <a:p>
            <a:r>
              <a:rPr lang="en-US" dirty="0"/>
              <a:t>Saved the trained model built in hierarchal data format</a:t>
            </a:r>
          </a:p>
        </p:txBody>
      </p:sp>
    </p:spTree>
    <p:extLst>
      <p:ext uri="{BB962C8B-B14F-4D97-AF65-F5344CB8AC3E}">
        <p14:creationId xmlns:p14="http://schemas.microsoft.com/office/powerpoint/2010/main" val="33655175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
  <TotalTime>252</TotalTime>
  <Words>596</Words>
  <Application>Microsoft Office PowerPoint</Application>
  <PresentationFormat>Widescreen</PresentationFormat>
  <Paragraphs>81</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Trebuchet MS</vt:lpstr>
      <vt:lpstr>Tw Cen MT</vt:lpstr>
      <vt:lpstr>Circuit</vt:lpstr>
      <vt:lpstr>CAPTCHA recognition using convolution neural nets </vt:lpstr>
      <vt:lpstr>Steps Involved</vt:lpstr>
      <vt:lpstr>Problem</vt:lpstr>
      <vt:lpstr>approach</vt:lpstr>
      <vt:lpstr>Data Generation</vt:lpstr>
      <vt:lpstr>Data Segmentation</vt:lpstr>
      <vt:lpstr>Data Exploration</vt:lpstr>
      <vt:lpstr>CNN Architecture</vt:lpstr>
      <vt:lpstr>Training the Model</vt:lpstr>
      <vt:lpstr>Testing the model</vt:lpstr>
      <vt:lpstr>Insights</vt:lpstr>
      <vt:lpstr>Recommendations and 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Captcha Generation using convolution neural nets</dc:title>
  <dc:creator>SuganthKumar Thangavel</dc:creator>
  <cp:lastModifiedBy>suganth </cp:lastModifiedBy>
  <cp:revision>28</cp:revision>
  <dcterms:created xsi:type="dcterms:W3CDTF">2018-05-02T22:01:08Z</dcterms:created>
  <dcterms:modified xsi:type="dcterms:W3CDTF">2018-08-29T03:30:54Z</dcterms:modified>
</cp:coreProperties>
</file>