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60" r:id="rId6"/>
    <p:sldId id="268" r:id="rId7"/>
    <p:sldId id="259" r:id="rId8"/>
    <p:sldId id="262" r:id="rId9"/>
    <p:sldId id="263" r:id="rId10"/>
    <p:sldId id="261" r:id="rId11"/>
    <p:sldId id="264" r:id="rId12"/>
    <p:sldId id="265" r:id="rId13"/>
    <p:sldId id="267" r:id="rId14"/>
    <p:sldId id="281" r:id="rId15"/>
    <p:sldId id="280" r:id="rId16"/>
    <p:sldId id="270" r:id="rId17"/>
    <p:sldId id="269" r:id="rId18"/>
    <p:sldId id="271" r:id="rId19"/>
    <p:sldId id="275" r:id="rId20"/>
    <p:sldId id="277" r:id="rId21"/>
    <p:sldId id="276" r:id="rId22"/>
    <p:sldId id="278" r:id="rId23"/>
    <p:sldId id="279" r:id="rId24"/>
    <p:sldId id="27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6C2CF8-8AFA-42F3-8D89-1784E2D43EF4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C07A895-F122-4CF2-A310-7185871DC335}">
      <dgm:prSet phldrT="[Text]"/>
      <dgm:spPr/>
      <dgm:t>
        <a:bodyPr/>
        <a:lstStyle/>
        <a:p>
          <a:r>
            <a:rPr lang="en-US" dirty="0"/>
            <a:t>Input the data from excel</a:t>
          </a:r>
          <a:endParaRPr lang="en-IN" dirty="0"/>
        </a:p>
      </dgm:t>
    </dgm:pt>
    <dgm:pt modelId="{C932DE7B-7D2B-40C3-87A5-0A78664CFB95}" type="parTrans" cxnId="{A21E4AFC-BC0E-48AA-991D-889BD2C53F36}">
      <dgm:prSet/>
      <dgm:spPr/>
      <dgm:t>
        <a:bodyPr/>
        <a:lstStyle/>
        <a:p>
          <a:endParaRPr lang="en-IN"/>
        </a:p>
      </dgm:t>
    </dgm:pt>
    <dgm:pt modelId="{02C9A583-85FA-4723-8DAF-701B68C61CB4}" type="sibTrans" cxnId="{A21E4AFC-BC0E-48AA-991D-889BD2C53F36}">
      <dgm:prSet/>
      <dgm:spPr/>
      <dgm:t>
        <a:bodyPr/>
        <a:lstStyle/>
        <a:p>
          <a:endParaRPr lang="en-IN"/>
        </a:p>
      </dgm:t>
    </dgm:pt>
    <dgm:pt modelId="{742AD56A-62FF-4903-94FA-4C94FBE9ABD7}">
      <dgm:prSet phldrT="[Text]"/>
      <dgm:spPr/>
      <dgm:t>
        <a:bodyPr/>
        <a:lstStyle/>
        <a:p>
          <a:r>
            <a:rPr lang="en-US" dirty="0"/>
            <a:t>Feature engineering</a:t>
          </a:r>
          <a:endParaRPr lang="en-IN" dirty="0"/>
        </a:p>
      </dgm:t>
    </dgm:pt>
    <dgm:pt modelId="{9A24C755-7B1D-4B09-BC34-53597ECD72BA}" type="parTrans" cxnId="{73FD70AE-5C40-4090-BB89-2A5A2B442288}">
      <dgm:prSet/>
      <dgm:spPr/>
      <dgm:t>
        <a:bodyPr/>
        <a:lstStyle/>
        <a:p>
          <a:endParaRPr lang="en-IN"/>
        </a:p>
      </dgm:t>
    </dgm:pt>
    <dgm:pt modelId="{349C199F-A87E-4E16-BFC1-896AE353545F}" type="sibTrans" cxnId="{73FD70AE-5C40-4090-BB89-2A5A2B442288}">
      <dgm:prSet/>
      <dgm:spPr/>
      <dgm:t>
        <a:bodyPr/>
        <a:lstStyle/>
        <a:p>
          <a:endParaRPr lang="en-IN"/>
        </a:p>
      </dgm:t>
    </dgm:pt>
    <dgm:pt modelId="{9CAE638F-2C65-4370-8AB1-8AE4BB34D0C4}">
      <dgm:prSet phldrT="[Text]"/>
      <dgm:spPr/>
      <dgm:t>
        <a:bodyPr/>
        <a:lstStyle/>
        <a:p>
          <a:r>
            <a:rPr lang="en-US" dirty="0"/>
            <a:t>Model training</a:t>
          </a:r>
          <a:endParaRPr lang="en-IN" dirty="0"/>
        </a:p>
      </dgm:t>
    </dgm:pt>
    <dgm:pt modelId="{36E127B2-B517-4B3A-A361-FC5D5EF481C6}" type="parTrans" cxnId="{6AA6BD4B-87B3-4B7F-A2DF-165784E3254C}">
      <dgm:prSet/>
      <dgm:spPr/>
      <dgm:t>
        <a:bodyPr/>
        <a:lstStyle/>
        <a:p>
          <a:endParaRPr lang="en-IN"/>
        </a:p>
      </dgm:t>
    </dgm:pt>
    <dgm:pt modelId="{F38759DD-C84B-4AEE-9E99-91AE2201BF62}" type="sibTrans" cxnId="{6AA6BD4B-87B3-4B7F-A2DF-165784E3254C}">
      <dgm:prSet/>
      <dgm:spPr/>
      <dgm:t>
        <a:bodyPr/>
        <a:lstStyle/>
        <a:p>
          <a:endParaRPr lang="en-IN"/>
        </a:p>
      </dgm:t>
    </dgm:pt>
    <dgm:pt modelId="{F7A38172-E9F1-4604-98B5-5F15C6DB41F5}">
      <dgm:prSet phldrT="[Text]"/>
      <dgm:spPr/>
      <dgm:t>
        <a:bodyPr/>
        <a:lstStyle/>
        <a:p>
          <a:r>
            <a:rPr lang="en-US" dirty="0"/>
            <a:t>Model testing</a:t>
          </a:r>
          <a:endParaRPr lang="en-IN" dirty="0"/>
        </a:p>
      </dgm:t>
    </dgm:pt>
    <dgm:pt modelId="{952578D1-9DE8-4878-AC16-5A5B05D01C90}" type="parTrans" cxnId="{F08FD241-9A4B-4F60-B489-25F227E15103}">
      <dgm:prSet/>
      <dgm:spPr/>
      <dgm:t>
        <a:bodyPr/>
        <a:lstStyle/>
        <a:p>
          <a:endParaRPr lang="en-IN"/>
        </a:p>
      </dgm:t>
    </dgm:pt>
    <dgm:pt modelId="{68FD1E09-98D0-4121-9D38-4D4D617B9CAA}" type="sibTrans" cxnId="{F08FD241-9A4B-4F60-B489-25F227E15103}">
      <dgm:prSet/>
      <dgm:spPr/>
      <dgm:t>
        <a:bodyPr/>
        <a:lstStyle/>
        <a:p>
          <a:endParaRPr lang="en-IN"/>
        </a:p>
      </dgm:t>
    </dgm:pt>
    <dgm:pt modelId="{40E392B3-8991-4BBC-BC0C-468AA75E8F79}">
      <dgm:prSet phldrT="[Text]"/>
      <dgm:spPr/>
      <dgm:t>
        <a:bodyPr/>
        <a:lstStyle/>
        <a:p>
          <a:r>
            <a:rPr lang="en-US" dirty="0"/>
            <a:t>Feature selection</a:t>
          </a:r>
          <a:endParaRPr lang="en-IN" dirty="0"/>
        </a:p>
      </dgm:t>
    </dgm:pt>
    <dgm:pt modelId="{BF312599-789B-4294-960A-A50D90DBC199}" type="parTrans" cxnId="{13A41AF8-1B76-4D7C-8DF4-2E9249CD67C7}">
      <dgm:prSet/>
      <dgm:spPr/>
      <dgm:t>
        <a:bodyPr/>
        <a:lstStyle/>
        <a:p>
          <a:endParaRPr lang="en-IN"/>
        </a:p>
      </dgm:t>
    </dgm:pt>
    <dgm:pt modelId="{09FF61CB-252C-4E3B-A01C-5B9D068ABC93}" type="sibTrans" cxnId="{13A41AF8-1B76-4D7C-8DF4-2E9249CD67C7}">
      <dgm:prSet/>
      <dgm:spPr/>
      <dgm:t>
        <a:bodyPr/>
        <a:lstStyle/>
        <a:p>
          <a:endParaRPr lang="en-IN"/>
        </a:p>
      </dgm:t>
    </dgm:pt>
    <dgm:pt modelId="{8DA844E0-2714-4498-A1F8-5DFBB4ECCE7E}">
      <dgm:prSet phldrT="[Text]"/>
      <dgm:spPr/>
      <dgm:t>
        <a:bodyPr/>
        <a:lstStyle/>
        <a:p>
          <a:r>
            <a:rPr lang="en-US" dirty="0"/>
            <a:t>Evaluation of the trained model</a:t>
          </a:r>
          <a:endParaRPr lang="en-IN" dirty="0"/>
        </a:p>
      </dgm:t>
    </dgm:pt>
    <dgm:pt modelId="{B93EA858-C122-4454-BDF8-E73C54461B92}" type="parTrans" cxnId="{C7AD80BB-0782-4700-8789-B65AB1DF7B19}">
      <dgm:prSet/>
      <dgm:spPr/>
      <dgm:t>
        <a:bodyPr/>
        <a:lstStyle/>
        <a:p>
          <a:endParaRPr lang="en-IN"/>
        </a:p>
      </dgm:t>
    </dgm:pt>
    <dgm:pt modelId="{619B592B-6009-4364-B965-82BE8CAF7CDF}" type="sibTrans" cxnId="{C7AD80BB-0782-4700-8789-B65AB1DF7B19}">
      <dgm:prSet/>
      <dgm:spPr/>
      <dgm:t>
        <a:bodyPr/>
        <a:lstStyle/>
        <a:p>
          <a:endParaRPr lang="en-IN"/>
        </a:p>
      </dgm:t>
    </dgm:pt>
    <dgm:pt modelId="{AA3A5881-E1C8-4C30-9AEC-5B9DFCF92D62}" type="pres">
      <dgm:prSet presAssocID="{2E6C2CF8-8AFA-42F3-8D89-1784E2D43EF4}" presName="rootnode" presStyleCnt="0">
        <dgm:presLayoutVars>
          <dgm:chMax/>
          <dgm:chPref/>
          <dgm:dir/>
          <dgm:animLvl val="lvl"/>
        </dgm:presLayoutVars>
      </dgm:prSet>
      <dgm:spPr/>
    </dgm:pt>
    <dgm:pt modelId="{82E5D7C5-A398-47BB-A9CA-A6F19B7AC790}" type="pres">
      <dgm:prSet presAssocID="{3C07A895-F122-4CF2-A310-7185871DC335}" presName="composite" presStyleCnt="0"/>
      <dgm:spPr/>
    </dgm:pt>
    <dgm:pt modelId="{FA5BE6A3-0ECE-462D-90C6-29AA452C1CAA}" type="pres">
      <dgm:prSet presAssocID="{3C07A895-F122-4CF2-A310-7185871DC335}" presName="LShape" presStyleLbl="alignNode1" presStyleIdx="0" presStyleCnt="11"/>
      <dgm:spPr/>
    </dgm:pt>
    <dgm:pt modelId="{933B738F-4224-49B5-9C76-6A665B5FD033}" type="pres">
      <dgm:prSet presAssocID="{3C07A895-F122-4CF2-A310-7185871DC335}" presName="Parent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CE07F4F8-C9BC-4671-B74C-90A8B2974F28}" type="pres">
      <dgm:prSet presAssocID="{3C07A895-F122-4CF2-A310-7185871DC335}" presName="Triangle" presStyleLbl="alignNode1" presStyleIdx="1" presStyleCnt="11"/>
      <dgm:spPr/>
    </dgm:pt>
    <dgm:pt modelId="{27373998-2771-4D84-B406-250E76531E2E}" type="pres">
      <dgm:prSet presAssocID="{02C9A583-85FA-4723-8DAF-701B68C61CB4}" presName="sibTrans" presStyleCnt="0"/>
      <dgm:spPr/>
    </dgm:pt>
    <dgm:pt modelId="{167539E7-D612-4DD7-9CE3-F1828382378D}" type="pres">
      <dgm:prSet presAssocID="{02C9A583-85FA-4723-8DAF-701B68C61CB4}" presName="space" presStyleCnt="0"/>
      <dgm:spPr/>
    </dgm:pt>
    <dgm:pt modelId="{0F729983-0E65-4A23-9582-A8165B6B4B7F}" type="pres">
      <dgm:prSet presAssocID="{742AD56A-62FF-4903-94FA-4C94FBE9ABD7}" presName="composite" presStyleCnt="0"/>
      <dgm:spPr/>
    </dgm:pt>
    <dgm:pt modelId="{D375AA8A-06BF-4EE6-8C97-C6B78965CAFE}" type="pres">
      <dgm:prSet presAssocID="{742AD56A-62FF-4903-94FA-4C94FBE9ABD7}" presName="LShape" presStyleLbl="alignNode1" presStyleIdx="2" presStyleCnt="11"/>
      <dgm:spPr/>
    </dgm:pt>
    <dgm:pt modelId="{9B36B1A3-0576-431E-99E3-7C3307B1D11D}" type="pres">
      <dgm:prSet presAssocID="{742AD56A-62FF-4903-94FA-4C94FBE9ABD7}" presName="Parent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FBE46EEA-64FE-465E-95D4-6FE4C8E7DE9E}" type="pres">
      <dgm:prSet presAssocID="{742AD56A-62FF-4903-94FA-4C94FBE9ABD7}" presName="Triangle" presStyleLbl="alignNode1" presStyleIdx="3" presStyleCnt="11"/>
      <dgm:spPr/>
    </dgm:pt>
    <dgm:pt modelId="{67E5D2D3-CBAB-46F1-9DE2-C665D90255B2}" type="pres">
      <dgm:prSet presAssocID="{349C199F-A87E-4E16-BFC1-896AE353545F}" presName="sibTrans" presStyleCnt="0"/>
      <dgm:spPr/>
    </dgm:pt>
    <dgm:pt modelId="{DC4F7F76-2377-42F7-965F-AA86B1E2AEF0}" type="pres">
      <dgm:prSet presAssocID="{349C199F-A87E-4E16-BFC1-896AE353545F}" presName="space" presStyleCnt="0"/>
      <dgm:spPr/>
    </dgm:pt>
    <dgm:pt modelId="{7DEF47D3-D309-424D-B612-AE97324F5C87}" type="pres">
      <dgm:prSet presAssocID="{40E392B3-8991-4BBC-BC0C-468AA75E8F79}" presName="composite" presStyleCnt="0"/>
      <dgm:spPr/>
    </dgm:pt>
    <dgm:pt modelId="{26186683-BCE1-4D39-B7A9-9F6B180C613B}" type="pres">
      <dgm:prSet presAssocID="{40E392B3-8991-4BBC-BC0C-468AA75E8F79}" presName="LShape" presStyleLbl="alignNode1" presStyleIdx="4" presStyleCnt="11"/>
      <dgm:spPr/>
    </dgm:pt>
    <dgm:pt modelId="{862618C7-A991-462D-B21C-A4B237F24F27}" type="pres">
      <dgm:prSet presAssocID="{40E392B3-8991-4BBC-BC0C-468AA75E8F79}" presName="Parent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30A281A0-7773-403C-B965-4742DE0EA54E}" type="pres">
      <dgm:prSet presAssocID="{40E392B3-8991-4BBC-BC0C-468AA75E8F79}" presName="Triangle" presStyleLbl="alignNode1" presStyleIdx="5" presStyleCnt="11"/>
      <dgm:spPr/>
    </dgm:pt>
    <dgm:pt modelId="{278B9CA5-8160-4FB9-BB1A-8F684D6B1EBA}" type="pres">
      <dgm:prSet presAssocID="{09FF61CB-252C-4E3B-A01C-5B9D068ABC93}" presName="sibTrans" presStyleCnt="0"/>
      <dgm:spPr/>
    </dgm:pt>
    <dgm:pt modelId="{8889FB67-9159-4F4D-B12B-78E8798CBD20}" type="pres">
      <dgm:prSet presAssocID="{09FF61CB-252C-4E3B-A01C-5B9D068ABC93}" presName="space" presStyleCnt="0"/>
      <dgm:spPr/>
    </dgm:pt>
    <dgm:pt modelId="{1AA66344-42BA-44D7-85B8-F46CC4433147}" type="pres">
      <dgm:prSet presAssocID="{9CAE638F-2C65-4370-8AB1-8AE4BB34D0C4}" presName="composite" presStyleCnt="0"/>
      <dgm:spPr/>
    </dgm:pt>
    <dgm:pt modelId="{5F0AFACE-A478-4CBB-9573-BE93D1CF032B}" type="pres">
      <dgm:prSet presAssocID="{9CAE638F-2C65-4370-8AB1-8AE4BB34D0C4}" presName="LShape" presStyleLbl="alignNode1" presStyleIdx="6" presStyleCnt="11"/>
      <dgm:spPr/>
    </dgm:pt>
    <dgm:pt modelId="{DA71EE0A-1BB6-4138-B893-F40EAB7D1E02}" type="pres">
      <dgm:prSet presAssocID="{9CAE638F-2C65-4370-8AB1-8AE4BB34D0C4}" presName="Parent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99BA3555-65B7-4CA0-B899-38637131D27C}" type="pres">
      <dgm:prSet presAssocID="{9CAE638F-2C65-4370-8AB1-8AE4BB34D0C4}" presName="Triangle" presStyleLbl="alignNode1" presStyleIdx="7" presStyleCnt="11"/>
      <dgm:spPr/>
    </dgm:pt>
    <dgm:pt modelId="{AC35415D-8C37-4559-8036-E6A43F551465}" type="pres">
      <dgm:prSet presAssocID="{F38759DD-C84B-4AEE-9E99-91AE2201BF62}" presName="sibTrans" presStyleCnt="0"/>
      <dgm:spPr/>
    </dgm:pt>
    <dgm:pt modelId="{C8012BB8-3954-4567-84D0-978E9463D1C1}" type="pres">
      <dgm:prSet presAssocID="{F38759DD-C84B-4AEE-9E99-91AE2201BF62}" presName="space" presStyleCnt="0"/>
      <dgm:spPr/>
    </dgm:pt>
    <dgm:pt modelId="{46405505-CBFF-4281-B1C4-383B66C29C1D}" type="pres">
      <dgm:prSet presAssocID="{F7A38172-E9F1-4604-98B5-5F15C6DB41F5}" presName="composite" presStyleCnt="0"/>
      <dgm:spPr/>
    </dgm:pt>
    <dgm:pt modelId="{0C591245-8E6E-4AC9-9084-EA423C454537}" type="pres">
      <dgm:prSet presAssocID="{F7A38172-E9F1-4604-98B5-5F15C6DB41F5}" presName="LShape" presStyleLbl="alignNode1" presStyleIdx="8" presStyleCnt="11"/>
      <dgm:spPr/>
    </dgm:pt>
    <dgm:pt modelId="{BD71604E-AF41-4081-93FA-C031112B7EF6}" type="pres">
      <dgm:prSet presAssocID="{F7A38172-E9F1-4604-98B5-5F15C6DB41F5}" presName="Parent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A36C26D6-C5D6-4CB1-BEB8-AD2129AA4156}" type="pres">
      <dgm:prSet presAssocID="{F7A38172-E9F1-4604-98B5-5F15C6DB41F5}" presName="Triangle" presStyleLbl="alignNode1" presStyleIdx="9" presStyleCnt="11"/>
      <dgm:spPr/>
    </dgm:pt>
    <dgm:pt modelId="{596D767D-1993-4ECF-81A4-75E60C9C2C29}" type="pres">
      <dgm:prSet presAssocID="{68FD1E09-98D0-4121-9D38-4D4D617B9CAA}" presName="sibTrans" presStyleCnt="0"/>
      <dgm:spPr/>
    </dgm:pt>
    <dgm:pt modelId="{D3F6D46A-68B3-4659-8B91-2058B2436A5B}" type="pres">
      <dgm:prSet presAssocID="{68FD1E09-98D0-4121-9D38-4D4D617B9CAA}" presName="space" presStyleCnt="0"/>
      <dgm:spPr/>
    </dgm:pt>
    <dgm:pt modelId="{50652654-CBDF-467D-AAD6-D646F10F5EA9}" type="pres">
      <dgm:prSet presAssocID="{8DA844E0-2714-4498-A1F8-5DFBB4ECCE7E}" presName="composite" presStyleCnt="0"/>
      <dgm:spPr/>
    </dgm:pt>
    <dgm:pt modelId="{57EF972C-B951-4E01-B69D-5B0B74D5354F}" type="pres">
      <dgm:prSet presAssocID="{8DA844E0-2714-4498-A1F8-5DFBB4ECCE7E}" presName="LShape" presStyleLbl="alignNode1" presStyleIdx="10" presStyleCnt="11"/>
      <dgm:spPr/>
    </dgm:pt>
    <dgm:pt modelId="{CC497EAF-08F1-483F-8440-3A77ED61869B}" type="pres">
      <dgm:prSet presAssocID="{8DA844E0-2714-4498-A1F8-5DFBB4ECCE7E}" presName="ParentText" presStyleLbl="revTx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701DB00-3CCB-4544-B0B8-919CAE8F685B}" type="presOf" srcId="{2E6C2CF8-8AFA-42F3-8D89-1784E2D43EF4}" destId="{AA3A5881-E1C8-4C30-9AEC-5B9DFCF92D62}" srcOrd="0" destOrd="0" presId="urn:microsoft.com/office/officeart/2009/3/layout/StepUpProcess"/>
    <dgm:cxn modelId="{E1327407-305B-4ED4-8451-5D03DCD5F14D}" type="presOf" srcId="{F7A38172-E9F1-4604-98B5-5F15C6DB41F5}" destId="{BD71604E-AF41-4081-93FA-C031112B7EF6}" srcOrd="0" destOrd="0" presId="urn:microsoft.com/office/officeart/2009/3/layout/StepUpProcess"/>
    <dgm:cxn modelId="{539DAA0F-AD97-41C2-8936-752CF27CB4A8}" type="presOf" srcId="{742AD56A-62FF-4903-94FA-4C94FBE9ABD7}" destId="{9B36B1A3-0576-431E-99E3-7C3307B1D11D}" srcOrd="0" destOrd="0" presId="urn:microsoft.com/office/officeart/2009/3/layout/StepUpProcess"/>
    <dgm:cxn modelId="{F08FD241-9A4B-4F60-B489-25F227E15103}" srcId="{2E6C2CF8-8AFA-42F3-8D89-1784E2D43EF4}" destId="{F7A38172-E9F1-4604-98B5-5F15C6DB41F5}" srcOrd="4" destOrd="0" parTransId="{952578D1-9DE8-4878-AC16-5A5B05D01C90}" sibTransId="{68FD1E09-98D0-4121-9D38-4D4D617B9CAA}"/>
    <dgm:cxn modelId="{F24BCE43-0E23-4C3B-9467-E9F2730A06F3}" type="presOf" srcId="{8DA844E0-2714-4498-A1F8-5DFBB4ECCE7E}" destId="{CC497EAF-08F1-483F-8440-3A77ED61869B}" srcOrd="0" destOrd="0" presId="urn:microsoft.com/office/officeart/2009/3/layout/StepUpProcess"/>
    <dgm:cxn modelId="{6AA6BD4B-87B3-4B7F-A2DF-165784E3254C}" srcId="{2E6C2CF8-8AFA-42F3-8D89-1784E2D43EF4}" destId="{9CAE638F-2C65-4370-8AB1-8AE4BB34D0C4}" srcOrd="3" destOrd="0" parTransId="{36E127B2-B517-4B3A-A361-FC5D5EF481C6}" sibTransId="{F38759DD-C84B-4AEE-9E99-91AE2201BF62}"/>
    <dgm:cxn modelId="{90D2ED78-AFC6-4249-9A62-676721B05473}" type="presOf" srcId="{40E392B3-8991-4BBC-BC0C-468AA75E8F79}" destId="{862618C7-A991-462D-B21C-A4B237F24F27}" srcOrd="0" destOrd="0" presId="urn:microsoft.com/office/officeart/2009/3/layout/StepUpProcess"/>
    <dgm:cxn modelId="{73FD70AE-5C40-4090-BB89-2A5A2B442288}" srcId="{2E6C2CF8-8AFA-42F3-8D89-1784E2D43EF4}" destId="{742AD56A-62FF-4903-94FA-4C94FBE9ABD7}" srcOrd="1" destOrd="0" parTransId="{9A24C755-7B1D-4B09-BC34-53597ECD72BA}" sibTransId="{349C199F-A87E-4E16-BFC1-896AE353545F}"/>
    <dgm:cxn modelId="{745CAAAF-30D7-4E35-A087-ACAFB2522413}" type="presOf" srcId="{3C07A895-F122-4CF2-A310-7185871DC335}" destId="{933B738F-4224-49B5-9C76-6A665B5FD033}" srcOrd="0" destOrd="0" presId="urn:microsoft.com/office/officeart/2009/3/layout/StepUpProcess"/>
    <dgm:cxn modelId="{C7AD80BB-0782-4700-8789-B65AB1DF7B19}" srcId="{2E6C2CF8-8AFA-42F3-8D89-1784E2D43EF4}" destId="{8DA844E0-2714-4498-A1F8-5DFBB4ECCE7E}" srcOrd="5" destOrd="0" parTransId="{B93EA858-C122-4454-BDF8-E73C54461B92}" sibTransId="{619B592B-6009-4364-B965-82BE8CAF7CDF}"/>
    <dgm:cxn modelId="{13A41AF8-1B76-4D7C-8DF4-2E9249CD67C7}" srcId="{2E6C2CF8-8AFA-42F3-8D89-1784E2D43EF4}" destId="{40E392B3-8991-4BBC-BC0C-468AA75E8F79}" srcOrd="2" destOrd="0" parTransId="{BF312599-789B-4294-960A-A50D90DBC199}" sibTransId="{09FF61CB-252C-4E3B-A01C-5B9D068ABC93}"/>
    <dgm:cxn modelId="{C7DC09FA-46A4-4B06-8D00-E8E432A8F1CA}" type="presOf" srcId="{9CAE638F-2C65-4370-8AB1-8AE4BB34D0C4}" destId="{DA71EE0A-1BB6-4138-B893-F40EAB7D1E02}" srcOrd="0" destOrd="0" presId="urn:microsoft.com/office/officeart/2009/3/layout/StepUpProcess"/>
    <dgm:cxn modelId="{A21E4AFC-BC0E-48AA-991D-889BD2C53F36}" srcId="{2E6C2CF8-8AFA-42F3-8D89-1784E2D43EF4}" destId="{3C07A895-F122-4CF2-A310-7185871DC335}" srcOrd="0" destOrd="0" parTransId="{C932DE7B-7D2B-40C3-87A5-0A78664CFB95}" sibTransId="{02C9A583-85FA-4723-8DAF-701B68C61CB4}"/>
    <dgm:cxn modelId="{319AA877-9C71-499D-968D-30263254876C}" type="presParOf" srcId="{AA3A5881-E1C8-4C30-9AEC-5B9DFCF92D62}" destId="{82E5D7C5-A398-47BB-A9CA-A6F19B7AC790}" srcOrd="0" destOrd="0" presId="urn:microsoft.com/office/officeart/2009/3/layout/StepUpProcess"/>
    <dgm:cxn modelId="{E303F984-7C48-4A4A-8547-843FB55196C5}" type="presParOf" srcId="{82E5D7C5-A398-47BB-A9CA-A6F19B7AC790}" destId="{FA5BE6A3-0ECE-462D-90C6-29AA452C1CAA}" srcOrd="0" destOrd="0" presId="urn:microsoft.com/office/officeart/2009/3/layout/StepUpProcess"/>
    <dgm:cxn modelId="{30814BE9-71E1-4FB9-A4D6-67AE4027645E}" type="presParOf" srcId="{82E5D7C5-A398-47BB-A9CA-A6F19B7AC790}" destId="{933B738F-4224-49B5-9C76-6A665B5FD033}" srcOrd="1" destOrd="0" presId="urn:microsoft.com/office/officeart/2009/3/layout/StepUpProcess"/>
    <dgm:cxn modelId="{0686AAF8-10EE-49D7-AFBF-7094AC584708}" type="presParOf" srcId="{82E5D7C5-A398-47BB-A9CA-A6F19B7AC790}" destId="{CE07F4F8-C9BC-4671-B74C-90A8B2974F28}" srcOrd="2" destOrd="0" presId="urn:microsoft.com/office/officeart/2009/3/layout/StepUpProcess"/>
    <dgm:cxn modelId="{BD0F7052-650F-4258-B292-44EF78FD7CA7}" type="presParOf" srcId="{AA3A5881-E1C8-4C30-9AEC-5B9DFCF92D62}" destId="{27373998-2771-4D84-B406-250E76531E2E}" srcOrd="1" destOrd="0" presId="urn:microsoft.com/office/officeart/2009/3/layout/StepUpProcess"/>
    <dgm:cxn modelId="{9D7631E9-A8C4-49D0-B2E6-47B21473262B}" type="presParOf" srcId="{27373998-2771-4D84-B406-250E76531E2E}" destId="{167539E7-D612-4DD7-9CE3-F1828382378D}" srcOrd="0" destOrd="0" presId="urn:microsoft.com/office/officeart/2009/3/layout/StepUpProcess"/>
    <dgm:cxn modelId="{7E7181D3-CCA7-4714-A94D-82A7C871A460}" type="presParOf" srcId="{AA3A5881-E1C8-4C30-9AEC-5B9DFCF92D62}" destId="{0F729983-0E65-4A23-9582-A8165B6B4B7F}" srcOrd="2" destOrd="0" presId="urn:microsoft.com/office/officeart/2009/3/layout/StepUpProcess"/>
    <dgm:cxn modelId="{8E292B3A-4368-43A6-8D6A-97386052E92F}" type="presParOf" srcId="{0F729983-0E65-4A23-9582-A8165B6B4B7F}" destId="{D375AA8A-06BF-4EE6-8C97-C6B78965CAFE}" srcOrd="0" destOrd="0" presId="urn:microsoft.com/office/officeart/2009/3/layout/StepUpProcess"/>
    <dgm:cxn modelId="{636ADC89-9192-4C93-B738-358234F03EB9}" type="presParOf" srcId="{0F729983-0E65-4A23-9582-A8165B6B4B7F}" destId="{9B36B1A3-0576-431E-99E3-7C3307B1D11D}" srcOrd="1" destOrd="0" presId="urn:microsoft.com/office/officeart/2009/3/layout/StepUpProcess"/>
    <dgm:cxn modelId="{1F08BF2E-35C0-4D51-9D72-7228E64DDF3A}" type="presParOf" srcId="{0F729983-0E65-4A23-9582-A8165B6B4B7F}" destId="{FBE46EEA-64FE-465E-95D4-6FE4C8E7DE9E}" srcOrd="2" destOrd="0" presId="urn:microsoft.com/office/officeart/2009/3/layout/StepUpProcess"/>
    <dgm:cxn modelId="{7FA20F16-A386-4B2E-BB63-813491B20BFE}" type="presParOf" srcId="{AA3A5881-E1C8-4C30-9AEC-5B9DFCF92D62}" destId="{67E5D2D3-CBAB-46F1-9DE2-C665D90255B2}" srcOrd="3" destOrd="0" presId="urn:microsoft.com/office/officeart/2009/3/layout/StepUpProcess"/>
    <dgm:cxn modelId="{CE3D42C9-E9EB-440E-9C6E-43321185E607}" type="presParOf" srcId="{67E5D2D3-CBAB-46F1-9DE2-C665D90255B2}" destId="{DC4F7F76-2377-42F7-965F-AA86B1E2AEF0}" srcOrd="0" destOrd="0" presId="urn:microsoft.com/office/officeart/2009/3/layout/StepUpProcess"/>
    <dgm:cxn modelId="{2FD7D380-A3C1-43DA-8EEF-A0C124E64EF9}" type="presParOf" srcId="{AA3A5881-E1C8-4C30-9AEC-5B9DFCF92D62}" destId="{7DEF47D3-D309-424D-B612-AE97324F5C87}" srcOrd="4" destOrd="0" presId="urn:microsoft.com/office/officeart/2009/3/layout/StepUpProcess"/>
    <dgm:cxn modelId="{000C4B95-32C1-4D07-BD0E-F0BD57466A3C}" type="presParOf" srcId="{7DEF47D3-D309-424D-B612-AE97324F5C87}" destId="{26186683-BCE1-4D39-B7A9-9F6B180C613B}" srcOrd="0" destOrd="0" presId="urn:microsoft.com/office/officeart/2009/3/layout/StepUpProcess"/>
    <dgm:cxn modelId="{6A35842B-A1AE-4FB3-A818-743C1570BD71}" type="presParOf" srcId="{7DEF47D3-D309-424D-B612-AE97324F5C87}" destId="{862618C7-A991-462D-B21C-A4B237F24F27}" srcOrd="1" destOrd="0" presId="urn:microsoft.com/office/officeart/2009/3/layout/StepUpProcess"/>
    <dgm:cxn modelId="{DA1AB2E7-A416-4286-88D1-74F09302060C}" type="presParOf" srcId="{7DEF47D3-D309-424D-B612-AE97324F5C87}" destId="{30A281A0-7773-403C-B965-4742DE0EA54E}" srcOrd="2" destOrd="0" presId="urn:microsoft.com/office/officeart/2009/3/layout/StepUpProcess"/>
    <dgm:cxn modelId="{1F01715F-F16B-4B0A-B642-32D11FAEE830}" type="presParOf" srcId="{AA3A5881-E1C8-4C30-9AEC-5B9DFCF92D62}" destId="{278B9CA5-8160-4FB9-BB1A-8F684D6B1EBA}" srcOrd="5" destOrd="0" presId="urn:microsoft.com/office/officeart/2009/3/layout/StepUpProcess"/>
    <dgm:cxn modelId="{7CEEFA4D-12ED-4214-9869-9F72F1B95900}" type="presParOf" srcId="{278B9CA5-8160-4FB9-BB1A-8F684D6B1EBA}" destId="{8889FB67-9159-4F4D-B12B-78E8798CBD20}" srcOrd="0" destOrd="0" presId="urn:microsoft.com/office/officeart/2009/3/layout/StepUpProcess"/>
    <dgm:cxn modelId="{52E34D3D-54F5-4C21-84A9-D41C3D3C68F6}" type="presParOf" srcId="{AA3A5881-E1C8-4C30-9AEC-5B9DFCF92D62}" destId="{1AA66344-42BA-44D7-85B8-F46CC4433147}" srcOrd="6" destOrd="0" presId="urn:microsoft.com/office/officeart/2009/3/layout/StepUpProcess"/>
    <dgm:cxn modelId="{B68CD7CA-6788-4235-9BC0-085493A1D129}" type="presParOf" srcId="{1AA66344-42BA-44D7-85B8-F46CC4433147}" destId="{5F0AFACE-A478-4CBB-9573-BE93D1CF032B}" srcOrd="0" destOrd="0" presId="urn:microsoft.com/office/officeart/2009/3/layout/StepUpProcess"/>
    <dgm:cxn modelId="{E1491070-D216-462B-AB83-9EED311273F8}" type="presParOf" srcId="{1AA66344-42BA-44D7-85B8-F46CC4433147}" destId="{DA71EE0A-1BB6-4138-B893-F40EAB7D1E02}" srcOrd="1" destOrd="0" presId="urn:microsoft.com/office/officeart/2009/3/layout/StepUpProcess"/>
    <dgm:cxn modelId="{52D33A53-CDC0-473F-9817-E8E3EF969C12}" type="presParOf" srcId="{1AA66344-42BA-44D7-85B8-F46CC4433147}" destId="{99BA3555-65B7-4CA0-B899-38637131D27C}" srcOrd="2" destOrd="0" presId="urn:microsoft.com/office/officeart/2009/3/layout/StepUpProcess"/>
    <dgm:cxn modelId="{38F71536-26D9-461B-82C1-D61EA91AD039}" type="presParOf" srcId="{AA3A5881-E1C8-4C30-9AEC-5B9DFCF92D62}" destId="{AC35415D-8C37-4559-8036-E6A43F551465}" srcOrd="7" destOrd="0" presId="urn:microsoft.com/office/officeart/2009/3/layout/StepUpProcess"/>
    <dgm:cxn modelId="{A1C97BFE-5B52-4555-A020-F7DC11E2557F}" type="presParOf" srcId="{AC35415D-8C37-4559-8036-E6A43F551465}" destId="{C8012BB8-3954-4567-84D0-978E9463D1C1}" srcOrd="0" destOrd="0" presId="urn:microsoft.com/office/officeart/2009/3/layout/StepUpProcess"/>
    <dgm:cxn modelId="{65FDEB62-DC67-4FAB-B11E-B96D37EEFD06}" type="presParOf" srcId="{AA3A5881-E1C8-4C30-9AEC-5B9DFCF92D62}" destId="{46405505-CBFF-4281-B1C4-383B66C29C1D}" srcOrd="8" destOrd="0" presId="urn:microsoft.com/office/officeart/2009/3/layout/StepUpProcess"/>
    <dgm:cxn modelId="{ED4E273C-CE84-48B6-9D48-0EE0AF2DEE6B}" type="presParOf" srcId="{46405505-CBFF-4281-B1C4-383B66C29C1D}" destId="{0C591245-8E6E-4AC9-9084-EA423C454537}" srcOrd="0" destOrd="0" presId="urn:microsoft.com/office/officeart/2009/3/layout/StepUpProcess"/>
    <dgm:cxn modelId="{E390E95E-6AA9-492B-BD35-AE0635180845}" type="presParOf" srcId="{46405505-CBFF-4281-B1C4-383B66C29C1D}" destId="{BD71604E-AF41-4081-93FA-C031112B7EF6}" srcOrd="1" destOrd="0" presId="urn:microsoft.com/office/officeart/2009/3/layout/StepUpProcess"/>
    <dgm:cxn modelId="{F1B6824F-AA98-44CD-A9BF-0FBEA2A81547}" type="presParOf" srcId="{46405505-CBFF-4281-B1C4-383B66C29C1D}" destId="{A36C26D6-C5D6-4CB1-BEB8-AD2129AA4156}" srcOrd="2" destOrd="0" presId="urn:microsoft.com/office/officeart/2009/3/layout/StepUpProcess"/>
    <dgm:cxn modelId="{0EC28848-B825-44FB-AAC2-1FDBB7934940}" type="presParOf" srcId="{AA3A5881-E1C8-4C30-9AEC-5B9DFCF92D62}" destId="{596D767D-1993-4ECF-81A4-75E60C9C2C29}" srcOrd="9" destOrd="0" presId="urn:microsoft.com/office/officeart/2009/3/layout/StepUpProcess"/>
    <dgm:cxn modelId="{753E4B7B-655D-44BE-B7A9-0E1A1A5A2386}" type="presParOf" srcId="{596D767D-1993-4ECF-81A4-75E60C9C2C29}" destId="{D3F6D46A-68B3-4659-8B91-2058B2436A5B}" srcOrd="0" destOrd="0" presId="urn:microsoft.com/office/officeart/2009/3/layout/StepUpProcess"/>
    <dgm:cxn modelId="{29D1F791-31C7-430F-AA8E-5AE3DE6894DB}" type="presParOf" srcId="{AA3A5881-E1C8-4C30-9AEC-5B9DFCF92D62}" destId="{50652654-CBDF-467D-AAD6-D646F10F5EA9}" srcOrd="10" destOrd="0" presId="urn:microsoft.com/office/officeart/2009/3/layout/StepUpProcess"/>
    <dgm:cxn modelId="{DB18D348-A776-432B-B0A0-D94D7BDC31EA}" type="presParOf" srcId="{50652654-CBDF-467D-AAD6-D646F10F5EA9}" destId="{57EF972C-B951-4E01-B69D-5B0B74D5354F}" srcOrd="0" destOrd="0" presId="urn:microsoft.com/office/officeart/2009/3/layout/StepUpProcess"/>
    <dgm:cxn modelId="{02513AC2-8D83-4975-BB35-8BED0E358CCE}" type="presParOf" srcId="{50652654-CBDF-467D-AAD6-D646F10F5EA9}" destId="{CC497EAF-08F1-483F-8440-3A77ED61869B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BE6A3-0ECE-462D-90C6-29AA452C1CAA}">
      <dsp:nvSpPr>
        <dsp:cNvPr id="0" name=""/>
        <dsp:cNvSpPr/>
      </dsp:nvSpPr>
      <dsp:spPr>
        <a:xfrm rot="5400000">
          <a:off x="322529" y="1965691"/>
          <a:ext cx="961829" cy="160046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B738F-4224-49B5-9C76-6A665B5FD033}">
      <dsp:nvSpPr>
        <dsp:cNvPr id="0" name=""/>
        <dsp:cNvSpPr/>
      </dsp:nvSpPr>
      <dsp:spPr>
        <a:xfrm>
          <a:off x="161976" y="2443885"/>
          <a:ext cx="1444906" cy="1266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Input the data from excel</a:t>
          </a:r>
          <a:endParaRPr lang="en-IN" sz="2000" kern="1200" dirty="0"/>
        </a:p>
      </dsp:txBody>
      <dsp:txXfrm>
        <a:off x="161976" y="2443885"/>
        <a:ext cx="1444906" cy="1266545"/>
      </dsp:txXfrm>
    </dsp:sp>
    <dsp:sp modelId="{CE07F4F8-C9BC-4671-B74C-90A8B2974F28}">
      <dsp:nvSpPr>
        <dsp:cNvPr id="0" name=""/>
        <dsp:cNvSpPr/>
      </dsp:nvSpPr>
      <dsp:spPr>
        <a:xfrm>
          <a:off x="1334258" y="1847863"/>
          <a:ext cx="272623" cy="27262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5AA8A-06BF-4EE6-8C97-C6B78965CAFE}">
      <dsp:nvSpPr>
        <dsp:cNvPr id="0" name=""/>
        <dsp:cNvSpPr/>
      </dsp:nvSpPr>
      <dsp:spPr>
        <a:xfrm rot="5400000">
          <a:off x="2091377" y="1527988"/>
          <a:ext cx="961829" cy="160046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6B1A3-0576-431E-99E3-7C3307B1D11D}">
      <dsp:nvSpPr>
        <dsp:cNvPr id="0" name=""/>
        <dsp:cNvSpPr/>
      </dsp:nvSpPr>
      <dsp:spPr>
        <a:xfrm>
          <a:off x="1930824" y="2006182"/>
          <a:ext cx="1444906" cy="1266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Feature engineering</a:t>
          </a:r>
          <a:endParaRPr lang="en-IN" sz="2000" kern="1200" dirty="0"/>
        </a:p>
      </dsp:txBody>
      <dsp:txXfrm>
        <a:off x="1930824" y="2006182"/>
        <a:ext cx="1444906" cy="1266545"/>
      </dsp:txXfrm>
    </dsp:sp>
    <dsp:sp modelId="{FBE46EEA-64FE-465E-95D4-6FE4C8E7DE9E}">
      <dsp:nvSpPr>
        <dsp:cNvPr id="0" name=""/>
        <dsp:cNvSpPr/>
      </dsp:nvSpPr>
      <dsp:spPr>
        <a:xfrm>
          <a:off x="3103107" y="1410160"/>
          <a:ext cx="272623" cy="27262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86683-BCE1-4D39-B7A9-9F6B180C613B}">
      <dsp:nvSpPr>
        <dsp:cNvPr id="0" name=""/>
        <dsp:cNvSpPr/>
      </dsp:nvSpPr>
      <dsp:spPr>
        <a:xfrm rot="5400000">
          <a:off x="3860225" y="1090285"/>
          <a:ext cx="961829" cy="160046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2618C7-A991-462D-B21C-A4B237F24F27}">
      <dsp:nvSpPr>
        <dsp:cNvPr id="0" name=""/>
        <dsp:cNvSpPr/>
      </dsp:nvSpPr>
      <dsp:spPr>
        <a:xfrm>
          <a:off x="3699672" y="1568478"/>
          <a:ext cx="1444906" cy="1266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Feature selection</a:t>
          </a:r>
          <a:endParaRPr lang="en-IN" sz="2000" kern="1200" dirty="0"/>
        </a:p>
      </dsp:txBody>
      <dsp:txXfrm>
        <a:off x="3699672" y="1568478"/>
        <a:ext cx="1444906" cy="1266545"/>
      </dsp:txXfrm>
    </dsp:sp>
    <dsp:sp modelId="{30A281A0-7773-403C-B965-4742DE0EA54E}">
      <dsp:nvSpPr>
        <dsp:cNvPr id="0" name=""/>
        <dsp:cNvSpPr/>
      </dsp:nvSpPr>
      <dsp:spPr>
        <a:xfrm>
          <a:off x="4871955" y="972457"/>
          <a:ext cx="272623" cy="27262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AFACE-A478-4CBB-9573-BE93D1CF032B}">
      <dsp:nvSpPr>
        <dsp:cNvPr id="0" name=""/>
        <dsp:cNvSpPr/>
      </dsp:nvSpPr>
      <dsp:spPr>
        <a:xfrm rot="5400000">
          <a:off x="5629073" y="652582"/>
          <a:ext cx="961829" cy="160046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1EE0A-1BB6-4138-B893-F40EAB7D1E02}">
      <dsp:nvSpPr>
        <dsp:cNvPr id="0" name=""/>
        <dsp:cNvSpPr/>
      </dsp:nvSpPr>
      <dsp:spPr>
        <a:xfrm>
          <a:off x="5468520" y="1130775"/>
          <a:ext cx="1444906" cy="1266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 training</a:t>
          </a:r>
          <a:endParaRPr lang="en-IN" sz="2000" kern="1200" dirty="0"/>
        </a:p>
      </dsp:txBody>
      <dsp:txXfrm>
        <a:off x="5468520" y="1130775"/>
        <a:ext cx="1444906" cy="1266545"/>
      </dsp:txXfrm>
    </dsp:sp>
    <dsp:sp modelId="{99BA3555-65B7-4CA0-B899-38637131D27C}">
      <dsp:nvSpPr>
        <dsp:cNvPr id="0" name=""/>
        <dsp:cNvSpPr/>
      </dsp:nvSpPr>
      <dsp:spPr>
        <a:xfrm>
          <a:off x="6640803" y="534754"/>
          <a:ext cx="272623" cy="27262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91245-8E6E-4AC9-9084-EA423C454537}">
      <dsp:nvSpPr>
        <dsp:cNvPr id="0" name=""/>
        <dsp:cNvSpPr/>
      </dsp:nvSpPr>
      <dsp:spPr>
        <a:xfrm rot="5400000">
          <a:off x="7397921" y="214878"/>
          <a:ext cx="961829" cy="160046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71604E-AF41-4081-93FA-C031112B7EF6}">
      <dsp:nvSpPr>
        <dsp:cNvPr id="0" name=""/>
        <dsp:cNvSpPr/>
      </dsp:nvSpPr>
      <dsp:spPr>
        <a:xfrm>
          <a:off x="7237368" y="693072"/>
          <a:ext cx="1444906" cy="1266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Model testing</a:t>
          </a:r>
          <a:endParaRPr lang="en-IN" sz="2000" kern="1200" dirty="0"/>
        </a:p>
      </dsp:txBody>
      <dsp:txXfrm>
        <a:off x="7237368" y="693072"/>
        <a:ext cx="1444906" cy="1266545"/>
      </dsp:txXfrm>
    </dsp:sp>
    <dsp:sp modelId="{A36C26D6-C5D6-4CB1-BEB8-AD2129AA4156}">
      <dsp:nvSpPr>
        <dsp:cNvPr id="0" name=""/>
        <dsp:cNvSpPr/>
      </dsp:nvSpPr>
      <dsp:spPr>
        <a:xfrm>
          <a:off x="8409651" y="97051"/>
          <a:ext cx="272623" cy="27262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EF972C-B951-4E01-B69D-5B0B74D5354F}">
      <dsp:nvSpPr>
        <dsp:cNvPr id="0" name=""/>
        <dsp:cNvSpPr/>
      </dsp:nvSpPr>
      <dsp:spPr>
        <a:xfrm rot="5400000">
          <a:off x="9166769" y="-222824"/>
          <a:ext cx="961829" cy="160046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97EAF-08F1-483F-8440-3A77ED61869B}">
      <dsp:nvSpPr>
        <dsp:cNvPr id="0" name=""/>
        <dsp:cNvSpPr/>
      </dsp:nvSpPr>
      <dsp:spPr>
        <a:xfrm>
          <a:off x="9006216" y="255369"/>
          <a:ext cx="1444906" cy="12665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Evaluation of the trained model</a:t>
          </a:r>
          <a:endParaRPr lang="en-IN" sz="2000" kern="1200" dirty="0"/>
        </a:p>
      </dsp:txBody>
      <dsp:txXfrm>
        <a:off x="9006216" y="255369"/>
        <a:ext cx="1444906" cy="1266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8/31/2025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8/31/2025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8/31/2025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8/31/2025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8/31/2025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8/31/2025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8/31/2025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8/31/2025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final_data.xlsx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hyperlink" Target="2_bit_multiplier_dataset.xlsx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8612" y="1"/>
            <a:ext cx="7277878" cy="4325112"/>
          </a:xfrm>
        </p:spPr>
        <p:txBody>
          <a:bodyPr>
            <a:normAutofit fontScale="90000"/>
          </a:bodyPr>
          <a:lstStyle/>
          <a:p>
            <a:r>
              <a:rPr lang="en-US" dirty="0"/>
              <a:t>POWER PREDICTION OF VLSI CIRCUITS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88016" y="4672738"/>
            <a:ext cx="2471084" cy="2073295"/>
          </a:xfrm>
        </p:spPr>
        <p:txBody>
          <a:bodyPr>
            <a:normAutofit fontScale="55000" lnSpcReduction="2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BY</a:t>
            </a:r>
          </a:p>
          <a:p>
            <a:b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SUGANTHA KRISHNAN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MOHAN BABU</a:t>
            </a:r>
          </a:p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SENTHILKUMAR SEELAN</a:t>
            </a:r>
          </a:p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PRAVIN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5174-7F0B-28C9-E444-3AF3EBE55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8139"/>
            <a:ext cx="10058400" cy="1068279"/>
          </a:xfrm>
        </p:spPr>
        <p:txBody>
          <a:bodyPr/>
          <a:lstStyle/>
          <a:p>
            <a:r>
              <a:rPr lang="en-US" dirty="0"/>
              <a:t>4 BIT MULTIPLIER</a:t>
            </a:r>
            <a:endParaRPr lang="en-IN" dirty="0"/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F8C4105-A120-30F2-A069-80D19D9F5D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683" r="14715"/>
          <a:stretch>
            <a:fillRect/>
          </a:stretch>
        </p:blipFill>
        <p:spPr>
          <a:xfrm>
            <a:off x="1192192" y="2482966"/>
            <a:ext cx="4783867" cy="3581023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688DBD-2225-E037-1D16-11CB8B0B96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942" y="2448103"/>
            <a:ext cx="5860311" cy="3650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FBCFBE-04B3-566C-CEAC-ED1C40B5D406}"/>
              </a:ext>
            </a:extLst>
          </p:cNvPr>
          <p:cNvSpPr txBox="1"/>
          <p:nvPr/>
        </p:nvSpPr>
        <p:spPr>
          <a:xfrm>
            <a:off x="6215942" y="1986438"/>
            <a:ext cx="4444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For the values, 0000 0000; 0000 1111; 0011 0011; 0101 0101</a:t>
            </a:r>
            <a:br>
              <a:rPr lang="en-US" sz="1200" dirty="0"/>
            </a:b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9785D3-5612-D6B4-4782-5C58C788F990}"/>
              </a:ext>
            </a:extLst>
          </p:cNvPr>
          <p:cNvSpPr txBox="1"/>
          <p:nvPr/>
        </p:nvSpPr>
        <p:spPr>
          <a:xfrm>
            <a:off x="0" y="2171105"/>
            <a:ext cx="34126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Power for the values,</a:t>
            </a:r>
            <a:br>
              <a:rPr lang="en-US" sz="1200" dirty="0"/>
            </a:br>
            <a:r>
              <a:rPr lang="en-US" sz="1200" dirty="0"/>
              <a:t>1001 0011</a:t>
            </a:r>
            <a:br>
              <a:rPr lang="en-US" sz="1200" dirty="0"/>
            </a:br>
            <a:r>
              <a:rPr lang="en-US" sz="1200" dirty="0"/>
              <a:t>0101 0010</a:t>
            </a:r>
            <a:br>
              <a:rPr lang="en-US" sz="1200" dirty="0"/>
            </a:br>
            <a:r>
              <a:rPr lang="en-US" sz="1200" dirty="0"/>
              <a:t>1101 1010</a:t>
            </a:r>
            <a:br>
              <a:rPr lang="en-US" sz="1200" dirty="0"/>
            </a:br>
            <a:r>
              <a:rPr lang="en-US" sz="1200" dirty="0"/>
              <a:t>1101 1011</a:t>
            </a:r>
            <a:br>
              <a:rPr lang="en-US" sz="1200" dirty="0"/>
            </a:br>
            <a:r>
              <a:rPr lang="en-US" sz="1200" dirty="0"/>
              <a:t>1100 0011</a:t>
            </a:r>
            <a:br>
              <a:rPr lang="en-US" sz="1200" dirty="0"/>
            </a:br>
            <a:r>
              <a:rPr lang="en-US" sz="1200" dirty="0"/>
              <a:t>0100 1100</a:t>
            </a:r>
            <a:br>
              <a:rPr lang="en-US" sz="1200" dirty="0"/>
            </a:br>
            <a:r>
              <a:rPr lang="en-US" sz="1200" dirty="0"/>
              <a:t>0100 1111</a:t>
            </a:r>
            <a:br>
              <a:rPr lang="en-US" sz="1200" dirty="0"/>
            </a:br>
            <a:r>
              <a:rPr lang="en-US" sz="1200" dirty="0"/>
              <a:t>0110 1101</a:t>
            </a:r>
          </a:p>
        </p:txBody>
      </p:sp>
    </p:spTree>
    <p:extLst>
      <p:ext uri="{BB962C8B-B14F-4D97-AF65-F5344CB8AC3E}">
        <p14:creationId xmlns:p14="http://schemas.microsoft.com/office/powerpoint/2010/main" val="3347777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FF6A-5F60-59AF-253A-78275DBB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795748"/>
          </a:xfrm>
        </p:spPr>
        <p:txBody>
          <a:bodyPr/>
          <a:lstStyle/>
          <a:p>
            <a:r>
              <a:rPr lang="en-US" dirty="0"/>
              <a:t>4 BIT MULTIPLIER:</a:t>
            </a:r>
            <a:endParaRPr lang="en-IN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635B3D0-C75F-FE76-0C24-6053E9AA51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824" y="1978090"/>
            <a:ext cx="4888619" cy="4357396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F747F5-6E42-7FB1-0A34-819680E49CB5}"/>
              </a:ext>
            </a:extLst>
          </p:cNvPr>
          <p:cNvSpPr txBox="1"/>
          <p:nvPr/>
        </p:nvSpPr>
        <p:spPr>
          <a:xfrm>
            <a:off x="6316824" y="1508768"/>
            <a:ext cx="3470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CIRCUIT IN CADENCE: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564472-C167-9355-6E56-4A1BB76CBA82}"/>
              </a:ext>
            </a:extLst>
          </p:cNvPr>
          <p:cNvSpPr txBox="1"/>
          <p:nvPr/>
        </p:nvSpPr>
        <p:spPr>
          <a:xfrm>
            <a:off x="1097280" y="1608758"/>
            <a:ext cx="3713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CIRCUIT DIAGRAM:</a:t>
            </a: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65657A4-EC5C-6E69-A57C-0BA335473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650" y="1978090"/>
            <a:ext cx="3890865" cy="407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45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E1EC-50B7-2176-DDD6-1FB4EF1E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BIT MULTIPLIER</a:t>
            </a:r>
          </a:p>
        </p:txBody>
      </p:sp>
      <p:pic>
        <p:nvPicPr>
          <p:cNvPr id="6" name="Content Placeholder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69FA2364-76FE-DF59-5533-1D4C388772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897" y="2268638"/>
            <a:ext cx="5764192" cy="4015592"/>
          </a:xfrm>
        </p:spPr>
      </p:pic>
      <p:pic>
        <p:nvPicPr>
          <p:cNvPr id="16" name="Content Placeholder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A9111D7-8798-3AD0-005B-3374A29A9D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36" r="10751"/>
          <a:stretch>
            <a:fillRect/>
          </a:stretch>
        </p:blipFill>
        <p:spPr>
          <a:xfrm>
            <a:off x="6096000" y="2349610"/>
            <a:ext cx="5921503" cy="38536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F7529A-C438-FB28-52B3-3C6DDA2130E7}"/>
              </a:ext>
            </a:extLst>
          </p:cNvPr>
          <p:cNvSpPr txBox="1"/>
          <p:nvPr/>
        </p:nvSpPr>
        <p:spPr>
          <a:xfrm>
            <a:off x="1097280" y="1899306"/>
            <a:ext cx="6111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Transient analysis for dc values with calculator: </a:t>
            </a:r>
          </a:p>
        </p:txBody>
      </p:sp>
    </p:spTree>
    <p:extLst>
      <p:ext uri="{BB962C8B-B14F-4D97-AF65-F5344CB8AC3E}">
        <p14:creationId xmlns:p14="http://schemas.microsoft.com/office/powerpoint/2010/main" val="2271272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D1143-0B3C-E016-7F8D-C4E251C9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used:  </a:t>
            </a:r>
            <a:r>
              <a:rPr lang="en-US" dirty="0">
                <a:hlinkClick r:id="rId2" action="ppaction://hlinkfile"/>
              </a:rPr>
              <a:t>final_data.xlsx</a:t>
            </a: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69DB291-AE5A-1C7F-5B74-1DC7298061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2683052"/>
              </p:ext>
            </p:extLst>
          </p:nvPr>
        </p:nvGraphicFramePr>
        <p:xfrm>
          <a:off x="1026366" y="2108199"/>
          <a:ext cx="9881120" cy="3760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0488">
                  <a:extLst>
                    <a:ext uri="{9D8B030D-6E8A-4147-A177-3AD203B41FA5}">
                      <a16:colId xmlns:a16="http://schemas.microsoft.com/office/drawing/2014/main" val="35603278"/>
                    </a:ext>
                  </a:extLst>
                </a:gridCol>
                <a:gridCol w="950488">
                  <a:extLst>
                    <a:ext uri="{9D8B030D-6E8A-4147-A177-3AD203B41FA5}">
                      <a16:colId xmlns:a16="http://schemas.microsoft.com/office/drawing/2014/main" val="2986879980"/>
                    </a:ext>
                  </a:extLst>
                </a:gridCol>
                <a:gridCol w="950488">
                  <a:extLst>
                    <a:ext uri="{9D8B030D-6E8A-4147-A177-3AD203B41FA5}">
                      <a16:colId xmlns:a16="http://schemas.microsoft.com/office/drawing/2014/main" val="3452829811"/>
                    </a:ext>
                  </a:extLst>
                </a:gridCol>
                <a:gridCol w="950488">
                  <a:extLst>
                    <a:ext uri="{9D8B030D-6E8A-4147-A177-3AD203B41FA5}">
                      <a16:colId xmlns:a16="http://schemas.microsoft.com/office/drawing/2014/main" val="3329533941"/>
                    </a:ext>
                  </a:extLst>
                </a:gridCol>
                <a:gridCol w="1663356">
                  <a:extLst>
                    <a:ext uri="{9D8B030D-6E8A-4147-A177-3AD203B41FA5}">
                      <a16:colId xmlns:a16="http://schemas.microsoft.com/office/drawing/2014/main" val="172344289"/>
                    </a:ext>
                  </a:extLst>
                </a:gridCol>
                <a:gridCol w="1782166">
                  <a:extLst>
                    <a:ext uri="{9D8B030D-6E8A-4147-A177-3AD203B41FA5}">
                      <a16:colId xmlns:a16="http://schemas.microsoft.com/office/drawing/2014/main" val="2290565903"/>
                    </a:ext>
                  </a:extLst>
                </a:gridCol>
                <a:gridCol w="2633646">
                  <a:extLst>
                    <a:ext uri="{9D8B030D-6E8A-4147-A177-3AD203B41FA5}">
                      <a16:colId xmlns:a16="http://schemas.microsoft.com/office/drawing/2014/main" val="305508343"/>
                    </a:ext>
                  </a:extLst>
                </a:gridCol>
              </a:tblGrid>
              <a:tr h="29535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input1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decimal1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input2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decimal2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 dirty="0">
                          <a:effectLst/>
                        </a:rPr>
                        <a:t>product of numbers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900" u="none" strike="noStrike" dirty="0">
                          <a:effectLst/>
                        </a:rPr>
                        <a:t>product in binary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 dirty="0">
                          <a:effectLst/>
                        </a:rPr>
                        <a:t>POWER in MICROWATTS( E-06)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3913808521"/>
                  </a:ext>
                </a:extLst>
              </a:tr>
              <a:tr h="15752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4.090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3161470405"/>
                  </a:ext>
                </a:extLst>
              </a:tr>
              <a:tr h="15752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4.161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1771451407"/>
                  </a:ext>
                </a:extLst>
              </a:tr>
              <a:tr h="15752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10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4.161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1878904827"/>
                  </a:ext>
                </a:extLst>
              </a:tr>
              <a:tr h="15752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11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4.227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4255597043"/>
                  </a:ext>
                </a:extLst>
              </a:tr>
              <a:tr h="15752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100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4.161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1325704476"/>
                  </a:ext>
                </a:extLst>
              </a:tr>
              <a:tr h="15752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101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4.227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3230192579"/>
                  </a:ext>
                </a:extLst>
              </a:tr>
              <a:tr h="15752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110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4.227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311939714"/>
                  </a:ext>
                </a:extLst>
              </a:tr>
              <a:tr h="15752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111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4.294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3507715369"/>
                  </a:ext>
                </a:extLst>
              </a:tr>
              <a:tr h="15752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1000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4.161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33933294"/>
                  </a:ext>
                </a:extLst>
              </a:tr>
              <a:tr h="15752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1001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4.227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3687207540"/>
                  </a:ext>
                </a:extLst>
              </a:tr>
              <a:tr h="15752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1010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10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4.227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2749066405"/>
                  </a:ext>
                </a:extLst>
              </a:tr>
              <a:tr h="15752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1011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11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4.294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3547485388"/>
                  </a:ext>
                </a:extLst>
              </a:tr>
              <a:tr h="15752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1100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12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4.227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1831213618"/>
                  </a:ext>
                </a:extLst>
              </a:tr>
              <a:tr h="15752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1101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13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4.294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471433082"/>
                  </a:ext>
                </a:extLst>
              </a:tr>
              <a:tr h="15752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1110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14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4.294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2507868319"/>
                  </a:ext>
                </a:extLst>
              </a:tr>
              <a:tr h="15752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1111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15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4.360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209699074"/>
                  </a:ext>
                </a:extLst>
              </a:tr>
              <a:tr h="15752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4.161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946517977"/>
                  </a:ext>
                </a:extLst>
              </a:tr>
              <a:tr h="15752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4.239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3821883639"/>
                  </a:ext>
                </a:extLst>
              </a:tr>
              <a:tr h="15752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10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10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4.140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144712165"/>
                  </a:ext>
                </a:extLst>
              </a:tr>
              <a:tr h="15752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11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11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4.190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1184092544"/>
                  </a:ext>
                </a:extLst>
              </a:tr>
              <a:tr h="15752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100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100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4.040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1596044949"/>
                  </a:ext>
                </a:extLst>
              </a:tr>
              <a:tr h="15752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101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IN" sz="900" u="none" strike="noStrike">
                          <a:effectLst/>
                        </a:rPr>
                        <a:t>101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900" u="none" strike="noStrike" dirty="0">
                          <a:effectLst/>
                        </a:rPr>
                        <a:t>4.091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563" marR="6563" marT="6563" marB="0" anchor="ctr"/>
                </a:tc>
                <a:extLst>
                  <a:ext uri="{0D108BD9-81ED-4DB2-BD59-A6C34878D82A}">
                    <a16:rowId xmlns:a16="http://schemas.microsoft.com/office/drawing/2014/main" val="3020035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930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6DE66-2E02-375A-493A-B1AA8DB9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DADF633-8FE7-0C90-FF2D-CBD74D265B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6939" y="961053"/>
            <a:ext cx="6240200" cy="395618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77FE0-E428-8F94-1382-CBEFFB798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dataset used in here is attached as a .xlsx file in the previous slide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5248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424D8-8741-69D6-0506-9D2A8308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BE5B7A-FEA8-71C8-0D70-03BED1BA7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1208" y="1129003"/>
            <a:ext cx="7190792" cy="531844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79D21-DAEC-9C48-E379-06201E7C1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2054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8314-E317-3785-34D5-5C08FFAC9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585217"/>
          </a:xfrm>
        </p:spPr>
        <p:txBody>
          <a:bodyPr/>
          <a:lstStyle/>
          <a:p>
            <a:r>
              <a:rPr lang="en-US" dirty="0"/>
              <a:t>Code: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9DFAAC-9CAE-FB8B-16CE-1024D9EFF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963289"/>
            <a:ext cx="5927725" cy="499333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D6A42-3995-41D6-7483-A1EC7BA60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698172"/>
            <a:ext cx="3517567" cy="4409384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this snippet after splitting the data into training and testing sets </a:t>
            </a:r>
            <a:br>
              <a:rPr lang="en-US" dirty="0"/>
            </a:br>
            <a:r>
              <a:rPr lang="en-US" dirty="0"/>
              <a:t>we tried a new method instead of normal model training.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method is called </a:t>
            </a:r>
            <a:r>
              <a:rPr lang="en-US" b="1" dirty="0"/>
              <a:t>“KFOLD CROSS VALIDATION”.</a:t>
            </a:r>
            <a:r>
              <a:rPr lang="en-US" dirty="0"/>
              <a:t> Here we the data into ‘k’ number of sets and train the model k times with alternating testing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allows model to understand the patterns more deeply from the given data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06382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11DC1-632A-421D-09AE-736F1B17E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4"/>
            <a:ext cx="3517567" cy="454588"/>
          </a:xfrm>
        </p:spPr>
        <p:txBody>
          <a:bodyPr>
            <a:normAutofit fontScale="90000"/>
          </a:bodyPr>
          <a:lstStyle/>
          <a:p>
            <a:r>
              <a:rPr lang="en-US" dirty="0"/>
              <a:t>Code: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EBAF3-E83D-7D69-E60C-CA1B64641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1399592"/>
            <a:ext cx="3517567" cy="24632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use two different models to compare the efficiency of two models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1. random forest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2.linear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081559D1-CE19-B735-9824-51A7DAE75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963289"/>
            <a:ext cx="5927725" cy="499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766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C275-A248-EA01-5BC7-B1B86C8A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883797"/>
          </a:xfrm>
        </p:spPr>
        <p:txBody>
          <a:bodyPr/>
          <a:lstStyle/>
          <a:p>
            <a:r>
              <a:rPr lang="en-US" dirty="0"/>
              <a:t>Results: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6F00A-872B-67A3-18BB-39733CB65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0620" y="214605"/>
            <a:ext cx="6656708" cy="5892952"/>
          </a:xfrm>
        </p:spPr>
        <p:txBody>
          <a:bodyPr/>
          <a:lstStyle/>
          <a:p>
            <a:r>
              <a:rPr lang="en-US" dirty="0"/>
              <a:t>1. using random forest: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2.Using linear regression: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DCA18-E7A9-8EE0-A51B-4ACDA5EF1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5861" y="1744824"/>
            <a:ext cx="3685171" cy="436273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results of prediction from both the models are given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“</a:t>
            </a:r>
            <a:r>
              <a:rPr lang="en-US" dirty="0" err="1"/>
              <a:t>kfold</a:t>
            </a:r>
            <a:r>
              <a:rPr lang="en-US" dirty="0"/>
              <a:t> cross validation” by keeping k = 10 , we get 10 different predicted values for 10 different testing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 average mean absolute error from all these predicted values are calculated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CCCF1E-DC17-900A-7956-D3CCA0532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793" y="592296"/>
            <a:ext cx="7200122" cy="28367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0406A0-B74E-7AE3-3E2A-91D856E9E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619" y="4219458"/>
            <a:ext cx="7200122" cy="253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3950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BE44-C217-2A4D-FB06-4E9C8D084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111968"/>
            <a:ext cx="3517567" cy="700832"/>
          </a:xfrm>
        </p:spPr>
        <p:txBody>
          <a:bodyPr>
            <a:normAutofit/>
          </a:bodyPr>
          <a:lstStyle/>
          <a:p>
            <a:r>
              <a:rPr lang="en-US" dirty="0"/>
              <a:t>Results: Plots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73DA6-3038-A3ED-2EFB-AF7AC6154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3895" y="1698171"/>
            <a:ext cx="3797138" cy="4409385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also included scatterplots for both the model performances to provide more </a:t>
            </a:r>
            <a:r>
              <a:rPr lang="en-US" dirty="0" err="1"/>
              <a:t>understabale</a:t>
            </a:r>
            <a:r>
              <a:rPr lang="en-US" dirty="0"/>
              <a:t>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see that both the plots seems very similar this is because the difference in their respective average mean absolute error is very small</a:t>
            </a:r>
          </a:p>
          <a:p>
            <a:r>
              <a:rPr lang="en-IN" dirty="0"/>
              <a:t>Average MAE:</a:t>
            </a:r>
          </a:p>
          <a:p>
            <a:r>
              <a:rPr lang="en-IN" dirty="0"/>
              <a:t>1.linear regression:</a:t>
            </a:r>
          </a:p>
          <a:p>
            <a:r>
              <a:rPr lang="en-IN" dirty="0"/>
              <a:t> 0.08330467230769241</a:t>
            </a:r>
          </a:p>
          <a:p>
            <a:r>
              <a:rPr lang="en-IN" dirty="0"/>
              <a:t>2.Random forest regression</a:t>
            </a:r>
          </a:p>
          <a:p>
            <a:r>
              <a:rPr lang="en-IN" dirty="0"/>
              <a:t>0.058972526153846294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30C688-F98A-8975-A1FF-CA2EEBD26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2514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20B3-345D-F8DD-BCF2-B7EE9DC49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ML solution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CA908B-10DF-A744-3F59-90CA377C08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053716"/>
              </p:ext>
            </p:extLst>
          </p:nvPr>
        </p:nvGraphicFramePr>
        <p:xfrm>
          <a:off x="1096962" y="2062065"/>
          <a:ext cx="10454336" cy="3806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5978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46BF-FCC9-9B41-8F24-A972E35A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Results:plots</a:t>
            </a:r>
            <a:br>
              <a:rPr lang="en-US" dirty="0"/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made scatterplots for both the models performances to provide more understandable insights from the result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195628E-A4D4-87B8-5977-D5ECE621C0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36320" y="2490232"/>
            <a:ext cx="4640262" cy="3664681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77E762-9B7B-54AB-3000-8E99DA28A0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17005" y="2494807"/>
            <a:ext cx="4638675" cy="36534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D21322-B308-8819-730E-BBDFB5296D36}"/>
              </a:ext>
            </a:extLst>
          </p:cNvPr>
          <p:cNvSpPr txBox="1"/>
          <p:nvPr/>
        </p:nvSpPr>
        <p:spPr>
          <a:xfrm>
            <a:off x="6517005" y="2120900"/>
            <a:ext cx="356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2.Linear regression: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77AA18-47AB-F9D4-2930-1BF3812D1919}"/>
              </a:ext>
            </a:extLst>
          </p:cNvPr>
          <p:cNvSpPr txBox="1"/>
          <p:nvPr/>
        </p:nvSpPr>
        <p:spPr>
          <a:xfrm>
            <a:off x="1097280" y="2120900"/>
            <a:ext cx="4165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1.Random forest regression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3661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AD8C-11A7-B7E0-470C-437202D02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 4 BIT MULT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75B065-08B3-F502-DEF9-3744EBCBF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1257" y="2120900"/>
            <a:ext cx="11513976" cy="417726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Based on the performance of both the models we get the mean absolute error in 0.0…. Values, this indicates that both models have their own respective errors in prediction.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based on the given input data using input values and their combination </a:t>
            </a:r>
            <a:r>
              <a:rPr lang="en-US" dirty="0" err="1"/>
              <a:t>alones</a:t>
            </a:r>
            <a:r>
              <a:rPr lang="en-US" dirty="0"/>
              <a:t> , this is fairly a well trained results from both the models.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accuracy of results can be improved if the training data includes other possible features like delay values, dynamic power values and etc..</a:t>
            </a:r>
          </a:p>
          <a:p>
            <a:pPr marL="201168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4651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7BEF-F7F1-EC98-E8A3-6FBB82D51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49095"/>
          </a:xfrm>
        </p:spPr>
        <p:txBody>
          <a:bodyPr/>
          <a:lstStyle/>
          <a:p>
            <a:r>
              <a:rPr lang="en-US" dirty="0"/>
              <a:t>2 BIT MULTIPLIER:</a:t>
            </a:r>
            <a:endParaRPr lang="en-IN" dirty="0"/>
          </a:p>
        </p:txBody>
      </p:sp>
      <p:pic>
        <p:nvPicPr>
          <p:cNvPr id="5" name="Content Placeholder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6197EC94-27B9-C07A-064F-255FB8CEF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99152"/>
            <a:ext cx="5824381" cy="4236334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A4758B-921C-B81C-07CA-7C06E67E83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8" y="2099152"/>
            <a:ext cx="5824382" cy="41616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4CB9F0-4C57-5ED6-E936-21AAB9AB6B89}"/>
              </a:ext>
            </a:extLst>
          </p:cNvPr>
          <p:cNvSpPr txBox="1"/>
          <p:nvPr/>
        </p:nvSpPr>
        <p:spPr>
          <a:xfrm>
            <a:off x="186612" y="1595535"/>
            <a:ext cx="261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Circuit in cadence: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E0BC86-BE25-B26A-6F84-00DCF85F0A4F}"/>
              </a:ext>
            </a:extLst>
          </p:cNvPr>
          <p:cNvSpPr txBox="1"/>
          <p:nvPr/>
        </p:nvSpPr>
        <p:spPr>
          <a:xfrm>
            <a:off x="6096000" y="1318536"/>
            <a:ext cx="3617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Transient analysis using bit stimulus: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7913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25F1A-1ECB-0A72-5E26-886D71910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84997"/>
          </a:xfrm>
        </p:spPr>
        <p:txBody>
          <a:bodyPr/>
          <a:lstStyle/>
          <a:p>
            <a:r>
              <a:rPr lang="en-US" dirty="0"/>
              <a:t>DATASET OF 2-BIT MULTIPLIER</a:t>
            </a:r>
            <a:endParaRPr lang="en-IN" dirty="0"/>
          </a:p>
        </p:txBody>
      </p:sp>
      <p:pic>
        <p:nvPicPr>
          <p:cNvPr id="7" name="Content Placeholder 6">
            <a:hlinkClick r:id="rId2" action="ppaction://hlinkfile"/>
            <a:extLst>
              <a:ext uri="{FF2B5EF4-FFF2-40B4-BE49-F238E27FC236}">
                <a16:creationId xmlns:a16="http://schemas.microsoft.com/office/drawing/2014/main" id="{C61B95AB-96EA-0A7D-A40D-5ADBFFF00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6609" y="2248678"/>
            <a:ext cx="10058401" cy="396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42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2E6D-F8BF-F4CA-07F1-8CA948E3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9E4C061-6D06-0F92-7533-882EB682E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8491" y="401217"/>
            <a:ext cx="6208648" cy="613954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5E05C-7B46-2E6C-441C-87049D68A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snippets shows the feature engineering involved in the process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785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A9BD9-85DC-D7D2-792E-EABFE194F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Code: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79F702-A38A-FD3E-343A-2C5914336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7222" y="1171661"/>
            <a:ext cx="7287207" cy="493589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2B069-EA13-6A20-BA03-330102990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snippet show the code for splitting the data into training and testing set</a:t>
            </a:r>
          </a:p>
          <a:p>
            <a:endParaRPr lang="en-US" dirty="0"/>
          </a:p>
          <a:p>
            <a:r>
              <a:rPr lang="en-US" dirty="0"/>
              <a:t>Input features used : input values in both binary and decimal + their product outputs</a:t>
            </a:r>
          </a:p>
          <a:p>
            <a:r>
              <a:rPr lang="en-IN" dirty="0"/>
              <a:t>Target used :static power values upon performing each operation</a:t>
            </a:r>
          </a:p>
        </p:txBody>
      </p:sp>
    </p:spTree>
    <p:extLst>
      <p:ext uri="{BB962C8B-B14F-4D97-AF65-F5344CB8AC3E}">
        <p14:creationId xmlns:p14="http://schemas.microsoft.com/office/powerpoint/2010/main" val="2944667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4332C-E99E-DEC5-54BB-6CB76160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450757"/>
          </a:xfrm>
        </p:spPr>
        <p:txBody>
          <a:bodyPr>
            <a:normAutofit/>
          </a:bodyPr>
          <a:lstStyle/>
          <a:p>
            <a:r>
              <a:rPr lang="en-US" sz="3600" dirty="0"/>
              <a:t>Training dataset and testing dataset : input features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0DD508-25F4-D482-CC78-7D97A430F5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9485" y="2295596"/>
            <a:ext cx="4999037" cy="37972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3BC0FF-1A02-BE7C-3658-5093EF843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9502" y="2295596"/>
            <a:ext cx="5402425" cy="37972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ECAD28B-7AC2-FBE9-F2F8-5322A462F736}"/>
              </a:ext>
            </a:extLst>
          </p:cNvPr>
          <p:cNvSpPr txBox="1"/>
          <p:nvPr/>
        </p:nvSpPr>
        <p:spPr>
          <a:xfrm>
            <a:off x="1096963" y="1556932"/>
            <a:ext cx="4464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dataset: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655F48-E9FA-1FB5-7866-E0793EDF8F04}"/>
              </a:ext>
            </a:extLst>
          </p:cNvPr>
          <p:cNvSpPr txBox="1"/>
          <p:nvPr/>
        </p:nvSpPr>
        <p:spPr>
          <a:xfrm>
            <a:off x="6189306" y="1556932"/>
            <a:ext cx="4464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Testing dataset: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6971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6FF29-F155-2357-2E2D-E712253C8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854" y="786383"/>
            <a:ext cx="3657180" cy="2093975"/>
          </a:xfrm>
        </p:spPr>
        <p:txBody>
          <a:bodyPr>
            <a:normAutofit/>
          </a:bodyPr>
          <a:lstStyle/>
          <a:p>
            <a:r>
              <a:rPr lang="en-US" dirty="0"/>
              <a:t>Model training :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D5814D-984C-0A7C-0001-196827AB06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9413" y="1097562"/>
            <a:ext cx="5927725" cy="47247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BB919-0014-7CFB-3E0E-9C6DAA5F3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For the 2-bit multiplier we trained the model with linear regression and successfully predicted the power values </a:t>
            </a:r>
          </a:p>
          <a:p>
            <a:endParaRPr lang="en-US" dirty="0"/>
          </a:p>
          <a:p>
            <a:r>
              <a:rPr lang="en-US" dirty="0"/>
              <a:t>We also used mean absolute error as the performance </a:t>
            </a:r>
            <a:r>
              <a:rPr lang="en-US" dirty="0" err="1"/>
              <a:t>metrix</a:t>
            </a:r>
            <a:r>
              <a:rPr lang="en-US" dirty="0"/>
              <a:t> and the value obtained was 0.0006..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Indicating that the model has predicted the values with high accuracy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6806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1F98E-848E-D48B-A60C-73E13361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56EAD-C455-F54F-14CE-AB37A9216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1968760"/>
            <a:ext cx="10058400" cy="3900334"/>
          </a:xfrm>
        </p:spPr>
        <p:txBody>
          <a:bodyPr/>
          <a:lstStyle/>
          <a:p>
            <a:r>
              <a:rPr lang="en-US" dirty="0"/>
              <a:t>Predicted power:			MAE PERFORMANCE: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1574C2-7100-9124-D31F-996BAFD9969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565" y="2531290"/>
            <a:ext cx="2972879" cy="3412309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2CC358-E832-2506-C324-4C2F1957C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896" y="2531290"/>
            <a:ext cx="6439824" cy="341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4564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{CC5E67F9-EA4C-40E8-82BC-7DB1EFDAA4E6}tf56160789_win32</Template>
  <TotalTime>885</TotalTime>
  <Words>777</Words>
  <Application>Microsoft Office PowerPoint</Application>
  <PresentationFormat>Widescreen</PresentationFormat>
  <Paragraphs>242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Bookman Old Style</vt:lpstr>
      <vt:lpstr>Calibri</vt:lpstr>
      <vt:lpstr>Franklin Gothic Book</vt:lpstr>
      <vt:lpstr>Times New Roman</vt:lpstr>
      <vt:lpstr>Custom</vt:lpstr>
      <vt:lpstr>POWER PREDICTION OF VLSI CIRCUITS</vt:lpstr>
      <vt:lpstr>Proposed ML solution</vt:lpstr>
      <vt:lpstr>2 BIT MULTIPLIER:</vt:lpstr>
      <vt:lpstr>DATASET OF 2-BIT MULTIPLIER</vt:lpstr>
      <vt:lpstr>code:</vt:lpstr>
      <vt:lpstr>Code:</vt:lpstr>
      <vt:lpstr>Training dataset and testing dataset : input features</vt:lpstr>
      <vt:lpstr>Model training :</vt:lpstr>
      <vt:lpstr>Results:</vt:lpstr>
      <vt:lpstr>4 BIT MULTIPLIER</vt:lpstr>
      <vt:lpstr>4 BIT MULTIPLIER:</vt:lpstr>
      <vt:lpstr>4 BIT MULTIPLIER</vt:lpstr>
      <vt:lpstr>Dataset used:  final_data.xlsx</vt:lpstr>
      <vt:lpstr>CODE:</vt:lpstr>
      <vt:lpstr>PowerPoint Presentation</vt:lpstr>
      <vt:lpstr>Code:</vt:lpstr>
      <vt:lpstr>Code:</vt:lpstr>
      <vt:lpstr>Results:</vt:lpstr>
      <vt:lpstr>Results: Plots</vt:lpstr>
      <vt:lpstr>Results:plots we also made scatterplots for both the models performances to provide more understandable insights from the result</vt:lpstr>
      <vt:lpstr>Conclusion: 4 BIT MULT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sugantha krishnan</dc:creator>
  <cp:lastModifiedBy>sugantha krishnan</cp:lastModifiedBy>
  <cp:revision>13</cp:revision>
  <dcterms:created xsi:type="dcterms:W3CDTF">2025-08-30T07:33:26Z</dcterms:created>
  <dcterms:modified xsi:type="dcterms:W3CDTF">2025-08-31T18:25:01Z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