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4.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p:scale>
          <a:sx n="65" d="100"/>
          <a:sy n="65" d="100"/>
        </p:scale>
        <p:origin x="1330" y="33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2007_Workbook2.xlsx"/><Relationship Id="rId2" Type="http://schemas.microsoft.com/office/2011/relationships/chartStyle" Target="style2.xml"/><Relationship Id="rId3" Type="http://schemas.microsoft.com/office/2011/relationships/chartColorStyle" Target="colors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1.xlsx]Sheet1!PivotTable1</c:name>
    <c:fmtId val="1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Employee</a:t>
            </a:r>
            <a:r>
              <a:rPr lang="en-IN" baseline="0" dirty="0"/>
              <a:t> Performance Analysis</a:t>
            </a:r>
            <a:endParaRPr lang="en-IN"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dLbl>
          <c:idx val="0"/>
          <c:showLegendKey val="0"/>
          <c:showVal val="0"/>
          <c:showCatName val="0"/>
          <c:showSerName val="0"/>
          <c:showPercent val="0"/>
          <c:showBubbleSize val="0"/>
          <c:extLst>
            <c:ext xmlns:c15="http://schemas.microsoft.com/office/drawing/2012/chart" uri="{CE6537A1-D6FC-4f65-9D91-7224C49458BB}"/>
          </c:extLst>
        </c:dLbl>
      </c:pivotFmt>
      <c:pivotFmt>
        <c:idx val="9"/>
        <c:dLbl>
          <c:idx val="0"/>
          <c:showLegendKey val="0"/>
          <c:showVal val="0"/>
          <c:showCatName val="0"/>
          <c:showSerName val="0"/>
          <c:showPercent val="0"/>
          <c:showBubbleSize val="0"/>
          <c:extLst>
            <c:ext xmlns:c15="http://schemas.microsoft.com/office/drawing/2012/chart" uri="{CE6537A1-D6FC-4f65-9D91-7224C49458BB}"/>
          </c:extLst>
        </c:dLbl>
      </c:pivotFmt>
      <c:pivotFmt>
        <c:idx val="10"/>
        <c:dLbl>
          <c:idx val="0"/>
          <c:showLegendKey val="0"/>
          <c:showVal val="0"/>
          <c:showCatName val="0"/>
          <c:showSerName val="0"/>
          <c:showPercent val="0"/>
          <c:showBubbleSize val="0"/>
          <c:extLst>
            <c:ext xmlns:c15="http://schemas.microsoft.com/office/drawing/2012/chart" uri="{CE6537A1-D6FC-4f65-9D91-7224C49458BB}"/>
          </c:extLst>
        </c:dLbl>
      </c:pivotFmt>
      <c:pivotFmt>
        <c:idx val="11"/>
        <c:dLbl>
          <c:idx val="0"/>
          <c:showLegendKey val="0"/>
          <c:showVal val="0"/>
          <c:showCatName val="0"/>
          <c:showSerName val="0"/>
          <c:showPercent val="0"/>
          <c:showBubbleSize val="0"/>
          <c:extLst>
            <c:ext xmlns:c15="http://schemas.microsoft.com/office/drawing/2012/chart" uri="{CE6537A1-D6FC-4f65-9D91-7224C49458BB}"/>
          </c:extLst>
        </c:dLbl>
      </c:pivotFmt>
      <c:pivotFmt>
        <c:idx val="12"/>
        <c:dLbl>
          <c:idx val="0"/>
          <c:showLegendKey val="0"/>
          <c:showVal val="0"/>
          <c:showCatName val="0"/>
          <c:showSerName val="0"/>
          <c:showPercent val="0"/>
          <c:showBubbleSize val="0"/>
          <c:extLst>
            <c:ext xmlns:c15="http://schemas.microsoft.com/office/drawing/2012/chart" uri="{CE6537A1-D6FC-4f65-9D91-7224C49458BB}"/>
          </c:extLst>
        </c:dLbl>
      </c:pivotFmt>
      <c:pivotFmt>
        <c:idx val="13"/>
        <c:dLbl>
          <c:idx val="0"/>
          <c:showLegendKey val="0"/>
          <c:showVal val="0"/>
          <c:showCatName val="0"/>
          <c:showSerName val="0"/>
          <c:showPercent val="0"/>
          <c:showBubbleSize val="0"/>
          <c:extLst>
            <c:ext xmlns:c15="http://schemas.microsoft.com/office/drawing/2012/chart" uri="{CE6537A1-D6FC-4f65-9D91-7224C49458BB}"/>
          </c:extLst>
        </c:dLbl>
      </c:pivotFmt>
      <c:pivotFmt>
        <c:idx val="14"/>
        <c:dLbl>
          <c:idx val="0"/>
          <c:showLegendKey val="0"/>
          <c:showVal val="0"/>
          <c:showCatName val="0"/>
          <c:showSerName val="0"/>
          <c:showPercent val="0"/>
          <c:showBubbleSize val="0"/>
          <c:extLst>
            <c:ext xmlns:c15="http://schemas.microsoft.com/office/drawing/2012/chart" uri="{CE6537A1-D6FC-4f65-9D91-7224C49458BB}"/>
          </c:extLst>
        </c:dLbl>
      </c:pivotFmt>
      <c:pivotFmt>
        <c:idx val="15"/>
        <c:dLbl>
          <c:idx val="0"/>
          <c:showLegendKey val="0"/>
          <c:showVal val="0"/>
          <c:showCatName val="0"/>
          <c:showSerName val="0"/>
          <c:showPercent val="0"/>
          <c:showBubbleSize val="0"/>
          <c:extLst>
            <c:ext xmlns:c15="http://schemas.microsoft.com/office/drawing/2012/chart" uri="{CE6537A1-D6FC-4f65-9D91-7224C49458BB}"/>
          </c:extLst>
        </c:dLbl>
      </c:pivotFmt>
      <c:pivotFmt>
        <c:idx val="16"/>
        <c:dLbl>
          <c:idx val="0"/>
          <c:showLegendKey val="0"/>
          <c:showVal val="0"/>
          <c:showCatName val="0"/>
          <c:showSerName val="0"/>
          <c:showPercent val="0"/>
          <c:showBubbleSize val="0"/>
          <c:extLst>
            <c:ext xmlns:c15="http://schemas.microsoft.com/office/drawing/2012/chart" uri="{CE6537A1-D6FC-4f65-9D91-7224C49458BB}"/>
          </c:extLst>
        </c:dLbl>
      </c:pivotFmt>
      <c:pivotFmt>
        <c:idx val="17"/>
        <c:dLbl>
          <c:idx val="0"/>
          <c:showLegendKey val="0"/>
          <c:showVal val="0"/>
          <c:showCatName val="0"/>
          <c:showSerName val="0"/>
          <c:showPercent val="0"/>
          <c:showBubbleSize val="0"/>
          <c:extLst>
            <c:ext xmlns:c15="http://schemas.microsoft.com/office/drawing/2012/chart" uri="{CE6537A1-D6FC-4f65-9D91-7224C49458BB}"/>
          </c:extLst>
        </c:dLbl>
      </c:pivotFmt>
      <c:pivotFmt>
        <c:idx val="18"/>
        <c:dLbl>
          <c:idx val="0"/>
          <c:showLegendKey val="0"/>
          <c:showVal val="0"/>
          <c:showCatName val="0"/>
          <c:showSerName val="0"/>
          <c:showPercent val="0"/>
          <c:showBubbleSize val="0"/>
          <c:extLst>
            <c:ext xmlns:c15="http://schemas.microsoft.com/office/drawing/2012/chart" uri="{CE6537A1-D6FC-4f65-9D91-7224C49458BB}"/>
          </c:extLst>
        </c:dLbl>
      </c:pivotFmt>
      <c:pivotFmt>
        <c:idx val="19"/>
        <c:dLbl>
          <c:idx val="0"/>
          <c:showLegendKey val="0"/>
          <c:showVal val="0"/>
          <c:showCatName val="0"/>
          <c:showSerName val="0"/>
          <c:showPercent val="0"/>
          <c:showBubbleSize val="0"/>
          <c:extLst>
            <c:ext xmlns:c15="http://schemas.microsoft.com/office/drawing/2012/chart" uri="{CE6537A1-D6FC-4f65-9D91-7224C49458BB}"/>
          </c:extLst>
        </c:dLbl>
      </c:pivotFmt>
      <c:pivotFmt>
        <c:idx val="20"/>
        <c:dLbl>
          <c:idx val="0"/>
          <c:showLegendKey val="0"/>
          <c:showVal val="0"/>
          <c:showCatName val="0"/>
          <c:showSerName val="0"/>
          <c:showPercent val="0"/>
          <c:showBubbleSize val="0"/>
          <c:extLst>
            <c:ext xmlns:c15="http://schemas.microsoft.com/office/drawing/2012/chart" uri="{CE6537A1-D6FC-4f65-9D91-7224C49458BB}"/>
          </c:extLst>
        </c:dLbl>
      </c:pivotFmt>
      <c:pivotFmt>
        <c:idx val="21"/>
        <c:dLbl>
          <c:idx val="0"/>
          <c:showLegendKey val="0"/>
          <c:showVal val="0"/>
          <c:showCatName val="0"/>
          <c:showSerName val="0"/>
          <c:showPercent val="0"/>
          <c:showBubbleSize val="0"/>
          <c:extLst>
            <c:ext xmlns:c15="http://schemas.microsoft.com/office/drawing/2012/chart" uri="{CE6537A1-D6FC-4f65-9D91-7224C49458BB}"/>
          </c:extLst>
        </c:dLbl>
      </c:pivotFmt>
      <c:pivotFmt>
        <c:idx val="22"/>
        <c:dLbl>
          <c:idx val="0"/>
          <c:showLegendKey val="0"/>
          <c:showVal val="0"/>
          <c:showCatName val="0"/>
          <c:showSerName val="0"/>
          <c:showPercent val="0"/>
          <c:showBubbleSize val="0"/>
          <c:extLst>
            <c:ext xmlns:c15="http://schemas.microsoft.com/office/drawing/2012/chart" uri="{CE6537A1-D6FC-4f65-9D91-7224C49458BB}"/>
          </c:extLst>
        </c:dLbl>
      </c:pivotFmt>
      <c:pivotFmt>
        <c:idx val="23"/>
        <c:dLbl>
          <c:idx val="0"/>
          <c:showLegendKey val="0"/>
          <c:showVal val="0"/>
          <c:showCatName val="0"/>
          <c:showSerName val="0"/>
          <c:showPercent val="0"/>
          <c:showBubbleSize val="0"/>
          <c:extLst>
            <c:ext xmlns:c15="http://schemas.microsoft.com/office/drawing/2012/chart" uri="{CE6537A1-D6FC-4f65-9D91-7224C49458BB}"/>
          </c:extLst>
        </c:dLbl>
      </c:pivotFmt>
      <c:pivotFmt>
        <c:idx val="24"/>
        <c:dLbl>
          <c:idx val="0"/>
          <c:showLegendKey val="0"/>
          <c:showVal val="0"/>
          <c:showCatName val="0"/>
          <c:showSerName val="0"/>
          <c:showPercent val="0"/>
          <c:showBubbleSize val="0"/>
          <c:extLst>
            <c:ext xmlns:c15="http://schemas.microsoft.com/office/drawing/2012/chart" uri="{CE6537A1-D6FC-4f65-9D91-7224C49458BB}"/>
          </c:extLst>
        </c:dLbl>
      </c:pivotFmt>
      <c:pivotFmt>
        <c:idx val="25"/>
        <c:dLbl>
          <c:idx val="0"/>
          <c:showLegendKey val="0"/>
          <c:showVal val="0"/>
          <c:showCatName val="0"/>
          <c:showSerName val="0"/>
          <c:showPercent val="0"/>
          <c:showBubbleSize val="0"/>
          <c:extLst>
            <c:ext xmlns:c15="http://schemas.microsoft.com/office/drawing/2012/chart" uri="{CE6537A1-D6FC-4f65-9D91-7224C49458BB}"/>
          </c:extLst>
        </c:dLbl>
      </c:pivotFmt>
      <c:pivotFmt>
        <c:idx val="26"/>
        <c:dLbl>
          <c:idx val="0"/>
          <c:showLegendKey val="0"/>
          <c:showVal val="0"/>
          <c:showCatName val="0"/>
          <c:showSerName val="0"/>
          <c:showPercent val="0"/>
          <c:showBubbleSize val="0"/>
          <c:extLst>
            <c:ext xmlns:c15="http://schemas.microsoft.com/office/drawing/2012/chart" uri="{CE6537A1-D6FC-4f65-9D91-7224C49458BB}"/>
          </c:extLst>
        </c:dLbl>
      </c:pivotFmt>
      <c:pivotFmt>
        <c:idx val="27"/>
        <c:dLbl>
          <c:idx val="0"/>
          <c:showLegendKey val="0"/>
          <c:showVal val="0"/>
          <c:showCatName val="0"/>
          <c:showSerName val="0"/>
          <c:showPercent val="0"/>
          <c:showBubbleSize val="0"/>
          <c:extLst>
            <c:ext xmlns:c15="http://schemas.microsoft.com/office/drawing/2012/chart" uri="{CE6537A1-D6FC-4f65-9D91-7224C49458BB}"/>
          </c:extLst>
        </c:dLbl>
      </c:pivotFmt>
      <c:pivotFmt>
        <c:idx val="28"/>
        <c:dLbl>
          <c:idx val="0"/>
          <c:showLegendKey val="0"/>
          <c:showVal val="0"/>
          <c:showCatName val="0"/>
          <c:showSerName val="0"/>
          <c:showPercent val="0"/>
          <c:showBubbleSize val="0"/>
          <c:extLst>
            <c:ext xmlns:c15="http://schemas.microsoft.com/office/drawing/2012/chart" uri="{CE6537A1-D6FC-4f65-9D91-7224C49458BB}"/>
          </c:extLst>
        </c:dLbl>
      </c:pivotFmt>
      <c:pivotFmt>
        <c:idx val="29"/>
        <c:dLbl>
          <c:idx val="0"/>
          <c:showLegendKey val="0"/>
          <c:showVal val="0"/>
          <c:showCatName val="0"/>
          <c:showSerName val="0"/>
          <c:showPercent val="0"/>
          <c:showBubbleSize val="0"/>
          <c:extLst>
            <c:ext xmlns:c15="http://schemas.microsoft.com/office/drawing/2012/chart" uri="{CE6537A1-D6FC-4f65-9D91-7224C49458BB}"/>
          </c:extLst>
        </c:dLbl>
      </c:pivotFmt>
      <c:pivotFmt>
        <c:idx val="30"/>
        <c:dLbl>
          <c:idx val="0"/>
          <c:showLegendKey val="0"/>
          <c:showVal val="0"/>
          <c:showCatName val="0"/>
          <c:showSerName val="0"/>
          <c:showPercent val="0"/>
          <c:showBubbleSize val="0"/>
          <c:extLst>
            <c:ext xmlns:c15="http://schemas.microsoft.com/office/drawing/2012/chart" uri="{CE6537A1-D6FC-4f65-9D91-7224C49458BB}"/>
          </c:extLst>
        </c:dLbl>
      </c:pivotFmt>
      <c:pivotFmt>
        <c:idx val="31"/>
        <c:dLbl>
          <c:idx val="0"/>
          <c:showLegendKey val="0"/>
          <c:showVal val="0"/>
          <c:showCatName val="0"/>
          <c:showSerName val="0"/>
          <c:showPercent val="0"/>
          <c:showBubbleSize val="0"/>
          <c:extLst>
            <c:ext xmlns:c15="http://schemas.microsoft.com/office/drawing/2012/chart" uri="{CE6537A1-D6FC-4f65-9D91-7224C49458BB}"/>
          </c:extLst>
        </c:dLbl>
      </c:pivotFmt>
      <c:pivotFmt>
        <c:idx val="32"/>
        <c:dLbl>
          <c:idx val="0"/>
          <c:showLegendKey val="0"/>
          <c:showVal val="0"/>
          <c:showCatName val="0"/>
          <c:showSerName val="0"/>
          <c:showPercent val="0"/>
          <c:showBubbleSize val="0"/>
          <c:extLst>
            <c:ext xmlns:c15="http://schemas.microsoft.com/office/drawing/2012/chart" uri="{CE6537A1-D6FC-4f65-9D91-7224C49458BB}"/>
          </c:extLst>
        </c:dLbl>
      </c:pivotFmt>
      <c:pivotFmt>
        <c:idx val="33"/>
        <c:dLbl>
          <c:idx val="0"/>
          <c:showLegendKey val="0"/>
          <c:showVal val="0"/>
          <c:showCatName val="0"/>
          <c:showSerName val="0"/>
          <c:showPercent val="0"/>
          <c:showBubbleSize val="0"/>
          <c:extLst>
            <c:ext xmlns:c15="http://schemas.microsoft.com/office/drawing/2012/chart" uri="{CE6537A1-D6FC-4f65-9D91-7224C49458BB}"/>
          </c:extLst>
        </c:dLbl>
      </c:pivotFmt>
      <c:pivotFmt>
        <c:idx val="34"/>
        <c:dLbl>
          <c:idx val="0"/>
          <c:showLegendKey val="0"/>
          <c:showVal val="0"/>
          <c:showCatName val="0"/>
          <c:showSerName val="0"/>
          <c:showPercent val="0"/>
          <c:showBubbleSize val="0"/>
          <c:extLst>
            <c:ext xmlns:c15="http://schemas.microsoft.com/office/drawing/2012/chart" uri="{CE6537A1-D6FC-4f65-9D91-7224C49458BB}"/>
          </c:extLst>
        </c:dLbl>
      </c:pivotFmt>
      <c:pivotFmt>
        <c:idx val="35"/>
        <c:dLbl>
          <c:idx val="0"/>
          <c:showLegendKey val="0"/>
          <c:showVal val="0"/>
          <c:showCatName val="0"/>
          <c:showSerName val="0"/>
          <c:showPercent val="0"/>
          <c:showBubbleSize val="0"/>
          <c:extLst>
            <c:ext xmlns:c15="http://schemas.microsoft.com/office/drawing/2012/chart" uri="{CE6537A1-D6FC-4f65-9D91-7224C49458BB}"/>
          </c:extLst>
        </c:dLbl>
      </c:pivotFmt>
      <c:pivotFmt>
        <c:idx val="36"/>
        <c:dLbl>
          <c:idx val="0"/>
          <c:showLegendKey val="0"/>
          <c:showVal val="0"/>
          <c:showCatName val="0"/>
          <c:showSerName val="0"/>
          <c:showPercent val="0"/>
          <c:showBubbleSize val="0"/>
          <c:extLst>
            <c:ext xmlns:c15="http://schemas.microsoft.com/office/drawing/2012/chart" uri="{CE6537A1-D6FC-4f65-9D91-7224C49458BB}"/>
          </c:extLst>
        </c:dLbl>
      </c:pivotFmt>
      <c:pivotFmt>
        <c:idx val="37"/>
        <c:dLbl>
          <c:idx val="0"/>
          <c:showLegendKey val="0"/>
          <c:showVal val="0"/>
          <c:showCatName val="0"/>
          <c:showSerName val="0"/>
          <c:showPercent val="0"/>
          <c:showBubbleSize val="0"/>
          <c:extLst>
            <c:ext xmlns:c15="http://schemas.microsoft.com/office/drawing/2012/chart" uri="{CE6537A1-D6FC-4f65-9D91-7224C49458BB}"/>
          </c:extLst>
        </c:dLbl>
      </c:pivotFmt>
      <c:pivotFmt>
        <c:idx val="38"/>
        <c:dLbl>
          <c:idx val="0"/>
          <c:showLegendKey val="0"/>
          <c:showVal val="0"/>
          <c:showCatName val="0"/>
          <c:showSerName val="0"/>
          <c:showPercent val="0"/>
          <c:showBubbleSize val="0"/>
          <c:extLst>
            <c:ext xmlns:c15="http://schemas.microsoft.com/office/drawing/2012/chart" uri="{CE6537A1-D6FC-4f65-9D91-7224C49458BB}"/>
          </c:extLst>
        </c:dLbl>
      </c:pivotFmt>
      <c:pivotFmt>
        <c:idx val="39"/>
        <c:dLbl>
          <c:idx val="0"/>
          <c:showLegendKey val="0"/>
          <c:showVal val="0"/>
          <c:showCatName val="0"/>
          <c:showSerName val="0"/>
          <c:showPercent val="0"/>
          <c:showBubbleSize val="0"/>
          <c:extLst>
            <c:ext xmlns:c15="http://schemas.microsoft.com/office/drawing/2012/chart" uri="{CE6537A1-D6FC-4f65-9D91-7224C49458BB}"/>
          </c:extLst>
        </c:dLbl>
      </c:pivotFmt>
      <c:pivotFmt>
        <c:idx val="40"/>
        <c:dLbl>
          <c:idx val="0"/>
          <c:showLegendKey val="0"/>
          <c:showVal val="0"/>
          <c:showCatName val="0"/>
          <c:showSerName val="0"/>
          <c:showPercent val="0"/>
          <c:showBubbleSize val="0"/>
          <c:extLst>
            <c:ext xmlns:c15="http://schemas.microsoft.com/office/drawing/2012/chart" uri="{CE6537A1-D6FC-4f65-9D91-7224C49458BB}"/>
          </c:extLst>
        </c:dLbl>
      </c:pivotFmt>
      <c:pivotFmt>
        <c:idx val="41"/>
        <c:dLbl>
          <c:idx val="0"/>
          <c:showLegendKey val="0"/>
          <c:showVal val="0"/>
          <c:showCatName val="0"/>
          <c:showSerName val="0"/>
          <c:showPercent val="0"/>
          <c:showBubbleSize val="0"/>
          <c:extLst>
            <c:ext xmlns:c15="http://schemas.microsoft.com/office/drawing/2012/chart" uri="{CE6537A1-D6FC-4f65-9D91-7224C49458BB}"/>
          </c:extLst>
        </c:dLbl>
      </c:pivotFmt>
      <c:pivotFmt>
        <c:idx val="42"/>
        <c:dLbl>
          <c:idx val="0"/>
          <c:showLegendKey val="0"/>
          <c:showVal val="0"/>
          <c:showCatName val="0"/>
          <c:showSerName val="0"/>
          <c:showPercent val="0"/>
          <c:showBubbleSize val="0"/>
          <c:extLst>
            <c:ext xmlns:c15="http://schemas.microsoft.com/office/drawing/2012/chart" uri="{CE6537A1-D6FC-4f65-9D91-7224C49458BB}"/>
          </c:extLst>
        </c:dLbl>
      </c:pivotFmt>
      <c:pivotFmt>
        <c:idx val="43"/>
        <c:dLbl>
          <c:idx val="0"/>
          <c:showLegendKey val="0"/>
          <c:showVal val="0"/>
          <c:showCatName val="0"/>
          <c:showSerName val="0"/>
          <c:showPercent val="0"/>
          <c:showBubbleSize val="0"/>
          <c:extLst>
            <c:ext xmlns:c15="http://schemas.microsoft.com/office/drawing/2012/chart" uri="{CE6537A1-D6FC-4f65-9D91-7224C49458BB}"/>
          </c:extLst>
        </c:dLbl>
      </c:pivotFmt>
      <c:pivotFmt>
        <c:idx val="44"/>
        <c:dLbl>
          <c:idx val="0"/>
          <c:showLegendKey val="0"/>
          <c:showVal val="0"/>
          <c:showCatName val="0"/>
          <c:showSerName val="0"/>
          <c:showPercent val="0"/>
          <c:showBubbleSize val="0"/>
          <c:extLst>
            <c:ext xmlns:c15="http://schemas.microsoft.com/office/drawing/2012/chart" uri="{CE6537A1-D6FC-4f65-9D91-7224C49458BB}"/>
          </c:extLst>
        </c:dLbl>
      </c:pivotFmt>
      <c:pivotFmt>
        <c:idx val="45"/>
        <c:dLbl>
          <c:idx val="0"/>
          <c:showLegendKey val="0"/>
          <c:showVal val="0"/>
          <c:showCatName val="0"/>
          <c:showSerName val="0"/>
          <c:showPercent val="0"/>
          <c:showBubbleSize val="0"/>
          <c:extLst>
            <c:ext xmlns:c15="http://schemas.microsoft.com/office/drawing/2012/chart" uri="{CE6537A1-D6FC-4f65-9D91-7224C49458BB}"/>
          </c:extLst>
        </c:dLbl>
      </c:pivotFmt>
      <c:pivotFmt>
        <c:idx val="46"/>
        <c:dLbl>
          <c:idx val="0"/>
          <c:showLegendKey val="0"/>
          <c:showVal val="0"/>
          <c:showCatName val="0"/>
          <c:showSerName val="0"/>
          <c:showPercent val="0"/>
          <c:showBubbleSize val="0"/>
          <c:extLst>
            <c:ext xmlns:c15="http://schemas.microsoft.com/office/drawing/2012/chart" uri="{CE6537A1-D6FC-4f65-9D91-7224C49458BB}"/>
          </c:extLst>
        </c:dLbl>
      </c:pivotFmt>
      <c:pivotFmt>
        <c:idx val="47"/>
        <c:dLbl>
          <c:idx val="0"/>
          <c:showLegendKey val="0"/>
          <c:showVal val="0"/>
          <c:showCatName val="0"/>
          <c:showSerName val="0"/>
          <c:showPercent val="0"/>
          <c:showBubbleSize val="0"/>
          <c:extLst>
            <c:ext xmlns:c15="http://schemas.microsoft.com/office/drawing/2012/chart" uri="{CE6537A1-D6FC-4f65-9D91-7224C49458BB}"/>
          </c:extLst>
        </c:dLbl>
      </c:pivotFmt>
      <c:pivotFmt>
        <c:idx val="48"/>
        <c:dLbl>
          <c:idx val="0"/>
          <c:showLegendKey val="0"/>
          <c:showVal val="0"/>
          <c:showCatName val="0"/>
          <c:showSerName val="0"/>
          <c:showPercent val="0"/>
          <c:showBubbleSize val="0"/>
          <c:extLst>
            <c:ext xmlns:c15="http://schemas.microsoft.com/office/drawing/2012/chart" uri="{CE6537A1-D6FC-4f65-9D91-7224C49458BB}"/>
          </c:extLst>
        </c:dLbl>
      </c:pivotFmt>
      <c:pivotFmt>
        <c:idx val="49"/>
        <c:dLbl>
          <c:idx val="0"/>
          <c:showLegendKey val="0"/>
          <c:showVal val="0"/>
          <c:showCatName val="0"/>
          <c:showSerName val="0"/>
          <c:showPercent val="0"/>
          <c:showBubbleSize val="0"/>
          <c:extLst>
            <c:ext xmlns:c15="http://schemas.microsoft.com/office/drawing/2012/chart" uri="{CE6537A1-D6FC-4f65-9D91-7224C49458BB}"/>
          </c:extLst>
        </c:dLbl>
      </c:pivotFmt>
      <c:pivotFmt>
        <c:idx val="50"/>
        <c:dLbl>
          <c:idx val="0"/>
          <c:showLegendKey val="0"/>
          <c:showVal val="0"/>
          <c:showCatName val="0"/>
          <c:showSerName val="0"/>
          <c:showPercent val="0"/>
          <c:showBubbleSize val="0"/>
          <c:extLst>
            <c:ext xmlns:c15="http://schemas.microsoft.com/office/drawing/2012/chart" uri="{CE6537A1-D6FC-4f65-9D91-7224C49458BB}"/>
          </c:extLst>
        </c:dLbl>
      </c:pivotFmt>
      <c:pivotFmt>
        <c:idx val="51"/>
        <c:dLbl>
          <c:idx val="0"/>
          <c:showLegendKey val="0"/>
          <c:showVal val="0"/>
          <c:showCatName val="0"/>
          <c:showSerName val="0"/>
          <c:showPercent val="0"/>
          <c:showBubbleSize val="0"/>
          <c:extLst>
            <c:ext xmlns:c15="http://schemas.microsoft.com/office/drawing/2012/chart" uri="{CE6537A1-D6FC-4f65-9D91-7224C49458BB}"/>
          </c:extLst>
        </c:dLbl>
      </c:pivotFmt>
      <c:pivotFmt>
        <c:idx val="52"/>
        <c:dLbl>
          <c:idx val="0"/>
          <c:showLegendKey val="0"/>
          <c:showVal val="0"/>
          <c:showCatName val="0"/>
          <c:showSerName val="0"/>
          <c:showPercent val="0"/>
          <c:showBubbleSize val="0"/>
          <c:extLst>
            <c:ext xmlns:c15="http://schemas.microsoft.com/office/drawing/2012/chart" uri="{CE6537A1-D6FC-4f65-9D91-7224C49458BB}"/>
          </c:extLst>
        </c:dLbl>
      </c:pivotFmt>
      <c:pivotFmt>
        <c:idx val="53"/>
        <c:dLbl>
          <c:idx val="0"/>
          <c:showLegendKey val="0"/>
          <c:showVal val="0"/>
          <c:showCatName val="0"/>
          <c:showSerName val="0"/>
          <c:showPercent val="0"/>
          <c:showBubbleSize val="0"/>
          <c:extLst>
            <c:ext xmlns:c15="http://schemas.microsoft.com/office/drawing/2012/chart" uri="{CE6537A1-D6FC-4f65-9D91-7224C49458BB}"/>
          </c:extLst>
        </c:dLbl>
      </c:pivotFmt>
      <c:pivotFmt>
        <c:idx val="54"/>
        <c:dLbl>
          <c:idx val="0"/>
          <c:showLegendKey val="0"/>
          <c:showVal val="0"/>
          <c:showCatName val="0"/>
          <c:showSerName val="0"/>
          <c:showPercent val="0"/>
          <c:showBubbleSize val="0"/>
          <c:extLst>
            <c:ext xmlns:c15="http://schemas.microsoft.com/office/drawing/2012/chart" uri="{CE6537A1-D6FC-4f65-9D91-7224C49458BB}"/>
          </c:extLst>
        </c:dLbl>
      </c:pivotFmt>
      <c:pivotFmt>
        <c:idx val="55"/>
        <c:dLbl>
          <c:idx val="0"/>
          <c:showLegendKey val="0"/>
          <c:showVal val="0"/>
          <c:showCatName val="0"/>
          <c:showSerName val="0"/>
          <c:showPercent val="0"/>
          <c:showBubbleSize val="0"/>
          <c:extLst>
            <c:ext xmlns:c15="http://schemas.microsoft.com/office/drawing/2012/chart" uri="{CE6537A1-D6FC-4f65-9D91-7224C49458BB}"/>
          </c:extLst>
        </c:dLbl>
      </c:pivotFmt>
      <c:pivotFmt>
        <c:idx val="56"/>
        <c:dLbl>
          <c:idx val="0"/>
          <c:showLegendKey val="0"/>
          <c:showVal val="0"/>
          <c:showCatName val="0"/>
          <c:showSerName val="0"/>
          <c:showPercent val="0"/>
          <c:showBubbleSize val="0"/>
          <c:extLst>
            <c:ext xmlns:c15="http://schemas.microsoft.com/office/drawing/2012/chart" uri="{CE6537A1-D6FC-4f65-9D91-7224C49458BB}"/>
          </c:extLst>
        </c:dLbl>
      </c:pivotFmt>
      <c:pivotFmt>
        <c:idx val="57"/>
        <c:dLbl>
          <c:idx val="0"/>
          <c:showLegendKey val="0"/>
          <c:showVal val="0"/>
          <c:showCatName val="0"/>
          <c:showSerName val="0"/>
          <c:showPercent val="0"/>
          <c:showBubbleSize val="0"/>
          <c:extLst>
            <c:ext xmlns:c15="http://schemas.microsoft.com/office/drawing/2012/chart" uri="{CE6537A1-D6FC-4f65-9D91-7224C49458BB}"/>
          </c:extLst>
        </c:dLbl>
      </c:pivotFmt>
      <c:pivotFmt>
        <c:idx val="58"/>
        <c:dLbl>
          <c:idx val="0"/>
          <c:showLegendKey val="0"/>
          <c:showVal val="0"/>
          <c:showCatName val="0"/>
          <c:showSerName val="0"/>
          <c:showPercent val="0"/>
          <c:showBubbleSize val="0"/>
          <c:extLst>
            <c:ext xmlns:c15="http://schemas.microsoft.com/office/drawing/2012/chart" uri="{CE6537A1-D6FC-4f65-9D91-7224C49458BB}"/>
          </c:extLst>
        </c:dLbl>
      </c:pivotFmt>
      <c:pivotFmt>
        <c:idx val="59"/>
        <c:dLbl>
          <c:idx val="0"/>
          <c:showLegendKey val="0"/>
          <c:showVal val="0"/>
          <c:showCatName val="0"/>
          <c:showSerName val="0"/>
          <c:showPercent val="0"/>
          <c:showBubbleSize val="0"/>
          <c:extLst>
            <c:ext xmlns:c15="http://schemas.microsoft.com/office/drawing/2012/chart" uri="{CE6537A1-D6FC-4f65-9D91-7224C49458BB}"/>
          </c:extLst>
        </c:dLbl>
      </c:pivotFmt>
      <c:pivotFmt>
        <c:idx val="60"/>
        <c:dLbl>
          <c:idx val="0"/>
          <c:showLegendKey val="0"/>
          <c:showVal val="0"/>
          <c:showCatName val="0"/>
          <c:showSerName val="0"/>
          <c:showPercent val="0"/>
          <c:showBubbleSize val="0"/>
          <c:extLst>
            <c:ext xmlns:c15="http://schemas.microsoft.com/office/drawing/2012/chart" uri="{CE6537A1-D6FC-4f65-9D91-7224C49458BB}"/>
          </c:extLst>
        </c:dLbl>
      </c:pivotFmt>
      <c:pivotFmt>
        <c:idx val="61"/>
        <c:dLbl>
          <c:idx val="0"/>
          <c:showLegendKey val="0"/>
          <c:showVal val="0"/>
          <c:showCatName val="0"/>
          <c:showSerName val="0"/>
          <c:showPercent val="0"/>
          <c:showBubbleSize val="0"/>
          <c:extLst>
            <c:ext xmlns:c15="http://schemas.microsoft.com/office/drawing/2012/chart" uri="{CE6537A1-D6FC-4f65-9D91-7224C49458BB}"/>
          </c:extLst>
        </c:dLbl>
      </c:pivotFmt>
      <c:pivotFmt>
        <c:idx val="62"/>
        <c:dLbl>
          <c:idx val="0"/>
          <c:showLegendKey val="0"/>
          <c:showVal val="0"/>
          <c:showCatName val="0"/>
          <c:showSerName val="0"/>
          <c:showPercent val="0"/>
          <c:showBubbleSize val="0"/>
          <c:extLst>
            <c:ext xmlns:c15="http://schemas.microsoft.com/office/drawing/2012/chart" uri="{CE6537A1-D6FC-4f65-9D91-7224C49458BB}"/>
          </c:extLst>
        </c:dLbl>
      </c:pivotFmt>
      <c:pivotFmt>
        <c:idx val="63"/>
        <c:dLbl>
          <c:idx val="0"/>
          <c:showLegendKey val="0"/>
          <c:showVal val="0"/>
          <c:showCatName val="0"/>
          <c:showSerName val="0"/>
          <c:showPercent val="0"/>
          <c:showBubbleSize val="0"/>
          <c:extLst>
            <c:ext xmlns:c15="http://schemas.microsoft.com/office/drawing/2012/chart" uri="{CE6537A1-D6FC-4f65-9D91-7224C49458BB}"/>
          </c:extLst>
        </c:dLbl>
      </c:pivotFmt>
      <c:pivotFmt>
        <c:idx val="64"/>
        <c:dLbl>
          <c:idx val="0"/>
          <c:showLegendKey val="0"/>
          <c:showVal val="0"/>
          <c:showCatName val="0"/>
          <c:showSerName val="0"/>
          <c:showPercent val="0"/>
          <c:showBubbleSize val="0"/>
          <c:extLst>
            <c:ext xmlns:c15="http://schemas.microsoft.com/office/drawing/2012/chart" uri="{CE6537A1-D6FC-4f65-9D91-7224C49458BB}"/>
          </c:extLst>
        </c:dLbl>
      </c:pivotFmt>
      <c:pivotFmt>
        <c:idx val="65"/>
        <c:dLbl>
          <c:idx val="0"/>
          <c:showLegendKey val="0"/>
          <c:showVal val="0"/>
          <c:showCatName val="0"/>
          <c:showSerName val="0"/>
          <c:showPercent val="0"/>
          <c:showBubbleSize val="0"/>
          <c:extLst>
            <c:ext xmlns:c15="http://schemas.microsoft.com/office/drawing/2012/chart" uri="{CE6537A1-D6FC-4f65-9D91-7224C49458BB}"/>
          </c:extLst>
        </c:dLbl>
      </c:pivotFmt>
      <c:pivotFmt>
        <c:idx val="66"/>
        <c:dLbl>
          <c:idx val="0"/>
          <c:showLegendKey val="0"/>
          <c:showVal val="0"/>
          <c:showCatName val="0"/>
          <c:showSerName val="0"/>
          <c:showPercent val="0"/>
          <c:showBubbleSize val="0"/>
          <c:extLst>
            <c:ext xmlns:c15="http://schemas.microsoft.com/office/drawing/2012/chart" uri="{CE6537A1-D6FC-4f65-9D91-7224C49458BB}"/>
          </c:extLst>
        </c:dLbl>
      </c:pivotFmt>
      <c:pivotFmt>
        <c:idx val="67"/>
        <c:dLbl>
          <c:idx val="0"/>
          <c:showLegendKey val="0"/>
          <c:showVal val="0"/>
          <c:showCatName val="0"/>
          <c:showSerName val="0"/>
          <c:showPercent val="0"/>
          <c:showBubbleSize val="0"/>
          <c:extLst>
            <c:ext xmlns:c15="http://schemas.microsoft.com/office/drawing/2012/chart" uri="{CE6537A1-D6FC-4f65-9D91-7224C49458BB}"/>
          </c:extLst>
        </c:dLbl>
      </c:pivotFmt>
      <c:pivotFmt>
        <c:idx val="68"/>
        <c:dLbl>
          <c:idx val="0"/>
          <c:showLegendKey val="0"/>
          <c:showVal val="0"/>
          <c:showCatName val="0"/>
          <c:showSerName val="0"/>
          <c:showPercent val="0"/>
          <c:showBubbleSize val="0"/>
          <c:extLst>
            <c:ext xmlns:c15="http://schemas.microsoft.com/office/drawing/2012/chart" uri="{CE6537A1-D6FC-4f65-9D91-7224C49458BB}"/>
          </c:extLst>
        </c:dLbl>
      </c:pivotFmt>
      <c:pivotFmt>
        <c:idx val="69"/>
        <c:dLbl>
          <c:idx val="0"/>
          <c:showLegendKey val="0"/>
          <c:showVal val="0"/>
          <c:showCatName val="0"/>
          <c:showSerName val="0"/>
          <c:showPercent val="0"/>
          <c:showBubbleSize val="0"/>
          <c:extLst>
            <c:ext xmlns:c15="http://schemas.microsoft.com/office/drawing/2012/chart" uri="{CE6537A1-D6FC-4f65-9D91-7224C49458BB}"/>
          </c:extLst>
        </c:dLbl>
      </c:pivotFmt>
      <c:pivotFmt>
        <c:idx val="70"/>
        <c:dLbl>
          <c:idx val="0"/>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a:noFill/>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a:noFill/>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3"/>
        <c:dLbl>
          <c:idx val="0"/>
          <c:showLegendKey val="0"/>
          <c:showVal val="0"/>
          <c:showCatName val="0"/>
          <c:showSerName val="0"/>
          <c:showPercent val="0"/>
          <c:showBubbleSize val="0"/>
          <c:extLst>
            <c:ext xmlns:c15="http://schemas.microsoft.com/office/drawing/2012/chart" uri="{CE6537A1-D6FC-4f65-9D91-7224C49458BB}"/>
          </c:extLst>
        </c:dLbl>
      </c:pivotFmt>
      <c:pivotFmt>
        <c:idx val="74"/>
        <c:dLbl>
          <c:idx val="0"/>
          <c:showLegendKey val="0"/>
          <c:showVal val="0"/>
          <c:showCatName val="0"/>
          <c:showSerName val="0"/>
          <c:showPercent val="0"/>
          <c:showBubbleSize val="0"/>
          <c:extLst>
            <c:ext xmlns:c15="http://schemas.microsoft.com/office/drawing/2012/chart" uri="{CE6537A1-D6FC-4f65-9D91-7224C49458BB}"/>
          </c:extLst>
        </c:dLbl>
      </c:pivotFmt>
      <c:pivotFmt>
        <c:idx val="75"/>
        <c:dLbl>
          <c:idx val="0"/>
          <c:showLegendKey val="0"/>
          <c:showVal val="0"/>
          <c:showCatName val="0"/>
          <c:showSerName val="0"/>
          <c:showPercent val="0"/>
          <c:showBubbleSize val="0"/>
          <c:extLst>
            <c:ext xmlns:c15="http://schemas.microsoft.com/office/drawing/2012/chart" uri="{CE6537A1-D6FC-4f65-9D91-7224C49458BB}"/>
          </c:extLst>
        </c:dLbl>
      </c:pivotFmt>
      <c:pivotFmt>
        <c:idx val="76"/>
        <c:dLbl>
          <c:idx val="0"/>
          <c:showLegendKey val="0"/>
          <c:showVal val="0"/>
          <c:showCatName val="0"/>
          <c:showSerName val="0"/>
          <c:showPercent val="0"/>
          <c:showBubbleSize val="0"/>
          <c:extLst>
            <c:ext xmlns:c15="http://schemas.microsoft.com/office/drawing/2012/chart" uri="{CE6537A1-D6FC-4f65-9D91-7224C49458BB}"/>
          </c:extLst>
        </c:dLbl>
      </c:pivotFmt>
      <c:pivotFmt>
        <c:idx val="77"/>
        <c:dLbl>
          <c:idx val="0"/>
          <c:showLegendKey val="0"/>
          <c:showVal val="0"/>
          <c:showCatName val="0"/>
          <c:showSerName val="0"/>
          <c:showPercent val="0"/>
          <c:showBubbleSize val="0"/>
          <c:extLst>
            <c:ext xmlns:c15="http://schemas.microsoft.com/office/drawing/2012/chart" uri="{CE6537A1-D6FC-4f65-9D91-7224C49458BB}"/>
          </c:extLst>
        </c:dLbl>
      </c:pivotFmt>
      <c:pivotFmt>
        <c:idx val="78"/>
        <c:dLbl>
          <c:idx val="0"/>
          <c:showLegendKey val="0"/>
          <c:showVal val="0"/>
          <c:showCatName val="0"/>
          <c:showSerName val="0"/>
          <c:showPercent val="0"/>
          <c:showBubbleSize val="0"/>
          <c:extLst>
            <c:ext xmlns:c15="http://schemas.microsoft.com/office/drawing/2012/chart" uri="{CE6537A1-D6FC-4f65-9D91-7224C49458BB}"/>
          </c:extLst>
        </c:dLbl>
      </c:pivotFmt>
      <c:pivotFmt>
        <c:idx val="79"/>
        <c:dLbl>
          <c:idx val="0"/>
          <c:showLegendKey val="0"/>
          <c:showVal val="0"/>
          <c:showCatName val="0"/>
          <c:showSerName val="0"/>
          <c:showPercent val="0"/>
          <c:showBubbleSize val="0"/>
          <c:extLst>
            <c:ext xmlns:c15="http://schemas.microsoft.com/office/drawing/2012/chart" uri="{CE6537A1-D6FC-4f65-9D91-7224C49458BB}"/>
          </c:extLst>
        </c:dLbl>
      </c:pivotFmt>
      <c:pivotFmt>
        <c:idx val="80"/>
        <c:dLbl>
          <c:idx val="0"/>
          <c:showLegendKey val="0"/>
          <c:showVal val="0"/>
          <c:showCatName val="0"/>
          <c:showSerName val="0"/>
          <c:showPercent val="0"/>
          <c:showBubbleSize val="0"/>
          <c:extLst>
            <c:ext xmlns:c15="http://schemas.microsoft.com/office/drawing/2012/chart" uri="{CE6537A1-D6FC-4f65-9D91-7224C49458BB}"/>
          </c:extLst>
        </c:dLbl>
      </c:pivotFmt>
      <c:pivotFmt>
        <c:idx val="81"/>
        <c:dLbl>
          <c:idx val="0"/>
          <c:showLegendKey val="0"/>
          <c:showVal val="0"/>
          <c:showCatName val="0"/>
          <c:showSerName val="0"/>
          <c:showPercent val="0"/>
          <c:showBubbleSize val="0"/>
          <c:extLst>
            <c:ext xmlns:c15="http://schemas.microsoft.com/office/drawing/2012/chart" uri="{CE6537A1-D6FC-4f65-9D91-7224C49458BB}"/>
          </c:extLst>
        </c:dLbl>
      </c:pivotFmt>
      <c:pivotFmt>
        <c:idx val="82"/>
        <c:dLbl>
          <c:idx val="0"/>
          <c:showLegendKey val="0"/>
          <c:showVal val="0"/>
          <c:showCatName val="0"/>
          <c:showSerName val="0"/>
          <c:showPercent val="0"/>
          <c:showBubbleSize val="0"/>
          <c:extLst>
            <c:ext xmlns:c15="http://schemas.microsoft.com/office/drawing/2012/chart" uri="{CE6537A1-D6FC-4f65-9D91-7224C49458BB}"/>
          </c:extLst>
        </c:dLbl>
      </c:pivotFmt>
      <c:pivotFmt>
        <c:idx val="83"/>
        <c:dLbl>
          <c:idx val="0"/>
          <c:showLegendKey val="0"/>
          <c:showVal val="0"/>
          <c:showCatName val="0"/>
          <c:showSerName val="0"/>
          <c:showPercent val="0"/>
          <c:showBubbleSize val="0"/>
          <c:extLst>
            <c:ext xmlns:c15="http://schemas.microsoft.com/office/drawing/2012/chart" uri="{CE6537A1-D6FC-4f65-9D91-7224C49458BB}"/>
          </c:extLst>
        </c:dLbl>
      </c:pivotFmt>
      <c:pivotFmt>
        <c:idx val="84"/>
        <c:dLbl>
          <c:idx val="0"/>
          <c:showLegendKey val="0"/>
          <c:showVal val="0"/>
          <c:showCatName val="0"/>
          <c:showSerName val="0"/>
          <c:showPercent val="0"/>
          <c:showBubbleSize val="0"/>
          <c:extLst>
            <c:ext xmlns:c15="http://schemas.microsoft.com/office/drawing/2012/chart" uri="{CE6537A1-D6FC-4f65-9D91-7224C49458BB}"/>
          </c:extLst>
        </c:dLbl>
      </c:pivotFmt>
      <c:pivotFmt>
        <c:idx val="85"/>
        <c:dLbl>
          <c:idx val="0"/>
          <c:showLegendKey val="0"/>
          <c:showVal val="0"/>
          <c:showCatName val="0"/>
          <c:showSerName val="0"/>
          <c:showPercent val="0"/>
          <c:showBubbleSize val="0"/>
          <c:extLst>
            <c:ext xmlns:c15="http://schemas.microsoft.com/office/drawing/2012/chart" uri="{CE6537A1-D6FC-4f65-9D91-7224C49458BB}"/>
          </c:extLst>
        </c:dLbl>
      </c:pivotFmt>
      <c:pivotFmt>
        <c:idx val="86"/>
        <c:dLbl>
          <c:idx val="0"/>
          <c:showLegendKey val="0"/>
          <c:showVal val="0"/>
          <c:showCatName val="0"/>
          <c:showSerName val="0"/>
          <c:showPercent val="0"/>
          <c:showBubbleSize val="0"/>
          <c:extLst>
            <c:ext xmlns:c15="http://schemas.microsoft.com/office/drawing/2012/chart" uri="{CE6537A1-D6FC-4f65-9D91-7224C49458BB}"/>
          </c:extLst>
        </c:dLbl>
      </c:pivotFmt>
      <c:pivotFmt>
        <c:idx val="87"/>
        <c:dLbl>
          <c:idx val="0"/>
          <c:showLegendKey val="0"/>
          <c:showVal val="0"/>
          <c:showCatName val="0"/>
          <c:showSerName val="0"/>
          <c:showPercent val="0"/>
          <c:showBubbleSize val="0"/>
          <c:extLst>
            <c:ext xmlns:c15="http://schemas.microsoft.com/office/drawing/2012/chart" uri="{CE6537A1-D6FC-4f65-9D91-7224C49458BB}"/>
          </c:extLst>
        </c:dLbl>
      </c:pivotFmt>
      <c:pivotFmt>
        <c:idx val="88"/>
        <c:dLbl>
          <c:idx val="0"/>
          <c:showLegendKey val="0"/>
          <c:showVal val="0"/>
          <c:showCatName val="0"/>
          <c:showSerName val="0"/>
          <c:showPercent val="0"/>
          <c:showBubbleSize val="0"/>
          <c:extLst>
            <c:ext xmlns:c15="http://schemas.microsoft.com/office/drawing/2012/chart" uri="{CE6537A1-D6FC-4f65-9D91-7224C49458BB}"/>
          </c:extLst>
        </c:dLbl>
      </c:pivotFmt>
      <c:pivotFmt>
        <c:idx val="89"/>
        <c:dLbl>
          <c:idx val="0"/>
          <c:showLegendKey val="0"/>
          <c:showVal val="0"/>
          <c:showCatName val="0"/>
          <c:showSerName val="0"/>
          <c:showPercent val="0"/>
          <c:showBubbleSize val="0"/>
          <c:extLst>
            <c:ext xmlns:c15="http://schemas.microsoft.com/office/drawing/2012/chart" uri="{CE6537A1-D6FC-4f65-9D91-7224C49458BB}"/>
          </c:extLst>
        </c:dLbl>
      </c:pivotFmt>
      <c:pivotFmt>
        <c:idx val="90"/>
        <c:dLbl>
          <c:idx val="0"/>
          <c:showLegendKey val="0"/>
          <c:showVal val="0"/>
          <c:showCatName val="0"/>
          <c:showSerName val="0"/>
          <c:showPercent val="0"/>
          <c:showBubbleSize val="0"/>
          <c:extLst>
            <c:ext xmlns:c15="http://schemas.microsoft.com/office/drawing/2012/chart" uri="{CE6537A1-D6FC-4f65-9D91-7224C49458BB}"/>
          </c:extLst>
        </c:dLbl>
      </c:pivotFmt>
      <c:pivotFmt>
        <c:idx val="91"/>
        <c:dLbl>
          <c:idx val="0"/>
          <c:showLegendKey val="0"/>
          <c:showVal val="0"/>
          <c:showCatName val="0"/>
          <c:showSerName val="0"/>
          <c:showPercent val="0"/>
          <c:showBubbleSize val="0"/>
          <c:extLst>
            <c:ext xmlns:c15="http://schemas.microsoft.com/office/drawing/2012/chart" uri="{CE6537A1-D6FC-4f65-9D91-7224C49458BB}"/>
          </c:extLst>
        </c:dLbl>
      </c:pivotFmt>
      <c:pivotFmt>
        <c:idx val="92"/>
        <c:dLbl>
          <c:idx val="0"/>
          <c:showLegendKey val="0"/>
          <c:showVal val="0"/>
          <c:showCatName val="0"/>
          <c:showSerName val="0"/>
          <c:showPercent val="0"/>
          <c:showBubbleSize val="0"/>
          <c:extLst>
            <c:ext xmlns:c15="http://schemas.microsoft.com/office/drawing/2012/chart" uri="{CE6537A1-D6FC-4f65-9D91-7224C49458BB}"/>
          </c:extLst>
        </c:dLbl>
      </c:pivotFmt>
      <c:pivotFmt>
        <c:idx val="93"/>
        <c:dLbl>
          <c:idx val="0"/>
          <c:showLegendKey val="0"/>
          <c:showVal val="0"/>
          <c:showCatName val="0"/>
          <c:showSerName val="0"/>
          <c:showPercent val="0"/>
          <c:showBubbleSize val="0"/>
          <c:extLst>
            <c:ext xmlns:c15="http://schemas.microsoft.com/office/drawing/2012/chart" uri="{CE6537A1-D6FC-4f65-9D91-7224C49458BB}"/>
          </c:extLst>
        </c:dLbl>
      </c:pivotFmt>
      <c:pivotFmt>
        <c:idx val="94"/>
        <c:dLbl>
          <c:idx val="0"/>
          <c:showLegendKey val="0"/>
          <c:showVal val="0"/>
          <c:showCatName val="0"/>
          <c:showSerName val="0"/>
          <c:showPercent val="0"/>
          <c:showBubbleSize val="0"/>
          <c:extLst>
            <c:ext xmlns:c15="http://schemas.microsoft.com/office/drawing/2012/chart" uri="{CE6537A1-D6FC-4f65-9D91-7224C49458BB}"/>
          </c:extLst>
        </c:dLbl>
      </c:pivotFmt>
      <c:pivotFmt>
        <c:idx val="9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04871511248398841"/>
          <c:y val="0.34878973461650625"/>
          <c:w val="0.6763851904047894"/>
          <c:h val="0.566959025955089"/>
        </c:manualLayout>
      </c:layout>
      <c:barChart>
        <c:barDir val="col"/>
        <c:grouping val="clustered"/>
        <c:varyColors val="0"/>
        <c:ser>
          <c:idx val="0"/>
          <c:order val="0"/>
          <c:tx>
            <c:strRef>
              <c:f>Sheet1!$B$4:$B$5</c:f>
              <c:strCache>
                <c:ptCount val="1"/>
                <c:pt idx="0">
                  <c:v>HIGH</c:v>
                </c:pt>
              </c:strCache>
            </c:strRef>
          </c:tx>
          <c:spPr>
            <a:solidFill>
              <a:schemeClr val="accent1"/>
            </a:solidFill>
            <a:ln>
              <a:noFill/>
            </a:ln>
            <a:effectLst/>
          </c:spPr>
          <c:invertIfNegative val="0"/>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Sheet1!$B$6:$B$16</c:f>
              <c:numCache>
                <c:formatCode>General</c:formatCode>
                <c:ptCount val="10"/>
                <c:pt idx="0">
                  <c:v>37.0</c:v>
                </c:pt>
                <c:pt idx="1">
                  <c:v>45.0</c:v>
                </c:pt>
                <c:pt idx="2">
                  <c:v>41.0</c:v>
                </c:pt>
                <c:pt idx="3">
                  <c:v>34.0</c:v>
                </c:pt>
                <c:pt idx="4">
                  <c:v>50.0</c:v>
                </c:pt>
                <c:pt idx="5">
                  <c:v>50.0</c:v>
                </c:pt>
                <c:pt idx="6">
                  <c:v>44.0</c:v>
                </c:pt>
                <c:pt idx="7">
                  <c:v>40.0</c:v>
                </c:pt>
                <c:pt idx="8">
                  <c:v>38.0</c:v>
                </c:pt>
                <c:pt idx="9">
                  <c:v>40.0</c:v>
                </c:pt>
              </c:numCache>
            </c:numRef>
          </c:val>
        </c:ser>
        <c:ser>
          <c:idx val="1"/>
          <c:order val="1"/>
          <c:tx>
            <c:strRef>
              <c:f>Sheet1!$C$4:$C$5</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Sheet1!$C$6:$C$16</c:f>
              <c:numCache>
                <c:formatCode>General</c:formatCode>
                <c:ptCount val="10"/>
                <c:pt idx="0">
                  <c:v>80.0</c:v>
                </c:pt>
                <c:pt idx="1">
                  <c:v>89.0</c:v>
                </c:pt>
                <c:pt idx="2">
                  <c:v>78.0</c:v>
                </c:pt>
                <c:pt idx="3">
                  <c:v>76.0</c:v>
                </c:pt>
                <c:pt idx="4">
                  <c:v>73.0</c:v>
                </c:pt>
                <c:pt idx="5">
                  <c:v>68.0</c:v>
                </c:pt>
                <c:pt idx="6">
                  <c:v>85.0</c:v>
                </c:pt>
                <c:pt idx="7">
                  <c:v>78.0</c:v>
                </c:pt>
                <c:pt idx="8">
                  <c:v>75.0</c:v>
                </c:pt>
                <c:pt idx="9">
                  <c:v>79.0</c:v>
                </c:pt>
              </c:numCache>
            </c:numRef>
          </c:val>
        </c:ser>
        <c:ser>
          <c:idx val="2"/>
          <c:order val="2"/>
          <c:tx>
            <c:strRef>
              <c:f>Sheet1!$D$4:$D$5</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Sheet1!$D$6:$D$16</c:f>
              <c:numCache>
                <c:formatCode>General</c:formatCode>
                <c:ptCount val="10"/>
                <c:pt idx="0">
                  <c:v>152.0</c:v>
                </c:pt>
                <c:pt idx="1">
                  <c:v>141.0</c:v>
                </c:pt>
                <c:pt idx="2">
                  <c:v>160.0</c:v>
                </c:pt>
                <c:pt idx="3">
                  <c:v>158.0</c:v>
                </c:pt>
                <c:pt idx="4">
                  <c:v>158.0</c:v>
                </c:pt>
                <c:pt idx="5">
                  <c:v>151.0</c:v>
                </c:pt>
                <c:pt idx="6">
                  <c:v>146.0</c:v>
                </c:pt>
                <c:pt idx="7">
                  <c:v>156.0</c:v>
                </c:pt>
                <c:pt idx="8">
                  <c:v>160.0</c:v>
                </c:pt>
                <c:pt idx="9">
                  <c:v>148.0</c:v>
                </c:pt>
              </c:numCache>
            </c:numRef>
          </c:val>
        </c:ser>
        <c:ser>
          <c:idx val="3"/>
          <c:order val="3"/>
          <c:tx>
            <c:strRef>
              <c:f>Sheet1!$E$4:$E$5</c:f>
              <c:strCache>
                <c:ptCount val="1"/>
                <c:pt idx="0">
                  <c:v>VERY HIGH</c:v>
                </c:pt>
              </c:strCache>
            </c:strRef>
          </c:tx>
          <c:spPr>
            <a:solidFill>
              <a:schemeClr val="accent4"/>
            </a:solidFill>
            <a:ln>
              <a:noFill/>
            </a:ln>
            <a:effectLst/>
          </c:spPr>
          <c:invertIfNegative val="0"/>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Sheet1!$E$6:$E$16</c:f>
              <c:numCache>
                <c:formatCode>General</c:formatCode>
                <c:ptCount val="10"/>
                <c:pt idx="0">
                  <c:v>34.0</c:v>
                </c:pt>
                <c:pt idx="1">
                  <c:v>25.0</c:v>
                </c:pt>
                <c:pt idx="2">
                  <c:v>23.0</c:v>
                </c:pt>
                <c:pt idx="3">
                  <c:v>28.0</c:v>
                </c:pt>
                <c:pt idx="4">
                  <c:v>23.0</c:v>
                </c:pt>
                <c:pt idx="5">
                  <c:v>32.0</c:v>
                </c:pt>
                <c:pt idx="6">
                  <c:v>24.0</c:v>
                </c:pt>
                <c:pt idx="7">
                  <c:v>30.0</c:v>
                </c:pt>
                <c:pt idx="8">
                  <c:v>24.0</c:v>
                </c:pt>
                <c:pt idx="9">
                  <c:v>27.0</c:v>
                </c:pt>
              </c:numCache>
            </c:numRef>
          </c:val>
        </c:ser>
        <c:dLbls>
          <c:showLegendKey val="0"/>
          <c:showVal val="0"/>
          <c:showCatName val="0"/>
          <c:showSerName val="0"/>
          <c:showPercent val="0"/>
          <c:showBubbleSize val="0"/>
        </c:dLbls>
        <c:gapWidth val="219"/>
        <c:overlap val="-27"/>
        <c:axId val="380210240"/>
        <c:axId val="380210720"/>
      </c:barChart>
      <c:catAx>
        <c:axId val="380210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0210720"/>
        <c:crosses val="autoZero"/>
        <c:auto val="1"/>
        <c:lblAlgn val="ctr"/>
        <c:lblOffset val="100"/>
        <c:noMultiLvlLbl val="0"/>
      </c:catAx>
      <c:valAx>
        <c:axId val="3802107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02102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1.xlsx]Sheet1!PivotTable1</c:name>
    <c:fmtId val="19"/>
  </c:pivotSource>
  <c:chart>
    <c:title>
      <c:layout>
        <c:manualLayout>
          <c:xMode val="edge"/>
          <c:yMode val="edge"/>
          <c:x val="2.7077865266838966E-4"/>
          <c:y val="0.9062197100881061"/>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50"/>
      <c:rotY val="0"/>
      <c:depthPercent val="100"/>
      <c:rAngAx val="0"/>
      <c:perspective val="6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011111111111111112"/>
          <c:y val="0.3810468193550496"/>
          <c:w val="0.7472222222222222"/>
          <c:h val="0.5047091623920454"/>
        </c:manualLayout>
      </c:layout>
      <c:pie3DChart>
        <c:varyColors val="1"/>
        <c:ser>
          <c:idx val="0"/>
          <c:order val="0"/>
          <c:tx>
            <c:strRef>
              <c:f>Sheet1!$B$4:$B$5</c:f>
              <c:strCache>
                <c:ptCount val="1"/>
                <c:pt idx="0">
                  <c:v>HIGH</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2"/>
            <c:bubble3D val="0"/>
            <c:spPr>
              <a:solidFill>
                <a:schemeClr val="accent3"/>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3"/>
            <c:bubble3D val="0"/>
            <c:spPr>
              <a:solidFill>
                <a:schemeClr val="accent4"/>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4"/>
            <c:bubble3D val="0"/>
            <c:spPr>
              <a:solidFill>
                <a:schemeClr val="accent5"/>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5"/>
            <c:bubble3D val="0"/>
            <c:spPr>
              <a:solidFill>
                <a:schemeClr val="accent6"/>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6"/>
            <c:bubble3D val="0"/>
            <c:spPr>
              <a:solidFill>
                <a:schemeClr val="accent1">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7"/>
            <c:bubble3D val="0"/>
            <c:spPr>
              <a:solidFill>
                <a:schemeClr val="accent2">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8"/>
            <c:bubble3D val="0"/>
            <c:spPr>
              <a:solidFill>
                <a:schemeClr val="accent3">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9"/>
            <c:bubble3D val="0"/>
            <c:spPr>
              <a:solidFill>
                <a:schemeClr val="accent4">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Sheet1!$B$6:$B$16</c:f>
              <c:numCache>
                <c:formatCode>General</c:formatCode>
                <c:ptCount val="10"/>
                <c:pt idx="0">
                  <c:v>37.0</c:v>
                </c:pt>
                <c:pt idx="1">
                  <c:v>45.0</c:v>
                </c:pt>
                <c:pt idx="2">
                  <c:v>41.0</c:v>
                </c:pt>
                <c:pt idx="3">
                  <c:v>34.0</c:v>
                </c:pt>
                <c:pt idx="4">
                  <c:v>50.0</c:v>
                </c:pt>
                <c:pt idx="5">
                  <c:v>50.0</c:v>
                </c:pt>
                <c:pt idx="6">
                  <c:v>44.0</c:v>
                </c:pt>
                <c:pt idx="7">
                  <c:v>40.0</c:v>
                </c:pt>
                <c:pt idx="8">
                  <c:v>38.0</c:v>
                </c:pt>
                <c:pt idx="9">
                  <c:v>40.0</c:v>
                </c:pt>
              </c:numCache>
            </c:numRef>
          </c:val>
        </c:ser>
        <c:ser>
          <c:idx val="1"/>
          <c:order val="1"/>
          <c:tx>
            <c:strRef>
              <c:f>Sheet1!$C$4:$C$5</c:f>
              <c:strCache>
                <c:ptCount val="1"/>
                <c:pt idx="0">
                  <c:v>LOW</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2"/>
            <c:bubble3D val="0"/>
            <c:spPr>
              <a:solidFill>
                <a:schemeClr val="accent3"/>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3"/>
            <c:bubble3D val="0"/>
            <c:spPr>
              <a:solidFill>
                <a:schemeClr val="accent4"/>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4"/>
            <c:bubble3D val="0"/>
            <c:spPr>
              <a:solidFill>
                <a:schemeClr val="accent5"/>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5"/>
            <c:bubble3D val="0"/>
            <c:spPr>
              <a:solidFill>
                <a:schemeClr val="accent6"/>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6"/>
            <c:bubble3D val="0"/>
            <c:spPr>
              <a:solidFill>
                <a:schemeClr val="accent1">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7"/>
            <c:bubble3D val="0"/>
            <c:spPr>
              <a:solidFill>
                <a:schemeClr val="accent2">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8"/>
            <c:bubble3D val="0"/>
            <c:spPr>
              <a:solidFill>
                <a:schemeClr val="accent3">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9"/>
            <c:bubble3D val="0"/>
            <c:spPr>
              <a:solidFill>
                <a:schemeClr val="accent4">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Sheet1!$C$6:$C$16</c:f>
              <c:numCache>
                <c:formatCode>General</c:formatCode>
                <c:ptCount val="10"/>
                <c:pt idx="0">
                  <c:v>80.0</c:v>
                </c:pt>
                <c:pt idx="1">
                  <c:v>89.0</c:v>
                </c:pt>
                <c:pt idx="2">
                  <c:v>78.0</c:v>
                </c:pt>
                <c:pt idx="3">
                  <c:v>76.0</c:v>
                </c:pt>
                <c:pt idx="4">
                  <c:v>73.0</c:v>
                </c:pt>
                <c:pt idx="5">
                  <c:v>68.0</c:v>
                </c:pt>
                <c:pt idx="6">
                  <c:v>85.0</c:v>
                </c:pt>
                <c:pt idx="7">
                  <c:v>78.0</c:v>
                </c:pt>
                <c:pt idx="8">
                  <c:v>75.0</c:v>
                </c:pt>
                <c:pt idx="9">
                  <c:v>79.0</c:v>
                </c:pt>
              </c:numCache>
            </c:numRef>
          </c:val>
        </c:ser>
        <c:ser>
          <c:idx val="2"/>
          <c:order val="2"/>
          <c:tx>
            <c:strRef>
              <c:f>Sheet1!$D$4:$D$5</c:f>
              <c:strCache>
                <c:ptCount val="1"/>
                <c:pt idx="0">
                  <c:v>MED</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2"/>
            <c:bubble3D val="0"/>
            <c:spPr>
              <a:solidFill>
                <a:schemeClr val="accent3"/>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3"/>
            <c:bubble3D val="0"/>
            <c:spPr>
              <a:solidFill>
                <a:schemeClr val="accent4"/>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4"/>
            <c:bubble3D val="0"/>
            <c:spPr>
              <a:solidFill>
                <a:schemeClr val="accent5"/>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5"/>
            <c:bubble3D val="0"/>
            <c:spPr>
              <a:solidFill>
                <a:schemeClr val="accent6"/>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6"/>
            <c:bubble3D val="0"/>
            <c:spPr>
              <a:solidFill>
                <a:schemeClr val="accent1">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7"/>
            <c:bubble3D val="0"/>
            <c:spPr>
              <a:solidFill>
                <a:schemeClr val="accent2">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8"/>
            <c:bubble3D val="0"/>
            <c:spPr>
              <a:solidFill>
                <a:schemeClr val="accent3">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9"/>
            <c:bubble3D val="0"/>
            <c:spPr>
              <a:solidFill>
                <a:schemeClr val="accent4">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Sheet1!$D$6:$D$16</c:f>
              <c:numCache>
                <c:formatCode>General</c:formatCode>
                <c:ptCount val="10"/>
                <c:pt idx="0">
                  <c:v>152.0</c:v>
                </c:pt>
                <c:pt idx="1">
                  <c:v>141.0</c:v>
                </c:pt>
                <c:pt idx="2">
                  <c:v>160.0</c:v>
                </c:pt>
                <c:pt idx="3">
                  <c:v>158.0</c:v>
                </c:pt>
                <c:pt idx="4">
                  <c:v>158.0</c:v>
                </c:pt>
                <c:pt idx="5">
                  <c:v>151.0</c:v>
                </c:pt>
                <c:pt idx="6">
                  <c:v>146.0</c:v>
                </c:pt>
                <c:pt idx="7">
                  <c:v>156.0</c:v>
                </c:pt>
                <c:pt idx="8">
                  <c:v>160.0</c:v>
                </c:pt>
                <c:pt idx="9">
                  <c:v>148.0</c:v>
                </c:pt>
              </c:numCache>
            </c:numRef>
          </c:val>
        </c:ser>
        <c:ser>
          <c:idx val="3"/>
          <c:order val="3"/>
          <c:tx>
            <c:strRef>
              <c:f>Sheet1!$E$4:$E$5</c:f>
              <c:strCache>
                <c:ptCount val="1"/>
                <c:pt idx="0">
                  <c:v>VERY HIGH</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2"/>
            <c:bubble3D val="0"/>
            <c:spPr>
              <a:solidFill>
                <a:schemeClr val="accent3"/>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3"/>
            <c:bubble3D val="0"/>
            <c:spPr>
              <a:solidFill>
                <a:schemeClr val="accent4"/>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4"/>
            <c:bubble3D val="0"/>
            <c:spPr>
              <a:solidFill>
                <a:schemeClr val="accent5"/>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5"/>
            <c:bubble3D val="0"/>
            <c:spPr>
              <a:solidFill>
                <a:schemeClr val="accent6"/>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6"/>
            <c:bubble3D val="0"/>
            <c:spPr>
              <a:solidFill>
                <a:schemeClr val="accent1">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7"/>
            <c:bubble3D val="0"/>
            <c:spPr>
              <a:solidFill>
                <a:schemeClr val="accent2">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8"/>
            <c:bubble3D val="0"/>
            <c:spPr>
              <a:solidFill>
                <a:schemeClr val="accent3">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Pt>
            <c:idx val="9"/>
            <c:bubble3D val="0"/>
            <c:spPr>
              <a:solidFill>
                <a:schemeClr val="accent4">
                  <a:lumMod val="60000"/>
                </a:schemeClr>
              </a:solidFill>
              <a:ln>
                <a:noFill/>
              </a:ln>
              <a:effectLst>
                <a:outerShdw blurRad="88900" sx="102000" sy="102000" algn="ctr" rotWithShape="0">
                  <a:prstClr val="black">
                    <a:alpha val="20000"/>
                  </a:prstClr>
                </a:outerShdw>
              </a:effectLst>
              <a:scene3d>
                <a:camera prst="orthographicFront"/>
                <a:lightRig dir="t" rig="threePt"/>
              </a:scene3d>
              <a:sp3d prstMaterial="matte"/>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Sheet1!$E$6:$E$16</c:f>
              <c:numCache>
                <c:formatCode>General</c:formatCode>
                <c:ptCount val="10"/>
                <c:pt idx="0">
                  <c:v>34.0</c:v>
                </c:pt>
                <c:pt idx="1">
                  <c:v>25.0</c:v>
                </c:pt>
                <c:pt idx="2">
                  <c:v>23.0</c:v>
                </c:pt>
                <c:pt idx="3">
                  <c:v>28.0</c:v>
                </c:pt>
                <c:pt idx="4">
                  <c:v>23.0</c:v>
                </c:pt>
                <c:pt idx="5">
                  <c:v>32.0</c:v>
                </c:pt>
                <c:pt idx="6">
                  <c:v>24.0</c:v>
                </c:pt>
                <c:pt idx="7">
                  <c:v>30.0</c:v>
                </c:pt>
                <c:pt idx="8">
                  <c:v>24.0</c:v>
                </c:pt>
                <c:pt idx="9">
                  <c:v>27.0</c:v>
                </c:pt>
              </c:numCache>
            </c:numRef>
          </c:val>
        </c:ser>
        <c:dLbls>
          <c:dLblPos val="inEnd"/>
          <c:showLegendKey val="0"/>
          <c:showVal val="0"/>
          <c:showCatName val="1"/>
          <c:showSerName val="0"/>
          <c:showPercent val="0"/>
          <c:showBubbleSize val="0"/>
          <c:showLeaderLines val="1"/>
        </c:dLbls>
      </c:pie3DChart>
      <c:spPr>
        <a:noFill/>
        <a:ln>
          <a:noFill/>
        </a:ln>
        <a:effectLst/>
      </c:spPr>
    </c:plotArea>
    <c:legend>
      <c:legendPos val="r"/>
      <c:overlay val="0"/>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dir="t" rig="threeP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2" name=""/>
        <p:cNvGrpSpPr/>
        <p:nvPr/>
      </p:nvGrpSpPr>
      <p:grpSpPr>
        <a:xfrm>
          <a:off x="0" y="0"/>
          <a:ext cx="0" cy="0"/>
          <a:chOff x="0" y="0"/>
          <a:chExt cx="0" cy="0"/>
        </a:xfrm>
      </p:grpSpPr>
      <p:sp>
        <p:nvSpPr>
          <p:cNvPr id="104870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dirty="0" lang="en-IN"/>
          </a:p>
        </p:txBody>
      </p:sp>
      <p:sp>
        <p:nvSpPr>
          <p:cNvPr id="104870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dirty="0" lang="en-IN"/>
          </a:p>
        </p:txBody>
      </p:sp>
      <p:sp>
        <p:nvSpPr>
          <p:cNvPr id="104870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dirty="0" lang="en-IN"/>
          </a:p>
        </p:txBody>
      </p:sp>
      <p:sp>
        <p:nvSpPr>
          <p:cNvPr id="104870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dirty="0" lang="en-IN"/>
          </a:p>
        </p:txBody>
      </p:sp>
      <p:sp>
        <p:nvSpPr>
          <p:cNvPr id="104870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dirty="0"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dirty="0"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dirty="0"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4" name=""/>
        <p:cNvGrpSpPr/>
        <p:nvPr/>
      </p:nvGrpSpPr>
      <p:grpSpPr>
        <a:xfrm>
          <a:off x="0" y="0"/>
          <a:ext cx="0" cy="0"/>
          <a:chOff x="0" y="0"/>
          <a:chExt cx="0" cy="0"/>
        </a:xfrm>
      </p:grpSpPr>
      <p:sp>
        <p:nvSpPr>
          <p:cNvPr id="104867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78" name="Holder 3"/>
          <p:cNvSpPr>
            <a:spLocks noGrp="1"/>
          </p:cNvSpPr>
          <p:nvPr>
            <p:ph type="body" idx="1"/>
          </p:nvPr>
        </p:nvSpPr>
        <p:spPr/>
        <p:txBody>
          <a:bodyPr bIns="0" lIns="0" rIns="0" tIns="0"/>
          <a:p/>
        </p:txBody>
      </p:sp>
      <p:sp>
        <p:nvSpPr>
          <p:cNvPr id="1048679" name="Holder 4"/>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68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dirty="0" lang="en-US"/>
          </a:p>
        </p:txBody>
      </p:sp>
      <p:sp>
        <p:nvSpPr>
          <p:cNvPr id="104868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0" name=""/>
        <p:cNvGrpSpPr/>
        <p:nvPr/>
      </p:nvGrpSpPr>
      <p:grpSpPr>
        <a:xfrm>
          <a:off x="0" y="0"/>
          <a:ext cx="0" cy="0"/>
          <a:chOff x="0" y="0"/>
          <a:chExt cx="0" cy="0"/>
        </a:xfrm>
      </p:grpSpPr>
      <p:sp>
        <p:nvSpPr>
          <p:cNvPr id="104869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4"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5"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6" name="Holder 5"/>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69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dirty="0" lang="en-US"/>
          </a:p>
        </p:txBody>
      </p:sp>
      <p:sp>
        <p:nvSpPr>
          <p:cNvPr id="104869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8"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dirty="0"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1" name=""/>
        <p:cNvGrpSpPr/>
        <p:nvPr/>
      </p:nvGrpSpPr>
      <p:grpSpPr>
        <a:xfrm>
          <a:off x="0" y="0"/>
          <a:ext cx="0" cy="0"/>
          <a:chOff x="0" y="0"/>
          <a:chExt cx="0" cy="0"/>
        </a:xfrm>
      </p:grpSpPr>
      <p:sp>
        <p:nvSpPr>
          <p:cNvPr id="1048699" name="Holder 2"/>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70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dirty="0" lang="en-US"/>
          </a:p>
        </p:txBody>
      </p:sp>
      <p:sp>
        <p:nvSpPr>
          <p:cNvPr id="104870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endParaRPr dirty="0"/>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endParaRPr dirty="0"/>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endParaRPr dirty="0"/>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endParaRPr dirty="0"/>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endParaRPr dirty="0"/>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endParaRPr dirty="0"/>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endParaRPr dirty="0"/>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endParaRPr dirty="0"/>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endParaRPr dirty="0"/>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endParaRPr dirty="0"/>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a:endParaRPr dirty="0"/>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dirty="0"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895496"/>
            <a:ext cx="1867388" cy="1428604"/>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a:endParaRPr dirty="0"/>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a:endParaRPr dirty="0"/>
            </a:p>
          </p:txBody>
        </p:sp>
      </p:grpSp>
      <p:sp>
        <p:nvSpPr>
          <p:cNvPr id="1048598" name="object 5"/>
          <p:cNvSpPr/>
          <p:nvPr/>
        </p:nvSpPr>
        <p:spPr>
          <a:xfrm>
            <a:off x="4162424" y="815339"/>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a:endParaRPr dirty="0"/>
          </a:p>
        </p:txBody>
      </p:sp>
      <p:sp>
        <p:nvSpPr>
          <p:cNvPr id="1048599" name="object 6"/>
          <p:cNvSpPr/>
          <p:nvPr/>
        </p:nvSpPr>
        <p:spPr>
          <a:xfrm>
            <a:off x="7226091" y="5432475"/>
            <a:ext cx="962338" cy="823052"/>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a:endParaRPr dirty="0"/>
          </a:p>
        </p:txBody>
      </p:sp>
      <p:sp>
        <p:nvSpPr>
          <p:cNvPr id="1048600" name="object 7"/>
          <p:cNvSpPr txBox="1">
            <a:spLocks noGrp="1"/>
          </p:cNvSpPr>
          <p:nvPr>
            <p:ph type="ctrTitle"/>
          </p:nvPr>
        </p:nvSpPr>
        <p:spPr>
          <a:xfrm>
            <a:off x="-828675" y="19665"/>
            <a:ext cx="9982200" cy="9817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105023" y="2628899"/>
            <a:ext cx="8640766" cy="2225041"/>
          </a:xfrm>
          <a:prstGeom prst="rect"/>
          <a:noFill/>
        </p:spPr>
        <p:txBody>
          <a:bodyPr rtlCol="0" wrap="square">
            <a:spAutoFit/>
          </a:bodyPr>
          <a:p>
            <a:r>
              <a:rPr dirty="0" sz="2400" lang="en-US"/>
              <a:t>STUDENT NAME</a:t>
            </a:r>
            <a:r>
              <a:rPr dirty="0" sz="2400" lang="en-US"/>
              <a:t> </a:t>
            </a:r>
            <a:r>
              <a:rPr dirty="0" sz="2400" lang="en-US"/>
              <a:t>: </a:t>
            </a:r>
            <a:r>
              <a:rPr altLang="en-IN" dirty="0" sz="2400" lang="en-US"/>
              <a:t> </a:t>
            </a:r>
            <a:r>
              <a:rPr altLang="en-IN" dirty="0" sz="2400" lang="en-US"/>
              <a:t>S</a:t>
            </a:r>
            <a:r>
              <a:rPr altLang="en-IN" dirty="0" sz="2400" lang="en-US"/>
              <a:t>.</a:t>
            </a:r>
            <a:r>
              <a:rPr altLang="en-IN" dirty="0" sz="2400" lang="en-US"/>
              <a:t>J</a:t>
            </a:r>
            <a:r>
              <a:rPr altLang="en-IN" dirty="0" sz="2400" lang="en-US"/>
              <a:t>A</a:t>
            </a:r>
            <a:r>
              <a:rPr altLang="en-IN" dirty="0" sz="2400" lang="en-US"/>
              <a:t>I</a:t>
            </a:r>
            <a:r>
              <a:rPr altLang="en-IN" dirty="0" sz="2400" lang="en-US"/>
              <a:t>S</a:t>
            </a:r>
            <a:r>
              <a:rPr altLang="en-IN" dirty="0" sz="2400" lang="en-US"/>
              <a:t>R</a:t>
            </a:r>
            <a:r>
              <a:rPr altLang="en-IN" dirty="0" sz="2400" lang="en-US"/>
              <a:t>E</a:t>
            </a:r>
            <a:r>
              <a:rPr altLang="en-IN" dirty="0" sz="2400" lang="en-US"/>
              <a:t>E</a:t>
            </a:r>
            <a:endParaRPr altLang="en-US" lang="zh-CN"/>
          </a:p>
          <a:p>
            <a:r>
              <a:rPr dirty="0" sz="2400" lang="en-US"/>
              <a:t>REGISTER NO      : 1222042</a:t>
            </a:r>
            <a:r>
              <a:rPr altLang="en-GB" dirty="0" sz="2400" lang="en-US"/>
              <a:t>5</a:t>
            </a:r>
            <a:r>
              <a:rPr altLang="en-GB" dirty="0" sz="2400" lang="en-US"/>
              <a:t>5</a:t>
            </a:r>
            <a:r>
              <a:rPr altLang="en-GB" dirty="0" sz="2400" lang="en-US"/>
              <a:t>/</a:t>
            </a:r>
            <a:r>
              <a:rPr altLang="en-GB" dirty="0" sz="2400" lang="en-US"/>
              <a:t>a</a:t>
            </a:r>
            <a:r>
              <a:rPr altLang="en-GB" dirty="0" sz="2400" lang="en-US"/>
              <a:t>s</a:t>
            </a:r>
            <a:r>
              <a:rPr altLang="en-GB" dirty="0" sz="2400" lang="en-US"/>
              <a:t>u</a:t>
            </a:r>
            <a:r>
              <a:rPr altLang="en-GB" dirty="0" sz="2400" lang="en-US"/>
              <a:t>n</a:t>
            </a:r>
            <a:r>
              <a:rPr altLang="en-GB" dirty="0" sz="2400" lang="en-US"/>
              <a:t>m</a:t>
            </a:r>
            <a:r>
              <a:rPr altLang="en-GB" dirty="0" sz="2400" lang="en-US"/>
              <a:t>1</a:t>
            </a:r>
            <a:r>
              <a:rPr altLang="en-GB" dirty="0" sz="2400" lang="en-US"/>
              <a:t>6</a:t>
            </a:r>
            <a:r>
              <a:rPr altLang="en-GB" dirty="0" sz="2400" lang="en-US"/>
              <a:t>8</a:t>
            </a:r>
            <a:r>
              <a:rPr altLang="en-GB" dirty="0" sz="2400" lang="en-US"/>
              <a:t>3</a:t>
            </a:r>
            <a:r>
              <a:rPr altLang="en-GB" dirty="0" sz="2400" lang="en-US"/>
              <a:t>1</a:t>
            </a:r>
            <a:r>
              <a:rPr altLang="en-GB" dirty="0" sz="2400" lang="en-US"/>
              <a:t>2</a:t>
            </a:r>
            <a:r>
              <a:rPr altLang="en-GB" dirty="0" sz="2400" lang="en-US"/>
              <a:t>2</a:t>
            </a:r>
            <a:r>
              <a:rPr altLang="en-GB" dirty="0" sz="2400" lang="en-US"/>
              <a:t>2</a:t>
            </a:r>
            <a:r>
              <a:rPr altLang="en-GB" dirty="0" sz="2400" lang="en-US"/>
              <a:t>0</a:t>
            </a:r>
            <a:r>
              <a:rPr altLang="en-GB" dirty="0" sz="2400" lang="en-US"/>
              <a:t>4</a:t>
            </a:r>
            <a:r>
              <a:rPr altLang="en-GB" dirty="0" sz="2400" lang="en-US"/>
              <a:t>2</a:t>
            </a:r>
            <a:r>
              <a:rPr altLang="en-GB" dirty="0" sz="2400" lang="en-US"/>
              <a:t>5</a:t>
            </a:r>
            <a:r>
              <a:rPr altLang="en-GB" dirty="0" sz="2400" lang="en-US"/>
              <a:t>5</a:t>
            </a:r>
            <a:endParaRPr altLang="en-US" lang="zh-CN"/>
          </a:p>
          <a:p>
            <a:r>
              <a:rPr dirty="0" sz="2400" lang="en-US"/>
              <a:t>DEPARTMENT   </a:t>
            </a:r>
            <a:r>
              <a:rPr dirty="0" sz="2400" lang="en-US"/>
              <a:t>  :  BCOM ( CORPORATE  SECRETARYSHIP)</a:t>
            </a:r>
            <a:endParaRPr altLang="en-US" lang="zh-CN"/>
          </a:p>
          <a:p>
            <a:r>
              <a:rPr dirty="0" sz="2400" lang="en-US"/>
              <a:t>COLLEGE              : GOVT ARTS AND SCIENCE COLLEGE RK </a:t>
            </a:r>
          </a:p>
          <a:p>
            <a:r>
              <a:rPr dirty="0" sz="2400" lang="en-US"/>
              <a:t>                                </a:t>
            </a:r>
            <a:r>
              <a:rPr altLang="en-IN" dirty="0" sz="2400" lang="en-US"/>
              <a:t>N</a:t>
            </a:r>
            <a:r>
              <a:rPr altLang="en-IN" dirty="0" sz="2400" lang="en-US"/>
              <a:t>A</a:t>
            </a:r>
            <a:r>
              <a:rPr altLang="en-IN" dirty="0" sz="2400" lang="en-US"/>
              <a:t>G</a:t>
            </a:r>
            <a:r>
              <a:rPr altLang="en-IN" dirty="0" sz="2400" lang="en-US"/>
              <a:t>A</a:t>
            </a:r>
            <a:r>
              <a:rPr altLang="en-IN" dirty="0" sz="2400" lang="en-US"/>
              <a:t>R</a:t>
            </a:r>
            <a:r>
              <a:rPr altLang="en-IN" dirty="0" sz="2400" lang="en-US"/>
              <a:t> </a:t>
            </a:r>
            <a:r>
              <a:rPr dirty="0" sz="2400" lang="en-US"/>
              <a:t>CHENNAI - 81</a:t>
            </a:r>
            <a:endParaRPr dirty="0" sz="2400" lang="en-IN"/>
          </a:p>
          <a:p>
            <a:r>
              <a:rPr altLang="en-IN" dirty="0" sz="2400" lang="en-US"/>
              <a:t>C</a:t>
            </a:r>
            <a:r>
              <a:rPr altLang="en-IN" dirty="0" sz="2400" lang="en-US"/>
              <a:t>O</a:t>
            </a:r>
            <a:r>
              <a:rPr altLang="en-IN" dirty="0" sz="2400" lang="en-US"/>
              <a:t>L</a:t>
            </a:r>
            <a:r>
              <a:rPr altLang="en-IN" dirty="0" sz="2400" lang="en-US"/>
              <a:t>L</a:t>
            </a:r>
            <a:r>
              <a:rPr altLang="en-IN" dirty="0" sz="2400" lang="en-US"/>
              <a:t>E</a:t>
            </a:r>
            <a:r>
              <a:rPr altLang="en-IN" dirty="0" sz="2400" lang="en-US"/>
              <a:t>G</a:t>
            </a:r>
            <a:r>
              <a:rPr altLang="en-IN" dirty="0" sz="2400" lang="en-US"/>
              <a:t>E</a:t>
            </a:r>
            <a:r>
              <a:rPr altLang="en-IN" dirty="0" sz="2400" lang="en-US"/>
              <a:t> </a:t>
            </a:r>
            <a:r>
              <a:rPr altLang="en-IN" dirty="0" sz="2400" lang="en-US"/>
              <a:t>C</a:t>
            </a:r>
            <a:r>
              <a:rPr altLang="en-IN" dirty="0" sz="2400" lang="en-US"/>
              <a:t>O</a:t>
            </a:r>
            <a:r>
              <a:rPr altLang="en-IN" dirty="0" sz="2400" lang="en-US"/>
              <a:t>D</a:t>
            </a:r>
            <a:r>
              <a:rPr altLang="en-IN" dirty="0" sz="2400" lang="en-US"/>
              <a:t>E</a:t>
            </a:r>
            <a:r>
              <a:rPr altLang="en-IN" dirty="0" sz="2400" lang="en-US"/>
              <a:t> </a:t>
            </a:r>
            <a:r>
              <a:rPr altLang="en-IN" dirty="0" sz="2400" lang="en-US"/>
              <a:t> </a:t>
            </a:r>
            <a:r>
              <a:rPr altLang="en-IN" dirty="0" sz="2400" lang="en-US"/>
              <a:t>:</a:t>
            </a:r>
            <a:r>
              <a:rPr altLang="en-IN" dirty="0" sz="2400" lang="en-US"/>
              <a:t> </a:t>
            </a:r>
            <a:r>
              <a:rPr altLang="en-IN" dirty="0" sz="2400" lang="en-US"/>
              <a:t>1</a:t>
            </a:r>
            <a:r>
              <a:rPr altLang="en-IN" dirty="0" sz="2400" lang="en-US"/>
              <a:t>6</a:t>
            </a:r>
            <a:r>
              <a:rPr altLang="en-IN" dirty="0" sz="2400" lang="en-US"/>
              <a:t>8</a:t>
            </a:r>
            <a:r>
              <a:rPr altLang="en-IN" dirty="0" sz="2400" lang="en-US"/>
              <a:t>3</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3" name="object 5"/>
          <p:cNvSpPr/>
          <p:nvPr/>
        </p:nvSpPr>
        <p:spPr>
          <a:xfrm rot="14018833">
            <a:off x="10435592" y="4283941"/>
            <a:ext cx="532997" cy="532996"/>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dirty="0" sz="1100">
              <a:latin typeface="Trebuchet MS"/>
              <a:cs typeface="Trebuchet MS"/>
            </a:endParaRPr>
          </a:p>
        </p:txBody>
      </p:sp>
      <p:sp>
        <p:nvSpPr>
          <p:cNvPr id="1048675" name="object 8"/>
          <p:cNvSpPr txBox="1"/>
          <p:nvPr/>
        </p:nvSpPr>
        <p:spPr>
          <a:xfrm>
            <a:off x="739775" y="291147"/>
            <a:ext cx="8480424" cy="8940164"/>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b="1" dirty="0" sz="4800" lang="en-IN" spc="5">
              <a:latin typeface="Trebuchet MS"/>
              <a:cs typeface="Trebuchet MS"/>
            </a:endParaRPr>
          </a:p>
          <a:p>
            <a:pPr marL="12700">
              <a:lnSpc>
                <a:spcPct val="100000"/>
              </a:lnSpc>
              <a:spcBef>
                <a:spcPts val="105"/>
              </a:spcBef>
            </a:pPr>
            <a:endParaRPr b="1" dirty="0" sz="3600" lang="en-IN" spc="5">
              <a:latin typeface="Times New Roman" panose="02020603050405020304" pitchFamily="18" charset="0"/>
              <a:cs typeface="Times New Roman" panose="02020603050405020304" pitchFamily="18" charset="0"/>
            </a:endParaRPr>
          </a:p>
          <a:p>
            <a:pPr marL="12700">
              <a:lnSpc>
                <a:spcPct val="100000"/>
              </a:lnSpc>
              <a:spcBef>
                <a:spcPts val="105"/>
              </a:spcBef>
            </a:pPr>
            <a:r>
              <a:rPr b="1" dirty="0" sz="2800" lang="en-IN" spc="5">
                <a:latin typeface="Times New Roman" panose="02020603050405020304" pitchFamily="18" charset="0"/>
                <a:cs typeface="Times New Roman" panose="02020603050405020304" pitchFamily="18" charset="0"/>
              </a:rPr>
              <a:t>Data Collection</a:t>
            </a:r>
          </a:p>
          <a:p>
            <a:pPr indent="-742950" marL="7556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Download the data in the edunet website</a:t>
            </a:r>
          </a:p>
          <a:p>
            <a:pPr indent="-914400" marL="92710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And ready to work project</a:t>
            </a:r>
          </a:p>
          <a:p>
            <a:pPr indent="-914400" marL="927100">
              <a:lnSpc>
                <a:spcPct val="100000"/>
              </a:lnSpc>
              <a:spcBef>
                <a:spcPts val="105"/>
              </a:spcBef>
              <a:buAutoNum type="arabicParenR"/>
            </a:pPr>
            <a:endParaRPr b="1" dirty="0" sz="2800" lang="en-IN" spc="5">
              <a:latin typeface="Times New Roman" panose="02020603050405020304" pitchFamily="18" charset="0"/>
              <a:cs typeface="Times New Roman" panose="02020603050405020304" pitchFamily="18" charset="0"/>
            </a:endParaRPr>
          </a:p>
          <a:p>
            <a:pPr marL="12700">
              <a:lnSpc>
                <a:spcPct val="100000"/>
              </a:lnSpc>
              <a:spcBef>
                <a:spcPts val="105"/>
              </a:spcBef>
            </a:pPr>
            <a:r>
              <a:rPr b="1" dirty="0" sz="2800" lang="en-IN" spc="5">
                <a:latin typeface="Times New Roman" panose="02020603050405020304" pitchFamily="18" charset="0"/>
                <a:cs typeface="Times New Roman" panose="02020603050405020304" pitchFamily="18" charset="0"/>
              </a:rPr>
              <a:t> Feature collection</a:t>
            </a:r>
          </a:p>
          <a:p>
            <a:pPr indent="-742950" marL="7556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Identify the employee id</a:t>
            </a:r>
          </a:p>
          <a:p>
            <a:pPr indent="-742950" marL="7556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And identify the priority</a:t>
            </a:r>
          </a:p>
          <a:p>
            <a:pPr indent="-742950" marL="7556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Group similar features together</a:t>
            </a:r>
          </a:p>
          <a:p>
            <a:pPr indent="-742950" marL="755650">
              <a:lnSpc>
                <a:spcPct val="100000"/>
              </a:lnSpc>
              <a:spcBef>
                <a:spcPts val="105"/>
              </a:spcBef>
              <a:buAutoNum type="arabicParenR"/>
            </a:pPr>
            <a:endParaRPr b="1" dirty="0" sz="2800" lang="en-IN" spc="5">
              <a:latin typeface="Times New Roman" panose="02020603050405020304" pitchFamily="18" charset="0"/>
              <a:cs typeface="Times New Roman" panose="02020603050405020304" pitchFamily="18" charset="0"/>
            </a:endParaRPr>
          </a:p>
          <a:p>
            <a:pPr marL="12700">
              <a:lnSpc>
                <a:spcPct val="100000"/>
              </a:lnSpc>
              <a:spcBef>
                <a:spcPts val="105"/>
              </a:spcBef>
            </a:pPr>
            <a:r>
              <a:rPr b="1" dirty="0" sz="2800" lang="en-IN" spc="5">
                <a:latin typeface="Times New Roman" panose="02020603050405020304" pitchFamily="18" charset="0"/>
                <a:cs typeface="Times New Roman" panose="02020603050405020304" pitchFamily="18" charset="0"/>
              </a:rPr>
              <a:t>Data Cleaning</a:t>
            </a:r>
          </a:p>
          <a:p>
            <a:pPr indent="-514350" marL="5270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Identify the missing value</a:t>
            </a:r>
          </a:p>
          <a:p>
            <a:pPr indent="-514350" marL="5270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And filter the missing values</a:t>
            </a:r>
          </a:p>
          <a:p>
            <a:pPr marL="12700">
              <a:lnSpc>
                <a:spcPct val="100000"/>
              </a:lnSpc>
              <a:spcBef>
                <a:spcPts val="105"/>
              </a:spcBef>
            </a:pPr>
            <a:endParaRPr b="1" dirty="0" sz="2800" lang="en-IN" spc="5">
              <a:latin typeface="Times New Roman" panose="02020603050405020304" pitchFamily="18" charset="0"/>
              <a:cs typeface="Times New Roman" panose="02020603050405020304" pitchFamily="18" charset="0"/>
            </a:endParaRPr>
          </a:p>
          <a:p>
            <a:pPr marL="12700">
              <a:lnSpc>
                <a:spcPct val="100000"/>
              </a:lnSpc>
              <a:spcBef>
                <a:spcPts val="105"/>
              </a:spcBef>
            </a:pPr>
            <a:endParaRPr b="1" dirty="0" sz="2800" lang="en-IN" spc="5">
              <a:latin typeface="Times New Roman" panose="02020603050405020304" pitchFamily="18" charset="0"/>
              <a:cs typeface="Times New Roman" panose="02020603050405020304" pitchFamily="18" charset="0"/>
            </a:endParaRPr>
          </a:p>
          <a:p>
            <a:pPr indent="-742950" marL="755650">
              <a:lnSpc>
                <a:spcPct val="100000"/>
              </a:lnSpc>
              <a:spcBef>
                <a:spcPts val="105"/>
              </a:spcBef>
              <a:buAutoNum type="arabicParenR"/>
            </a:pPr>
            <a:endParaRPr b="1" dirty="0" sz="2800" lang="en-IN" spc="5">
              <a:latin typeface="Times New Roman" panose="02020603050405020304" pitchFamily="18" charset="0"/>
              <a:cs typeface="Times New Roman" panose="02020603050405020304" pitchFamily="18" charset="0"/>
            </a:endParaRPr>
          </a:p>
          <a:p>
            <a:pPr marL="12700">
              <a:lnSpc>
                <a:spcPct val="100000"/>
              </a:lnSpc>
              <a:spcBef>
                <a:spcPts val="105"/>
              </a:spcBef>
            </a:pPr>
            <a:endParaRPr b="1" dirty="0" sz="2800" lang="en-IN" spc="5">
              <a:latin typeface="Times New Roman" panose="02020603050405020304" pitchFamily="18" charset="0"/>
              <a:cs typeface="Times New Roman" panose="02020603050405020304" pitchFamily="18" charset="0"/>
            </a:endParaRPr>
          </a:p>
          <a:p>
            <a:pPr marL="12700">
              <a:lnSpc>
                <a:spcPct val="100000"/>
              </a:lnSpc>
              <a:spcBef>
                <a:spcPts val="105"/>
              </a:spcBef>
            </a:pPr>
            <a:endParaRPr dirty="0" sz="4800">
              <a:latin typeface="Trebuchet MS"/>
              <a:cs typeface="Trebuchet MS"/>
            </a:endParaRPr>
          </a:p>
        </p:txBody>
      </p:sp>
      <p:sp>
        <p:nvSpPr>
          <p:cNvPr id="1048676" name="object 3"/>
          <p:cNvSpPr/>
          <p:nvPr/>
        </p:nvSpPr>
        <p:spPr>
          <a:xfrm rot="18900000">
            <a:off x="10058400" y="525141"/>
            <a:ext cx="841925" cy="841925"/>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2" name="Title 1"/>
          <p:cNvSpPr>
            <a:spLocks noGrp="1"/>
          </p:cNvSpPr>
          <p:nvPr>
            <p:ph type="title"/>
          </p:nvPr>
        </p:nvSpPr>
        <p:spPr>
          <a:xfrm>
            <a:off x="755333" y="385444"/>
            <a:ext cx="8693468" cy="5867400"/>
          </a:xfrm>
        </p:spPr>
        <p:txBody>
          <a:bodyPr/>
          <a:p>
            <a:r>
              <a:rPr dirty="0" sz="2800" lang="en-IN">
                <a:latin typeface="Times New Roman" panose="02020603050405020304" pitchFamily="18" charset="0"/>
                <a:cs typeface="Times New Roman" panose="02020603050405020304" pitchFamily="18" charset="0"/>
              </a:rPr>
              <a:t>Performance level</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1) Calculating the performance level</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2) find the performance level with the help of rating of                                                                                                                                                                                       the employee </a:t>
            </a:r>
            <a:br>
              <a:rPr dirty="0" sz="2800" lang="en-IN">
                <a:latin typeface="Times New Roman" panose="02020603050405020304" pitchFamily="18" charset="0"/>
                <a:cs typeface="Times New Roman" panose="02020603050405020304" pitchFamily="18" charset="0"/>
              </a:rPr>
            </a:b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Summary</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1) Create the pivort table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2) The features are used in pivot chart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3) Row – Business Unit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4) Column – Performance level</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5)  Values – First Name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6) Filter – Gender Code, Department Type</a:t>
            </a:r>
            <a:br>
              <a:rPr dirty="0" sz="2800" lang="en-IN">
                <a:latin typeface="Times New Roman" panose="02020603050405020304" pitchFamily="18" charset="0"/>
                <a:cs typeface="Times New Roman" panose="02020603050405020304" pitchFamily="18" charset="0"/>
              </a:rPr>
            </a:br>
            <a:br>
              <a:rPr dirty="0" sz="2800" lang="en-IN">
                <a:latin typeface="Times New Roman" panose="02020603050405020304" pitchFamily="18" charset="0"/>
                <a:cs typeface="Times New Roman" panose="02020603050405020304" pitchFamily="18" charset="0"/>
              </a:rPr>
            </a:br>
            <a:endParaRPr dirty="0" sz="2800" lang="en-IN">
              <a:latin typeface="Times New Roman" panose="02020603050405020304" pitchFamily="18" charset="0"/>
              <a:cs typeface="Times New Roman" panose="02020603050405020304" pitchFamily="18" charset="0"/>
            </a:endParaRPr>
          </a:p>
        </p:txBody>
      </p:sp>
      <p:sp>
        <p:nvSpPr>
          <p:cNvPr id="1048683" name="Text Placeholder 2"/>
          <p:cNvSpPr>
            <a:spLocks noGrp="1"/>
          </p:cNvSpPr>
          <p:nvPr>
            <p:ph type="body" idx="1"/>
          </p:nvPr>
        </p:nvSpPr>
        <p:spPr>
          <a:xfrm>
            <a:off x="609600" y="1577340"/>
            <a:ext cx="10972800" cy="553998"/>
          </a:xfrm>
        </p:spPr>
        <p:txBody>
          <a:bodyPr/>
          <a:p>
            <a:r>
              <a:rPr b="1" dirty="0" sz="3600" lang="en-IN">
                <a:latin typeface="Times New Roman" panose="02020603050405020304" pitchFamily="18" charset="0"/>
                <a:cs typeface="Times New Roman" panose="02020603050405020304" pitchFamily="18" charset="0"/>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4" name="Title 1"/>
          <p:cNvSpPr>
            <a:spLocks noGrp="1"/>
          </p:cNvSpPr>
          <p:nvPr>
            <p:ph type="title"/>
          </p:nvPr>
        </p:nvSpPr>
        <p:spPr>
          <a:xfrm>
            <a:off x="755332" y="385444"/>
            <a:ext cx="10681335" cy="4191000"/>
          </a:xfrm>
        </p:spPr>
        <p:txBody>
          <a:bodyPr/>
          <a:p>
            <a:r>
              <a:rPr dirty="0" sz="2800" lang="en-IN">
                <a:latin typeface="Times New Roman" panose="02020603050405020304" pitchFamily="18" charset="0"/>
                <a:cs typeface="Times New Roman" panose="02020603050405020304" pitchFamily="18" charset="0"/>
              </a:rPr>
              <a:t>Visualisation</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1) The features are used in pivot chart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3) Row – Business Unit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4) Column – Performance level</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5)  Values – First Name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6) Filter – Gender Code, Department Type</a:t>
            </a:r>
            <a:br>
              <a:rPr dirty="0" sz="2800" lang="en-IN">
                <a:latin typeface="Times New Roman" panose="02020603050405020304" pitchFamily="18" charset="0"/>
                <a:cs typeface="Times New Roman" panose="02020603050405020304" pitchFamily="18" charset="0"/>
              </a:rPr>
            </a:br>
            <a:br>
              <a:rPr dirty="0" sz="2800" lang="en-IN">
                <a:latin typeface="Times New Roman" panose="02020603050405020304" pitchFamily="18" charset="0"/>
                <a:cs typeface="Times New Roman" panose="02020603050405020304" pitchFamily="18" charset="0"/>
              </a:rPr>
            </a:br>
            <a:br>
              <a:rPr dirty="0" sz="2800" lang="en-IN">
                <a:latin typeface="Times New Roman" panose="02020603050405020304" pitchFamily="18" charset="0"/>
                <a:cs typeface="Times New Roman" panose="02020603050405020304" pitchFamily="18" charset="0"/>
              </a:rPr>
            </a:br>
            <a:br>
              <a:rPr dirty="0" sz="2800" lang="en-IN">
                <a:latin typeface="Times New Roman" panose="02020603050405020304" pitchFamily="18" charset="0"/>
                <a:cs typeface="Times New Roman" panose="02020603050405020304" pitchFamily="18" charset="0"/>
              </a:rPr>
            </a:br>
            <a:endParaRPr dirty="0" sz="2800" lang="en-IN">
              <a:latin typeface="Times New Roman" panose="02020603050405020304" pitchFamily="18" charset="0"/>
              <a:cs typeface="Times New Roman" panose="02020603050405020304" pitchFamily="18" charset="0"/>
            </a:endParaRPr>
          </a:p>
        </p:txBody>
      </p:sp>
      <p:sp>
        <p:nvSpPr>
          <p:cNvPr id="1048685" name="Text Placeholder 2"/>
          <p:cNvSpPr>
            <a:spLocks noGrp="1"/>
          </p:cNvSpPr>
          <p:nvPr>
            <p:ph type="body" idx="1"/>
          </p:nvPr>
        </p:nvSpPr>
        <p:spPr>
          <a:xfrm flipH="0" flipV="1">
            <a:off x="12039600" y="6103620"/>
            <a:ext cx="24232" cy="279400"/>
          </a:xfrm>
        </p:spPr>
        <p:txBody>
          <a:bodyPr/>
          <a:p>
            <a:endParaRPr dirty="0"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86" name="object 3"/>
          <p:cNvSpPr/>
          <p:nvPr/>
        </p:nvSpPr>
        <p:spPr>
          <a:xfrm rot="18900000">
            <a:off x="10287233" y="3109460"/>
            <a:ext cx="571640" cy="57164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8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88" name="object 5"/>
          <p:cNvSpPr/>
          <p:nvPr/>
        </p:nvSpPr>
        <p:spPr>
          <a:xfrm rot="18900000">
            <a:off x="10482565" y="4480978"/>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9" name="object 7"/>
          <p:cNvSpPr txBox="1">
            <a:spLocks noGrp="1"/>
          </p:cNvSpPr>
          <p:nvPr>
            <p:ph type="title"/>
          </p:nvPr>
        </p:nvSpPr>
        <p:spPr>
          <a:xfrm>
            <a:off x="755332" y="385444"/>
            <a:ext cx="2437130" cy="14865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dirty="0" sz="1100">
              <a:latin typeface="Trebuchet MS"/>
              <a:cs typeface="Trebuchet MS"/>
            </a:endParaRPr>
          </a:p>
        </p:txBody>
      </p:sp>
      <p:graphicFrame>
        <p:nvGraphicFramePr>
          <p:cNvPr id="4194304" name="Chart 1"/>
          <p:cNvGraphicFramePr>
            <a:graphicFrameLocks/>
          </p:cNvGraphicFramePr>
          <p:nvPr/>
        </p:nvGraphicFramePr>
        <p:xfrm>
          <a:off x="1371600" y="1413510"/>
          <a:ext cx="8092440" cy="466344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91" name="Title 1"/>
          <p:cNvSpPr>
            <a:spLocks noGrp="1"/>
          </p:cNvSpPr>
          <p:nvPr>
            <p:ph type="title"/>
          </p:nvPr>
        </p:nvSpPr>
        <p:spPr>
          <a:xfrm>
            <a:off x="755332" y="385444"/>
            <a:ext cx="10681335" cy="723901"/>
          </a:xfrm>
        </p:spPr>
        <p:txBody>
          <a:bodyPr/>
          <a:p>
            <a:r>
              <a:rPr dirty="0" lang="en-IN"/>
              <a:t>.</a:t>
            </a:r>
          </a:p>
        </p:txBody>
      </p:sp>
      <p:graphicFrame>
        <p:nvGraphicFramePr>
          <p:cNvPr id="4194305" name="Chart 2"/>
          <p:cNvGraphicFramePr>
            <a:graphicFrameLocks/>
          </p:cNvGraphicFramePr>
          <p:nvPr/>
        </p:nvGraphicFramePr>
        <p:xfrm>
          <a:off x="990600" y="801410"/>
          <a:ext cx="7727295" cy="5333999"/>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92" name="Title 1"/>
          <p:cNvSpPr>
            <a:spLocks noGrp="1"/>
          </p:cNvSpPr>
          <p:nvPr>
            <p:ph type="title"/>
          </p:nvPr>
        </p:nvSpPr>
        <p:spPr>
          <a:xfrm>
            <a:off x="755332" y="385444"/>
            <a:ext cx="10681335" cy="6781800"/>
          </a:xfrm>
        </p:spPr>
        <p:txBody>
          <a:bodyPr/>
          <a:p>
            <a:r>
              <a:rPr dirty="0" lang="en-US">
                <a:latin typeface="Times New Roman" panose="02020603050405020304" pitchFamily="18" charset="0"/>
                <a:cs typeface="Times New Roman" panose="02020603050405020304" pitchFamily="18" charset="0"/>
              </a:rPr>
              <a:t>Conclusion</a:t>
            </a:r>
            <a:br>
              <a:rPr dirty="0" lang="en-US">
                <a:latin typeface="Times New Roman" panose="02020603050405020304" pitchFamily="18" charset="0"/>
                <a:cs typeface="Times New Roman" panose="02020603050405020304" pitchFamily="18" charset="0"/>
              </a:rPr>
            </a:br>
            <a:r>
              <a:rPr dirty="0" sz="2800" lang="en-US">
                <a:latin typeface="Times New Roman" panose="02020603050405020304" pitchFamily="18" charset="0"/>
                <a:cs typeface="Times New Roman" panose="02020603050405020304" pitchFamily="18" charset="0"/>
              </a:rPr>
              <a:t>  </a:t>
            </a:r>
            <a:br>
              <a:rPr dirty="0" sz="2800" lang="en-US">
                <a:latin typeface="Times New Roman" panose="02020603050405020304" pitchFamily="18" charset="0"/>
                <a:cs typeface="Times New Roman" panose="02020603050405020304" pitchFamily="18" charset="0"/>
              </a:rPr>
            </a:br>
            <a:r>
              <a:rPr dirty="0" sz="2800" lang="en-US">
                <a:latin typeface="Times New Roman" panose="02020603050405020304" pitchFamily="18" charset="0"/>
                <a:cs typeface="Times New Roman" panose="02020603050405020304" pitchFamily="18" charset="0"/>
              </a:rPr>
              <a:t>         Performance analysis is a crucial process for organizations striving to optimize their operations improve efficiency and achieve strategic goals. The insights gained from performance analysis enable informed decision-making allowing leaders to allocate resources effectively refine processes, and set realistic, data-driven objectives</a:t>
            </a:r>
            <a:br>
              <a:rPr dirty="0" sz="2800" lang="en-US">
                <a:latin typeface="Times New Roman" panose="02020603050405020304" pitchFamily="18" charset="0"/>
                <a:cs typeface="Times New Roman" panose="02020603050405020304" pitchFamily="18" charset="0"/>
              </a:rPr>
            </a:br>
            <a:r>
              <a:rPr dirty="0" sz="2800" lang="en-US">
                <a:latin typeface="Times New Roman" panose="02020603050405020304" pitchFamily="18" charset="0"/>
                <a:cs typeface="Times New Roman" panose="02020603050405020304" pitchFamily="18" charset="0"/>
              </a:rPr>
              <a:t>Performance analysis is not just about assessing past and present performance; it’s about building a foundation for future success. By continuously monitoring and analyzing performance, organization can ensure they are on the right path toward sustained improvement and long term achievement. </a:t>
            </a:r>
            <a:br>
              <a:rPr dirty="0" lang="en-US">
                <a:latin typeface="Times New Roman" panose="02020603050405020304" pitchFamily="18" charset="0"/>
                <a:cs typeface="Times New Roman" panose="02020603050405020304" pitchFamily="18" charset="0"/>
              </a:rPr>
            </a:b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10" name="object 2"/>
          <p:cNvSpPr/>
          <p:nvPr/>
        </p:nvSpPr>
        <p:spPr>
          <a:xfrm>
            <a:off x="1068132" y="-3905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0"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endParaRPr dirty="0"/>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endParaRPr dirty="0"/>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endParaRPr dirty="0"/>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endParaRPr dirty="0"/>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endParaRPr dirty="0"/>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endParaRPr dirty="0"/>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endParaRPr dirty="0"/>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endParaRPr dirty="0"/>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endParaRPr dirty="0"/>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endParaRPr dirty="0"/>
          </a:p>
        </p:txBody>
      </p:sp>
      <p:sp>
        <p:nvSpPr>
          <p:cNvPr id="1048621" name="object 14"/>
          <p:cNvSpPr/>
          <p:nvPr/>
        </p:nvSpPr>
        <p:spPr>
          <a:xfrm rot="19282672">
            <a:off x="7634023" y="4976729"/>
            <a:ext cx="914567" cy="914567"/>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22" name="object 15"/>
          <p:cNvSpPr/>
          <p:nvPr/>
        </p:nvSpPr>
        <p:spPr>
          <a:xfrm rot="2439217" flipH="1" flipV="1">
            <a:off x="6624239" y="295393"/>
            <a:ext cx="1079787" cy="1112503"/>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23" name="object 16"/>
          <p:cNvSpPr/>
          <p:nvPr/>
        </p:nvSpPr>
        <p:spPr>
          <a:xfrm rot="13500000">
            <a:off x="9005133" y="3583208"/>
            <a:ext cx="744585" cy="74458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dirty="0" sz="4250"/>
          </a:p>
        </p:txBody>
      </p:sp>
      <p:grpSp>
        <p:nvGrpSpPr>
          <p:cNvPr id="31"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3"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endParaRPr dirty="0"/>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endParaRPr dirty="0"/>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endParaRPr dirty="0"/>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endParaRPr dirty="0"/>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endParaRPr dirty="0"/>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endParaRPr dirty="0"/>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endParaRPr dirty="0"/>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endParaRPr dirty="0"/>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endParaRPr dirty="0"/>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endParaRPr dirty="0"/>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dirty="0"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a:endParaRPr dirty="0"/>
          </a:p>
        </p:txBody>
      </p:sp>
      <p:sp>
        <p:nvSpPr>
          <p:cNvPr id="1048640" name="object 16"/>
          <p:cNvSpPr/>
          <p:nvPr/>
        </p:nvSpPr>
        <p:spPr>
          <a:xfrm>
            <a:off x="8868579" y="4628981"/>
            <a:ext cx="1494754" cy="1494754"/>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a:endParaRPr dirty="0"/>
          </a:p>
        </p:txBody>
      </p:sp>
      <p:pic>
        <p:nvPicPr>
          <p:cNvPr id="2097155" name="object 17"/>
          <p:cNvPicPr>
            <a:picLocks/>
          </p:cNvPicPr>
          <p:nvPr/>
        </p:nvPicPr>
        <p:blipFill>
          <a:blip xmlns:r="http://schemas.openxmlformats.org/officeDocument/2006/relationships" r:embed="rId1" cstate="print"/>
          <a:stretch>
            <a:fillRect/>
          </a:stretch>
        </p:blipFill>
        <p:spPr>
          <a:xfrm>
            <a:off x="9253600" y="2204954"/>
            <a:ext cx="764685" cy="764685"/>
          </a:xfrm>
          <a:prstGeom prst="rect"/>
        </p:spPr>
      </p:pic>
      <p:grpSp>
        <p:nvGrpSpPr>
          <p:cNvPr id="34" name="object 18"/>
          <p:cNvGrpSpPr/>
          <p:nvPr/>
        </p:nvGrpSpPr>
        <p:grpSpPr>
          <a:xfrm>
            <a:off x="47625" y="3819523"/>
            <a:ext cx="5360906"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7991475" y="2933700"/>
            <a:ext cx="2762250" cy="3264528"/>
            <a:chOff x="7991475" y="2933700"/>
            <a:chExt cx="2762250" cy="3264528"/>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64528"/>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47" name="object 7"/>
          <p:cNvSpPr txBox="1">
            <a:spLocks noGrp="1"/>
          </p:cNvSpPr>
          <p:nvPr>
            <p:ph type="title"/>
          </p:nvPr>
        </p:nvSpPr>
        <p:spPr>
          <a:xfrm>
            <a:off x="834072" y="575055"/>
            <a:ext cx="8081328" cy="44107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r>
              <a:rPr dirty="0" sz="4250" lang="en-IN" spc="10"/>
              <a:t>  </a:t>
            </a:r>
            <a:r>
              <a:rPr dirty="0" sz="1400" lang="en-IN" spc="10">
                <a:latin typeface="Times New Roman" panose="02020603050405020304" pitchFamily="18" charset="0"/>
                <a:cs typeface="Times New Roman" panose="02020603050405020304" pitchFamily="18" charset="0"/>
              </a:rPr>
              <a:t> </a:t>
            </a:r>
            <a:r>
              <a:rPr dirty="0" sz="4250" lang="en-IN" spc="10"/>
              <a:t>    </a:t>
            </a:r>
            <a:br>
              <a:rPr dirty="0" sz="4250" lang="en-IN" spc="10"/>
            </a:br>
            <a:r>
              <a:rPr dirty="0" sz="2000" lang="en-IN" spc="10">
                <a:latin typeface="Times New Roman" panose="02020603050405020304" pitchFamily="18" charset="0"/>
                <a:cs typeface="Times New Roman" panose="02020603050405020304" pitchFamily="18" charset="0"/>
              </a:rPr>
              <a:t>  </a:t>
            </a:r>
            <a:br>
              <a:rPr dirty="0" sz="2000" lang="en-IN" spc="10">
                <a:latin typeface="Times New Roman" panose="02020603050405020304" pitchFamily="18" charset="0"/>
                <a:cs typeface="Times New Roman" panose="02020603050405020304" pitchFamily="18" charset="0"/>
              </a:rPr>
            </a:br>
            <a:r>
              <a:rPr dirty="0" sz="2000" lang="en-IN" spc="10">
                <a:latin typeface="Times New Roman" panose="02020603050405020304" pitchFamily="18" charset="0"/>
                <a:cs typeface="Times New Roman" panose="02020603050405020304" pitchFamily="18" charset="0"/>
              </a:rPr>
              <a:t>    </a:t>
            </a:r>
            <a:r>
              <a:rPr dirty="0" sz="3600" lang="en-IN" spc="10">
                <a:latin typeface="Times New Roman" panose="02020603050405020304" pitchFamily="18" charset="0"/>
                <a:cs typeface="Times New Roman" panose="02020603050405020304" pitchFamily="18" charset="0"/>
              </a:rPr>
              <a:t>  </a:t>
            </a:r>
            <a:r>
              <a:rPr dirty="0" sz="2800" lang="en-IN" spc="10">
                <a:latin typeface="Times New Roman" panose="02020603050405020304" pitchFamily="18" charset="0"/>
                <a:cs typeface="Times New Roman" panose="02020603050405020304" pitchFamily="18" charset="0"/>
              </a:rPr>
              <a:t>Analysing individual and team performance helps identify top performers, areas where training is needed and how to better align employee efforts with organisational goal.</a:t>
            </a:r>
            <a:br>
              <a:rPr dirty="0" sz="2800" lang="en-IN" spc="10">
                <a:latin typeface="Times New Roman" panose="02020603050405020304" pitchFamily="18" charset="0"/>
                <a:cs typeface="Times New Roman" panose="02020603050405020304" pitchFamily="18" charset="0"/>
              </a:rPr>
            </a:br>
            <a:r>
              <a:rPr dirty="0" sz="2800" lang="en-IN" spc="10">
                <a:latin typeface="Times New Roman" panose="02020603050405020304" pitchFamily="18" charset="0"/>
                <a:cs typeface="Times New Roman" panose="02020603050405020304" pitchFamily="18" charset="0"/>
              </a:rPr>
              <a:t> Performance analysis helps organization pinpoint areas where they are excelling and areas that need improvement.</a:t>
            </a:r>
            <a:br>
              <a:rPr dirty="0" sz="2800" lang="en-IN" spc="10"/>
            </a:br>
            <a:endParaRPr dirty="0" sz="280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7819642" y="2657475"/>
            <a:ext cx="3960861"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52" name="object 7"/>
          <p:cNvSpPr txBox="1">
            <a:spLocks noGrp="1"/>
          </p:cNvSpPr>
          <p:nvPr>
            <p:ph type="title"/>
          </p:nvPr>
        </p:nvSpPr>
        <p:spPr>
          <a:xfrm>
            <a:off x="739775" y="829627"/>
            <a:ext cx="5263515" cy="6388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dirty="0"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24800" cy="3444240"/>
          </a:xfrm>
          <a:prstGeom prst="rect"/>
          <a:noFill/>
        </p:spPr>
        <p:txBody>
          <a:bodyPr rtlCol="0" wrap="square">
            <a:spAutoFit/>
          </a:bodyPr>
          <a:p>
            <a:pPr algn="l"/>
            <a:r>
              <a:rPr b="1" dirty="0" sz="2800" lang="en-US">
                <a:solidFill>
                  <a:srgbClr val="0D0D0D"/>
                </a:solidFill>
                <a:latin typeface="Times New Roman" panose="02020603050405020304" pitchFamily="18" charset="0"/>
                <a:cs typeface="Times New Roman" panose="02020603050405020304" pitchFamily="18" charset="0"/>
              </a:rPr>
              <a:t>Employee performance analyzing means analyzing the performance of the employee by considering various factors like Gender, Performance Score, Rating and their achievements. It also identify the trends and patterns of different categories of  employee performance</a:t>
            </a:r>
            <a:endParaRPr b="1"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55" name="object 2"/>
          <p:cNvSpPr/>
          <p:nvPr/>
        </p:nvSpPr>
        <p:spPr>
          <a:xfrm rot="18500130">
            <a:off x="9215437" y="3758336"/>
            <a:ext cx="937730" cy="93773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57" name="object 4"/>
          <p:cNvSpPr/>
          <p:nvPr/>
        </p:nvSpPr>
        <p:spPr>
          <a:xfrm rot="12895232">
            <a:off x="8553429" y="5564967"/>
            <a:ext cx="560690" cy="560690"/>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sp>
        <p:nvSpPr>
          <p:cNvPr id="1048658" name="object 5"/>
          <p:cNvSpPr txBox="1">
            <a:spLocks noGrp="1"/>
          </p:cNvSpPr>
          <p:nvPr>
            <p:ph type="title"/>
          </p:nvPr>
        </p:nvSpPr>
        <p:spPr>
          <a:xfrm>
            <a:off x="457200" y="457200"/>
            <a:ext cx="7848600" cy="57823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r>
              <a:rPr dirty="0" sz="3200" lang="en-IN" spc="5"/>
              <a:t> </a:t>
            </a:r>
            <a:br>
              <a:rPr dirty="0" sz="3200" lang="en-IN" spc="5"/>
            </a:br>
            <a:r>
              <a:rPr dirty="0" sz="3200" lang="en-IN" spc="5"/>
              <a:t>   </a:t>
            </a:r>
            <a:br>
              <a:rPr dirty="0" sz="3200" lang="en-IN" spc="5"/>
            </a:br>
            <a:r>
              <a:rPr dirty="0" sz="3200" lang="en-IN" spc="5"/>
              <a:t>    </a:t>
            </a:r>
            <a:r>
              <a:rPr dirty="0" sz="2800" lang="en-IN" spc="5">
                <a:latin typeface="Times New Roman" panose="02020603050405020304" pitchFamily="18" charset="0"/>
                <a:cs typeface="Times New Roman" panose="02020603050405020304" pitchFamily="18" charset="0"/>
              </a:rPr>
              <a:t>1. Executive Leadership</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2. Managers and Department heads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3. HR Team</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4. Financial Analysts and accountants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5. Project Managers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6. Sales and Marketing Teams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7. IT and Data Analysts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8. Quality Assurance Teams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9. Operations Teams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10.</a:t>
            </a:r>
            <a:r>
              <a:rPr dirty="0" sz="3200" lang="en-IN" spc="5"/>
              <a:t> </a:t>
            </a:r>
            <a:r>
              <a:rPr dirty="0" sz="2800" lang="en-IN" spc="5">
                <a:latin typeface="Times New Roman" panose="02020603050405020304" pitchFamily="18" charset="0"/>
                <a:cs typeface="Times New Roman" panose="02020603050405020304" pitchFamily="18" charset="0"/>
              </a:rPr>
              <a:t>External stakeholders</a:t>
            </a:r>
            <a:r>
              <a:rPr dirty="0" sz="3200" lang="en-IN" spc="5"/>
              <a:t>    </a:t>
            </a:r>
            <a:br>
              <a:rPr dirty="0" sz="3200" lang="en-IN" spc="5"/>
            </a:br>
            <a:endParaRPr dirty="0"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sp>
        <p:nvSpPr>
          <p:cNvPr id="1048663" name="object 6"/>
          <p:cNvSpPr txBox="1">
            <a:spLocks noGrp="1"/>
          </p:cNvSpPr>
          <p:nvPr>
            <p:ph type="title"/>
          </p:nvPr>
        </p:nvSpPr>
        <p:spPr>
          <a:xfrm>
            <a:off x="558165" y="857885"/>
            <a:ext cx="9763125" cy="54235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br>
              <a:rPr dirty="0" sz="3600" lang="en-IN"/>
            </a:br>
            <a:br>
              <a:rPr dirty="0" sz="3600" lang="en-IN"/>
            </a:br>
            <a:br>
              <a:rPr dirty="0" sz="3600" lang="en-IN"/>
            </a:br>
            <a:r>
              <a:rPr dirty="0" sz="3600" lang="en-IN"/>
              <a:t>                 </a:t>
            </a:r>
            <a:r>
              <a:rPr dirty="0" sz="2800" lang="en-IN">
                <a:latin typeface="Times New Roman" panose="02020603050405020304" pitchFamily="18" charset="0"/>
                <a:cs typeface="Times New Roman" panose="02020603050405020304" pitchFamily="18" charset="0"/>
              </a:rPr>
              <a:t>Conditional formatting - Missing</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Filter - Remove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Formula – Performance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Pivot – Summary</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Graph – Data Visualization</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a:t>
            </a:r>
            <a:br>
              <a:rPr dirty="0" sz="3600" lang="en-IN"/>
            </a:br>
            <a:br>
              <a:rPr dirty="0" sz="3600" lang="en-IN"/>
            </a:br>
            <a:r>
              <a:rPr dirty="0" sz="3600" lang="en-IN"/>
              <a:t>                 </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5" name="Title 1"/>
          <p:cNvSpPr>
            <a:spLocks noGrp="1"/>
          </p:cNvSpPr>
          <p:nvPr>
            <p:ph type="title"/>
          </p:nvPr>
        </p:nvSpPr>
        <p:spPr>
          <a:xfrm>
            <a:off x="755332" y="385444"/>
            <a:ext cx="7080804" cy="5219700"/>
          </a:xfrm>
        </p:spPr>
        <p:txBody>
          <a:bodyPr/>
          <a:p>
            <a:r>
              <a:rPr dirty="0" lang="en-IN"/>
              <a:t>Dataset Description  </a:t>
            </a:r>
            <a:br>
              <a:rPr dirty="0" lang="en-IN"/>
            </a:br>
            <a:r>
              <a:rPr dirty="0" lang="en-IN"/>
              <a:t> </a:t>
            </a:r>
            <a:br>
              <a:rPr dirty="0" lang="en-IN"/>
            </a:br>
            <a:r>
              <a:rPr dirty="0" sz="2800" lang="en-IN">
                <a:latin typeface="Times New Roman" panose="02020603050405020304" pitchFamily="18" charset="0"/>
                <a:cs typeface="Times New Roman" panose="02020603050405020304" pitchFamily="18" charset="0"/>
              </a:rPr>
              <a:t> Employee = Edunet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27 - Features</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9 - Features</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Employee id - Number</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Name - Text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Employee type - Text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Performance level - Text </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Gender - Male, Female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Employee Rating – Number</a:t>
            </a: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dirty="0" sz="1100">
              <a:latin typeface="Trebuchet MS"/>
              <a:cs typeface="Trebuchet MS"/>
            </a:endParaRPr>
          </a:p>
        </p:txBody>
      </p:sp>
      <p:sp>
        <p:nvSpPr>
          <p:cNvPr id="1048667" name="object 3"/>
          <p:cNvSpPr/>
          <p:nvPr/>
        </p:nvSpPr>
        <p:spPr>
          <a:xfrm rot="13573923">
            <a:off x="9353550" y="3987225"/>
            <a:ext cx="956237" cy="956237"/>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69" name="object 5"/>
          <p:cNvSpPr/>
          <p:nvPr/>
        </p:nvSpPr>
        <p:spPr>
          <a:xfrm rot="13340691">
            <a:off x="9344652" y="5694982"/>
            <a:ext cx="373824" cy="373824"/>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20993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br>
              <a:rPr dirty="0" sz="4250" lang="en-IN" spc="20"/>
            </a:br>
            <a:br>
              <a:rPr dirty="0" sz="4250" lang="en-IN" spc="20"/>
            </a:br>
            <a:r>
              <a:rPr dirty="0" sz="2800" lang="en-IN" spc="20">
                <a:latin typeface="Times New Roman" panose="02020603050405020304" pitchFamily="18" charset="0"/>
                <a:cs typeface="Times New Roman" panose="02020603050405020304" pitchFamily="18" charset="0"/>
              </a:rPr>
              <a:t> Performance level = IFS ( Z8&gt;=5,”VERY HIGH”,Z8&gt;4,”HIGH“,Z8&gt;=3,”MED”,TRUE,”LOW”)</a:t>
            </a:r>
            <a:endParaRPr dirty="0" sz="4250"/>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dirty="0" sz="1100">
              <a:latin typeface="Trebuchet MS"/>
              <a:cs typeface="Trebuchet MS"/>
            </a:endParaRPr>
          </a:p>
        </p:txBody>
      </p:sp>
      <p:sp>
        <p:nvSpPr>
          <p:cNvPr id="1048672"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AKSHAYA MURUGAN</cp:lastModifiedBy>
  <dcterms:created xsi:type="dcterms:W3CDTF">2024-03-27T19:07:22Z</dcterms:created>
  <dcterms:modified xsi:type="dcterms:W3CDTF">2024-09-10T04:36:16Z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ba3ba1b2afbb43b1b1f4c4f561e9e931</vt:lpwstr>
  </property>
</Properties>
</file>