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Lst>
  <p:notesMasterIdLst>
    <p:notesMasterId r:id="rId13"/>
  </p:notesMasterIdLst>
  <p:sldIdLst>
    <p:sldId id="266" r:id="rId6"/>
    <p:sldId id="264" r:id="rId7"/>
    <p:sldId id="258" r:id="rId8"/>
    <p:sldId id="269" r:id="rId9"/>
    <p:sldId id="259"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34F6A-6287-4B36-9A95-0F17B3383A7B}" type="datetimeFigureOut">
              <a:rPr lang="en-US" smtClean="0"/>
              <a:pPr/>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40504-B766-4F25-A31C-5848501400E7}" type="slidenum">
              <a:rPr lang="en-US" smtClean="0"/>
              <a:pPr/>
              <a:t>‹#›</a:t>
            </a:fld>
            <a:endParaRPr lang="en-US"/>
          </a:p>
        </p:txBody>
      </p:sp>
    </p:spTree>
    <p:extLst>
      <p:ext uri="{BB962C8B-B14F-4D97-AF65-F5344CB8AC3E}">
        <p14:creationId xmlns:p14="http://schemas.microsoft.com/office/powerpoint/2010/main" val="3323206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a:effectLst/>
              <a:latin typeface="+mn-lt"/>
              <a:ea typeface="+mn-ea"/>
              <a:cs typeface="+mn-cs"/>
              <a:sym typeface="Calibri"/>
            </a:endParaRPr>
          </a:p>
        </p:txBody>
      </p:sp>
    </p:spTree>
    <p:extLst>
      <p:ext uri="{BB962C8B-B14F-4D97-AF65-F5344CB8AC3E}">
        <p14:creationId xmlns:p14="http://schemas.microsoft.com/office/powerpoint/2010/main" val="5955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229805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887709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22657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309978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39991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2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D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DC3"/>
          </a:solidFill>
        </p:spPr>
        <p:txBody>
          <a:bodyPr wrap="square" lIns="0" tIns="0" rIns="0" bIns="0" rtlCol="0"/>
          <a:lstStyle/>
          <a:p>
            <a:endParaRPr sz="2400"/>
          </a:p>
        </p:txBody>
      </p:sp>
      <p:pic>
        <p:nvPicPr>
          <p:cNvPr id="9" name="Picture 8"/>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8892230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19244094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211195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2987852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106257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9A628B-A5BE-42DB-8D82-5ACECE545EE2}"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429388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9A628B-A5BE-42DB-8D82-5ACECE545EE2}"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4180156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9A628B-A5BE-42DB-8D82-5ACECE545EE2}"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297055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4238448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A628B-A5BE-42DB-8D82-5ACECE545EE2}"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1228756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286616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9A628B-A5BE-42DB-8D82-5ACECE545EE2}"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2712798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2744334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A628B-A5BE-42DB-8D82-5ACECE545EE2}"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B8752E-BB85-4C1B-8DF4-DA1E793B446E}" type="slidenum">
              <a:rPr lang="en-US" smtClean="0"/>
              <a:pPr/>
              <a:t>‹#›</a:t>
            </a:fld>
            <a:endParaRPr lang="en-US"/>
          </a:p>
        </p:txBody>
      </p:sp>
    </p:spTree>
    <p:extLst>
      <p:ext uri="{BB962C8B-B14F-4D97-AF65-F5344CB8AC3E}">
        <p14:creationId xmlns:p14="http://schemas.microsoft.com/office/powerpoint/2010/main" val="151967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98962" y="4055766"/>
            <a:ext cx="4993037" cy="2808584"/>
          </a:xfrm>
          <a:prstGeom prst="rect">
            <a:avLst/>
          </a:prstGeom>
        </p:spPr>
      </p:pic>
      <p:sp>
        <p:nvSpPr>
          <p:cNvPr id="4" name="Title 1"/>
          <p:cNvSpPr>
            <a:spLocks noGrp="1"/>
          </p:cNvSpPr>
          <p:nvPr>
            <p:ph type="title" hasCustomPrompt="1"/>
          </p:nvPr>
        </p:nvSpPr>
        <p:spPr>
          <a:xfrm>
            <a:off x="0" y="422603"/>
            <a:ext cx="5589607" cy="523220"/>
          </a:xfrm>
          <a:solidFill>
            <a:srgbClr val="00416E"/>
          </a:solidFill>
          <a:ln w="34925">
            <a:solidFill>
              <a:srgbClr val="00416E"/>
            </a:solidFill>
          </a:ln>
        </p:spPr>
        <p:txBody>
          <a:bodyPr wrap="none" lIns="1371600">
            <a:spAutoFit/>
          </a:bodyPr>
          <a:lstStyle>
            <a:lvl1pPr marL="266700" indent="0">
              <a:lnSpc>
                <a:spcPct val="100000"/>
              </a:lnSpc>
              <a:tabLst>
                <a:tab pos="266700" algn="l"/>
              </a:tabLst>
              <a:defRPr sz="2800" b="1" baseline="0">
                <a:solidFill>
                  <a:schemeClr val="bg1"/>
                </a:solidFill>
              </a:defRPr>
            </a:lvl1pPr>
          </a:lstStyle>
          <a:p>
            <a:r>
              <a:rPr lang="en-IN" dirty="0"/>
              <a:t>TABLE OF CONTENTS</a:t>
            </a:r>
          </a:p>
        </p:txBody>
      </p:sp>
      <p:sp>
        <p:nvSpPr>
          <p:cNvPr id="5" name="Text Placeholder 10"/>
          <p:cNvSpPr>
            <a:spLocks noGrp="1"/>
          </p:cNvSpPr>
          <p:nvPr>
            <p:ph type="body" sz="quarter" idx="10" hasCustomPrompt="1"/>
          </p:nvPr>
        </p:nvSpPr>
        <p:spPr>
          <a:xfrm>
            <a:off x="1644651" y="1393826"/>
            <a:ext cx="7442562" cy="3902074"/>
          </a:xfrm>
        </p:spPr>
        <p:txBody>
          <a:bodyPr>
            <a:normAutofit/>
          </a:bodyPr>
          <a:lstStyle>
            <a:lvl1pPr marL="285750" indent="-285750">
              <a:buClr>
                <a:srgbClr val="F9A31A"/>
              </a:buClr>
              <a:buSzPct val="100000"/>
              <a:buFont typeface="Wingdings" panose="05000000000000000000" pitchFamily="2" charset="2"/>
              <a:buChar char="§"/>
              <a:defRPr sz="2000">
                <a:solidFill>
                  <a:srgbClr val="00416E"/>
                </a:solidFill>
              </a:defRPr>
            </a:lvl1pPr>
          </a:lstStyle>
          <a:p>
            <a:pPr lvl="0"/>
            <a:r>
              <a:rPr lang="en-US" dirty="0"/>
              <a:t>Insert Text</a:t>
            </a:r>
            <a:endParaRPr lang="en-IN" dirty="0"/>
          </a:p>
        </p:txBody>
      </p:sp>
      <p:sp>
        <p:nvSpPr>
          <p:cNvPr id="6" name="Text Placeholder 14"/>
          <p:cNvSpPr>
            <a:spLocks noGrp="1"/>
          </p:cNvSpPr>
          <p:nvPr>
            <p:ph type="body" sz="quarter" idx="12" hasCustomPrompt="1"/>
          </p:nvPr>
        </p:nvSpPr>
        <p:spPr>
          <a:xfrm>
            <a:off x="358775" y="6344992"/>
            <a:ext cx="1747456" cy="348045"/>
          </a:xfrm>
        </p:spPr>
        <p:txBody>
          <a:bodyPr>
            <a:normAutofit/>
          </a:bodyPr>
          <a:lstStyle>
            <a:lvl1pPr marL="0" indent="0" algn="l" defTabSz="914400" rtl="0" eaLnBrk="1" latinLnBrk="0" hangingPunct="1">
              <a:lnSpc>
                <a:spcPct val="100000"/>
              </a:lnSpc>
              <a:spcBef>
                <a:spcPts val="1000"/>
              </a:spcBef>
              <a:buFont typeface="Arial" panose="020B0604020202020204" pitchFamily="34" charset="0"/>
              <a:buNone/>
              <a:defRPr lang="en-IN" sz="1800" kern="1200" baseline="0" dirty="0">
                <a:solidFill>
                  <a:srgbClr val="00416E"/>
                </a:solidFill>
                <a:latin typeface="Arial" panose="020B0604020202020204" pitchFamily="34" charset="0"/>
                <a:ea typeface="+mn-ea"/>
                <a:cs typeface="Arial" panose="020B0604020202020204" pitchFamily="34" charset="0"/>
              </a:defRPr>
            </a:lvl1pPr>
          </a:lstStyle>
          <a:p>
            <a:pPr lvl="0"/>
            <a:r>
              <a:rPr lang="en-US" dirty="0"/>
              <a:t>CLIENT LOGO</a:t>
            </a:r>
            <a:endParaRPr lang="en-IN" dirty="0"/>
          </a:p>
        </p:txBody>
      </p:sp>
      <p:grpSp>
        <p:nvGrpSpPr>
          <p:cNvPr id="7" name="Group 4"/>
          <p:cNvGrpSpPr>
            <a:grpSpLocks noChangeAspect="1"/>
          </p:cNvGrpSpPr>
          <p:nvPr userDrawn="1"/>
        </p:nvGrpSpPr>
        <p:grpSpPr bwMode="auto">
          <a:xfrm>
            <a:off x="11151747" y="6363168"/>
            <a:ext cx="834108" cy="311693"/>
            <a:chOff x="3751" y="-313"/>
            <a:chExt cx="760" cy="284"/>
          </a:xfrm>
        </p:grpSpPr>
        <p:sp>
          <p:nvSpPr>
            <p:cNvPr id="8" name="Freeform 5"/>
            <p:cNvSpPr>
              <a:spLocks noEditPoints="1"/>
            </p:cNvSpPr>
            <p:nvPr userDrawn="1"/>
          </p:nvSpPr>
          <p:spPr bwMode="auto">
            <a:xfrm>
              <a:off x="4463" y="-313"/>
              <a:ext cx="48" cy="46"/>
            </a:xfrm>
            <a:custGeom>
              <a:avLst/>
              <a:gdLst>
                <a:gd name="T0" fmla="*/ 10 w 20"/>
                <a:gd name="T1" fmla="*/ 19 h 19"/>
                <a:gd name="T2" fmla="*/ 20 w 20"/>
                <a:gd name="T3" fmla="*/ 9 h 19"/>
                <a:gd name="T4" fmla="*/ 10 w 20"/>
                <a:gd name="T5" fmla="*/ 0 h 19"/>
                <a:gd name="T6" fmla="*/ 0 w 20"/>
                <a:gd name="T7" fmla="*/ 9 h 19"/>
                <a:gd name="T8" fmla="*/ 10 w 20"/>
                <a:gd name="T9" fmla="*/ 19 h 19"/>
                <a:gd name="T10" fmla="*/ 2 w 20"/>
                <a:gd name="T11" fmla="*/ 9 h 19"/>
                <a:gd name="T12" fmla="*/ 10 w 20"/>
                <a:gd name="T13" fmla="*/ 1 h 19"/>
                <a:gd name="T14" fmla="*/ 18 w 20"/>
                <a:gd name="T15" fmla="*/ 9 h 19"/>
                <a:gd name="T16" fmla="*/ 10 w 20"/>
                <a:gd name="T17" fmla="*/ 18 h 19"/>
                <a:gd name="T18" fmla="*/ 2 w 20"/>
                <a:gd name="T19" fmla="*/ 9 h 19"/>
                <a:gd name="T20" fmla="*/ 6 w 20"/>
                <a:gd name="T21" fmla="*/ 14 h 19"/>
                <a:gd name="T22" fmla="*/ 8 w 20"/>
                <a:gd name="T23" fmla="*/ 14 h 19"/>
                <a:gd name="T24" fmla="*/ 8 w 20"/>
                <a:gd name="T25" fmla="*/ 10 h 19"/>
                <a:gd name="T26" fmla="*/ 10 w 20"/>
                <a:gd name="T27" fmla="*/ 10 h 19"/>
                <a:gd name="T28" fmla="*/ 12 w 20"/>
                <a:gd name="T29" fmla="*/ 14 h 19"/>
                <a:gd name="T30" fmla="*/ 14 w 20"/>
                <a:gd name="T31" fmla="*/ 14 h 19"/>
                <a:gd name="T32" fmla="*/ 12 w 20"/>
                <a:gd name="T33" fmla="*/ 10 h 19"/>
                <a:gd name="T34" fmla="*/ 14 w 20"/>
                <a:gd name="T35" fmla="*/ 7 h 19"/>
                <a:gd name="T36" fmla="*/ 10 w 20"/>
                <a:gd name="T37" fmla="*/ 4 h 19"/>
                <a:gd name="T38" fmla="*/ 6 w 20"/>
                <a:gd name="T39" fmla="*/ 4 h 19"/>
                <a:gd name="T40" fmla="*/ 6 w 20"/>
                <a:gd name="T41" fmla="*/ 14 h 19"/>
                <a:gd name="T42" fmla="*/ 8 w 20"/>
                <a:gd name="T43" fmla="*/ 6 h 19"/>
                <a:gd name="T44" fmla="*/ 10 w 20"/>
                <a:gd name="T45" fmla="*/ 6 h 19"/>
                <a:gd name="T46" fmla="*/ 12 w 20"/>
                <a:gd name="T47" fmla="*/ 7 h 19"/>
                <a:gd name="T48" fmla="*/ 10 w 20"/>
                <a:gd name="T49" fmla="*/ 9 h 19"/>
                <a:gd name="T50" fmla="*/ 8 w 20"/>
                <a:gd name="T51" fmla="*/ 9 h 19"/>
                <a:gd name="T52" fmla="*/ 8 w 20"/>
                <a:gd name="T5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9"/>
                  </a:cubicBezTo>
                  <a:cubicBezTo>
                    <a:pt x="20" y="4"/>
                    <a:pt x="15" y="0"/>
                    <a:pt x="10" y="0"/>
                  </a:cubicBezTo>
                  <a:cubicBezTo>
                    <a:pt x="5" y="0"/>
                    <a:pt x="0" y="4"/>
                    <a:pt x="0" y="9"/>
                  </a:cubicBezTo>
                  <a:cubicBezTo>
                    <a:pt x="0" y="15"/>
                    <a:pt x="5" y="19"/>
                    <a:pt x="10" y="19"/>
                  </a:cubicBezTo>
                  <a:close/>
                  <a:moveTo>
                    <a:pt x="2" y="9"/>
                  </a:moveTo>
                  <a:cubicBezTo>
                    <a:pt x="2" y="5"/>
                    <a:pt x="6" y="1"/>
                    <a:pt x="10" y="1"/>
                  </a:cubicBezTo>
                  <a:cubicBezTo>
                    <a:pt x="15" y="1"/>
                    <a:pt x="18" y="5"/>
                    <a:pt x="18" y="9"/>
                  </a:cubicBezTo>
                  <a:cubicBezTo>
                    <a:pt x="18" y="14"/>
                    <a:pt x="15" y="18"/>
                    <a:pt x="10" y="18"/>
                  </a:cubicBezTo>
                  <a:cubicBezTo>
                    <a:pt x="6" y="18"/>
                    <a:pt x="2" y="14"/>
                    <a:pt x="2" y="9"/>
                  </a:cubicBezTo>
                  <a:close/>
                  <a:moveTo>
                    <a:pt x="6" y="14"/>
                  </a:moveTo>
                  <a:cubicBezTo>
                    <a:pt x="8" y="14"/>
                    <a:pt x="8" y="14"/>
                    <a:pt x="8" y="14"/>
                  </a:cubicBezTo>
                  <a:cubicBezTo>
                    <a:pt x="8" y="10"/>
                    <a:pt x="8" y="10"/>
                    <a:pt x="8" y="10"/>
                  </a:cubicBezTo>
                  <a:cubicBezTo>
                    <a:pt x="10" y="10"/>
                    <a:pt x="10" y="10"/>
                    <a:pt x="10" y="10"/>
                  </a:cubicBezTo>
                  <a:cubicBezTo>
                    <a:pt x="12" y="14"/>
                    <a:pt x="12" y="14"/>
                    <a:pt x="12" y="14"/>
                  </a:cubicBezTo>
                  <a:cubicBezTo>
                    <a:pt x="14" y="14"/>
                    <a:pt x="14" y="14"/>
                    <a:pt x="14" y="14"/>
                  </a:cubicBezTo>
                  <a:cubicBezTo>
                    <a:pt x="12" y="10"/>
                    <a:pt x="12" y="10"/>
                    <a:pt x="12" y="10"/>
                  </a:cubicBezTo>
                  <a:cubicBezTo>
                    <a:pt x="13" y="10"/>
                    <a:pt x="14" y="9"/>
                    <a:pt x="14" y="7"/>
                  </a:cubicBezTo>
                  <a:cubicBezTo>
                    <a:pt x="14" y="4"/>
                    <a:pt x="12" y="4"/>
                    <a:pt x="10" y="4"/>
                  </a:cubicBezTo>
                  <a:cubicBezTo>
                    <a:pt x="6" y="4"/>
                    <a:pt x="6" y="4"/>
                    <a:pt x="6" y="4"/>
                  </a:cubicBezTo>
                  <a:cubicBezTo>
                    <a:pt x="6" y="14"/>
                    <a:pt x="6" y="14"/>
                    <a:pt x="6" y="14"/>
                  </a:cubicBezTo>
                  <a:close/>
                  <a:moveTo>
                    <a:pt x="8" y="6"/>
                  </a:moveTo>
                  <a:cubicBezTo>
                    <a:pt x="10" y="6"/>
                    <a:pt x="10" y="6"/>
                    <a:pt x="10" y="6"/>
                  </a:cubicBezTo>
                  <a:cubicBezTo>
                    <a:pt x="11" y="6"/>
                    <a:pt x="12" y="6"/>
                    <a:pt x="12" y="7"/>
                  </a:cubicBezTo>
                  <a:cubicBezTo>
                    <a:pt x="12" y="8"/>
                    <a:pt x="11" y="9"/>
                    <a:pt x="10" y="9"/>
                  </a:cubicBezTo>
                  <a:cubicBezTo>
                    <a:pt x="8" y="9"/>
                    <a:pt x="8" y="9"/>
                    <a:pt x="8" y="9"/>
                  </a:cubicBezTo>
                  <a:cubicBezTo>
                    <a:pt x="8" y="6"/>
                    <a:pt x="8" y="6"/>
                    <a:pt x="8" y="6"/>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6"/>
            <p:cNvSpPr>
              <a:spLocks/>
            </p:cNvSpPr>
            <p:nvPr userDrawn="1"/>
          </p:nvSpPr>
          <p:spPr bwMode="auto">
            <a:xfrm>
              <a:off x="3751" y="-308"/>
              <a:ext cx="26" cy="231"/>
            </a:xfrm>
            <a:custGeom>
              <a:avLst/>
              <a:gdLst>
                <a:gd name="T0" fmla="*/ 0 w 26"/>
                <a:gd name="T1" fmla="*/ 29 h 231"/>
                <a:gd name="T2" fmla="*/ 0 w 26"/>
                <a:gd name="T3" fmla="*/ 29 h 231"/>
                <a:gd name="T4" fmla="*/ 0 w 26"/>
                <a:gd name="T5" fmla="*/ 0 h 231"/>
                <a:gd name="T6" fmla="*/ 26 w 26"/>
                <a:gd name="T7" fmla="*/ 0 h 231"/>
                <a:gd name="T8" fmla="*/ 26 w 26"/>
                <a:gd name="T9" fmla="*/ 29 h 231"/>
                <a:gd name="T10" fmla="*/ 26 w 26"/>
                <a:gd name="T11" fmla="*/ 29 h 231"/>
                <a:gd name="T12" fmla="*/ 26 w 26"/>
                <a:gd name="T13" fmla="*/ 204 h 231"/>
                <a:gd name="T14" fmla="*/ 26 w 26"/>
                <a:gd name="T15" fmla="*/ 204 h 231"/>
                <a:gd name="T16" fmla="*/ 26 w 26"/>
                <a:gd name="T17" fmla="*/ 231 h 231"/>
                <a:gd name="T18" fmla="*/ 0 w 26"/>
                <a:gd name="T19" fmla="*/ 231 h 231"/>
                <a:gd name="T20" fmla="*/ 0 w 26"/>
                <a:gd name="T21" fmla="*/ 204 h 231"/>
                <a:gd name="T22" fmla="*/ 0 w 26"/>
                <a:gd name="T23" fmla="*/ 204 h 231"/>
                <a:gd name="T24" fmla="*/ 0 w 26"/>
                <a:gd name="T25" fmla="*/ 29 h 231"/>
                <a:gd name="T26" fmla="*/ 0 w 26"/>
                <a:gd name="T27" fmla="*/ 2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1">
                  <a:moveTo>
                    <a:pt x="0" y="29"/>
                  </a:moveTo>
                  <a:lnTo>
                    <a:pt x="0" y="29"/>
                  </a:lnTo>
                  <a:lnTo>
                    <a:pt x="0" y="0"/>
                  </a:lnTo>
                  <a:lnTo>
                    <a:pt x="26" y="0"/>
                  </a:lnTo>
                  <a:lnTo>
                    <a:pt x="26" y="29"/>
                  </a:lnTo>
                  <a:lnTo>
                    <a:pt x="26" y="29"/>
                  </a:lnTo>
                  <a:lnTo>
                    <a:pt x="26" y="204"/>
                  </a:lnTo>
                  <a:lnTo>
                    <a:pt x="26" y="204"/>
                  </a:lnTo>
                  <a:lnTo>
                    <a:pt x="26" y="231"/>
                  </a:lnTo>
                  <a:lnTo>
                    <a:pt x="0" y="231"/>
                  </a:lnTo>
                  <a:lnTo>
                    <a:pt x="0" y="204"/>
                  </a:lnTo>
                  <a:lnTo>
                    <a:pt x="0" y="204"/>
                  </a:lnTo>
                  <a:lnTo>
                    <a:pt x="0" y="29"/>
                  </a:lnTo>
                  <a:lnTo>
                    <a:pt x="0" y="29"/>
                  </a:ln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7"/>
            <p:cNvSpPr>
              <a:spLocks noEditPoints="1"/>
            </p:cNvSpPr>
            <p:nvPr userDrawn="1"/>
          </p:nvSpPr>
          <p:spPr bwMode="auto">
            <a:xfrm>
              <a:off x="3934" y="-308"/>
              <a:ext cx="525" cy="279"/>
            </a:xfrm>
            <a:custGeom>
              <a:avLst/>
              <a:gdLst>
                <a:gd name="T0" fmla="*/ 63 w 220"/>
                <a:gd name="T1" fmla="*/ 91 h 115"/>
                <a:gd name="T2" fmla="*/ 62 w 220"/>
                <a:gd name="T3" fmla="*/ 29 h 115"/>
                <a:gd name="T4" fmla="*/ 133 w 220"/>
                <a:gd name="T5" fmla="*/ 40 h 115"/>
                <a:gd name="T6" fmla="*/ 133 w 220"/>
                <a:gd name="T7" fmla="*/ 40 h 115"/>
                <a:gd name="T8" fmla="*/ 143 w 220"/>
                <a:gd name="T9" fmla="*/ 107 h 115"/>
                <a:gd name="T10" fmla="*/ 142 w 220"/>
                <a:gd name="T11" fmla="*/ 34 h 115"/>
                <a:gd name="T12" fmla="*/ 146 w 220"/>
                <a:gd name="T13" fmla="*/ 44 h 115"/>
                <a:gd name="T14" fmla="*/ 94 w 220"/>
                <a:gd name="T15" fmla="*/ 81 h 115"/>
                <a:gd name="T16" fmla="*/ 131 w 220"/>
                <a:gd name="T17" fmla="*/ 79 h 115"/>
                <a:gd name="T18" fmla="*/ 96 w 220"/>
                <a:gd name="T19" fmla="*/ 52 h 115"/>
                <a:gd name="T20" fmla="*/ 63 w 220"/>
                <a:gd name="T21" fmla="*/ 98 h 115"/>
                <a:gd name="T22" fmla="*/ 43 w 220"/>
                <a:gd name="T23" fmla="*/ 29 h 115"/>
                <a:gd name="T24" fmla="*/ 19 w 220"/>
                <a:gd name="T25" fmla="*/ 84 h 115"/>
                <a:gd name="T26" fmla="*/ 19 w 220"/>
                <a:gd name="T27" fmla="*/ 95 h 115"/>
                <a:gd name="T28" fmla="*/ 9 w 220"/>
                <a:gd name="T29" fmla="*/ 84 h 115"/>
                <a:gd name="T30" fmla="*/ 9 w 220"/>
                <a:gd name="T31" fmla="*/ 29 h 115"/>
                <a:gd name="T32" fmla="*/ 0 w 220"/>
                <a:gd name="T33" fmla="*/ 22 h 115"/>
                <a:gd name="T34" fmla="*/ 31 w 220"/>
                <a:gd name="T35" fmla="*/ 0 h 115"/>
                <a:gd name="T36" fmla="*/ 46 w 220"/>
                <a:gd name="T37" fmla="*/ 11 h 115"/>
                <a:gd name="T38" fmla="*/ 45 w 220"/>
                <a:gd name="T39" fmla="*/ 12 h 115"/>
                <a:gd name="T40" fmla="*/ 19 w 220"/>
                <a:gd name="T41" fmla="*/ 22 h 115"/>
                <a:gd name="T42" fmla="*/ 63 w 220"/>
                <a:gd name="T43" fmla="*/ 21 h 115"/>
                <a:gd name="T44" fmla="*/ 94 w 220"/>
                <a:gd name="T45" fmla="*/ 41 h 115"/>
                <a:gd name="T46" fmla="*/ 122 w 220"/>
                <a:gd name="T47" fmla="*/ 22 h 115"/>
                <a:gd name="T48" fmla="*/ 142 w 220"/>
                <a:gd name="T49" fmla="*/ 34 h 115"/>
                <a:gd name="T50" fmla="*/ 158 w 220"/>
                <a:gd name="T51" fmla="*/ 73 h 115"/>
                <a:gd name="T52" fmla="*/ 161 w 220"/>
                <a:gd name="T53" fmla="*/ 73 h 115"/>
                <a:gd name="T54" fmla="*/ 200 w 220"/>
                <a:gd name="T55" fmla="*/ 22 h 115"/>
                <a:gd name="T56" fmla="*/ 216 w 220"/>
                <a:gd name="T57" fmla="*/ 36 h 115"/>
                <a:gd name="T58" fmla="*/ 184 w 220"/>
                <a:gd name="T59" fmla="*/ 40 h 115"/>
                <a:gd name="T60" fmla="*/ 220 w 220"/>
                <a:gd name="T61" fmla="*/ 76 h 115"/>
                <a:gd name="T62" fmla="*/ 172 w 220"/>
                <a:gd name="T63" fmla="*/ 92 h 115"/>
                <a:gd name="T64" fmla="*/ 173 w 220"/>
                <a:gd name="T65" fmla="*/ 81 h 115"/>
                <a:gd name="T66" fmla="*/ 211 w 220"/>
                <a:gd name="T67" fmla="*/ 79 h 115"/>
                <a:gd name="T68" fmla="*/ 176 w 220"/>
                <a:gd name="T69" fmla="*/ 50 h 115"/>
                <a:gd name="T70" fmla="*/ 139 w 220"/>
                <a:gd name="T71" fmla="*/ 115 h 115"/>
                <a:gd name="T72" fmla="*/ 143 w 220"/>
                <a:gd name="T73" fmla="*/ 107 h 115"/>
                <a:gd name="T74" fmla="*/ 153 w 220"/>
                <a:gd name="T75" fmla="*/ 87 h 115"/>
                <a:gd name="T76" fmla="*/ 132 w 220"/>
                <a:gd name="T77" fmla="*/ 37 h 115"/>
                <a:gd name="T78" fmla="*/ 118 w 220"/>
                <a:gd name="T79" fmla="*/ 28 h 115"/>
                <a:gd name="T80" fmla="*/ 120 w 220"/>
                <a:gd name="T81" fmla="*/ 55 h 115"/>
                <a:gd name="T82" fmla="*/ 112 w 220"/>
                <a:gd name="T83" fmla="*/ 98 h 115"/>
                <a:gd name="T84" fmla="*/ 94 w 220"/>
                <a:gd name="T85" fmla="*/ 8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0" h="115">
                  <a:moveTo>
                    <a:pt x="39" y="61"/>
                  </a:moveTo>
                  <a:cubicBezTo>
                    <a:pt x="39" y="78"/>
                    <a:pt x="50" y="92"/>
                    <a:pt x="63" y="91"/>
                  </a:cubicBezTo>
                  <a:cubicBezTo>
                    <a:pt x="76" y="91"/>
                    <a:pt x="86" y="77"/>
                    <a:pt x="86" y="60"/>
                  </a:cubicBezTo>
                  <a:cubicBezTo>
                    <a:pt x="85" y="42"/>
                    <a:pt x="75" y="29"/>
                    <a:pt x="62" y="29"/>
                  </a:cubicBezTo>
                  <a:cubicBezTo>
                    <a:pt x="49" y="29"/>
                    <a:pt x="39" y="43"/>
                    <a:pt x="39" y="61"/>
                  </a:cubicBezTo>
                  <a:close/>
                  <a:moveTo>
                    <a:pt x="133" y="40"/>
                  </a:moveTo>
                  <a:cubicBezTo>
                    <a:pt x="134" y="40"/>
                    <a:pt x="133" y="39"/>
                    <a:pt x="133" y="39"/>
                  </a:cubicBezTo>
                  <a:cubicBezTo>
                    <a:pt x="133" y="40"/>
                    <a:pt x="133" y="40"/>
                    <a:pt x="133" y="40"/>
                  </a:cubicBezTo>
                  <a:close/>
                  <a:moveTo>
                    <a:pt x="141" y="111"/>
                  </a:moveTo>
                  <a:cubicBezTo>
                    <a:pt x="142" y="110"/>
                    <a:pt x="142" y="109"/>
                    <a:pt x="143" y="107"/>
                  </a:cubicBezTo>
                  <a:cubicBezTo>
                    <a:pt x="141" y="111"/>
                    <a:pt x="141" y="111"/>
                    <a:pt x="141" y="111"/>
                  </a:cubicBezTo>
                  <a:close/>
                  <a:moveTo>
                    <a:pt x="142" y="34"/>
                  </a:moveTo>
                  <a:cubicBezTo>
                    <a:pt x="142" y="34"/>
                    <a:pt x="142" y="35"/>
                    <a:pt x="142" y="35"/>
                  </a:cubicBezTo>
                  <a:cubicBezTo>
                    <a:pt x="146" y="44"/>
                    <a:pt x="146" y="44"/>
                    <a:pt x="146" y="44"/>
                  </a:cubicBezTo>
                  <a:cubicBezTo>
                    <a:pt x="142" y="34"/>
                    <a:pt x="142" y="34"/>
                    <a:pt x="142" y="34"/>
                  </a:cubicBezTo>
                  <a:close/>
                  <a:moveTo>
                    <a:pt x="94" y="81"/>
                  </a:moveTo>
                  <a:cubicBezTo>
                    <a:pt x="101" y="87"/>
                    <a:pt x="107" y="91"/>
                    <a:pt x="116" y="91"/>
                  </a:cubicBezTo>
                  <a:cubicBezTo>
                    <a:pt x="124" y="91"/>
                    <a:pt x="131" y="87"/>
                    <a:pt x="131" y="79"/>
                  </a:cubicBezTo>
                  <a:cubicBezTo>
                    <a:pt x="131" y="72"/>
                    <a:pt x="125" y="69"/>
                    <a:pt x="115" y="64"/>
                  </a:cubicBezTo>
                  <a:cubicBezTo>
                    <a:pt x="106" y="60"/>
                    <a:pt x="100" y="58"/>
                    <a:pt x="96" y="52"/>
                  </a:cubicBezTo>
                  <a:cubicBezTo>
                    <a:pt x="97" y="55"/>
                    <a:pt x="97" y="57"/>
                    <a:pt x="97" y="60"/>
                  </a:cubicBezTo>
                  <a:cubicBezTo>
                    <a:pt x="97" y="81"/>
                    <a:pt x="82" y="98"/>
                    <a:pt x="63" y="98"/>
                  </a:cubicBezTo>
                  <a:cubicBezTo>
                    <a:pt x="44" y="98"/>
                    <a:pt x="28" y="81"/>
                    <a:pt x="28" y="60"/>
                  </a:cubicBezTo>
                  <a:cubicBezTo>
                    <a:pt x="28" y="47"/>
                    <a:pt x="34" y="36"/>
                    <a:pt x="43" y="29"/>
                  </a:cubicBezTo>
                  <a:cubicBezTo>
                    <a:pt x="19" y="29"/>
                    <a:pt x="19" y="29"/>
                    <a:pt x="19" y="29"/>
                  </a:cubicBezTo>
                  <a:cubicBezTo>
                    <a:pt x="19" y="84"/>
                    <a:pt x="19" y="84"/>
                    <a:pt x="19" y="84"/>
                  </a:cubicBezTo>
                  <a:cubicBezTo>
                    <a:pt x="19" y="84"/>
                    <a:pt x="19" y="84"/>
                    <a:pt x="19" y="84"/>
                  </a:cubicBezTo>
                  <a:cubicBezTo>
                    <a:pt x="19" y="95"/>
                    <a:pt x="19" y="95"/>
                    <a:pt x="19" y="95"/>
                  </a:cubicBezTo>
                  <a:cubicBezTo>
                    <a:pt x="9" y="95"/>
                    <a:pt x="9" y="95"/>
                    <a:pt x="9" y="95"/>
                  </a:cubicBezTo>
                  <a:cubicBezTo>
                    <a:pt x="9" y="84"/>
                    <a:pt x="9" y="84"/>
                    <a:pt x="9" y="84"/>
                  </a:cubicBezTo>
                  <a:cubicBezTo>
                    <a:pt x="9" y="84"/>
                    <a:pt x="9" y="84"/>
                    <a:pt x="9" y="84"/>
                  </a:cubicBezTo>
                  <a:cubicBezTo>
                    <a:pt x="9" y="29"/>
                    <a:pt x="9" y="29"/>
                    <a:pt x="9" y="29"/>
                  </a:cubicBezTo>
                  <a:cubicBezTo>
                    <a:pt x="0" y="29"/>
                    <a:pt x="0" y="29"/>
                    <a:pt x="0" y="29"/>
                  </a:cubicBezTo>
                  <a:cubicBezTo>
                    <a:pt x="0" y="22"/>
                    <a:pt x="0" y="22"/>
                    <a:pt x="0" y="22"/>
                  </a:cubicBezTo>
                  <a:cubicBezTo>
                    <a:pt x="9" y="22"/>
                    <a:pt x="9" y="22"/>
                    <a:pt x="9" y="22"/>
                  </a:cubicBezTo>
                  <a:cubicBezTo>
                    <a:pt x="10" y="8"/>
                    <a:pt x="19" y="0"/>
                    <a:pt x="31" y="0"/>
                  </a:cubicBezTo>
                  <a:cubicBezTo>
                    <a:pt x="39" y="0"/>
                    <a:pt x="43" y="1"/>
                    <a:pt x="46" y="2"/>
                  </a:cubicBezTo>
                  <a:cubicBezTo>
                    <a:pt x="46" y="11"/>
                    <a:pt x="46" y="11"/>
                    <a:pt x="46" y="11"/>
                  </a:cubicBezTo>
                  <a:cubicBezTo>
                    <a:pt x="45" y="12"/>
                    <a:pt x="45" y="12"/>
                    <a:pt x="45" y="12"/>
                  </a:cubicBezTo>
                  <a:cubicBezTo>
                    <a:pt x="45" y="12"/>
                    <a:pt x="45" y="12"/>
                    <a:pt x="45" y="12"/>
                  </a:cubicBezTo>
                  <a:cubicBezTo>
                    <a:pt x="41" y="9"/>
                    <a:pt x="38" y="6"/>
                    <a:pt x="29" y="6"/>
                  </a:cubicBezTo>
                  <a:cubicBezTo>
                    <a:pt x="22" y="6"/>
                    <a:pt x="18" y="12"/>
                    <a:pt x="19" y="22"/>
                  </a:cubicBezTo>
                  <a:cubicBezTo>
                    <a:pt x="58" y="22"/>
                    <a:pt x="58" y="22"/>
                    <a:pt x="58" y="22"/>
                  </a:cubicBezTo>
                  <a:cubicBezTo>
                    <a:pt x="59" y="22"/>
                    <a:pt x="61" y="21"/>
                    <a:pt x="63" y="21"/>
                  </a:cubicBezTo>
                  <a:cubicBezTo>
                    <a:pt x="76" y="21"/>
                    <a:pt x="88" y="30"/>
                    <a:pt x="94" y="43"/>
                  </a:cubicBezTo>
                  <a:cubicBezTo>
                    <a:pt x="94" y="43"/>
                    <a:pt x="94" y="42"/>
                    <a:pt x="94" y="41"/>
                  </a:cubicBezTo>
                  <a:cubicBezTo>
                    <a:pt x="94" y="28"/>
                    <a:pt x="107" y="22"/>
                    <a:pt x="121" y="22"/>
                  </a:cubicBezTo>
                  <a:cubicBezTo>
                    <a:pt x="121" y="22"/>
                    <a:pt x="122" y="22"/>
                    <a:pt x="122" y="22"/>
                  </a:cubicBezTo>
                  <a:cubicBezTo>
                    <a:pt x="127" y="22"/>
                    <a:pt x="134" y="23"/>
                    <a:pt x="138" y="24"/>
                  </a:cubicBezTo>
                  <a:cubicBezTo>
                    <a:pt x="142" y="34"/>
                    <a:pt x="142" y="34"/>
                    <a:pt x="142" y="34"/>
                  </a:cubicBezTo>
                  <a:cubicBezTo>
                    <a:pt x="146" y="44"/>
                    <a:pt x="146" y="44"/>
                    <a:pt x="146" y="44"/>
                  </a:cubicBezTo>
                  <a:cubicBezTo>
                    <a:pt x="158" y="73"/>
                    <a:pt x="158" y="73"/>
                    <a:pt x="158" y="73"/>
                  </a:cubicBezTo>
                  <a:cubicBezTo>
                    <a:pt x="159" y="77"/>
                    <a:pt x="159" y="77"/>
                    <a:pt x="159" y="77"/>
                  </a:cubicBezTo>
                  <a:cubicBezTo>
                    <a:pt x="161" y="73"/>
                    <a:pt x="161" y="73"/>
                    <a:pt x="161" y="73"/>
                  </a:cubicBezTo>
                  <a:cubicBezTo>
                    <a:pt x="175" y="36"/>
                    <a:pt x="175" y="36"/>
                    <a:pt x="175" y="36"/>
                  </a:cubicBezTo>
                  <a:cubicBezTo>
                    <a:pt x="178" y="26"/>
                    <a:pt x="189" y="22"/>
                    <a:pt x="200" y="22"/>
                  </a:cubicBezTo>
                  <a:cubicBezTo>
                    <a:pt x="206" y="22"/>
                    <a:pt x="211" y="23"/>
                    <a:pt x="216" y="25"/>
                  </a:cubicBezTo>
                  <a:cubicBezTo>
                    <a:pt x="216" y="36"/>
                    <a:pt x="216" y="36"/>
                    <a:pt x="216" y="36"/>
                  </a:cubicBezTo>
                  <a:cubicBezTo>
                    <a:pt x="210" y="31"/>
                    <a:pt x="205" y="28"/>
                    <a:pt x="198" y="28"/>
                  </a:cubicBezTo>
                  <a:cubicBezTo>
                    <a:pt x="191" y="28"/>
                    <a:pt x="184" y="31"/>
                    <a:pt x="184" y="40"/>
                  </a:cubicBezTo>
                  <a:cubicBezTo>
                    <a:pt x="183" y="47"/>
                    <a:pt x="188" y="49"/>
                    <a:pt x="200" y="55"/>
                  </a:cubicBezTo>
                  <a:cubicBezTo>
                    <a:pt x="210" y="59"/>
                    <a:pt x="220" y="64"/>
                    <a:pt x="220" y="76"/>
                  </a:cubicBezTo>
                  <a:cubicBezTo>
                    <a:pt x="220" y="95"/>
                    <a:pt x="201" y="98"/>
                    <a:pt x="192" y="98"/>
                  </a:cubicBezTo>
                  <a:cubicBezTo>
                    <a:pt x="184" y="98"/>
                    <a:pt x="177" y="96"/>
                    <a:pt x="172" y="92"/>
                  </a:cubicBezTo>
                  <a:cubicBezTo>
                    <a:pt x="172" y="80"/>
                    <a:pt x="172" y="80"/>
                    <a:pt x="172" y="80"/>
                  </a:cubicBezTo>
                  <a:cubicBezTo>
                    <a:pt x="173" y="81"/>
                    <a:pt x="173" y="81"/>
                    <a:pt x="173" y="81"/>
                  </a:cubicBezTo>
                  <a:cubicBezTo>
                    <a:pt x="180" y="87"/>
                    <a:pt x="187" y="91"/>
                    <a:pt x="195" y="91"/>
                  </a:cubicBezTo>
                  <a:cubicBezTo>
                    <a:pt x="204" y="91"/>
                    <a:pt x="211" y="87"/>
                    <a:pt x="211" y="79"/>
                  </a:cubicBezTo>
                  <a:cubicBezTo>
                    <a:pt x="211" y="73"/>
                    <a:pt x="205" y="69"/>
                    <a:pt x="195" y="64"/>
                  </a:cubicBezTo>
                  <a:cubicBezTo>
                    <a:pt x="185" y="60"/>
                    <a:pt x="179" y="57"/>
                    <a:pt x="176" y="50"/>
                  </a:cubicBezTo>
                  <a:cubicBezTo>
                    <a:pt x="172" y="60"/>
                    <a:pt x="153" y="106"/>
                    <a:pt x="149" y="115"/>
                  </a:cubicBezTo>
                  <a:cubicBezTo>
                    <a:pt x="139" y="115"/>
                    <a:pt x="139" y="115"/>
                    <a:pt x="139" y="115"/>
                  </a:cubicBezTo>
                  <a:cubicBezTo>
                    <a:pt x="141" y="111"/>
                    <a:pt x="141" y="111"/>
                    <a:pt x="141" y="111"/>
                  </a:cubicBezTo>
                  <a:cubicBezTo>
                    <a:pt x="143" y="107"/>
                    <a:pt x="143" y="107"/>
                    <a:pt x="143" y="107"/>
                  </a:cubicBezTo>
                  <a:cubicBezTo>
                    <a:pt x="143" y="107"/>
                    <a:pt x="143" y="107"/>
                    <a:pt x="143" y="107"/>
                  </a:cubicBezTo>
                  <a:cubicBezTo>
                    <a:pt x="146" y="102"/>
                    <a:pt x="150" y="94"/>
                    <a:pt x="153" y="87"/>
                  </a:cubicBezTo>
                  <a:cubicBezTo>
                    <a:pt x="133" y="40"/>
                    <a:pt x="133" y="40"/>
                    <a:pt x="133" y="40"/>
                  </a:cubicBezTo>
                  <a:cubicBezTo>
                    <a:pt x="133" y="39"/>
                    <a:pt x="133" y="39"/>
                    <a:pt x="132" y="37"/>
                  </a:cubicBezTo>
                  <a:cubicBezTo>
                    <a:pt x="131" y="34"/>
                    <a:pt x="129" y="31"/>
                    <a:pt x="125" y="29"/>
                  </a:cubicBezTo>
                  <a:cubicBezTo>
                    <a:pt x="123" y="28"/>
                    <a:pt x="121" y="28"/>
                    <a:pt x="118" y="28"/>
                  </a:cubicBezTo>
                  <a:cubicBezTo>
                    <a:pt x="111" y="28"/>
                    <a:pt x="103" y="31"/>
                    <a:pt x="103" y="40"/>
                  </a:cubicBezTo>
                  <a:cubicBezTo>
                    <a:pt x="103" y="47"/>
                    <a:pt x="108" y="49"/>
                    <a:pt x="120" y="55"/>
                  </a:cubicBezTo>
                  <a:cubicBezTo>
                    <a:pt x="130" y="59"/>
                    <a:pt x="140" y="64"/>
                    <a:pt x="140" y="75"/>
                  </a:cubicBezTo>
                  <a:cubicBezTo>
                    <a:pt x="140" y="94"/>
                    <a:pt x="121" y="98"/>
                    <a:pt x="112" y="98"/>
                  </a:cubicBezTo>
                  <a:cubicBezTo>
                    <a:pt x="105" y="98"/>
                    <a:pt x="98" y="96"/>
                    <a:pt x="94" y="93"/>
                  </a:cubicBezTo>
                  <a:cubicBezTo>
                    <a:pt x="94" y="81"/>
                    <a:pt x="94" y="81"/>
                    <a:pt x="94" y="81"/>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8"/>
            <p:cNvSpPr>
              <a:spLocks/>
            </p:cNvSpPr>
            <p:nvPr userDrawn="1"/>
          </p:nvSpPr>
          <p:spPr bwMode="auto">
            <a:xfrm>
              <a:off x="3806" y="-255"/>
              <a:ext cx="126" cy="178"/>
            </a:xfrm>
            <a:custGeom>
              <a:avLst/>
              <a:gdLst>
                <a:gd name="T0" fmla="*/ 10 w 53"/>
                <a:gd name="T1" fmla="*/ 0 h 73"/>
                <a:gd name="T2" fmla="*/ 10 w 53"/>
                <a:gd name="T3" fmla="*/ 9 h 73"/>
                <a:gd name="T4" fmla="*/ 10 w 53"/>
                <a:gd name="T5" fmla="*/ 9 h 73"/>
                <a:gd name="T6" fmla="*/ 10 w 53"/>
                <a:gd name="T7" fmla="*/ 9 h 73"/>
                <a:gd name="T8" fmla="*/ 10 w 53"/>
                <a:gd name="T9" fmla="*/ 8 h 73"/>
                <a:gd name="T10" fmla="*/ 32 w 53"/>
                <a:gd name="T11" fmla="*/ 0 h 73"/>
                <a:gd name="T12" fmla="*/ 52 w 53"/>
                <a:gd name="T13" fmla="*/ 16 h 73"/>
                <a:gd name="T14" fmla="*/ 53 w 53"/>
                <a:gd name="T15" fmla="*/ 62 h 73"/>
                <a:gd name="T16" fmla="*/ 53 w 53"/>
                <a:gd name="T17" fmla="*/ 62 h 73"/>
                <a:gd name="T18" fmla="*/ 53 w 53"/>
                <a:gd name="T19" fmla="*/ 73 h 73"/>
                <a:gd name="T20" fmla="*/ 42 w 53"/>
                <a:gd name="T21" fmla="*/ 73 h 73"/>
                <a:gd name="T22" fmla="*/ 42 w 53"/>
                <a:gd name="T23" fmla="*/ 60 h 73"/>
                <a:gd name="T24" fmla="*/ 42 w 53"/>
                <a:gd name="T25" fmla="*/ 21 h 73"/>
                <a:gd name="T26" fmla="*/ 27 w 53"/>
                <a:gd name="T27" fmla="*/ 7 h 73"/>
                <a:gd name="T28" fmla="*/ 10 w 53"/>
                <a:gd name="T29" fmla="*/ 20 h 73"/>
                <a:gd name="T30" fmla="*/ 10 w 53"/>
                <a:gd name="T31" fmla="*/ 62 h 73"/>
                <a:gd name="T32" fmla="*/ 10 w 53"/>
                <a:gd name="T33" fmla="*/ 62 h 73"/>
                <a:gd name="T34" fmla="*/ 10 w 53"/>
                <a:gd name="T35" fmla="*/ 73 h 73"/>
                <a:gd name="T36" fmla="*/ 0 w 53"/>
                <a:gd name="T37" fmla="*/ 73 h 73"/>
                <a:gd name="T38" fmla="*/ 0 w 53"/>
                <a:gd name="T39" fmla="*/ 62 h 73"/>
                <a:gd name="T40" fmla="*/ 0 w 53"/>
                <a:gd name="T41" fmla="*/ 10 h 73"/>
                <a:gd name="T42" fmla="*/ 0 w 53"/>
                <a:gd name="T43" fmla="*/ 0 h 73"/>
                <a:gd name="T44" fmla="*/ 2 w 53"/>
                <a:gd name="T45" fmla="*/ 0 h 73"/>
                <a:gd name="T46" fmla="*/ 7 w 53"/>
                <a:gd name="T47" fmla="*/ 0 h 73"/>
                <a:gd name="T48" fmla="*/ 10 w 53"/>
                <a:gd name="T4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73">
                  <a:moveTo>
                    <a:pt x="10" y="0"/>
                  </a:moveTo>
                  <a:cubicBezTo>
                    <a:pt x="10" y="9"/>
                    <a:pt x="10" y="9"/>
                    <a:pt x="10" y="9"/>
                  </a:cubicBezTo>
                  <a:cubicBezTo>
                    <a:pt x="10" y="9"/>
                    <a:pt x="10" y="9"/>
                    <a:pt x="10" y="9"/>
                  </a:cubicBezTo>
                  <a:cubicBezTo>
                    <a:pt x="10" y="9"/>
                    <a:pt x="10" y="9"/>
                    <a:pt x="10" y="9"/>
                  </a:cubicBezTo>
                  <a:cubicBezTo>
                    <a:pt x="10" y="9"/>
                    <a:pt x="10" y="9"/>
                    <a:pt x="10" y="8"/>
                  </a:cubicBezTo>
                  <a:cubicBezTo>
                    <a:pt x="15" y="4"/>
                    <a:pt x="20" y="0"/>
                    <a:pt x="32" y="0"/>
                  </a:cubicBezTo>
                  <a:cubicBezTo>
                    <a:pt x="44" y="0"/>
                    <a:pt x="52" y="10"/>
                    <a:pt x="52" y="16"/>
                  </a:cubicBezTo>
                  <a:cubicBezTo>
                    <a:pt x="53" y="62"/>
                    <a:pt x="53" y="62"/>
                    <a:pt x="53" y="62"/>
                  </a:cubicBezTo>
                  <a:cubicBezTo>
                    <a:pt x="53" y="62"/>
                    <a:pt x="53" y="62"/>
                    <a:pt x="53" y="62"/>
                  </a:cubicBezTo>
                  <a:cubicBezTo>
                    <a:pt x="53" y="73"/>
                    <a:pt x="53" y="73"/>
                    <a:pt x="53" y="73"/>
                  </a:cubicBezTo>
                  <a:cubicBezTo>
                    <a:pt x="42" y="73"/>
                    <a:pt x="42" y="73"/>
                    <a:pt x="42" y="73"/>
                  </a:cubicBezTo>
                  <a:cubicBezTo>
                    <a:pt x="42" y="60"/>
                    <a:pt x="42" y="60"/>
                    <a:pt x="42" y="60"/>
                  </a:cubicBezTo>
                  <a:cubicBezTo>
                    <a:pt x="42" y="21"/>
                    <a:pt x="42" y="21"/>
                    <a:pt x="42" y="21"/>
                  </a:cubicBezTo>
                  <a:cubicBezTo>
                    <a:pt x="42" y="13"/>
                    <a:pt x="35" y="7"/>
                    <a:pt x="27" y="7"/>
                  </a:cubicBezTo>
                  <a:cubicBezTo>
                    <a:pt x="19" y="7"/>
                    <a:pt x="10" y="13"/>
                    <a:pt x="10" y="20"/>
                  </a:cubicBezTo>
                  <a:cubicBezTo>
                    <a:pt x="10" y="62"/>
                    <a:pt x="10" y="62"/>
                    <a:pt x="10" y="62"/>
                  </a:cubicBezTo>
                  <a:cubicBezTo>
                    <a:pt x="10" y="62"/>
                    <a:pt x="10" y="62"/>
                    <a:pt x="10" y="62"/>
                  </a:cubicBezTo>
                  <a:cubicBezTo>
                    <a:pt x="10" y="73"/>
                    <a:pt x="10" y="73"/>
                    <a:pt x="10" y="73"/>
                  </a:cubicBezTo>
                  <a:cubicBezTo>
                    <a:pt x="0" y="73"/>
                    <a:pt x="0" y="73"/>
                    <a:pt x="0" y="73"/>
                  </a:cubicBezTo>
                  <a:cubicBezTo>
                    <a:pt x="0" y="62"/>
                    <a:pt x="0" y="62"/>
                    <a:pt x="0" y="62"/>
                  </a:cubicBezTo>
                  <a:cubicBezTo>
                    <a:pt x="0" y="10"/>
                    <a:pt x="0" y="10"/>
                    <a:pt x="0" y="10"/>
                  </a:cubicBezTo>
                  <a:cubicBezTo>
                    <a:pt x="0" y="0"/>
                    <a:pt x="0" y="0"/>
                    <a:pt x="0" y="0"/>
                  </a:cubicBezTo>
                  <a:cubicBezTo>
                    <a:pt x="2" y="0"/>
                    <a:pt x="2" y="0"/>
                    <a:pt x="2" y="0"/>
                  </a:cubicBezTo>
                  <a:cubicBezTo>
                    <a:pt x="7" y="0"/>
                    <a:pt x="7" y="0"/>
                    <a:pt x="7" y="0"/>
                  </a:cubicBezTo>
                  <a:cubicBezTo>
                    <a:pt x="10" y="0"/>
                    <a:pt x="10" y="0"/>
                    <a:pt x="10" y="0"/>
                  </a:cubicBezTo>
                  <a:close/>
                </a:path>
              </a:pathLst>
            </a:custGeom>
            <a:solidFill>
              <a:srgbClr val="0077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29790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92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dirty="0"/>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479349947"/>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263924" y="200352"/>
            <a:ext cx="11630733" cy="603981"/>
          </a:xfrm>
          <a:prstGeom prst="rect">
            <a:avLst/>
          </a:prstGeom>
        </p:spPr>
        <p:txBody>
          <a:bodyPr anchor="t">
            <a:noAutofit/>
          </a:bodyPr>
          <a:lstStyle>
            <a:lvl1pPr>
              <a:defRPr sz="2667" b="0">
                <a:solidFill>
                  <a:schemeClr val="tx1"/>
                </a:solidFill>
              </a:defRPr>
            </a:lvl1pPr>
          </a:lstStyle>
          <a:p>
            <a:r>
              <a:rPr lang="en-US" dirty="0"/>
              <a:t>Title text</a:t>
            </a:r>
          </a:p>
        </p:txBody>
      </p:sp>
      <p:sp>
        <p:nvSpPr>
          <p:cNvPr id="3" name="Text Placeholder 2"/>
          <p:cNvSpPr>
            <a:spLocks noGrp="1"/>
          </p:cNvSpPr>
          <p:nvPr>
            <p:ph type="body" sz="quarter" idx="10"/>
          </p:nvPr>
        </p:nvSpPr>
        <p:spPr>
          <a:xfrm>
            <a:off x="263925" y="979286"/>
            <a:ext cx="11229263" cy="4880879"/>
          </a:xfrm>
          <a:prstGeom prst="rect">
            <a:avLst/>
          </a:prstGeom>
        </p:spPr>
        <p:txBody>
          <a:bodyPr/>
          <a:lstStyle>
            <a:lvl1pPr marL="150280" indent="-150280">
              <a:defRPr sz="1867">
                <a:solidFill>
                  <a:schemeClr val="tx2">
                    <a:lumMod val="50000"/>
                  </a:schemeClr>
                </a:solidFill>
                <a:latin typeface="Arial" panose="020B0604020202020204" pitchFamily="34" charset="0"/>
                <a:cs typeface="Arial" panose="020B0604020202020204" pitchFamily="34" charset="0"/>
              </a:defRPr>
            </a:lvl1pPr>
            <a:lvl2pPr marL="533387" indent="-232828">
              <a:defRPr sz="1600">
                <a:solidFill>
                  <a:schemeClr val="tx2">
                    <a:lumMod val="50000"/>
                  </a:schemeClr>
                </a:solidFill>
                <a:latin typeface="Arial" panose="020B0604020202020204" pitchFamily="34" charset="0"/>
                <a:cs typeface="Arial" panose="020B0604020202020204" pitchFamily="34" charset="0"/>
              </a:defRPr>
            </a:lvl2pPr>
            <a:lvl3pPr marL="986342" indent="-220128">
              <a:defRPr sz="1467">
                <a:solidFill>
                  <a:schemeClr val="tx2">
                    <a:lumMod val="50000"/>
                  </a:schemeClr>
                </a:solidFill>
                <a:latin typeface="Arial" panose="020B0604020202020204" pitchFamily="34" charset="0"/>
                <a:cs typeface="Arial" panose="020B0604020202020204" pitchFamily="34" charset="0"/>
              </a:defRPr>
            </a:lvl3pPr>
            <a:lvl4pPr marL="1451997" indent="-315376">
              <a:defRPr sz="1600">
                <a:solidFill>
                  <a:schemeClr val="tx2">
                    <a:lumMod val="50000"/>
                  </a:schemeClr>
                </a:solidFill>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sz="2400"/>
          </a:p>
        </p:txBody>
      </p:sp>
      <p:sp>
        <p:nvSpPr>
          <p:cNvPr id="20"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pic>
        <p:nvPicPr>
          <p:cNvPr id="10" name="Picture 9"/>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395403852"/>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96918" y="1533779"/>
            <a:ext cx="9369820" cy="633687"/>
          </a:xfrm>
          <a:prstGeom prst="rect">
            <a:avLst/>
          </a:prstGeom>
        </p:spPr>
        <p:txBody>
          <a:bodyPr anchor="t">
            <a:noAutofit/>
          </a:bodyPr>
          <a:lstStyle>
            <a:lvl1pPr>
              <a:defRPr sz="2667" b="0">
                <a:solidFill>
                  <a:schemeClr val="tx1"/>
                </a:solidFill>
              </a:defRPr>
            </a:lvl1pPr>
          </a:lstStyle>
          <a:p>
            <a:r>
              <a:rPr lang="en-US" dirty="0"/>
              <a:t>Title text</a:t>
            </a:r>
          </a:p>
        </p:txBody>
      </p:sp>
      <p:sp>
        <p:nvSpPr>
          <p:cNvPr id="19" name="Shape 42"/>
          <p:cNvSpPr>
            <a:spLocks noGrp="1"/>
          </p:cNvSpPr>
          <p:nvPr>
            <p:ph type="sldNum" sz="quarter" idx="2"/>
          </p:nvPr>
        </p:nvSpPr>
        <p:spPr>
          <a:xfrm>
            <a:off x="308518" y="6340177"/>
            <a:ext cx="624383" cy="372535"/>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698510"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sz="2400"/>
          </a:p>
        </p:txBody>
      </p:sp>
      <p:sp>
        <p:nvSpPr>
          <p:cNvPr id="22"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3"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4" name="object 21"/>
          <p:cNvSpPr/>
          <p:nvPr userDrawn="1"/>
        </p:nvSpPr>
        <p:spPr>
          <a:xfrm>
            <a:off x="11354550"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5" name="object 3"/>
          <p:cNvSpPr/>
          <p:nvPr userDrawn="1"/>
        </p:nvSpPr>
        <p:spPr>
          <a:xfrm>
            <a:off x="425052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6" name="object 4"/>
          <p:cNvSpPr/>
          <p:nvPr userDrawn="1"/>
        </p:nvSpPr>
        <p:spPr>
          <a:xfrm>
            <a:off x="3540121"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27" name="object 5"/>
          <p:cNvSpPr/>
          <p:nvPr userDrawn="1"/>
        </p:nvSpPr>
        <p:spPr>
          <a:xfrm>
            <a:off x="2829718"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8" name="object 6"/>
          <p:cNvSpPr/>
          <p:nvPr userDrawn="1"/>
        </p:nvSpPr>
        <p:spPr>
          <a:xfrm>
            <a:off x="211931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29" name="object 7"/>
          <p:cNvSpPr/>
          <p:nvPr userDrawn="1"/>
        </p:nvSpPr>
        <p:spPr>
          <a:xfrm>
            <a:off x="1408913"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0" name="object 22"/>
          <p:cNvSpPr/>
          <p:nvPr userDrawn="1"/>
        </p:nvSpPr>
        <p:spPr>
          <a:xfrm>
            <a:off x="10644147"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1" name="object 23"/>
          <p:cNvSpPr/>
          <p:nvPr userDrawn="1"/>
        </p:nvSpPr>
        <p:spPr>
          <a:xfrm>
            <a:off x="9933745"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2" name="object 24"/>
          <p:cNvSpPr/>
          <p:nvPr userDrawn="1"/>
        </p:nvSpPr>
        <p:spPr>
          <a:xfrm>
            <a:off x="92233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sz="2400"/>
          </a:p>
        </p:txBody>
      </p:sp>
      <p:sp>
        <p:nvSpPr>
          <p:cNvPr id="33" name="object 25"/>
          <p:cNvSpPr/>
          <p:nvPr userDrawn="1"/>
        </p:nvSpPr>
        <p:spPr>
          <a:xfrm>
            <a:off x="851293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4" name="object 26"/>
          <p:cNvSpPr/>
          <p:nvPr userDrawn="1"/>
        </p:nvSpPr>
        <p:spPr>
          <a:xfrm>
            <a:off x="7802537"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36" name="object 28"/>
          <p:cNvSpPr/>
          <p:nvPr userDrawn="1"/>
        </p:nvSpPr>
        <p:spPr>
          <a:xfrm>
            <a:off x="4960926"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1" name="object 28"/>
          <p:cNvSpPr/>
          <p:nvPr userDrawn="1"/>
        </p:nvSpPr>
        <p:spPr>
          <a:xfrm>
            <a:off x="7092134"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2" name="object 3"/>
          <p:cNvSpPr/>
          <p:nvPr userDrawn="1"/>
        </p:nvSpPr>
        <p:spPr>
          <a:xfrm>
            <a:off x="5671329"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sp>
        <p:nvSpPr>
          <p:cNvPr id="43" name="object 28"/>
          <p:cNvSpPr/>
          <p:nvPr userDrawn="1"/>
        </p:nvSpPr>
        <p:spPr>
          <a:xfrm>
            <a:off x="6381731" y="2832016"/>
            <a:ext cx="138935" cy="1153909"/>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sz="2400"/>
          </a:p>
        </p:txBody>
      </p:sp>
      <p:pic>
        <p:nvPicPr>
          <p:cNvPr id="37" name="Picture 3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330856730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17404F-2166-4BB4-87AF-2DF1DBD94F21}" type="datetimeFigureOut">
              <a:rPr lang="en-US" smtClean="0"/>
              <a:pPr/>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2195786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7064181" y="1716478"/>
            <a:ext cx="4233863" cy="908189"/>
          </a:xfrm>
          <a:prstGeom prst="rect">
            <a:avLst/>
          </a:prstGeom>
        </p:spPr>
        <p:txBody>
          <a:bodyPr anchor="ctr">
            <a:noAutofit/>
          </a:bodyPr>
          <a:lstStyle>
            <a:lvl1pPr algn="l">
              <a:defRPr sz="2667">
                <a:solidFill>
                  <a:srgbClr val="007CC3"/>
                </a:solidFill>
              </a:defRPr>
            </a:lvl1pPr>
          </a:lstStyle>
          <a:p>
            <a:r>
              <a:rPr lang="en-US" dirty="0"/>
              <a:t>TITLE TEXT</a:t>
            </a:r>
          </a:p>
        </p:txBody>
      </p:sp>
      <p:sp>
        <p:nvSpPr>
          <p:cNvPr id="7" name="Text Placeholder 2"/>
          <p:cNvSpPr txBox="1">
            <a:spLocks/>
          </p:cNvSpPr>
          <p:nvPr userDrawn="1"/>
        </p:nvSpPr>
        <p:spPr>
          <a:xfrm>
            <a:off x="4061828" y="6033763"/>
            <a:ext cx="59457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11894" y="1102098"/>
            <a:ext cx="12215771" cy="4613149"/>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sz="2400"/>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grpSp>
      <p:pic>
        <p:nvPicPr>
          <p:cNvPr id="28" name="Picture 27"/>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52185919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17404F-2166-4BB4-87AF-2DF1DBD94F2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213238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17404F-2166-4BB4-87AF-2DF1DBD94F21}" type="datetimeFigureOut">
              <a:rPr lang="en-US" smtClean="0"/>
              <a:pPr/>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264628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17404F-2166-4BB4-87AF-2DF1DBD94F21}" type="datetimeFigureOut">
              <a:rPr lang="en-US" smtClean="0"/>
              <a:pPr/>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269912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7404F-2166-4BB4-87AF-2DF1DBD94F21}" type="datetimeFigureOut">
              <a:rPr lang="en-US" smtClean="0"/>
              <a:pPr/>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3255284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201070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17404F-2166-4BB4-87AF-2DF1DBD94F21}" type="datetimeFigureOut">
              <a:rPr lang="en-US" smtClean="0"/>
              <a:pPr/>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24383-3E42-428D-8C6D-A19136BFB428}" type="slidenum">
              <a:rPr lang="en-US" smtClean="0"/>
              <a:pPr/>
              <a:t>‹#›</a:t>
            </a:fld>
            <a:endParaRPr lang="en-US"/>
          </a:p>
        </p:txBody>
      </p:sp>
    </p:spTree>
    <p:extLst>
      <p:ext uri="{BB962C8B-B14F-4D97-AF65-F5344CB8AC3E}">
        <p14:creationId xmlns:p14="http://schemas.microsoft.com/office/powerpoint/2010/main" val="227521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17404F-2166-4BB4-87AF-2DF1DBD94F21}" type="datetimeFigureOut">
              <a:rPr lang="en-US" smtClean="0"/>
              <a:pPr/>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24383-3E42-428D-8C6D-A19136BFB428}" type="slidenum">
              <a:rPr lang="en-US" smtClean="0"/>
              <a:pPr/>
              <a:t>‹#›</a:t>
            </a:fld>
            <a:endParaRPr lang="en-US"/>
          </a:p>
        </p:txBody>
      </p:sp>
    </p:spTree>
    <p:extLst>
      <p:ext uri="{BB962C8B-B14F-4D97-AF65-F5344CB8AC3E}">
        <p14:creationId xmlns:p14="http://schemas.microsoft.com/office/powerpoint/2010/main" val="3101969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A628B-A5BE-42DB-8D82-5ACECE545EE2}" type="datetimeFigureOut">
              <a:rPr lang="en-US" smtClean="0"/>
              <a:pPr/>
              <a:t>5/13/2020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8752E-BB85-4C1B-8DF4-DA1E793B446E}" type="slidenum">
              <a:rPr lang="en-US" smtClean="0"/>
              <a:pPr/>
              <a:t>‹#›</a:t>
            </a:fld>
            <a:endParaRPr lang="en-US"/>
          </a:p>
        </p:txBody>
      </p:sp>
    </p:spTree>
    <p:extLst>
      <p:ext uri="{BB962C8B-B14F-4D97-AF65-F5344CB8AC3E}">
        <p14:creationId xmlns:p14="http://schemas.microsoft.com/office/powerpoint/2010/main" val="26951946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6" name="Title 4"/>
          <p:cNvSpPr txBox="1">
            <a:spLocks/>
          </p:cNvSpPr>
          <p:nvPr/>
        </p:nvSpPr>
        <p:spPr>
          <a:xfrm>
            <a:off x="65315" y="4455470"/>
            <a:ext cx="5324103" cy="1562941"/>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4400" kern="1200">
                <a:solidFill>
                  <a:srgbClr val="007DC3"/>
                </a:solidFill>
                <a:latin typeface="+mj-lt"/>
                <a:ea typeface="+mj-ea"/>
                <a:cs typeface="+mj-cs"/>
              </a:defRPr>
            </a:lvl1pPr>
          </a:lstStyle>
          <a:p>
            <a:pPr algn="l"/>
            <a:r>
              <a:rPr lang="en-US" sz="4800" dirty="0">
                <a:latin typeface="+mn-lt"/>
                <a:cs typeface="Arial" panose="020B0604020202020204" pitchFamily="34" charset="0"/>
              </a:rPr>
              <a:t>OpenHack with IBM</a:t>
            </a:r>
          </a:p>
          <a:p>
            <a:pPr algn="l"/>
            <a:r>
              <a:rPr lang="en-US" sz="4800" dirty="0">
                <a:latin typeface="+mn-lt"/>
                <a:cs typeface="Arial" panose="020B0604020202020204" pitchFamily="34" charset="0"/>
              </a:rPr>
              <a:t>Call for Code 2020: COVID-19</a:t>
            </a:r>
          </a:p>
        </p:txBody>
      </p:sp>
    </p:spTree>
    <p:extLst>
      <p:ext uri="{BB962C8B-B14F-4D97-AF65-F5344CB8AC3E}">
        <p14:creationId xmlns:p14="http://schemas.microsoft.com/office/powerpoint/2010/main" val="1520382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700" dirty="0">
                <a:latin typeface="+mn-lt"/>
              </a:rPr>
              <a:t>Team and Use Case</a:t>
            </a:r>
          </a:p>
        </p:txBody>
      </p:sp>
      <p:graphicFrame>
        <p:nvGraphicFramePr>
          <p:cNvPr id="2" name="Table 1"/>
          <p:cNvGraphicFramePr>
            <a:graphicFrameLocks noGrp="1"/>
          </p:cNvGraphicFramePr>
          <p:nvPr>
            <p:extLst>
              <p:ext uri="{D42A27DB-BD31-4B8C-83A1-F6EECF244321}">
                <p14:modId xmlns:p14="http://schemas.microsoft.com/office/powerpoint/2010/main" val="1479316532"/>
              </p:ext>
            </p:extLst>
          </p:nvPr>
        </p:nvGraphicFramePr>
        <p:xfrm>
          <a:off x="686408" y="1015332"/>
          <a:ext cx="11048392" cy="4785602"/>
        </p:xfrm>
        <a:graphic>
          <a:graphicData uri="http://schemas.openxmlformats.org/drawingml/2006/table">
            <a:tbl>
              <a:tblPr bandRow="1">
                <a:tableStyleId>{5C22544A-7EE6-4342-B048-85BDC9FD1C3A}</a:tableStyleId>
              </a:tblPr>
              <a:tblGrid>
                <a:gridCol w="2446482">
                  <a:extLst>
                    <a:ext uri="{9D8B030D-6E8A-4147-A177-3AD203B41FA5}">
                      <a16:colId xmlns:a16="http://schemas.microsoft.com/office/drawing/2014/main" val="35749580"/>
                    </a:ext>
                  </a:extLst>
                </a:gridCol>
                <a:gridCol w="3465661">
                  <a:extLst>
                    <a:ext uri="{9D8B030D-6E8A-4147-A177-3AD203B41FA5}">
                      <a16:colId xmlns:a16="http://schemas.microsoft.com/office/drawing/2014/main" val="342463594"/>
                    </a:ext>
                  </a:extLst>
                </a:gridCol>
                <a:gridCol w="2916400">
                  <a:extLst>
                    <a:ext uri="{9D8B030D-6E8A-4147-A177-3AD203B41FA5}">
                      <a16:colId xmlns:a16="http://schemas.microsoft.com/office/drawing/2014/main" val="524786007"/>
                    </a:ext>
                  </a:extLst>
                </a:gridCol>
                <a:gridCol w="2219849">
                  <a:extLst>
                    <a:ext uri="{9D8B030D-6E8A-4147-A177-3AD203B41FA5}">
                      <a16:colId xmlns:a16="http://schemas.microsoft.com/office/drawing/2014/main" val="1895982355"/>
                    </a:ext>
                  </a:extLst>
                </a:gridCol>
              </a:tblGrid>
              <a:tr h="329955">
                <a:tc>
                  <a:txBody>
                    <a:bodyPr/>
                    <a:lstStyle/>
                    <a:p>
                      <a:pPr marL="0" algn="l" defTabSz="914400" rtl="0" eaLnBrk="1" latinLnBrk="0" hangingPunct="1"/>
                      <a:r>
                        <a:rPr lang="en-US" sz="1600" i="1" kern="1200" dirty="0">
                          <a:solidFill>
                            <a:srgbClr val="007DC3"/>
                          </a:solidFill>
                          <a:latin typeface="+mn-lt"/>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Team Member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Mail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8647123"/>
                  </a:ext>
                </a:extLst>
              </a:tr>
              <a:tr h="342773">
                <a:tc rowSpan="5">
                  <a:txBody>
                    <a:bodyPr/>
                    <a:lstStyle/>
                    <a:p>
                      <a:pPr marL="0" algn="l" defTabSz="914400" rtl="0" eaLnBrk="1" latinLnBrk="0" hangingPunct="1"/>
                      <a:r>
                        <a:rPr lang="en-US" sz="1600" i="0" kern="1200" dirty="0">
                          <a:solidFill>
                            <a:schemeClr val="tx1"/>
                          </a:solidFill>
                          <a:latin typeface="+mn-lt"/>
                          <a:ea typeface="+mn-ea"/>
                          <a:cs typeface="Arial" panose="020B0604020202020204" pitchFamily="34" charset="0"/>
                        </a:rPr>
                        <a:t>CRISIS HACKERS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Asha_V01@infosys.com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7316120"/>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err="1"/>
                        <a:t>Sumita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sumita.kale@infosys.com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6641921"/>
                  </a:ext>
                </a:extLst>
              </a:tr>
              <a:tr h="342773">
                <a:tc vMerge="1">
                  <a:txBody>
                    <a:bodyPr/>
                    <a:lstStyle/>
                    <a:p>
                      <a:endParaRPr lang="en-US"/>
                    </a:p>
                  </a:txBody>
                  <a:tcPr/>
                </a:tc>
                <a:tc>
                  <a:txBody>
                    <a:bodyPr/>
                    <a:lstStyle/>
                    <a:p>
                      <a:r>
                        <a:rPr lang="en-US" sz="1200" dirty="0"/>
                        <a:t>Vinay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Vinay.sharma02@infosys.com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INS-ADM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2411329"/>
                  </a:ext>
                </a:extLst>
              </a:tr>
              <a:tr h="342773">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857186"/>
                  </a:ext>
                </a:extLst>
              </a:tr>
              <a:tr h="342773">
                <a:tc vMerge="1">
                  <a:txBody>
                    <a:bodyPr/>
                    <a:lstStyle/>
                    <a:p>
                      <a:endParaRPr lang="en-US"/>
                    </a:p>
                  </a:txBody>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3671531"/>
                  </a:ext>
                </a:extLst>
              </a:tr>
              <a:tr h="2690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kern="1200" dirty="0">
                          <a:solidFill>
                            <a:srgbClr val="007DC3"/>
                          </a:solidFill>
                          <a:latin typeface="+mn-lt"/>
                          <a:ea typeface="+mn-ea"/>
                          <a:cs typeface="Arial" panose="020B0604020202020204" pitchFamily="34" charset="0"/>
                        </a:rPr>
                        <a:t>Use Case description</a:t>
                      </a:r>
                    </a:p>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r>
                        <a:rPr lang="en-US" sz="1200" b="1" dirty="0"/>
                        <a:t>Crisis communication</a:t>
                      </a:r>
                    </a:p>
                    <a:p>
                      <a:endParaRPr lang="en-US" sz="1200" b="1" dirty="0"/>
                    </a:p>
                    <a:p>
                      <a:r>
                        <a:rPr lang="en-US" sz="1200" b="0" dirty="0"/>
                        <a:t>Whether via text, phone, websites, or communication apps, conversing with </a:t>
                      </a:r>
                      <a:r>
                        <a:rPr lang="en-US" sz="1200" b="1" dirty="0"/>
                        <a:t>chatbots</a:t>
                      </a:r>
                      <a:r>
                        <a:rPr lang="en-US" sz="1200" b="0" dirty="0"/>
                        <a:t> and other AI-enabled resources can play a critical role in helping communities quickly understand crucial information and free up customer service resources to focus on higher-level issues.</a:t>
                      </a:r>
                    </a:p>
                    <a:p>
                      <a:endParaRPr lang="en-US" sz="1200" b="0" dirty="0"/>
                    </a:p>
                    <a:p>
                      <a:r>
                        <a:rPr lang="en-US" sz="1200" b="0" dirty="0"/>
                        <a:t>End-user can converse</a:t>
                      </a:r>
                      <a:r>
                        <a:rPr lang="en-US" sz="1200" b="0" baseline="0" dirty="0"/>
                        <a:t> with this Chatbot for getting – </a:t>
                      </a:r>
                    </a:p>
                    <a:p>
                      <a:pPr marL="171450" indent="-171450">
                        <a:buFont typeface="Arial" panose="020B0604020202020204" pitchFamily="34" charset="0"/>
                        <a:buChar char="•"/>
                      </a:pPr>
                      <a:r>
                        <a:rPr lang="en-US" sz="1200" b="0" baseline="0" dirty="0"/>
                        <a:t>Basic Information related to COVID-19.</a:t>
                      </a:r>
                    </a:p>
                    <a:p>
                      <a:pPr marL="171450" indent="-171450">
                        <a:buFont typeface="Arial" panose="020B0604020202020204" pitchFamily="34" charset="0"/>
                        <a:buChar char="•"/>
                      </a:pPr>
                      <a:r>
                        <a:rPr lang="en-US" sz="1200" b="0" baseline="0" dirty="0"/>
                        <a:t>Information about the increase in case in user’s vicinity in last 24 hour.</a:t>
                      </a:r>
                    </a:p>
                    <a:p>
                      <a:pPr marL="171450" indent="-171450">
                        <a:buFont typeface="Arial" panose="020B0604020202020204" pitchFamily="34" charset="0"/>
                        <a:buChar char="•"/>
                      </a:pPr>
                      <a:r>
                        <a:rPr lang="en-US" sz="1200" b="0" baseline="0" dirty="0"/>
                        <a:t>Statistics about the </a:t>
                      </a:r>
                      <a:r>
                        <a:rPr lang="en-US" sz="1200" b="0" baseline="0" dirty="0" err="1"/>
                        <a:t>Covid</a:t>
                      </a:r>
                      <a:r>
                        <a:rPr lang="en-US" sz="1200" b="0" baseline="0" dirty="0"/>
                        <a:t> cases for a country.</a:t>
                      </a:r>
                    </a:p>
                    <a:p>
                      <a:pPr marL="171450" indent="-171450">
                        <a:buFont typeface="Arial" panose="020B0604020202020204" pitchFamily="34" charset="0"/>
                        <a:buChar char="•"/>
                      </a:pPr>
                      <a:r>
                        <a:rPr lang="en-US" sz="1200" b="0" baseline="0" dirty="0"/>
                        <a:t>Latest News in any area/country/state.</a:t>
                      </a:r>
                    </a:p>
                    <a:p>
                      <a:pPr marL="171450" indent="-171450">
                        <a:buFont typeface="Arial" panose="020B0604020202020204" pitchFamily="34" charset="0"/>
                        <a:buChar char="•"/>
                      </a:pPr>
                      <a:r>
                        <a:rPr lang="en-US" sz="1200" b="0" baseline="0" dirty="0"/>
                        <a:t>Details of the symptoms of Covid-19</a:t>
                      </a:r>
                      <a:endParaRPr 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bl>
          </a:graphicData>
        </a:graphic>
      </p:graphicFrame>
    </p:spTree>
    <p:extLst>
      <p:ext uri="{BB962C8B-B14F-4D97-AF65-F5344CB8AC3E}">
        <p14:creationId xmlns:p14="http://schemas.microsoft.com/office/powerpoint/2010/main" val="10188482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Use Case</a:t>
            </a:r>
          </a:p>
        </p:txBody>
      </p:sp>
      <p:sp>
        <p:nvSpPr>
          <p:cNvPr id="2" name="Text Placeholder 1"/>
          <p:cNvSpPr>
            <a:spLocks noGrp="1"/>
          </p:cNvSpPr>
          <p:nvPr>
            <p:ph type="body" sz="quarter" idx="10"/>
          </p:nvPr>
        </p:nvSpPr>
        <p:spPr>
          <a:xfrm>
            <a:off x="263925" y="979287"/>
            <a:ext cx="11229263" cy="4862714"/>
          </a:xfrm>
        </p:spPr>
        <p:txBody>
          <a:bodyPr>
            <a:normAutofit/>
          </a:bodyPr>
          <a:lstStyle/>
          <a:p>
            <a:pPr marL="0" indent="0">
              <a:buNone/>
            </a:pPr>
            <a:r>
              <a:rPr lang="en-US" sz="1600" dirty="0">
                <a:solidFill>
                  <a:srgbClr val="007DC3"/>
                </a:solidFill>
                <a:latin typeface="+mn-lt"/>
              </a:rPr>
              <a:t>OUR UNDERSTANDING OF USE CASE</a:t>
            </a:r>
          </a:p>
          <a:p>
            <a:pPr marL="580557" lvl="2" indent="0">
              <a:buNone/>
            </a:pPr>
            <a:endParaRPr lang="en-US" sz="1600" dirty="0">
              <a:solidFill>
                <a:srgbClr val="007DC3"/>
              </a:solidFill>
              <a:latin typeface="+mn-lt"/>
            </a:endParaRP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CONTEXT</a:t>
            </a:r>
          </a:p>
          <a:p>
            <a:pPr marL="866307" lvl="2" indent="-285750">
              <a:buFont typeface="Wingdings" panose="05000000000000000000" pitchFamily="2" charset="2"/>
              <a:buChar char="Ø"/>
            </a:pPr>
            <a:r>
              <a:rPr lang="en-US" sz="1200" dirty="0">
                <a:solidFill>
                  <a:schemeClr val="tx1"/>
                </a:solidFill>
                <a:latin typeface="+mn-lt"/>
              </a:rPr>
              <a:t>In times of crisis like Covid-19 pandemic, communications systems are often overwhelmed with people trying to find basic information about testing, symptoms, community response, and other resources. When communication lines get clogged, people who need real help can't get through. Chatbots help respond to tens, even hundreds of thousands of messages a day.</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RELEVANCE </a:t>
            </a:r>
          </a:p>
          <a:p>
            <a:pPr marL="866307" lvl="2" indent="-285750">
              <a:buFont typeface="Wingdings" panose="05000000000000000000" pitchFamily="2" charset="2"/>
              <a:buChar char="Ø"/>
            </a:pPr>
            <a:r>
              <a:rPr lang="en-US" sz="1200" dirty="0">
                <a:solidFill>
                  <a:schemeClr val="tx1"/>
                </a:solidFill>
                <a:latin typeface="+mn-lt"/>
              </a:rPr>
              <a:t>Communication and awareness is the hour of the need, people can use this bot and embed in their existing application if they want. Chatbots can help everyone by providing them timely awareness of the happenings of this pandemic.</a:t>
            </a:r>
            <a:r>
              <a:rPr lang="en-US" sz="1600" dirty="0">
                <a:solidFill>
                  <a:srgbClr val="007DC3"/>
                </a:solidFill>
                <a:latin typeface="+mn-lt"/>
              </a:rPr>
              <a:t> 	</a:t>
            </a:r>
          </a:p>
          <a:p>
            <a:pPr marL="866307" lvl="2" indent="-285750">
              <a:buFont typeface="Wingdings" panose="05000000000000000000" pitchFamily="2" charset="2"/>
              <a:buChar char="Ø"/>
            </a:pPr>
            <a:endParaRPr lang="en-US" sz="1600" dirty="0">
              <a:solidFill>
                <a:srgbClr val="007DC3"/>
              </a:solidFill>
              <a:latin typeface="+mn-lt"/>
            </a:endParaRPr>
          </a:p>
          <a:p>
            <a:pPr marL="866307" lvl="2" indent="-285750">
              <a:buFont typeface="Wingdings" panose="05000000000000000000" pitchFamily="2" charset="2"/>
              <a:buChar char="Ø"/>
            </a:pPr>
            <a:r>
              <a:rPr lang="en-US" sz="1600" b="1" dirty="0">
                <a:solidFill>
                  <a:srgbClr val="007DC3"/>
                </a:solidFill>
                <a:latin typeface="+mn-lt"/>
              </a:rPr>
              <a:t>BUSINESS SOLUTION</a:t>
            </a:r>
          </a:p>
          <a:p>
            <a:pPr marL="866307" lvl="2" indent="-285750">
              <a:buFont typeface="Wingdings" panose="05000000000000000000" pitchFamily="2" charset="2"/>
              <a:buChar char="Ø"/>
            </a:pPr>
            <a:r>
              <a:rPr lang="en-US" sz="1200" dirty="0">
                <a:solidFill>
                  <a:schemeClr val="tx1"/>
                </a:solidFill>
                <a:latin typeface="+mn-lt"/>
              </a:rPr>
              <a:t>It is not possible for a single person to respond to multiple queries parallel, </a:t>
            </a:r>
            <a:r>
              <a:rPr lang="en-US" sz="1200" b="1" dirty="0">
                <a:solidFill>
                  <a:schemeClr val="tx1"/>
                </a:solidFill>
                <a:latin typeface="+mn-lt"/>
              </a:rPr>
              <a:t>Chatbots</a:t>
            </a:r>
            <a:r>
              <a:rPr lang="en-US" sz="1200" dirty="0">
                <a:solidFill>
                  <a:schemeClr val="tx1"/>
                </a:solidFill>
                <a:latin typeface="+mn-lt"/>
              </a:rPr>
              <a:t> can do that easily. We will have a </a:t>
            </a:r>
            <a:r>
              <a:rPr lang="en-US" sz="1200" b="1" dirty="0">
                <a:solidFill>
                  <a:schemeClr val="tx1"/>
                </a:solidFill>
                <a:latin typeface="+mn-lt"/>
              </a:rPr>
              <a:t>AI-Voice Enabled </a:t>
            </a:r>
            <a:r>
              <a:rPr lang="en-US" sz="1200" dirty="0">
                <a:solidFill>
                  <a:schemeClr val="tx1"/>
                </a:solidFill>
                <a:latin typeface="+mn-lt"/>
              </a:rPr>
              <a:t>Chatbot that will help answer many queries revolving around COVID-19. </a:t>
            </a:r>
          </a:p>
          <a:p>
            <a:pPr marL="866307" lvl="2" indent="-285750">
              <a:buFont typeface="Wingdings" panose="05000000000000000000" pitchFamily="2" charset="2"/>
              <a:buChar char="Ø"/>
            </a:pPr>
            <a:endParaRPr lang="en-US" sz="1600" dirty="0">
              <a:solidFill>
                <a:srgbClr val="007DC3"/>
              </a:solidFill>
              <a:latin typeface="+mn-lt"/>
            </a:endParaRPr>
          </a:p>
          <a:p>
            <a:pPr marL="0" indent="0">
              <a:buNone/>
            </a:pPr>
            <a:endParaRPr lang="en-US" sz="1600" i="1" dirty="0">
              <a:solidFill>
                <a:schemeClr val="accent1"/>
              </a:solidFill>
              <a:latin typeface="+mn-lt"/>
            </a:endParaRPr>
          </a:p>
        </p:txBody>
      </p:sp>
    </p:spTree>
    <p:extLst>
      <p:ext uri="{BB962C8B-B14F-4D97-AF65-F5344CB8AC3E}">
        <p14:creationId xmlns:p14="http://schemas.microsoft.com/office/powerpoint/2010/main" val="590264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E9A3-3DAD-4160-A447-3D71D56055C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0E33A21-8784-4B2A-BE88-27C20C6355A3}"/>
              </a:ext>
            </a:extLst>
          </p:cNvPr>
          <p:cNvSpPr>
            <a:spLocks noGrp="1"/>
          </p:cNvSpPr>
          <p:nvPr>
            <p:ph type="body" sz="quarter" idx="10"/>
          </p:nvPr>
        </p:nvSpPr>
        <p:spPr/>
        <p:txBody>
          <a:bodyPr/>
          <a:lstStyle/>
          <a:p>
            <a:r>
              <a:rPr lang="en-US" dirty="0"/>
              <a:t>a.	Use case explanation and scope - 2 minutes</a:t>
            </a:r>
          </a:p>
          <a:p>
            <a:r>
              <a:rPr lang="en-US" dirty="0"/>
              <a:t>b.	Architecture and technical design of the solution - 2 minutes</a:t>
            </a:r>
          </a:p>
          <a:p>
            <a:r>
              <a:rPr lang="en-US" dirty="0"/>
              <a:t>c.	Working demo of the solution from desktop/laptop - 4 minutes</a:t>
            </a:r>
          </a:p>
          <a:p>
            <a:r>
              <a:rPr lang="en-US" dirty="0"/>
              <a:t>d.	Questions and Answer Session - 3 minutes</a:t>
            </a:r>
          </a:p>
          <a:p>
            <a:endParaRPr lang="en-US" dirty="0"/>
          </a:p>
        </p:txBody>
      </p:sp>
    </p:spTree>
    <p:extLst>
      <p:ext uri="{BB962C8B-B14F-4D97-AF65-F5344CB8AC3E}">
        <p14:creationId xmlns:p14="http://schemas.microsoft.com/office/powerpoint/2010/main" val="22426135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p:txBody>
          <a:bodyPr/>
          <a:lstStyle/>
          <a:p>
            <a:r>
              <a:rPr lang="en-US" sz="2700" dirty="0">
                <a:latin typeface="+mn-lt"/>
                <a:sym typeface="Calibri"/>
              </a:rPr>
              <a:t>Technical Solution</a:t>
            </a:r>
          </a:p>
        </p:txBody>
      </p:sp>
      <p:sp>
        <p:nvSpPr>
          <p:cNvPr id="2" name="Text Placeholder 1"/>
          <p:cNvSpPr>
            <a:spLocks noGrp="1"/>
          </p:cNvSpPr>
          <p:nvPr>
            <p:ph type="body" sz="quarter" idx="10"/>
          </p:nvPr>
        </p:nvSpPr>
        <p:spPr>
          <a:xfrm>
            <a:off x="183464" y="804333"/>
            <a:ext cx="11229263" cy="5718397"/>
          </a:xfrm>
        </p:spPr>
        <p:txBody>
          <a:bodyPr>
            <a:normAutofit lnSpcReduction="10000"/>
          </a:bodyPr>
          <a:lstStyle/>
          <a:p>
            <a:pPr>
              <a:buFont typeface="Wingdings" panose="05000000000000000000" pitchFamily="2" charset="2"/>
              <a:buChar char="Ø"/>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SOLUTION ARCHITECTURE</a:t>
            </a:r>
          </a:p>
          <a:p>
            <a:pPr marL="770693" lvl="1" indent="-182880"/>
            <a:r>
              <a:rPr lang="en-US" dirty="0">
                <a:solidFill>
                  <a:srgbClr val="007DC3"/>
                </a:solidFill>
                <a:latin typeface="+mn-lt"/>
              </a:rPr>
              <a:t>Design</a:t>
            </a:r>
          </a:p>
          <a:p>
            <a:pPr marL="759263" lvl="1" indent="-171450"/>
            <a:r>
              <a:rPr lang="en-US" sz="1200" dirty="0">
                <a:solidFill>
                  <a:srgbClr val="007DC3"/>
                </a:solidFill>
                <a:latin typeface="+mn-lt"/>
              </a:rPr>
              <a:t>	</a:t>
            </a:r>
            <a:r>
              <a:rPr lang="en-US" sz="1200" dirty="0">
                <a:solidFill>
                  <a:schemeClr val="tx1"/>
                </a:solidFill>
                <a:latin typeface="+mn-lt"/>
              </a:rPr>
              <a:t>Web Application will be used for chatbot interface with IBM Watson assistant and Watson discovery.</a:t>
            </a:r>
          </a:p>
          <a:p>
            <a:pPr marL="587813" lvl="1" indent="0">
              <a:buNone/>
            </a:pPr>
            <a:endParaRPr lang="en-US" dirty="0">
              <a:solidFill>
                <a:srgbClr val="007DC3"/>
              </a:solidFill>
              <a:latin typeface="+mn-lt"/>
            </a:endParaRPr>
          </a:p>
          <a:p>
            <a:pPr marL="770693" lvl="1" indent="-182880"/>
            <a:r>
              <a:rPr lang="en-US" dirty="0">
                <a:solidFill>
                  <a:srgbClr val="007DC3"/>
                </a:solidFill>
                <a:latin typeface="+mn-lt"/>
              </a:rPr>
              <a:t>Deployment</a:t>
            </a:r>
          </a:p>
          <a:p>
            <a:pPr marL="873563" lvl="1" indent="-285750"/>
            <a:r>
              <a:rPr lang="en-US" dirty="0">
                <a:solidFill>
                  <a:srgbClr val="007DC3"/>
                </a:solidFill>
                <a:latin typeface="+mn-lt"/>
              </a:rPr>
              <a:t>	</a:t>
            </a:r>
            <a:r>
              <a:rPr lang="en-US" sz="1200" dirty="0">
                <a:solidFill>
                  <a:schemeClr val="tx1"/>
                </a:solidFill>
                <a:latin typeface="+mn-lt"/>
              </a:rPr>
              <a:t>Public Web Application- User would be able to access the chatbot from Web browser independent of device(Mobile/Desktop/Laptop)</a:t>
            </a:r>
            <a:endParaRPr lang="en-US" dirty="0">
              <a:solidFill>
                <a:srgbClr val="007DC3"/>
              </a:solidFill>
              <a:latin typeface="+mn-lt"/>
            </a:endParaRPr>
          </a:p>
          <a:p>
            <a:pPr marL="873563" lvl="1" indent="-285750"/>
            <a:endParaRPr lang="en-US" dirty="0">
              <a:solidFill>
                <a:srgbClr val="007DC3"/>
              </a:solidFill>
              <a:latin typeface="+mn-lt"/>
            </a:endParaRPr>
          </a:p>
          <a:p>
            <a:pPr marL="770693" lvl="1" indent="-182880"/>
            <a:r>
              <a:rPr lang="en-US" dirty="0">
                <a:solidFill>
                  <a:srgbClr val="007DC3"/>
                </a:solidFill>
                <a:latin typeface="+mn-lt"/>
              </a:rPr>
              <a:t>How did you arrive this solution?</a:t>
            </a:r>
          </a:p>
          <a:p>
            <a:pPr marL="770693" lvl="1" indent="-182880"/>
            <a:r>
              <a:rPr lang="en-US" sz="1200" dirty="0">
                <a:solidFill>
                  <a:schemeClr val="tx1"/>
                </a:solidFill>
                <a:latin typeface="+mn-lt"/>
              </a:rPr>
              <a:t>Chatbot is much needed at the hour as communication, knowledge and awareness is the key to fight this pandemic</a:t>
            </a:r>
          </a:p>
          <a:p>
            <a:pPr marL="0" indent="0">
              <a:buNone/>
            </a:pPr>
            <a:endParaRPr lang="en-US" sz="1600" dirty="0">
              <a:solidFill>
                <a:srgbClr val="007DC3"/>
              </a:solidFill>
              <a:latin typeface="+mn-lt"/>
            </a:endParaRPr>
          </a:p>
          <a:p>
            <a:pPr marL="0" indent="0">
              <a:buNone/>
            </a:pPr>
            <a:endParaRPr lang="en-US" sz="1600" dirty="0">
              <a:solidFill>
                <a:srgbClr val="007DC3"/>
              </a:solidFill>
              <a:latin typeface="+mn-lt"/>
            </a:endParaRPr>
          </a:p>
          <a:p>
            <a:pPr>
              <a:buFont typeface="Wingdings" panose="05000000000000000000" pitchFamily="2" charset="2"/>
              <a:buChar char="Ø"/>
            </a:pPr>
            <a:r>
              <a:rPr lang="en-US" sz="1600" dirty="0">
                <a:solidFill>
                  <a:srgbClr val="007DC3"/>
                </a:solidFill>
                <a:latin typeface="+mn-lt"/>
              </a:rPr>
              <a:t>TECHNOLOGY STACK</a:t>
            </a:r>
            <a:endParaRPr lang="en-US" sz="1600" i="1" dirty="0">
              <a:solidFill>
                <a:srgbClr val="007DC3"/>
              </a:solidFill>
              <a:latin typeface="+mn-lt"/>
            </a:endParaRPr>
          </a:p>
          <a:p>
            <a:pPr marL="770693" lvl="1" indent="-182880"/>
            <a:r>
              <a:rPr lang="en-US" sz="1200" dirty="0">
                <a:solidFill>
                  <a:schemeClr val="tx1"/>
                </a:solidFill>
                <a:latin typeface="+mn-lt"/>
              </a:rPr>
              <a:t>IBM Watson</a:t>
            </a:r>
          </a:p>
          <a:p>
            <a:pPr marL="770693" lvl="1" indent="-182880"/>
            <a:r>
              <a:rPr lang="en-US" sz="1200" dirty="0">
                <a:solidFill>
                  <a:schemeClr val="tx1"/>
                </a:solidFill>
                <a:latin typeface="+mn-lt"/>
              </a:rPr>
              <a:t>IBM Discovery</a:t>
            </a:r>
          </a:p>
          <a:p>
            <a:pPr marL="770693" lvl="1" indent="-182880"/>
            <a:r>
              <a:rPr lang="en-US" sz="1200" dirty="0">
                <a:solidFill>
                  <a:schemeClr val="tx1"/>
                </a:solidFill>
                <a:latin typeface="+mn-lt"/>
              </a:rPr>
              <a:t>IBM Text-To-Speech</a:t>
            </a:r>
          </a:p>
          <a:p>
            <a:pPr marL="770693" lvl="1" indent="-182880"/>
            <a:r>
              <a:rPr lang="en-US" sz="1200" dirty="0">
                <a:solidFill>
                  <a:schemeClr val="tx1"/>
                </a:solidFill>
                <a:latin typeface="+mn-lt"/>
              </a:rPr>
              <a:t>IBM Speech-To-Text </a:t>
            </a:r>
          </a:p>
          <a:p>
            <a:pPr marL="770693" lvl="1" indent="-182880"/>
            <a:r>
              <a:rPr lang="en-US" sz="1200" dirty="0">
                <a:solidFill>
                  <a:schemeClr val="tx1"/>
                </a:solidFill>
                <a:latin typeface="+mn-lt"/>
              </a:rPr>
              <a:t>IBM Cloud Functions</a:t>
            </a:r>
          </a:p>
          <a:p>
            <a:pPr marL="770693" lvl="1" indent="-182880"/>
            <a:r>
              <a:rPr lang="en-US" sz="1200" dirty="0">
                <a:solidFill>
                  <a:schemeClr val="tx1"/>
                </a:solidFill>
                <a:latin typeface="+mn-lt"/>
              </a:rPr>
              <a:t>Node-Red is used to integrate multiple IBM cloud resources and to create the web application.</a:t>
            </a:r>
          </a:p>
          <a:p>
            <a:pPr marL="587813" lvl="1" indent="0">
              <a:buNone/>
            </a:pPr>
            <a:endParaRPr lang="en-US" sz="1200" dirty="0">
              <a:solidFill>
                <a:schemeClr val="tx1"/>
              </a:solidFill>
              <a:latin typeface="+mn-lt"/>
            </a:endParaRPr>
          </a:p>
          <a:p>
            <a:pPr marL="770693" lvl="1" indent="-182880"/>
            <a:r>
              <a:rPr lang="en-US" dirty="0">
                <a:solidFill>
                  <a:srgbClr val="007DC3"/>
                </a:solidFill>
                <a:latin typeface="+mn-lt"/>
              </a:rPr>
              <a:t>Why did you choose this stack?</a:t>
            </a:r>
          </a:p>
          <a:p>
            <a:pPr marL="770693" lvl="1" indent="-182880"/>
            <a:r>
              <a:rPr lang="en-US" sz="1200" dirty="0">
                <a:solidFill>
                  <a:schemeClr val="tx1"/>
                </a:solidFill>
                <a:latin typeface="+mn-lt"/>
              </a:rPr>
              <a:t>Open source and easily available tools/softwares that can be integrated to achieve the implementation</a:t>
            </a:r>
          </a:p>
          <a:p>
            <a:pPr marL="0" indent="0">
              <a:buNone/>
            </a:pPr>
            <a:endParaRPr lang="en-US" i="1" dirty="0">
              <a:solidFill>
                <a:schemeClr val="accent1"/>
              </a:solidFill>
            </a:endParaRPr>
          </a:p>
        </p:txBody>
      </p:sp>
    </p:spTree>
    <p:extLst>
      <p:ext uri="{BB962C8B-B14F-4D97-AF65-F5344CB8AC3E}">
        <p14:creationId xmlns:p14="http://schemas.microsoft.com/office/powerpoint/2010/main" val="22076132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Flow Diagram </a:t>
            </a:r>
          </a:p>
        </p:txBody>
      </p:sp>
      <p:sp>
        <p:nvSpPr>
          <p:cNvPr id="2050" name="AutoShape 2"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image/png;base64,iVBORw0KGgoAAAANSUhEUgAAAr0AAAKXCAYAAACPE/KIAAAgAElEQVR4XuydCZgU1bm/f4PIJigwIxgRREFRcIlEo7gEcUWN9yZqJKJcTbwqAqKsNyoqKmqiAi6AYK5Rg6IkYv6JIe4gccHEJaIBQXGJiDE4AyMQNofp/3PaOXNryu6Z7qruru3t59EZpqvO+b73q55+5+tTVWXiAQEIQCAgAhMnLmz+WVu1b95M7ZtJ7cvK1H67+br96++l2rYBhVaEaZttTKVUndpB1TtI1eb7Wqm6plbVu29U9cSJA2qKMClDQgACEIBAHYEySEAAAhAoFYHL71jQa3tt6khph36S+ao+pZo77POklHq7TGV/Vkovle1Y+/rdI4//IOwxEx8EIACBKBFAeqNULWKFQMQIXH7HC4fVbE8dVVamw5XS4SrTXu4UWuzYvLZVy+bNWu7YXC1bfP1fq7qvOzbfIWIZZw/3q5rt2rqtRlu21aS/pv/7qkZbttbUbvuqplmGPd9XWWqx1Oz1Hcr06p1XHPtabGCQCAQgAIEACCC9AUBnSgjEmcDFP392lxYtmp+Vks4qkwY6czVi27m8rb616y7ao/Mu6tJplzijyCu3z75Yr39+sV6fffGlzPdGip2PlPRUmfTYtm01j937sxO/zGtwNoYABCAAASG9HAQQgEBBCFw25YVjalV7VpnKzpTUxQxqOrV77t5BnTu2024V7ZDcPEh/Xrle/6zcIPP148/WyXSK6x6rU0rNa6Zmj909+tgX8xiSTSEAAQgkmgDSm+jykzwE/BMYMeX5n5RphyEppQbY0UwHt0fXcvXsWqG2bVr6nyThI2zctFUrV1Xqg1VVWr3m/5q8ZSpbmNL22dNGH39/whGRPgQgAIEmCSC9TSJiAwhAIBOBy+76c+/U9poJSpWdY55v07rFV/t223VHI7ssWyjeMWOk18jve5988dWmzdt2TM9UlnqkbIfmk+4e+b1lxZuZkSEAAQhEmwDSG+36ET0EAiEwfPLCK8rKNEFSeeuWO9Z894BuzXv36JxezsCjNATMcodlH/xLf/37JzWbt37VXFJVKqVJ08cMuKM0ETALBCAAgWgRQHqjVS+ihUCgBEZOfv7I2rJmRnZPMYH03ruzDu3TVe3btQ40riRPXr1hs15fukrLPvyXxfBks1TtpLvGHP9KkrmQOwQgAAE3AaSXYwICEMiJwIjJz09UWbOrJTXftUPbtOzu060ip33ZqPgE3v+kMi2/X6zbaCarUZkmTRs14Priz8wMEIAABKJBAOmNRp2IEgKBErhs6sKpqZSuMEEY2T2sT1eWMgRakcyTmyUPry1dlZZf80ip7K7po4+9PIShEhIEIACBkhNAekuOnAkhEC0Cw6cuvL8spQvMTSNOPGJf7b1HebQSSGC0H35apWdffc9e6/ehaaMHDEkgBlKGAAQg0IAA0ssBAQEIZCRwxdSF7b9K6ddl0um7tG2lE/v10u677gytiBAwV3kw4rt+4xYT8fzmZTrvjlEDqiMSPmFCAAIQKDgBpLfgSBkQAtEnMHTqwu7NU3pI0lGdOrbVSf16qeMubaKfWMIyqPpyk55dvEJr1m5UmcpeSW0vO2/auP4fJQwD6UIAAhBIE0B6ORAgAIEGBMbcvrBiazM9J+ngbrt10ElH7qs2rVpAKaIENm3ZpqdfWaFVn6ebvEta1uqEyWMHVEY0HcKGAAQg4JkA0usZHTtCIJ4ERkx54V4pdVGPPcp1ytH7q1kzfk1EvdK1tSk9+dK7+uDTKtPr+OW00cdeHPWciB8CEIBAvgR4N8uXGNtDIMYELpv8/EWpsmb3mhtOnHnCQc1Z0hCfYq/9cpPmPfd2+kYWZanai+8ec/wv45MdmUAAAhBomgDS2zQjtoBAIghcNnnBwbVlZc+VSRXHH76P+vTYLRF5JynJpR98ruf/8r5SUmWzVOqEu8cctyRJ+ZMrBCCQbAJIb7LrT/YQqCcwYsoL86XUqUZ2jfTyiCcBI71GfqWyP00bfexp8cySrCAAAQh8kwDSy1EBAQio7m5r15nlDGccfyAnrsX4mDAntj3+/Dsyyx2Uqr1+2pjjJ8Y4XVKDAAQgUE8A6eVggAAENGLKwrfM1RpO+15vmRPYeMSbgDmhbf6fl5kk3502ekDveGdLdhCAAAS+JoD0ciRAIOEEhk9ecGpZWdn8zh3batDAQxJOIznpP/ynN1VV/W+zvvec6aMHPJqczMkUAhBIKgGkN6mVJ28I1BGwtxk++pC91Hf/PeCSEAKLl3ys15auMtL7++mjB/wgIWmTJgQgkGACSG+Ci0/qEKi7EcUXhsQF/3mYdt6pFVASQqB6w2b9+onX09nW1uhbM8YPMGe38YAABCAQWwJIb2xLS2IQaJrAiCkvjJJSU/bq0lGn9+/T9A5sESsC8557W6vXfGlyunLa6AE/j1VyJAMBCEDARQDp5ZCAQIIJjJiycLGkI045aj/ts+euCSaRzNRX/OMLPf3ycpP8q9NGD+iXTApkDQEIJIUA0puUSpMnBDIQGDH1hdVKpXYf8v1D1WHn1jBKGIF16zdr9h9fl8rKPps26tguCUufdCEAgYQRQHoTVnDShYAlcPGs13ds8e8N28y/R/z4aDVrxq+DpB0dtbUpTXv0pXTa23Zq1+LeSw79KmkMyBcCEEgOAd7lklNrMoVAAwLDpizs2Ux6v22blvrpD74bKjrTp0zSnbd+854Jt0//tf7jzME5x7ply2bdfO2Y9PZX3TBZrVo17Gabed587RVNnjFb7Tt8fX3iTD/LecIIbvir//dXbdy0VbXSPjNGD1gZwRQIGQIQgEBOBJDenDCxEQTiR2DE1EXHKVX7/O6ddtFZJxwUqgQLJZ5Ib9Nlfey5t/WZOZmtrNnx00b1X9D0HmwBAQhAIJoEkN5o1o2oIeCbwIgpL/xESv1q/70668R++/oer5ADNCa9TpFt23Zn/e+M23XMgJPqu7XV66o0ZtgQvbjwGZ32g0HpsNrtvIvnTq+z6/zj/7q4fhwbx6O/vjc9h+1C259vWJ++KoI+eP9d3XnvI9qrR69CIirYWM8ufk/vfvQvc6+in04bfez9BRuYgSAAAQiEjADSG7KCEA4ESkVgxOTnJ6qs2XWHH7inDj+wW6mmzWmeXKT3rTdeTcukeVx+8Tn672Fj00sfzL5Pz3+8wXPf/s4RnqT3w/dX6Mf/8T09+oc/q0N5+TfmsUsjnNv1PuiQ9JIKG19YZdcW4i/vfKK/vPMPKVV7/bQxx39zTUlOFWMjCEAAAuEngPSGv0ZECIGiEAh7p9e9pne/PgelRfZbXbqlpXL1qo/T3V3zMJ3dvocdqXN/cmn998NHT5Df5Q1WZs0cRnz7fvfI9Hy2m2zmNPPYf//nWefppNN+2Og64qIU08egdHp9wGNXCEAgUgSQ3kiVi2AhUDgCUV3T6xbZLZs3FU16W7VukxZYu4TByq/t+i5f+naDglw+fqIuHDYmUtLLmt7CvaYYCQIQCDcBpDfc9SE6CBSNQNiv3uC+qoIFkYv0dunaPb2cwTwau3rDH+bN0e8feyinqzeYbccO/6/0+uFrb75LN1w1Mt1dNp1e56Op7nLRCupxYK7e4BEcu0EAApEjgPRGrmQEDIHCEAjzdXpzWdNrKBixdXZ6jYDms6b3zb++kl6za09Ccy9bMKJrTpRzLquw8943Y3L95c4yrem127kvk1aY6hVmFK7TWxiOjAIBCESDANIbjToRJQSKQiCsd2TLdp3eTMsH3NLrvKpCU1dvMFBtB9cCdl6hwfzMGYtdV2xOTmvq6g1RkF7uyFaUlxWDQgACISWA9Ia0MIQFgVIQGDFl4WJJR5xy1H7aZ89dSzElc4SIwIp/fKGnX15uInp12ugB/UIUGqFAAAIQKDgBpLfgSBkQAtEhMGLKC6Ok1JS9unTU6f37RCdwIi0IgXnPva3V5sYU0pXTRg/4eUEGZRAIQAACISWA9Ia0MIQFgVIQGHP7woqtzfSFmeuC/zxMO+/UqhTTMkcICFRv2KxfP/F6OpLaGn1rxvgBn4cgLEKAAAQgUDQCSG/R0DIwBKJBYPjUhfeXpXTB0Yfspb777xGNoInSN4HFSz7Wa0tXKSX9fvroAT/wPSADQAACEAg5AaQ35AUiPAgUm8DwyQtOLSsrm9+5Y1sNGnhIsadj/JAQePhPb6qq+t9Ges+ZPnrAoyEJizAgAAEIFI0A0ls0tAwMgegQGDFl4VuSDj7te73VY4/y6AROpJ4IfPBpleb/eZnZ991powf09jQIO0EAAhCIGAGkN2IFI1wIFIPAiMnPT1RZs+s67tJGZxx/oNq0alGMaRgzBAQ2bdmmx59/R2u/3CSlaq+fNub4iSEIixAgAAEIFJ0A0lt0xEwAgWgQGDHlhflS6tQ+PXbT8YfvE42giTJvAs//5X0t/cCcs1b2p2mjjz0t7wHYAQIQgEBECSC9ES0cYUOg0AQum7zg4NqysufKpAojvUZ+ecSLgJFdI70pqbJZKnXC3WOOWxKvDMkGAhCAQHYCSC9HBwQgUE/gssnPX5Qqa3Zv65Y71px5wkHNzXIHHvEgYJYzzHvu7ZrNW79qXpaqvfjuMcf/Mh6ZkQUEIACB3AggvblxYisIJIbAiCkv3CulLjIntJ1y9P5q1oxfE1Evfm1tSk++9K7MCWxS2S+njT724qjnRPwQgAAE8iXAu1m+xNgeAjEnUHfDiufM1Ry67dZBJx25Lye2Rbjm5sS1p19ZoVWfV5sslrSs1QmTxw6ojHBKhA4BCEDAEwGk1xM2doJAvAkMnbqwe/OUHpJ0VKeObXVSv15iqUP0al715SY9u3iF1qzdqDKVvZLaXnbetHH9P4peJkQMAQhAwD8BpNc/Q0aAQCwJXDF1YfuvUvp1mXT6Lm1b6cR+vbT7rjvHMtc4JrV6zZd69tX3tH7jFpPe/OZlOu+OUQPS7V4eEIAABJJIAOlNYtXJGQJ5ELC3KW7ZorlOPGJf7c3NK/KgF8ymH35alRberdtqTAAPTRs9YEgwkTArBCAAgfAQQHrDUwsigUBoCVw2deHUVEpXmAAP7dNVh/Xpqh2b7xDaeJMa2Fc12/Xa0lV6femqNIKUyu6aPvrYy5PKg7whAAEIOAkgvRwPEIBATgRGTF14nVKaIKn5rh3apuV3n24VOe3LRsUn8P4nlWnZ/WLdRjNZjVK1N3G3teJzZwYIQCA6BJDe6NSKSCEQOIGRk58/srasmRHfU0wwvffunJbf9u1aBx5bUgOo3rA5LbvLPvyXRfBks1TtpLvGHP9KUpmQNwQgAIFMBJBejgsIQCBvAsMnL7yirCzd9S03N7L47gHdmvfu0ZklD3mT9L6DWcqw7IN/6a9//yR9wwlJVamUJk0fM+AO76OyJwQgAIH4EkB641tbMoNAUQlcdtefe6e210xQquwcM1Gb1i2+2rfbrjv26FquLp12KercSR7cXJXhg1VVeu+TL77atHnbjmkWZalHynZoPunukd9blmQ25A4BCECgMQJIL8cHBCDgi8CIKc//pEw7DEkpNcAOZKTXyG/PrhVq26alr/HZWdq4aatWrqpMy66RXvsoU9nClLbPnjb6+PvhBAEIQAACjRNAejlCIACBghC4bMoLx9Sq9qwylZ0pqYsZ1FzhYc/dO6hzx3baraJdqDrA/964Qf9z+U/1izt/pZ3atisIg0IO8nnlev2zcoPM148/WyeznKHusTql1LxmavbY3aOPfbGQczIWBCAAgTgTQHrjXF1yg0AABC7++bO7tGjR/KyUdFaZNNAZQssdm6tzeVt9a9ddtEfnXQKV4Ntvukq/umeqfnrpKI29+uYASDWc8rMv1uufX6zXZ198KfN93TV26zdKSU+VSY9t21bz2L0/O/H/2r2BR04AEIAABKJBAOmNRp2IEgKRJHD5HS8cVrM9dVRZmQ5XSoerTHu5E2mxY/PaVi2bNzNCbG6AYf5rVfe1WNcC3rJpoy4961DVfLVNzXdsoXsee0Ot2uxUVMamU2tEdsu2mvTX9H9f1WjL1prabV/VNMsw+fsqSy2Wmr2+Q5levfOKY18raoAMDgEIQCDmBJDemBeY9CAQJgKX37Gg1/ba1JHSDv0k81V9gohv8fx79daix7S95ivt0HxHfbv/j9TvtIuCCMXRyU29XaayPyull8p2rH397pHHfxBoQEwOAQhAIGYEkN6YFZR0IBAlAhMnLmz+WVu1b95M7ZtJ7cvK1H67+br96++l2raFzmfj+qqWD97443Gp2tr6W8qVNdth+/nXPHJb253LtxZ6vv8br9nGVErVqR1UvYNUbb6vlapralW9+0ZVT5w4IH3PYB4QgAAEIFAcAkhvcbgyKgQgEF4Ct0gaLamFI8RtkqZIujK8YRMZBCAAAQj4IYD0+qHHvhCAQNQImMs0VEkyl0LYJKlj3b/bmNsrm5ttSNoQtaSIFwIQgAAEmiaA9DbNiC0gAIH4EBgjaZKkn0m6U1LK3NpB0uWSfi6l7zI3OT7pkgkEIAABCFgCSC/HAgQgkGQCVnqTzIDcIQABCCSCANKbiDKTJAQgkIUA0suhAQEIQCAhBJDehBSaNCEAgYwEkF4ODAhAAAIJIYD0JqTQpAkBCCC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ATq9HAMQgAAEkkwA6U1y9ckdAhCg08sxAAEIQCAhBJDehBSaNCEAgTSBpZJ6S3pb0sGSrPQukXRQ3fMHwAoCEIAABOJHAOmNX03JCAIQyE5gH0nvNQJoX0nvAxACISfQpWfPni+vXLlyz5DHmZjw9tlnn4/ff/9984fzhsQkHcFEkd4IFo2QIQABXwRWS9o9wwifSeria2R2hkAJCLRp0+buiy666OI77rijRQmmY4omCFxxxRXbfvnLX967adOmy4AVbgJIb7jrQ3QQgEDhCWTr9tLlLTxrRiw8AfOH2aeffvqpunThb7TC481vxNWrV2uPPfYwO5n/mT+oeYSYANIb4uIQGgQgUDQC7m4vXd6ioWbgQhKgy1tImv7Hosvrn2EpR0B6S0mbuSAAgbAQMF3dFY5gejWx1jcscRNHsgnQ5Q1R/enyhqgYOYaC9OYIis0gAIHYEbDdXrq8sSttPBOiyxuuutLlDVc9cokG6c2FEttAAAJxJGC6vW9J+jZd3jiWN3Y50eUNUUnp8oaoGHmEgvTmAYtNIZAQAudLeiAhucYpTX6fx6marlzo8oaruHR5w1WPXKPhl2SupNgOAskhcP7ZZ589be7cuW2Tk3K0My0rS/8q5/d5tMvYWPR0eUNUW7q8ISpGnqHwSzJPYGwOgQQQQHojVmSkN2IFyzNcurx5Aivy5nR5iwy4iMMjvUWEy9AQiCgBpDdihUN6I1aw/MKly5sfr6JuTZe3qHiLPjjSW3TETACByBFAeiNWMqQ3YgXLI1y6vHnAKsGmdHlLALmIUyC9RYTL0BCIKAGkN2KFQ3ojVrDcw6XLmzurom9Jl7foiIs+AdJbdMRMAIHIEUB6I1YypDdiBcsxXLq8OYIq0WZ0eUsEuojTIL1FhMvQEIgoAaQ3YoVDeiNWsNzC/UaXd8WKFRo0aJCWLFmSHuGGG27QNddck9toBdrq5Zdf1oIFC5qc1x2rc/qHHnpI5557bpMRmbmOPvrojNu99NJLOuqoo5ocw25g4rnvvvt0/fXXq3Xr1jnvZzeky5s3slDugPSGsiwEBYFACSC9geLPf3KkN39mYd/D3eU10jZy5Ejddddd6tXL3DVbuvHGG9NfSym+uUqvk6+Xfdz1efjhh9M/ykWWM9XWr/TS5Q37Kya3+JDe3DixFQSSRKAk0ltVVZV+AxsyZEiDNzIvb5CbN2/WddddpwsvvLBeCHIpWLZulLODZsTi2muv/cZwtluV6flSd+CQ3lyqHaltvtHlNa+L2bNna+rUqfWdSnP8Tpw4UdOmTdPy5cv1+9//XuvXr9esWbN08skny4hieXm5zOtj1KhR6Z+bh7NLal+HTz/9tA4++GDNnTu3gVSbY985lokj2zzZCLtf0+54cun8uqU3U9zdunVL52l+p5gusNlmxIgRuuKKK9K/H0yOzlxyPSLo8uZKKvzbIb3hrxERQqDUBEoqvZ9//nmDN9pSS6/7I0/7hmzfOI3UHnfccVk/Ss30fKk7cEhvqV8ixZ0v01peK3lmZiuz7m6qWQpghdZs8+GHH6a7wM7j0YqgkWUricccc0z6D0+3RFvJfvzxx+u7rOb1OXz48PrXbC7Huvs17Y7HzG3ibGy5glN67Ws0U9wm0Kuvvlo33XSTnnrqKXXv3j09rp9OL13e4h7vpRwd6S0lbeaCQDQIlEx6zZuTeXTp0qX+I1r3G6R5szvvvPPS211yySX1nS5np2fcuHHp522n17kW0LmPG3+2N0LnG6wX6XWKhf0oupilR3qLSbfkYzd6xQbnJwvOzqy7E2yOQfP6GjNmTPqTCiO59li0x/ehhx5a3yk2HWHzsMe7Wbe79957f2M5gXueXP5IdW6T6bXhFPRstJ2vSaecu+M2gmvmM5+2GD52Da9X6aXLW/Ljv6gTIr1FxcvgEIgkgZJK7+jRo9NrFW2nx/kGab43b8K2s2U7RGPHjm3wMaaz+2SIO9c+NvaGmumN0Mq0jceL9DrlIZ+TbbweLUivV3Lh2y+fKzY4Xx9meYPzBDOn9F522WXpj/adDyOFZ599doMT4+zzZrmB6RJn+oTDLbn2386x3Msk3NJrO7FWWO3zZj574pp7GYJbep0n9DnjNl1j96c15nmv0kuXN3yvET8RIb1+6LEvBOJJoKTSaz6GNG/YVm6db97mZ85uk+3wmDV6d9xxR3oto12zaNf0vv766/Uf65ry2Dd/M499k7Vly7am17nGMNOaXeebejYpbkqWC3no5CC9XSWtKuScjFUUAlm7vJlO5HKuZa+srGyw5tcpvZMnT05/3J/p+M92RQP3a89mm016GzuZrhid3sauxGBYrVmzJi26Nm8v0kuXtyjHeKCDIr2B4mdyCISSQMml17wZ2y6u6fbYjpVbHO0b+U9+8hPNmzev/qNL55u/kV67HMLSNZL64IMP6p577qk/mceIrfl41/nmad4sX3zxxQYnCzUlryGX3u6SrpJ0mqRTJX19rSseQRC4XtJ1jU3cWJfX/oE2ffr0+rWv7k5vLmt6zfxWaM8444z0JyZ2bayzQ2q2c67pteuD/Uqvnd98NaLs/mQlG5/G1vQ6466oqKh/Tb/55pv1v0u8SC9d3iBeJsWdE+ktLl9Gh0AUCQQivfbNzy4HsCfgeOn0Gui5XNoo0xuh+8QcL9IbgjW9PST9TNJPJKUkPVsnvVE8HuMQ88y6WrxnXE/S/8uQVJN3X3N/MuG+qoKR1I8//ji9lMG5lt19tQTn1UWca+NNTJk+5XDP41xGke+aXjNHoa/eYOMeOHBg+moNzvXLVvDNc/Z3QqYTAd31oMsbh5fdN3NAeuNZV7KCgB8CgUivCdiegGbflJta02s7VI2t6c100ouFk0l63R01L9Kbyxntfgrk3texvMFcwPV/JA2RVCOplaStkg6ny1tI4p7G+lxSZ0kbJH1YJ79P2JHyWcubafZc5NNT1AndiS5vPAuP9MazrmQFAT8EApNe2wFyXs3B79Ub3CfVOME0dvUG0zUzc8+YMSPjdXqtmIfoOr1/lDTQIbs21c8k/a6u41vr+mq6wPysNAx+KulmSfZ2YBsl2c6vWXby6aeffpq+komXB9LrhVrmfejyFo5l2EZCesNWEeKBQPAESiK9wacZnwjqOr2mwzta0s4OsTJJfiRpsiTz+75Z3Vfn9439LN/tcx0303alnMtPnH5i38FVG1OfmjZt2sy86KKLLr7jjjtaxOeojG4mdHmjW7umIkd6myLE8xBIHgGkN2I1d129Yagkc9JUW0lt6j5O/76kP0csrbiFO16SubXfTnWJrZf0uiRzm7S5frq8cQMVZD50eYOkX/y5kd7iM2YGCESNANIbsYpluWTZcEkT6zq/f5N0RMTSilO4poNbKald3R8hr0q6SdIiv2t54wQpDLnQ5Q1DFYoXA9JbPLaMDIGoEkB6I1a5Jq7TO7LuxLZjJG2JWGpxCfcxSadLWlAnuy/VJdbkFRtKAcC5bt7MZ29lXIi5nZcTLMXdCf3ETJfXD71o7Iv0RqNORAmBUhJAektJuwBz5XBzigLMwhA+CZgrasx2jhGGLq/72tS5XjfXJ4tQ7k6XN5RlKWhQSG9BcTIYBGJBIDDpNV2h22+/XcOGDau/e5S9jJmz+9TYXdZsBZq61Ji7Us6OlLnAvftWqWGuLNIb5upkjS0UXd5Md15z3rrbfU1d+zq0rxeT3W233Za+8csXX3yRvuGEedjXqPn3nXfeqQsvvFCm02uvdpLpNsP2pjLO6wiXqrJ0eUtFOth5kN5g+TM7BMJIIDDpNTDcsmregJ944gn16dOn/g01l8sz5Su9zkLkItVhKhzSG6Zq5BZLGLq8JlL3tbHd0TuvOe286Uq3bt0a3M3N/WGGG/0AACAASURBVJqxr9GxY8fK3iLceavkxx9/PD2VuWFEputxO29KkxtRf1vR5fXHLyp7I71RqRRxQqB0BAKVXvMGaO4qZd4MbTfJ3KXt0Ucf1bRp09IdYCPC3bt3T9+O1b5pGzzOu1CZN+vOnTunr7O7ZMkSObtHma79a/Y3b85mXnu7YnuNX9P5NT83d7pq7Lq/pStRw5mQ3qDIe543FF1eG737rmz2dbRp06Zv3OHM3g7Y3sJ4yJAh9bdFdv6hab/v27dvvfT+5je/USaZdXebvdwy2HMlJNHl9UMvWvsivdGqF9FCoBQEApVe8wZsRNV0iMybrllmMGHCBN11113pj0hNh8l2jgyMkSNHpp8zH506P5Y1b6TmzWzq1KlpZqNGjZJ5gzYCa25TagXavuGaN3E7rnN5Q5s2bRp0tBq7w1spipNpDqQ3KPLe5g1Llzdb9La7a5YZ2T/2nNuaPyCdHVx7gprt7pr97PIg8/qxrysjvccdd1y9JNsxM93gxb38wRvp3Paiy5sbpzhshfTGoYrkAIHCEghUep3repcvX64FCxaklzXYDtPAgQPrpdh8RPrhhx9+Yx3hTTfdlN7G+QZr35DPPvtsDRo0SOPGjUu/odtHtjW95iNZpySb7f0snShsqb4eDektBtWijRmaLm+2KyvYTuvll1+ePtbN68l8wuJ8ZNrXLnE45ZRT9Pbbb6dfl87tGuv0ZpLholXAMTBd3lJQDs8cSG94akEkEAgLgUCl10CwyxfMMgfnMgYjwEZa//SnP6W7r+5LLZl97fIDd1fJuQ7YvKkb8TXLHuz2zg6ys9NrpNdu6yzQQw891ECagywe0hsk/fzmDluX17yG7C23rdg61/E6v7d/8JklCs5PRpyXIrNdW/cJb+ZTGveaXvsHq3tNr/m3icl8StO6tb1rc36cc92aLm+upOKxHdIbjzqSBQQKSSBw6TVS+sYbb+itt96qP+vbdpHMG+x3v/vd9Eektvvr7NhaEJlOiHN2he129pJNN998s37+85+n53NL73333afrr7++6G/AXouI9HolV/L9QtPldWbu/uPRuf7dffUG+1y2LrFbYN3b5XL1hlItbaDLW/LjP/AJkd7AS0AAEAgdgcCl155YY7q8tttj33xN99e8SZuulJFj55pe53pbs7zBruk1a4ONGJuPW91rejOdZd7Yml4bh/MEnqAriPQGXYHc5g9blze3qOO7FV3e+NY2W2ZIb/JqTsYQaIpA4NJrP0Y1X+11P8337gvpm585r97gvLKC++oNzuUIzs6W7So5T7ixl2N69dVXNXfu3LQoO0/oCdPSBsMA6W3qkA7F86Hs8oaCTABB0OUNAHoIpkR6Q1AEQoBAyAiEQnpDxiTU4SC9oS5POji6vOGqEV3ecNWjVNEgvaUizTwQiA4BpDc6tUpHivSGvmB0eUNUIrq8ISpGiUNBeksMnOkgEAECSG8EiuQMEekNd8Ho8oarPnR5w1WPUkaD9JaSNnNBIBoEkN5o1Kk+SqQ31AWjyxui8tDlDVExAggF6Q0AOlNCIOQEkN6QF8gdHtIb3oLR5Q1XbejyhqsepY4G6S01ceaDQPgJIL3hr1GDCJHe0BaMLm+ISkOXN0TFCCgUpDcg8EwLgRATQHpDXJxMoSG94SwYXd5w1YUub7jqEUQ0SG8Q1JkTAuEmgPSGuz7fiA7pDWXB6PKGqCx0eUNUjABDQXoDhM/UEAgpgfMlPRDS2AgrOwF+n4fo6KDLG6JiSKLLG656BBUNvySDIs+8EIBA0ATaSLpP0jBJ64IOhvljRYAub4jKSZc3RMUIOBSkN+ACMD0EIBAYgSslXSdpuqQxgUXBxLEjQJc3XCWlyxuuegQZDdIbJH3mhgAEgiKwg6S1knaWtF2S6cz9K6hgmDdWBNr17NnznZUrV+4Zq6winEzPnj3/sXLlyqMkrY5wGoReAAJIbwEgMgQEIBA5Aqaze72knSRtlfRLSZdFLgsChgAEIACBnAkgvTmjYkMIQCBGBKokdXTlYzpzn8QoR1KBAAQgAAEHAaSXwwECEEgagRGSfiHJnMhmH6bb+6CkS5IGg3whAAEIJIUA0puUSpMnBCBgCVTWCW+tpB3rrtzQUlI7SftJWgkqCEAAAhCIHwGkN341JSMIQCA7AXN5srsk3SjpNkkfSTpQ0qmSbpd0h6RJAIQABCAAgfgRQHrjV1MyggAEGifQXlJ13SafSfqOpH8CDQIQgAAE4k0A6Y13fckOAhBonMAqSf0kfQooCEAAAhCINwGkN971JTsIQKBxAh9L+h5XbeAwgQAEIBB/Akhv/GtMhhCAQHYCH0o6vm5tL5wgAAEIQCDGBJDeGBeX1CAAgSYJvC/pFK7Y0CQnNoAABCAQeQJIb+RLSAIQgIAPAssl/aekFT7GYFcIQAACEIgAAaQ3AkUiRAhAoGgElkr6kaRlRZuBgSEAAQhAIBQEkN5QlIEgIACBgAi8LWmwpL8HND/TQgACEIBAiQggvSUCzTQQgEAoCbwl6XxJS0IZHUFBAAIQgEDBCCC9BUPJQBCAQAQJvCHpIklvRjB2QoYABCAAgTwIIL15wGJTCEAgdgT+Kmm4pNdilxkJQQACEIBAAwJILwcEBCCQZAKLJY2S9GqSIZA7BCAAgSQQQHqTUGVyhAAEshF4SdJ4Sa+ACAIQgAAE4k0A6Y13fckOAhBonMAiSRMkvQgoCEAAAhCINwGkN971JTsIQKBxAgslXS/pBUBBAAIQgEC8CSC98a4v2UEAAo0TeE7SLZKeBxQEIAABCMSbANIb7/qSHQQg0DiBpyVNlvQMoCAAAQhAIN4EkN5415fsIACBxgn8SdLdkp4EFAQgAAEIxJsA0hvv+pIdBCDQOIEnJM2UNB9QEIAABCAQbwJIb7zrS3YQgEDjBH4v6T5JfwAUBCAAAQjEmwDSG+/6kh0EINA4gcclzZb0O0BBAAIQgEC8CSC98a4v2UEAAo0T+K2kuZIeAxQEIAABCMSbANIb7/qSHQQg0DiBR+u6vEZ8eUAAAhCAQIwJIL0xLi6pQQACTRJ4WNIfJT3S5JZsAAEIQAACkSaA9Ea6fAQPAQj4JGDW85pr9T7kcxx2hwAEIACBkBNAekNeIMKDAASKSuABSeZWxA8WdRYGhwAEIACBwAkgvYGXgAAgAIEACZjLlb0s6VcBxsDUEIAABCBQAgJIbwkgMwUEIBBaAvdKek3SL0MbIYFBAAIQgEBBCCC9BcHIIBCAQEQJ3CPpLUmzIho/YUMAAhCAQI4EkN4cQbEZBCAQSwLTJS2VNCOW2ZEUBCAAAQjUE0B6ORggAIEkE7hL0vuS7k4yBHKHAAQgkAQCSG8SqkyOEIBANgJTJf1D0h0gggAEIACBeBNAeuNdX7KDAAS+SaC7pI/rfny7pH9Kmlz3786S/gU0CEAAAhCIHwGkN341JSMIQCA7gW9JeqFuScPVks6V9IWkv0i6TVIHSb0kpYAIAQhAAALxIoD0xqueZAMBCDRNYJqkoZK+qhNeI7hGdltIuk7SL5oegi0gAAEIQCBqBJDeqFWMeCEAAb8EKuqWNDR3DbRRknluq98J2B8CEIAABMJHAOkNX02ICAIQKD6BWyVdXtfdNbMZ4TUd3knFn5oZIAABCEAgCAJIbxDUmRMCEAiawM51J6y1qgvEdHd3lbQh6MCYHwIQgAAEikMA6S0OV0aFAATCT2CCpP+p6/beKWl8+EMmQghAAAIQ8EoA6fVKjv0gAIGoEzBd3kpJ5msnSWujnhDxQwACEIBAdgJIL0cHBCCQZALmMmW7SRqSZAjkDgEIQCAJBJDeJFSZHGNN4IGJv/to04bN5oYLPCBQcgJt2rX++IKJP9yr5BMzIQQgAIE8CSC9eQJjcwiEjcCMMXNSp/10QNjCIp6EEJj/q4UaNnkw7yUJqTdpQiDKBPhFFeXqETsEJFnpXfynt7T283UwgUBJCHTcrYP6nfptIb0lwc0kEIBAAQggvQWAyBAQCJKAlV4jH3R8g6xEsua2xxvSm6y6ky0EokwA6Y1y9YgdAo5OL9LL4VBKAkhvKWkzFwQgUAgCSG8hKDIGBAIkQKc3QPgJnhrpTXDxSR0CESWA9Ea0cIQNAUsA6eVYCIIA0hsEdeaEAAT8EEB6/dBjXwiEgADSG4IiJDAEpDeBRSdlCEScANIb8QISPgSQXo6BIAggvUFQZ04IQMAPAaTXDz32hUAICCC9IShCAkNAehNYdFKGQMQJIL0RLyDhQwDp5RgIggDSGwT1QOfs27Nnz8dXrly5Z6BRMDkEPBLo0aPHx0ivR3jsBoGwEEB6w1KJZMWB9Car3uXl5csnTZrUa+jQoclKnGxjQaBPnz7Vy5YtuxLpjUU5SSLJBJDeJFc/uNyR3uDYl3rmdu3azTrttNMGP/LII21LPTfzQcAvgWHDhm2ZO3fuH9euXfsjpNcvTfaHQMAEkN6AC5DQ6ZHexBT+3K5du8547733dm7VqlVikibReBB4+OGHNWLEiNXV1dU9JW1BeuNRV7JIMAGkN8HFDzB1pDdA+KWbumeLFi3+/swzz7Ts379/6WZlJggUgMDKlSt1wAEHbNu6detJkhaZIZHeAoBlCAgESQDpDZJ+cudGeuNf+4qKitfGjRt36Pjx4+OfLBnGjsARRxxR/Ze//OUWSbfa5JDe2JWZhJJGAOlNWsXDkS/SG446FCuK5s2b33zCCScMe/LJJ3cp1hyMC4FiEbj66qtr77333gWVlZUnOudAeotFnHEhUCICSG+JQDNNAwJIb6wPiNM7duz4yLvvvrtTp06dYp0oycWPwBNPPKHBgwev27hx436S1iC98asxGSWYANKb4OIHmDrSGyD84k7dqW3btivmzJnT/vTTTy/uTIwOgQITWLNmjfbbb79/r1u37hxJT7iHp9NbYOAMB4FSE0B6S02c+QwBpDeex0F5efmzQ4cOPW7SpEnN4pkhWcWZwMCBA9c///zz02pqaq7OlCfSG+fqk1siCCC9iShz6JJEekNXkkIENL5fv35XvvLKK+0LMRhjQKCUBG699Vbddtttr1VWVn4327xIbykrwlwQKAIBpLcIUBmySQJIb5OIorZB/1atWj3zzjvvtOjZ01zSlAcEokNg0aJFOumkk7Zs27btQEkrkd7o1I5IIZAXAaQ3L1xsXCACSG+BQIZjmNbt27d/f/r06V0GDx4cjoiIAgI5Eti8ebN69eq1ftWqVZdKmtPYbnR6c4TKZhAIKwGkN6yViXdcSG986tuxY8ffDho06PszZszIess1c2er8847rz7phx56SOeee64nCCtWrNCgQYM0ffp0HXXUUQ3GMPPMnj1b5mt5ebmn8V9++WUNHz5cc+fONTLkaQw/OxkJGzVqlLp06aJrrrmm0aFuvPFGXXvttTr55JN95ZxvvCbG22+/XcOGDVObNm1yjjffeUqx/TnnnLNx/vz5czZs2HBJU/MhvU0R4nkIhJwA0hvyAsU0PKQ3NoUd2rt371uWLl2adR2vEdDbbrutXiKttI4bN86z+GajVwjpjUplqqqq0vyGDBlScI5NMYgL55kzZ2rChAkrqqqqzOXJmnwgvU0iYgMIhJsA0hvu+sQ1OqQ3FpXtK+mNN998U4ccckjGhHIRM7vN008/nR7DdoFNF3P16tWaOnVq+ue2+3n22Wc36PTabufBBx9s1mXq7bff/kbX04q3ed4IuNnWdHK7deuWHvejjz7Sv/71Lx1xxBEy448ePTr9fGVlZbrr69zPdDcvueTrpqCN1XZnZ82alf75DTfckO7S2nk7d+6sf/7zn+rdu7fat2//jZycHV1np3fs2LHp+Mzj448/lmFk5r755pt11VVXKdN8tqNuu7+2E+vM8fDDD0/n17179/QYZlvzn8nbPF566aV0F93+gbJkyZL6n5tvjj766PS/DccHH3xQ99xzT31nOls97Vhnnnlmujvt5BfEq8Ect9/5znfM1OY4/lsuMSC9uVBiGwiEmADSG+LixDg0pDf6xS0vL18+adKkXkOHDs2aTGNLEcxOVvDM90ZujYgYoTLSZR52mYH53i5pqKioqP/eCpjZvm/fvmlBNHLoXt5gl1e4hdrKo3Mf5/IGI70mHrPfwIED0x1VI4omVvPxvtnWjP3UU0/pxRdfrM/Bxv3666+nl3VYiXSO7czJuUwjk/Ta+JYvX17PZ7/99mvQ6TVjW3aWhZkjU46Wh4nL8jQy6pRsu98xxxyTnsf5R8jjjz9ev4zEubzBub+7ns55jOSb8Sw/r0tR/LyK+vTpU71s2bIrJc3MdRykN1dSbAeBkBJAekNamJiHhfRGu8Dt2rWbddpppw1+5JFH2jaWSVPS637eKXymo2o/vjdz2LW6RkStABsZdK7hzfaxu3uJhf237VJa6W7dunVaxKy02k6v6YoaaTPxGEG1XVzn3M6uqO0kG+l1Lu2wXVCzvzt2yzGT9Nr1vU5ebul1Sqkzj0w5OjlZnna5iXsc53ps02U2MptNet1deGcu7ueCXCIxbNiwLXPnzv3j2rVrf5TPKxHpzYcW20IghASQ3hAWJQEhIb2RLvK5Xbt2nfHee+/t3KpV1nPX0gk2tbyhMem13cBly5alx/r+97+flk7nPmGR3hkzZmjevHkNlkQYUXZLr8nDSOWGDRu0fv36jCerhUV6Df8LL7ywQWfbLjeJsvQa2R4xYsTq6upqc229Lfm8EpHefGixLQRCSADpDWFREhAS0hvZIvds0aLFO88880yr/v3755REYyeynXHGGfVrVt0fhzvXlJqJ7NUUnNJrfu7+SN/L8gY/nd777rsvLbJ2DCOEtrubSXrtMgSzvV324ATpVXqbWt7gzDGXTu+ll16q888/X6YD7K6Tn+UN9qobQXR6V65cqQMOOGDb1q1bT5K0KKcD2LER0psvMbaHQMgIIL0hK0hCwkF6o1noioqKv44bN+6w8ePH55VAY5csy3bik5nAvebXfGzv7g4X4kQ2P9JrcrNrbc045qQ3c1KckTsj4M7lDeZ5m6/5PtOl1bxKrx0v24ls+UqvXbdsTzozS0qqq6vTMdt8vZzIFqT0HnnkkdWLFy++RdKteR3AdRsjvV6osQ8EQkQA6Q1RMRIUCtIbvWI3b9785hNOOGHYk08+uUvUond3m4OMv6klH0HGFue5r7766tp77713QWVl5Yle80R6vZJjPwiEhADSG5JCJCwMpDdyBT+9Y8eOj7z77rs7derUKXLBh0V6bce71DeTiFzBChzwE088ocGDB6/buHGjuR7vGq/DI71eybEfBEJCAOkNSSESFgbSG6mCd2rbtu3yOXPmdDj99NMjFTjBQmDNmjXaf//9/7127dpzJD3hhwjS64ce+0IgBAS8SO//++Pjuvx/huvcs4fo2v+5QfYMbvtzk9a8h/6gQw85LJ3hli1bdMMvrtXDv5nd4OeNpb+uep1uu/MWjbv8SnVo3yEEpBqG8PrfXtOZ5/1H+of79+qjGZNnae+9ehQlzrtmTtXku2/VmMvGa+TQry9Un8uj2Az9jI/05lLBcGxTXl7+7CWXXHLcTTfd1CwcEREFBHIncMopp6x/7rnnptfU1FyV+16Zt0R6/RJkfwgETMCL9Frh63/Usbrz1hn1UmrlzKTkFLQPP/pAw8Z8fQejXOTQbt+pYtcG4weMqsH0zlzNE3f+Yrp+8P0zihKiF+ktNkO/4yO9RTlUijHo+H79+l35yiuvZL3NcDEmZUwIFILArbfeak4kfK2ysvK7hRgP6S0ERcaAQIAEvEhvJok1Xb/Lxw/TopdfSGfj7AJnk+RsafsVqmLjtLmuqfxC3zuqv2b9asY3ut7FjqGp8YvN0O/4OUpvO0kXS5rcVL48n5WAuZaW+W+bB0b9W7Vq9cw777zTomdPc0lTHhCIDoFFixaZK2ls2bZt24GSVhYicqS3EBQZAwIBEvAivc7lCrbDacX2e0f21xdVlemMbFfXLnuw3V/n/jZ1+5xz2YD7ObdYm+edyyjs9u4xsi3DMD8/5cTTdN5FP07vmusyBTu+2f+8Qedr9FWXN8jXWU53RzjTEoWmtsnU6XUuJcn2R4YzjlzYm+2df9BMuuYW3XXPlPo/ZNy1zjR+rodyE9JrZNd8FDlG0nZJrXMdl+0aENhJUrWkrZImSZqSh/y2at++/cpp06Z1MTeE4JEfAedd3Xr16tVgZ/cdz5oaOdvVHuzP7R3imhonSc+b95h99913/apVq4aZK8MVKnekt1AkGQcCARHwIr0mVLeIWQkzYvTJp/9Ir0E1QnrA/gfWr+c1zw084dT6f7tTNs/v0aVr/VpZp/QO+fEFDTrJzn2d4uuWQbudcylGtm3Mtu4lG5nKYnN35+Ne4uCWWWc+dm1uPttYcc0Wv5X7v7/7TkaGF19waaPszfIMK73vrlia8Yg0rM3DrmfOlFMuh3IW6bWyaxYum/cXI7xXmtUjuYzJNhkJXCPpZ5JqJaUkmWuUGvk1Ipz10bFjx98OGjTo+zNmzGj8lmtAz5sA0ps3srx3OOecczbOnz9/zoYNG75eV1egB9JbIJAMA4GgCHiVXufJbOZkM3PSmT1RzUqRkTQrq2YpgOn8modZ39v34L71J8G5BTrTR+eZfpZtPyNsVkCdXeVM0miF2dkdztQ9tvVxdpvtdplO7Mt08p57mUfrVq2/cYJfpqUg7jyd0u0UVROj7a43xjAX9oah5eXM2f6swMsbdq7r7FrZbVHHu0pSRVCvjZjMa7q95hJNbery2VgnvzdLmppFfof27t37lqVLl8Z2Ha+9hJm5kYS5eYS5yYK541u3bt3Sd4j76KOP0jeYOOKII2Ru0mDuQOa+6UNlZaXMDRvszRac3V3z3PDhwxuMOWvWLJlLlXXv3j1dCjPupk2b0rdWfvrpp+tjMJ1hewOOJUuW6JJLLknf5GLIkCHpbe3DdnrNeOZ5M8YNN9ygsWPHNrjLndne5NSlSxeZWwvH/TFz5kxNmDBhRVVVlbk8WUEfSG9BcTIYBEpPwKv0OqVn5KWjNeHGK2VPPFu3bm1abM2/3c85r8TgXobQmFC5lzZk6shmu6qEWyQXvbTwG1efyCSzmaqRSUqznajn7uJmkul8tsnW6c10El1TUtoUe6dAm+9z+cMkn6PX1emdJ8lcCmPHfMZgW18EtkiaaXzINcohkt588803dcgh5tt4Puz1ch966KG0SNru680336yrrroqLZH2bmlN3d7XyqSzg2v4Wel13oq4oqIiPZ8RVTvXMccck/6ZvS2v+7bGZixzq2Ubq1t6zb/Nvk4JNz+z85vvnXIez4p+ndXf/vY39e3b13xr/ve3QueK9BaaKONBoMQEvEqvu/vnvKSW7XK+ueRN/dc5F+jKiePqT/TavGVz1mUKTXURM633Nbis9LnXDluUbgH0I73ZliPYuZwCmmkNstnOucY4l23cwplpTbQZ1/mHQCbpzTaX2dfNvsTSm63Tu1ZSeYlfEnGbzt3p/XfdUoeMnd7y8vLlkyZN6jV06NC4cWiQj/tmFfbfDz74oO655570tqYTa2577F6O4OzoGqGdPXu27rrrLo0cObK+G+vc5je/+Y1Wr179jfEuvfRSnX/++TLdXPswHWfTEb7uuuvqx8p1Ta9zje+wYcPSIm06u0bgTYyZbnkctyL36dOnetmyZWZJlPmDruAPpLfgSBkQAqUl4FV6TZSNXbbLve7ULabOk8a8dBGda0+t7GWSWRNnoTq9jUmjrVq2NcFuUc3U9c22TVOXLHPWwXLOJL22JrmwL7H02vcS1vQW/uVv1/Sa9bxmXW/WZQ3t2rWbddpppw1+5JFH2hY+jHCNWCjpNVmZLuqZZ54pI7rO7rDttDYlvePGjcu4bMEuZ/AivUZ2jaxv2LBB69evT8TShmHDhm2ZO3fuH9euXfujYh1tSG+xyDIuBEpEwI/0OsXWfeUDd1fWSp5b4BpbL+oUr1yWFZjtzbKKXNf0Zuu4ZlvT29il15wSbvbvsVfP+o62Hc991Yv+Rw9ochuzZtfJzHkymrOrnO0PBydDr+ydf+A01RHO9bDl6g25kvK1XT5Xbzi3a9euM957772d7c1mfM0c8p2bWt5gwred3mzLG5yd4GuvvTa9ntaumXV3g826YbNmONPyBjvX7bffnu4I22UP9udeljeYKzrYuM04L730kszP4vow9RwxYsTq6upqc209s3SnKA+ktyhYGRQCpSPgR3qdYuu+LJhTZp1C3NiVE9xCZa8gYMYef8VVuvWOm9Mny7kfzrmzLT/IdPWGfKW3sY5rUyfMOWPOhUdj3dhsyzzMHFaw3VdhMLkeclBfjZ2Q+Y5uTclsYycNmnnd9W/qCOY6vU0RKtjzuVynt2eLFi3eeeaZZ1r179+/YBOHeaCmTmRzSq/53kqy+d6cjOZcKuCUYiuWTum1J8dlOpHtk08+SXeKzRIHezKd3xPZrHjbDrGNv7w8niuFVq5cqQMPPHDbli1bTpK0qJjHHdJbTLqMDYESEPAjvZm6tM6QrSi5hch957bvn/wf9Se+2Tu8OeXY7m/GtrcztvNkuu5tPtfptbdRbupENufz2e6+ZmNu7PJojZ2AZ3PKdqc7Z67uHDNdYzgTw3sfuCd9OTnzMOO52duTEM3zzrvnNXWt4CJJbwleAUxRUVHx13Hjxh02fvz4xMBwL2+IY+LZlkXELdcjjzyyevHixeZSfF//YiviA+ktIlyGhkApCPiR3lLExxzxJJBjpzeeyYcoq+bNm998wgknDH/yySfNyYSJecRdem1n2t2VjluBr7766tpZs2YtqKqqOrEUuSG9paDMHBAoIgGkt4hwGTorAaQ3FAfH6R07dnzk3Xff3alTp06hCIggIJArgSeeeEKDBw9et3HjRnM9XnMt6qI/kN6iI2YCCBSXANJbXL6MnpkA0hv4vGyaNwAAIABJREFUkdGpbdu2y+fMmdPh9NNPDzwYAoBAPgTWrFmj/fff/99r1649R9IT+ezrZ1uk1w899oVACAggvSEoQgJDQHqDLXpFRcWzF1988XE33XRTs2AjYXYI5E/glFNO+fK5556bUVNTc1X+e3vfA+n1zo49IRAKAkhvKMqQuCCQ3kBLPr5fv35XvvLKK7G9zXCgdJm8qARuvfVWc+vo1yorK79b1IkyDI70lpo480GgwASQ3gIDZbicCCC9OWEqxkb9W7Zs+czf//73Fj17mkua8igEgc2bN2vUqFHpu6mZh/PyY/YqCk8//XT9VO4TzBrbvxDxxWWMRYsW6aSTTtqybdu2AyWtLHVeSG+piTMfBApMAOktMFCGy4kA0psTpkJv1Kp9+/Yrp02b1sXcopZHYQhYYTWj2RtWOK8OYW9IYe+wZrZz3trY/NsIc7b9zXV7eUjmWuj77rvv+lWrVg0zl04OggnSGwR15oRAAQkgvQWEyVA5E0B6c0ZVsA07duz420GDBn1/xowZrQo2KAOl73xmbzmcSVAzXS/XeUMLg7Cx/UH8NYFzzjln4/z58+ds2LDhkqCYIL1BkWdeCBSIANJbIJAMkxcBpDcvXIXYeGjv3r1vWbp0Ket4C0HTMYbp6s6ePbvBXdqcU2SS3hUrVqTvxDZu3Lj0po3tX+BwIznczJkzNWHChBVVVVXm8mSBPZDewNAzMQQKQwDpLQxHRsmPANKbHy+fWx8i6c033nhDffv29TkUu7sJIL3FPSb+9re/2eP2O+Y4Lu5sjY+O9AZJn7khUAACSG8BIDJE3gSQ3ryRed6hvLx8+aRJk3oNHTrU8xjsmJ2Al+UNttM7ffr09MAsb8jOt0+fPtXLli27UtLMoI9DpDfoCjA/BHwSQHp9AmR3TwSQXk/Y8t6pXbt2s0477bTBjzzySNu8d2aHnAhwIltOmDxtNGzYsC1z587949q1a3/kaYAC74T0Fhgow0Gg1ASQ3lITZz5DAOktyXEwuGvXrvesWLFi59atW5dkwqROwiXLCl/5OXPmmA746urq6n0kbS78DPmPiPTmz4w9IBAqAkhvqMqRmGCQ3qKXumeLFi3eeeaZZ1r179+/6JMxAQQKSWDlypU68MADt23ZsuUkSYsKObafsZBeP/TYFwIhIID0hqAICQwB6S1u0SsqKv46bty4w8aPH1/ciRgdAkUgcOSRR1YvXrz4Fkm3FmF4z0MivZ7RsSMEwkEA6Q1HHZIWBdJbvIo3b978puOPP37EU089tXPxZmFkCBSHwIQJE2pnzpy5oKqq6sTizOB9VKTXOzv2hEAoCCC9oShD4oJAeotW8tM7dOjwyPLly3fq1KlT0SZhYAgUg8ATTzyhwYMHV2/cuNHchm5NMebwMybS64ce+0IgBASQ3hAUIYEhIL1FKXqntm3bLp8zZ06H008/vSgTMCgEikVgzZo12n///f+9du3acyQ9Uax5/IyL9Pqhx74QCAEBpDcERUhgCEhv4YteUVHx7MUXX3zcTTfd1KzwozMiBIpL4JRTTvnyueeem1FTU3NVcWfyPjrS650de0IgFASQ3lCUIXFBIL0FL/n4ww8//MpXX32V2wwXHC0DFpvArbfeqttuu+31ysrKw4o9l5/xkV4/9NgXAiEggPSGoAgJDAHpLWjR+7ds2fKZv//97y169uxZ0IEZDALFJrBo0SKddNJJW7dt23aApJXFns/P+EivH3rsC4EQEEB6Q1CEBIaA9Bas6K3at2+/ctq0aV3OPffcgg3KQBAoBYEtW7Zo3333Xb9q1aphkh4uxZx+5kB6/dBjXwiEgADSG4IiJDAEpLcwRe/YseNvBw0a9P0ZM2a0KsyIjAKB0hE455xzNs6fP3/Ohg0bLindrN5nQnq9s2NPCISCANIbijIkLgiktyAlH9q7d+9bli5dyjreguBkkFISmDlzpiZMmLCiqqpqv1LO62cupNcPPfaFQAgIIL0hKEICQ0B6/Re9Z8+eH69cuXJP/yMxAgRKT6Bnz57/WLly5RmS3iz97N5mRHq9cWMvCISGANIbmlIkKhCkN1HlJlkIxIIA0huLMpJEkgkgvUmufnC5I73BsWdmCEDAGwGk1xs39oJAaAggvaEpRaICQXoTVW6ShUAsCCC9sSgjSSSZANKb5OoHlzvSGxx7ZoYABLwRQHq9cWMvCISGANIbmlIkKhCkN1HlJlkIxIIA0huLMpJEkgkgvUmufnC5I73BsWdmCEDAGwGk1xs39oJAaAggvaEpRaICQXoTVW6ShUAsCCC9sSgjSSSZgJXexX96S2s/X5dkFOReQgIdd+ugfqd+W0Z+h00ezHtJCdkzFQQg4I0Av6i8cWMvCISGgJXe0AREIIkigPQmqtwkC4FIE0B6I10+goeA9MDE3320acPm7rCAQBAE2rRr/fEFE3+4VxBzMycEIACBfAggvfnQYlsIQCBOBDpImiHpQkmb4pQYuUAAAhCAwDcJIL0cFRCAQFIJTJY0XNL1km5JKgTyhgAEIJAUAkhvUipNnhCAgJNAZ0mrJe0gab2kjpK2gwgCEIAABOJLAOmNb23JDAIQyE7gbkkXSWop6d+SrpNkOr88IAABCEAgpgSQ3pgWlrQgAIGsBLpK+sT17FpJ5TCDAAQgAIH4EkB641tbMoMABDITmCXp/Lour93CnMj2P5KmAQ0CEIAABOJJAOmNZ13JCgIQyEygp6TlkjZI2irJXMHhK0nN6q7gUAE4CEAAAhCIJwGkN551JSsIQCAzgQmSrpA0TtJ8Se9IMteYvabuZyPrLmMGPwhAAAIQiBkBpDdmBSUdCEAgZwLfkvSGpN3r9mgvqTrnvdkQAhCAAAQiRQDpjVS5CBYCECgggT0kLZZkTmzjAQEIQAACMSeA9Ma8wKQHAQhkJbCnpEWSuIUzBwkEIACBBBBAehNQZFKEAAQyEthb0rOSesAHAhCAAATiTwDpjX+NyRACEMhMYJ+6k9n2BRAEIAABCMSfANIb/xqTIQQgkJnAfpJ+J2l/AEEAAhCAQPwJIL3xrzEZQgACmQn0kTRX0gEAggAEIACB+BNAeuNfYzKEAAQyEzhI0mxJBwMIAhCAAATiTwDpjX+NyRACEMhM4BBJ90nqCyAIQAACEIg/AaQ3/jUmQwhAIDOBQyXdI+kwAEEAAhCAQPwJIL3xrzEZQgACmQkcLulOSUcACAIQgAAE4k8A6Y1/jckQAhDITOBISbdJOgpAEIAABCAQfwJIb/xrTIYQgEBmAsdIuknS9wAEAQhAAALxJ4D0xr/GZAgBCGQmcKyk6yQNABAEIAABCMSfANIb/xqTIQQgkJnA8ZKulHQCgCAAAQhAIP4EkN7415gMIQCBzAROkjRG0skAggAEIACB+BNAeuNfYzKEAAQyEzhF0mWSTgUQBCAAAQjEnwDSG/8akyEEIJCZwGmShko6HUAQgAAEIBB/Akhv/GtMhhCAQGYC/yHpp5J+ACAIQAACEIg/AaQ3/jUmQwhAIDOBH0o6T9KZAIIABCAAgfgTQHrjX2MyhAAEMhM4S9LZdf/BCAIQgAAEYk4A6Y15gUkPAhDISmBQ3dKGc2AEAQhAAALxJ4D0xr/GZAgBCGQmMLjuyg1miQMPCEAAAhCIOQGkN+YFJj0IQCArgSGSTpT0XzCCAAQgAIH4E0B6419jMoQABDITuEBSf0k/ARAEIAABCMSfANIb/xqTIQQgkJnAhZL6SfpvAEEAAhCAQPwJIL3xrzEZQgACmQlcLOk7ki4BEAQgAAEIxJ8A0hv/GpMhBCCQmcClkg6UNAxAEIAABCAQfwJIb/xrTIYQgEBmAiMk9ZJ0GYAgAAEIQCD+BJDe+NeYDCEAgcwELpe0l6QrAAQBCEAAAvEngPTGv8ZkCAEIZCYwWlIXSWMABAEIQAAC8SeA9Ma/xmQIAQhkJjBO0q6SxgMIAhCAAATiTwDpjX+NyRACEPg/At+S9M+6f/5M0i6Srqz7d1dJq4AFAQhAAALxJID0xrOuZAUBCHyTwA6SlkuqlGS6vObGFK0lzZN0c936XvOzfwEPAhCAAATiRwDpjV9NyQgCEMhOwHR1r5P0laS1dZuZJQ4tJM2QNBJ4EIAABCAQTwJIbzzrSlYQgEBmAm0kfSHJfHU+tknaTdI6wEEAAhCAQDwJIL3xrCtZQQAC2Qn8XNKouu6u2WqjpNslXQ80CEAAAhCILwGkN761JTMIQCAzgfaS1kjase7pf0vqJGkTwCAAAQhAIL4EkN741pbMIACB7ASmSBpet7b3Jkm3AAsCEIAABOJNAOmNd33JDgIQyEygs6TP6pY2lEuqARQEIAABCMSbANIb7/qSHQQgkJ3AXEkfOq7TCysIQAACEIgxAaQ3xsUltXgS2GuvvZ786KOPBsYzO7IKO4EOHTpUr1u37oeSXgh7rMQHAQhAwEkA6eV4gEDECFRUVPztt7/97bePPfbYiEVOuHEgcOihh1a/8cYbSG8cikkOEEgYAaQ3YQUn3egTsNL7wAMP6MEHH4x+QmQQCQLdu3fX/fffr7FjxyK9kagYQUIAAm4CSC/HBAQiRsBK7/XXX6/rrrtOdHwjVsCIhjtgwID08Yb0RrSAhA0BCAjp5SCAQMQIIL0RK1hMwkV6Y1JI0oBAggkgvQkuPqlHkwDSG826RT1qpDfqFSR+CEAA6eUYgEDECCC9EStYTMJFemNSSNKAQIIJIL0JLj6pR5MA0hvNukU9aqQ36hUkfghAAOnlGIBAxAggvRErWEzCRXpjUkjSgECCCSC9CS4+qUeTANIbzbpFPWqkNxIVTEUiSoL0QwBv80EPeD7gsSsEgiCA9AZBnTmR3kgcA6lUCu+NRKU8BFlWllY2vM0DO7sL8HzAY1cIBEEA6Q2COnMivZE4BpDeSJTJW5BIrzduzr2QXv8MGQECJSWA9JYUN5PVEUB6I3EoIL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P9IbiTJ5CxLp9cYN6fXPjREgEBgBpDcw9ImeGOmNRPmR3kiUyVuQSK83bkivf26MAIHACCC9gaFP9MR5Su9Vkm5ONLBgkkd6g+FeklmRXv+Yy/wPwQgQgEApCSC9paTNXJZAjtJ7uaSJknaW1ElSFQQLRqCVpBclzZZ0V5ZRA5XeG2+8Uddee22D0C655BJNnTpVrVu31ooVKzRo0CCNGzdO5557bsHAJGUgpNd/pZFe/wwZAQIlJeBFejdv3qxRo0Zp1qxZDWKdOXOmfve73+npp5/OmIN9w9q0aVP6Tcq53UsvvaSjjjqqwX4PP/ywzjvvvPqf3XDDDbrmmmuy8sm2/e9//3sdeuihuvDCC9NzOt84CwX75Zdf1tFHH50eLtP42Zg55y9GXJnyq6qq0ptvvqkTTzwx/bSN/aGHHiqZPDQiveZ9ZJSkCZJa1P13p6RxhaoV49QTeFXSIZLW1/1xMd3FJnDpNcemeV2Xl5fLHLfm90b37t3rxZdaeieA9HpnZ/dEev0zZAQIlJSAF+m1AVpZOvjggzV37lz16tUr/ZSVTyup9s3KLZxGRmfMmKFnnnlGbqE1kjh79mw9/vjjaVHNJMU2Duf4znFsfFYmjegZMS2WXLrnM90o98OyOfnkk+vfzM02JgfDYuzYsekuVjEfpoO299571wtuSKT3pTrZvVpSc0k71THYJqmzpOpiMkno2N+T9EdJ7SRtkrShTn5n1vEIlfQ6/0Azvw8qKioadHpt53fJkiXp8J2/M7w8Z14nTuk2r93bbrut/ned849s+zvFzGsaAl9++WU6hqVLl6p3795q3759vai7xwnq2EN6/ZNHev0zZAQIlJRAIaTXLXBu6XWKsHPbZ599Vqbr+4Mf/EDuMcyb1CeffKLJkyc3Kr3ODmqmTrCV5yFDhqS7m2GV3lIVPQjBzZRbhk7vmZIulOQ2/u11QpaSVCvJfnV+z3PeuYyRtJejRlZ+p0j6RSpl0AbzcEunicK5pMF8emOXN5xxxhlp2TQPs/zh9ttvrxdW8zPTITa/A8xX57iVlZUNxNkppOa54cOHpyW3W7duDca3v0uMWO+3337pcc0nVeaPVhPHq6++2kCOrSy7xyn2H7iNVQ7p9X9cI73+GTICBEpKoBTS6+zEOj9CN9K75557auTIkWmxdT731ltvpTs5//3f/92o9DqXFTTWDXZ2iTKtC3R3h5zjmrjMR6p2+YIzTue6QyPdZg1iY51kd6fXxGU7vLZLZJaNmD8C/vd//1eTJk1KLyOxfxTYN2kTr5nPPMyc2f7wMM/bTrzZ1+Zgfm72uf7669Px2vHs8hFnXs587M/NmGbf6667Lr1vvksjMkjvXyUZATMnrTWrW9ZgwjQts251LwrzHmOeM//Z7xv7mdfnMo1fyLnzHb+Yuf5Q0u6OXzpbJe0g6Q+Szoia9JrXivv1Z17LVl7tp1E2X3fX1f6uMgI7bNiwell2CrZbnM3SC/O6WL16tW6++WZddZU5hL+Wb/faY/c4Jf1l75oM6fVPH+n1z5ARIFBSAsWUXmci7iUQ5jkjvX379k1Ln1MWTffXdFLMc3btbzahtRKZaXw3SPfyA7u22K4RNEspzBpiO5cVPCt07n/bud3P5yK9ztgySfhuu+2WXv5gJdf+27zBOj9WNbEuWLAgzc/G4ezmWlk3gnzBBRfogQceaLCticPdmbf/dnaxLCPnemwT99ChQ9PjOuPL5QBuZE2v+ajdrOc1bTvTZjSdXrOQe3Iu47JNXgQOlvQXSS0lWdk1J7b9wjRVDf+oSK/5PeH8Q9VQsK8r87p2LktwEnJ3k53Sa/4AtDJrf085u77ucxrMH5H33Xdfeh+n9NpPo7p06ZJeVpQtlrwqV4CNkV7/EJFe/wwZAQIlJVBM6W1qTa+VXit2JnHzpmLeJEyHxHR6iym9VnLdsmjjbkx67cepzo8xvazpNTk71/Laj29zkd5McWaKy/0m7xRkt/Ta7pb9eZs2bRp8XGtr8vnnn6drZR7mI+YCSq8Nt4Mks773CklfZVj2UNLXSUwn+5Mkczajee++X9LPJX3gyDV00mtfY5nW9Nq43Z8s2T/8sp0s65RQt/TaLnHnzp2111571XdvMy29MPNbwXVKr30tmXMUTCzu54I6tpBe/+SRXv8MGQECJSVQCuk1CWVahmCl14qV6ZwYkTvooIN00kknpdf7NiW9fpY3mHV/mTqktkPkft4pwQMHDkzHZuXPfGzqRXpN59b58Cu9meLKR3rPPvvsBhLrrI2z81sC6bVhVzhOcCvpayPmk5kur5He+XXXQP44Q76hkl63UJo1/3ZNrz3uzbIE06F1yrFzza15zrmkwf7RZi97lm25g3v5Vbbx7Zpet9g6T6TLdylQsY5DpNc/WaTXP0NGgEBJCYRBet0f2ds3BWfHJtvyhmxXbnBCNG9Q5s3QLaWF6PQaUbexhUF6bafXxJXpzdXdvbZdKLOsw/zBEaJOb0lfBwmdrKukVY3kHrj05nOdXvcVGpwntuZ69YZMy6TMa2bevHkNrlDjfN2Y791Xb3BLrxV25ydDQR9zSK//CiC9/hkyAgRKSqAQ0tvUJcucV1hwX73BrJVzXoPTvpmYnznfqBo7SS1bF8XOa87aziS9tlN05plnprtDzrWsZnvnml3bSXJ2fLKthc1lTa/7xDNbdCvxlsNTTz2VXmfs3N49b7a1xnYfM5YR/Isuuii93tB2t00n3UiyncO5XMK+ydvlDO41vSXs9Jb09cBkDQgEKr1xqkW2ZQ9B5oj0+qeP9PpnyAgQKCkBL9Lr9eYUmdb4mmSdJ4KZfzsF1AmjqZtTuO/g5JRxZ0fYOWdjHSDnPkYgjfiZDqpzXOec5qNWu87V3WXNxqypm3KYj13NdYzt1RXs8gN7tQl7xQiTU7a4nMLs/kPCXuvUffWKpq7eYOb78Y9/nC7Po48+mv7aVH2ctczxjmwlfS0w2TcIIL0FOCjyOdm2ANPlPATSmzOqrBsivf4ZMgIESkrAi/SWNEAmiyUBpDcSZUV6I1Emb0Eivd64OfdCev0zZAQIlJQA0ltS3ExWRwDpjcShgPRGokzegkR6vXFDev1zYwQIBEYA6Q0MfaInRnojUX6kNxJl8hYk0uuNG9LrnxsjQCAwAkhvYOgTPTHSG4nyI72RKJO3IJFeb9yQXv/cGAECgRFAegNDn+iJkd5IlB/pjUSZvAWJ9HrjhvT658YIEAiMANIbGPpET4z0RqL8SG8kyuQtSKTXGzek1z83RoBAYASQ3sDQJ3pipDcS5Ud6I1Emb0Eivd64Ib3+uTECBAIjgPQGhj7REyO9kSg/0huJMnkLEun1xg3p9c+NESAQGAGkNzD0iZ4Y6Y1E+ZHeSJTJW5BIrzduSK9/bowAgcAIIL2BoU/0xEhvJMqP9EaiTN6CRHq9cUN6/XNjBAgERgDpDQx9oidGeiNRfqQ3EmXyFiTS640b0uufGyNAIDACSG9g6BM9MdIbifIjvZEok7cgkV5v3JBe/9wYAQKBEUB6A0Of6ImR3kiUH+mNRJm8BYn0euOG9PrnxggQCIwA0hsY+kRPjPRGovxIbyTK5C1IpNcbN6TXPzdGgEBgBJDewNAnemKkNxLlR3ojUSZvQSK93rghvf65MQIEAiOA9AaGPtETI72RKD/SG4kyeQsS6fXGDen1z40RIBAYAaQ3MPSJnhjpjUT5kd5IlMlbkEivN25Ir39ujACBwAggvYGhT/TESG8kyo/0RqJM3oJEer1xQ3r9c2MECARGAOkNDH2iJ0Z6I1F+pDcSZfIWJNLrjRvS658bI0AgMAJIb2DoEz0x0huJ8iO9kSiTtyCRXm/ckF7/3BgBAoERQHoDQ5/oiZHeSJQf6Y1EmbwFifR644b0+ufGCBAIjADSGxj6RE+M9Eai/EhvJMrkLUik1xs3pNc/N0aAQGAEkN7A0Cd6YqQ3EuVHeiNRJm9BIr3euCG9/rkxAgQCI4D0BoY+0RMjvZEofyoSURKkHwJlfnZO+r7AS/oRQP6RI4D0Rq5ksQgY6Y1FGeOURDtJ90v6iaQNcUqMXIpHAOktHltGhkBRCCC9RcHKoE0QQHo5REJG4BZJYyRNlnRlyGIjnJASQHpDWhjCgkA2Akgvx0YQBJDeIKgzZxYCpsv7haSWkrZK2pVuL8dKLgSQ3lwosQ0EQkQA6Q1RMRIUCtKboGKHP1XT5R0tqYWkbZKm0O0Nf9HCECHSG4YqEAME8iCA9OYBi00LRgDpLRhKBvJHwNnltSPR7fXHNDF7I72JKTWJxoUA0huXSkYrD6Q3WvWKcbTOLq9Nk25vjAteyNSQ3kLSZCwIlIAA0lsCyEzxDQJILwdFCAiYLm+VpO2SNknqWPfvNpKaSypnbW8IqhTiEJDeEBeH0CCQiQDSy3ERBAGkNwjqzOkiYK7WMEnSzyTdKclcl9h4zOWSfi5pQt3VHAAHgYwEkF4ODAhEjICV3gceeEAPPvhgxKIn3KgS6N69u+6//36NHTu2+o033vihpBeimgtxx4aAld7YJEQixSWA9BaXL6NDoOAErPQee+yxBR+bASHQFIFDDz0U6W0KEs+XigDSWyrSMZkH6Y1JIUkjOQT22muvJz/66KOBycmYTMNEoEOHDtXr1q2j0xumoiQ3FqQ3ubX3lDnS6wkbO0EAAjEiYN4453E70xhVlFSSQgDpTUqlC5Qn0lsgkAwDAQhEloB54/yK25lGtn4EnlwCSG9ya+8pc6TXEzZ2ggAEYkLAXAJpfV0uXOA+JkUljcQQQHoTU+rCJIr0FoYjo0AAAtEkYC50by5/ZB5c4D6aNSTq5BJAepNbe0+ZI72esLETBCAQAwLczjQGRSSFRBNAehNd/vyTR3rzZ8YeEIBAPAhwO9N41JEskksA6U1u7T1ljvR6wsZOEIBAxAk4b2faqi4Xc3tTbmca8cISfqIIIL2JKrf/ZJFe/wwZAQIQiB4B5+1M76gLn9uZRq+ORJxsAkhvsuufd/ZIb97I2AECEIgZAfPGaR78PoxZYUkn9gSQ3tiXuLAJ8ku+sDwZDQIQiB4BpDd6NSNiCBgCSC/HQV4EkN68cLExBCAQQwJIbwyLSkqJIID0JqLMhUsS6S0cS0aCAASiSQDpjWbdiBoCSC/HQF4EjDGiAAAgAElEQVQEkN68cLExBCAQQwJIbwyLSkqJIID0JqLMhUsS6S0cS0aCAASiSQDpjWbdiBoCSC/HQF4EkN68cLExBCAQQwJIbwyLSkqJIID0JqLMhUsS6S0cS0aCAASiSQDpjWbdiBoCSC/HQF4EkN68cLExBCAQQwJIbwyLSkqJIID0JqLMhUsS6S0cS0aCAASiSQDpjWbdiBoCSC/HQF4EkN68cLExBCAQQwJIbwyLSkqJIID0JqLMhUsS6S0cS0aCAASiSQDpjWbdiBoCSC/HQF4EkN68cLExBCAQQwJIbwyLSkqJIID0JqLMhUsS6S0cS0aCAASiScC8cb4gaUA0wydqCCSWANKb2NJ7Sxzp9caNvSAAgfgQoNMbn1qSSbIIIL3JqrfvbJFe3wgZAAIQiDgBpDfiBST8xBJAehNbem+JI73euLEXBCAQHwJIb3xqSSbJIoD0JqvevrNFen0jZAAIQCDiBJDeiBeQ8BNLAOlNbOm9JY70euPGXhCAQHwIIL3xqSWZJIsA0pusevvOFun1jZABIACBiBNAeiNeQMJPLAGkN7Gl95Y40uuNG3tBAALxIYD0xqeWZJIsAkhvsurtO1uk1zdCBoAABCJOAOmNeAEJP7EEkN7Elt5b4kivN27sBQEIxIcA0hufWpJJsgggvcmqt+9skV7fCBkAAhCIOAHuyBbxAhJ+YgkgvYktvbfEkV5v3NgLAhCIDwHzxlkjacf4pEQmEEgEAaQ3EWUuXJJIb+FYMhIEIBBNAuaNc4uk1tEMn6ghkFgCSG9iS+8tcaTXGzf2ggAE4kNghaRuSG98CkomiSGA9Cam1IVJFOktDEdGgQAEoktgjqT/lLRTdFMgcggkkgDSm8iye08a6fXOjj0hAIF4EHhU0qmSdo5HOmQBgcQQQHoTU+rCJIr0FoYjo0AAAtElMFfSyZLaRzcFIodAIgkgvYksu/ekkV7v7NgTAhCIB4HfSjpOUnk80iELCCSGANKbmFIXJlGktzAcGQUCEIgugcckfU9Sp+imQOQQSCQBpDeRZfeeNNLrnR17QgAC8SDwuKQjJe0Wj3TIAgKJIYD0JqbUhUkU6S0MR0aBAASiS+A5SV0k7R/dFIgcAokkgPQmsuzek0Z6vbNjTwhAIB4Efi+pr6Su8UiHLCCQGAJIb2JKXZhEkd7CcGQUCEAgugT+IOkgSd2jmwKRQyCRBJDeRJbde9JIr3d27AkBCMSDwB8l9Za0dzzSIQsIJIYA0puYUhcmUaS3MBwZBQIQiC6B+ZL2lbRPdFMgcggkkgDSm8iye08a6fXOjj0hAIF4EHiyrsvbKx7pkAUEikKg4z777PPG+++/zzKgouBtetB99tnn4/fff/87ktY2vTVbZCKA9HJcQAACSSfwlKRudUscks6C/CGQjcCoQYMG3fDoo4+2BVHpCUydOlWTJk2at3bt2rNKP3t8ZkR641NLMoEABLwReEbS7pIO8LY7e0Eg/gQ6dOjw0bx587oPGDAg/smGMMMePXp8+eGHH/5Q0sIQhheZkJDeyJSKQCEAgSIReLbubmwHF2l8hoVA1Akc16NHj8dXrly5S9QTiWL8CxYs0FlnnfXRunXrONnWZwGRXp8A2R0CEIg8gecldZR0SOQzIQEIFIFAx44d502YMOGMUaNGFWF0hmyKwKBBgzb+5je/uVbS1Ka25fnGCSC9HCEQgEDSCSyQtLOkQ5MOgvwhkIGA+YOwqqqqSh07mm95lJLA2rVrVV5ebqY0/+MENp/wkV6fANkdAhCIPIEXJLWR9N3IZ0ICECg8AU5gKzzTnEfkBLacUeW0IdKbEyY2ggAEYkxgkaQWkvrFOEdSg4AnApzA5glbwXbiBLaCoUwPhPQWliejQQAC0SPwoqRmko6KXuhEDIGiEhjQo0eP33ECW1EZZx2cE9gKzx3pLTxTRoQABKJF4CVJtZK+F62wiRYCxSXACWzF5dvU6JzA1hSh/J9HevNnxh4QgEC8CLwiaZukY+OVFtlAwBcBTmDzhc/fzpzA5o9ftr2R3uJwZVQIQCA6BBZL2iTp+OiETKQQKDoBTmArOuLsE3ACW3HgI73F4cqoEIBAdAj8RdJ6SSdGJ2QihUBxCXACW3H5NjU6J7A1Rcjb80ivN27sBQEIxIfAX+uufzkwPimRCQR8EeAENl/4/O3MCWz++DW2N9JbPLaMDAEIhJfAfpKW14X3uqQ1kk4Nb7hEBoHSEeAEttKxzjQTJ7AVjz/SWzy2jAwBCISTQB9J5tbDz0m6UdIcSZ9JukvS7XVLHY4JZ+hEBYGiE+AEtqIjzj4BJ7AVFz7SW1y+jA4BCISTwFN1J66ZS5VtlbS9LswdJU2QdEc4wyYqCBSdACewFR1x9gk4ga248JHe4vJldAhAIHwEzN3XPpS0e90Neozw7lAX5mZJH0g6TtIX4QudiCBQXAKcwFZcvk2NzglsTRHy9zzS648fe///9s4FTKrq2vN/ERDk1dBt1MEQVEBRBCXEOMFElEgbUccLCChy1UAuCIpBMSoKcYCgNyIqPoAJxBBERNFhjBhBjRglk0mACCIgLZHLF8YxdkPzbEDE+VZZu+/meKrOo85zn//5Pq1uar/Wb+3q86911t6bBEggnQQmArjfcirllwDkP0lzGJtOszhqEiiJABewlYSvtMpcwFYaPze1KXrdUGIZEiAB0wi0AlANoKHFMNmv90QAe00zmPaQgBMBLmBzIhTu+1zAFi5faZ2iN3zG7IEESCCZBKYDuA1Ag/zwJLf3vwN4IJnD5ahIIFQCXMAWKt7ijXMBWzTwKXqj4cxeSIAEkkfgJACfaMOqBVChLWpL3og5IhIIjwAXsIXH1rFlLmBzRBRIAYreQDCyERIggZQSeArACACHAdzFXRtS6kUOu2QCXMBWMsKSGuACtpLwua5M0esaFQuSAAkUIiC5gDt27OhHQrEQuBHAvFh6ZqemEOACthg9yQVs0cGn6I2ONXsiAWMJiOidPn16vxtuuCF1Ng4YMADnnXce7r333tSNPb/w5RaK3tS5LlEDbtOmzeL77ruv/9ix3LQkDsdwAVt01Cl6o2PNnkjAWAJpFr1pdgpFb5q9l5ixcwFbjK7gArZo4VP0RsubvZGAkQQoeuNxK0VvPNwN63XswIEDJy1atKi5nV0ffvghBg0ahAsuuACy2Kpp06ZQ/3bnnXdiyJAhkeOYPHkyJk6ciEmTJmHChAmO/a9cuRJbt27NjVV+vvDCC/Huu++iZ8+eBeu6LefYuUMBLmArlaC3+hS93nixNAmQgA0Bit54pgVFbzzcTeq1devWf1+8ePGpl1wihxB+/VICd+3atfVCMU7RW1NTkxOvy5YtQ2VlJRYsWIDy8vKCLvE71qhELxewRftpouiNljd7IwEjCVD0xuNWit54uBvUq+MCNl30KpFZXV2di/6qSK8uRIWNRFG7d+8OlSMs0cxt27YdFTFWv0sbPXr0yL0nwlrVLxSFVWJUorwS7dUjtmqsffr0wfLly3Huuedi+/bteOONN3LtSh0R93qkV7dP79sqetXvUsYqtlXkWd4bMWJEfUTcaZ5wAZsToeDfp+gNnilbJIHMEaDojcflFL3xcDelVzcL2JQoPPPMM7Fo0SI888wz9SJVBGu/fv2OErcvvfQSHnrooVzZVatW1f8sQlnEphKMmzZtwujRozFv3jzMnDkzh1TE8bRp03IpCIUiuCIw5f0ZM2ZgzJgxuRQFleLgJhVDF7Nik0SNhw4dmntVbUvfMj4ljisqKupFvtXeNWvW2JZzk/bBBWzRf5IoeqNnzh5JwDgCFL3xuJSiNx7uhvTqagGbEpKjRo2CCDzJjRWRKYJVj9KqqK8q/+STT0KJRflZ6l1//fX1kVyJckoUdurUqRg/fjxmz57tGCVVEWUldHWRKikOdqkM1n/TRa8MRuwQgX7GGWcc5Va9nIxdCXkpJ6J4/vz5uVcljp0i1NY5wwVs8XyKKHrj4c5eScAoAhS98biTojce7ob0WnQBm7JRF40qDeHEE0/Ep59+mhO97du3z0U6rZdEhC+77LJcBLVr167YvXs3WrZsmXsV4Sg5uUq86qkD0k6hFIFCKQcqxcGr6LWKWd0GvS8R6JJKoV/dunXLieV27drlIt0i2tXltEhORbWnTJki+5sPMGQ+pcIMit5UuImDJIFkE6Dojcc/FL3xcDehV6cFbHaiV6UAKAFoTXWwe6Qv0VgRgSKSJeKrC0irONRzg6Vtvb26urqviUs1RiWS9TxhVdcp0ltoJ4dikd5C/pfIr0Sz3Syw69Chw64tW7b8C4C3TJhPabGBojctnuI4SSDBBCh643EORW883A3o9eLTTjvtf27ZsqWVky1W0agv/BJhWiynVyK6SjyqyKg1t1f6F4FqjfpaBbHqt3///kdtUyai+sUXX8xFXeXSF9jJ78VEr8rpVX2LaFVpDGqcMo5iOb16DrOK+qpIrmzvZndxAZvTrAvvfYre8NiyZRLIDIEki149elToRqpWjSuHqXJRbVvkd6JQ9Poll+16bhawFYr0yr+riKaKxtrt3qB2X1DvSRqE3S4O+r6/6nNot/+u6tP6GVaf0UJRZz1CLBHhgQMHonfv3l/bfs26c4Tf3RuUuLfmCOszjgvY4vv8UfTGx549k4AxBJIsevV8QevN1BoFUjdIyfWzruAutpF9XI6k6I2LfKr7dbWALdUWJnjwXMAWr3MoeuPlz95JwAgCSRa9aoW3RJqUmFWb2dstfLGu7nZzelNcTqTojYt8qvt1tYAt1RYmePA8gS1e51D0xsufvZOAEQSSKnr1LY6sm9ILeIpeI6YfjfBAwO0CNg9NsqgHAlzA5gFWCEUpekOAyiZJIGsEkip67Tait9vMXu0xyvSGrM3czNnregFb5shEYPBbb72F/v37b925c+epEXTHLmwIUPRyWpAACZRMIKmi17p5faHN7PWFbPpCFC5kK3lqsIEEEfCygC1BwzZmKIMHD967aNEi2fD3EWOMSpkhFL0pcxiHSwJJJJBE0atvrWRlplad26U36GUpepM42zgmnwS4gM0nuCCqcQFbEBRLb4Oit3SGbIEEMk8giaLXboujQtsnqfQGqyMpejM/tU0CwAVsMXozv4DtpR07dvSPcRiZ75qiN/NTgABIoHQCSRO91txctVuDWOq0mT0jvaXPB7aQPAJcwBavT7iALV7+qneK3mT4gaMggVQTSJroTTVMD4PnlmUeYGW7KBewxeh/LmCLEb6la4re5PiCIyGB1BKg6I3HdRS98XBPW69cwBavx7iALV7+eu8UvcnxBUdCAqklQNEbj+soeuPhnrJeuYAtRodxAVuM8G26puhNlj84GhJIJQGK3njcRtEbD/eU9coFbDE6jAvYYoRP0Zss+BwNCZhCgKI3Hk9S9MbDPU29cgFbvN7iArZ4+Vt7Z6Q3Wf7gaEgglQQoeuNxG0VvPNxT1CsXsMXoLC5gixF+ga4pepPnE46IBFJHgKI3HpdR9MbDPS29cgFbvJ7iArZ4+dv1TtGbPJ9wRCSQOgIUvfG4jKI3Hu4p6ZUL2GJ0FBewxQi/SNcUvcn0C0dFAqkiQNEbj7soeuPhnpJeuYAtRkdxAVuM8Cl6kwmfoyIBUwhQ9MbjSYreeLinoVcuYIvXS1zAFi//Qr0z0ptMv3BUJJAqAiJ6d+zY0S9VgzZnsDcCmGeOObQkAAJcwBYARL9NcAGbX3Lh16PoDZ8xeyABEkgmgRYAngZwE4A9yRwiR0UC3glwAZt3ZkHW4AK2IGkG2xZFb7A82RoJkEB6CDwA4A4ADwO4Jz3D5khJoCgBLmCLcYJwAVuM8F10TdHrAhKLkAAJGEdAoryfATgOwEEAJzDaa5yPs2oQF7DF6HkuYIsRvouuKXpdQGIREiAB4whIlPd2AI0BHAIwndFe43ycSYO4gC1et+cXsMn6hj/EOxL2bkeAopfzggRIIGsE9Civsp3R3qzNAjPt5QK2GP3KBWwxwnfZNUWvS1AsRgIkYAwBPcqrjGK01xj3ZtcQLmCL1/dcwBYvfze9U/S6ocQyJEACphCQKG8NgC8A7AeQW/QD4HgADQGUM7fXFFdnzo42HTt2XF1VVdU+c5YnxOCOHTturaqq+jaAHQkZEodhIUDRyylBAiSQJQKyW8MUAHcDeAzAlwDk7+BtAB4EcF9+N4csMaGtJEACJJAJAhS9mXAzjSQBEihAQIleAiIBEiABEjCcAEWv4Q6meSRAAkUJUPRygpAACZBARghQ9GbE0TSTBEjAlgBFLycGCZAACWSEAEVvRhxNM0mABCh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ICRXs4BEiABEsgyAYreLHuftpMACTDSyzlAAiRAAhkhQNGbEUfTTBIgAUZ6OQdIgARIIMsEKHqz7H3aTgIkwEgv5wAJkAAJZIQARW9GHE0zSYAEGOnlHCABEiCBLBOg6M2y92k7CZAAI72cAyRAAiSQEQIUvRlxNM0kARJgpJdzgARIgASyTICiN8vep+0kQAKM9HIOkAAJkEBGCFD0ZsTRNJMESCBH4A4AUwDcDeAxAEr03gbgQQD3AXiYrEiABEiABMwjQNFrnk9pEQmQQGECLQDUADgMYD+AcgA7ADQF0DD/+x4CJAESIAESMI8ARa95PqVFJEACxQk8AOB2AI21YocATAdwD+GRAAmQAAmYSYCi10y/0ioSIIHi0d7PABynFTkI4AQAjPJy5pAACZCAoQQoeg11LM0iARIoSkCP9jLKy8lCAiRAAhkgQNGbASfTRBIgga8RkNxeFe1llJcThARIgAQyQICiNwNOpokkQAK2BCTaK7s5yG4NzOXlJCEBEiABwwlQ9BruYJpHAiRQkIBEe58GcBNzeTlLSIAESMB8AhS95vuYFpIACRQmcD8A+Y8XCZAACZCA4QQoeg13MM0jARIoSoAnsnGCkAAJkEBGCFD0ZsTRNJMESMCWAEUvJwYJkAAJZIQARW9GHE0zSYAEKHo5B0iABEggywQoerPsfdpOAiTASC/nAAmQAAlkhABFr/mOlkU6PzffTFpIAiRAAiQQMIEVAC4OuE02RwKxEaDojQ19pB0zmhUpbnaWIgL8bKTIWRxqpASOBSCnFcorLxIwggBFrxFudDSCN3ZHRCyQUQL8bGTU8TTbkUAjAPsANHYsyQIkkBICFL0pcVQJwxQfHwFAX5cAkVWNJUDRa6xraViJBJoAqAUgr7xIwAgCFEJGuLGoEeLjLwA0MN9UWkgCnglQ9HpGxgoZIdAMwD8ByCsvEjCCAEWvEW6k6DXfjbQwJAIUvSGBZbOpJyDHdG8H0DL1ltAAEsgToOg1fyow0mu+j2mhfwIUvf7ZsabZBMoAbAUgr7xIwAgCFL1GuJGRXvPdSAtDIkDRGxJYNpt6Am0AVAEoT70lNIAEGOnNzByQXN7DzOnNjL9pqDcCFL3eeLF0dgicAGADAHnlRQJGEGCk1wg3FjVCRO/n3GvRfEfTQl8EKHp9YWOlDBA4EcBaACdlwFaamBECFL3mO5qi13wf00L/BCh6/bNjTbMJ/BcAqwDIKy8SMIIARa8RbmSk13w30sKQCFD0hgSWzaaewCkA/jeAb6beEhpAAnkCFL3mTwVGes33MS30T4Ci1z871jSbwLcAvA2gvdlm0rosEaDoNd/bPD/dfB/TQv8EKHr9s2NNswmcBuANAPLKiwSMIEDRa4QbixohovcggIbmm0oLScAzAYpez8hYISMEOgD4PYCOGbGXZmaAAEWv+U6m6DXfx7TQPwGKXv/sWNNsAmcAeBmAvPIiASMIUPQa4UZGes13Iy0MiQBFb0hg2WzqCXQG8CKAs1JvCQ0ggTwBil7zpwIjveb7mBb6J0DR658da5pNoAuA5wDIKy8SMIIARa8RbmSk13w30sKQCFD0hgSWzaaeQFcA8wF0S70lNIAEGOnNzByQBWx1ABplxmIaSgLuCVD0umfFktkicB6AuQC6Z8tsWmsyAUZ6TfbuV7ZR9JrvY1ronwBFr392rGk2gR4AZgGQV14kYAQBil4j3FjUCIpe831MC/0ToOj1z441zSZwPoDHAXzXbDNpXZYIUPSa722KXvN9TAv9E6Do9c+ONc0m8F8BTAcgr7xIwAgCFL1GuJGRXvPdSAtDIkDRGxJYNpt6Aj0B/DuAC1NvCQ0ggTwBil7zp4IsYNsHoLH5ptJCEvBMgKLXMzJWyAiBHwCYAkBeeZGAEQQoeo1wY1EjKHrN9zEt9E+Aotc/O9Y0m0AvAD8HcLHZZtK6LBGg6DXf2xS95vuYFvonQNHrnx1rmk2gN4B7APzQbDNpXZYIUPSa722KXvN9TAv9E6Do9c+ONc0mcCmAOwH0MdtMWpclAhS95nubotd8H9NC/wQoev2zY02zCVwG4DYAPzLbTFqXJQIUveZ7Wxaw7QFwnPmm0kIS8EyAotczMlbICIG+AEYBkFdeJGAEAYpeI9xY1AiKXvN9TAv9E6Do9c+ONc0mcCWAnwC4ymwzaV2WCFD0mu9til7zfUwL/ROg6PXPjjXNJnA1gBsA/IvZZtK6LBGg6DXf2xS95vuYFvonQNHrnx1rmk2gH4AhAPqbbSatyxIBil7zvU3Ra76PaaF/AhS9/tmxptkErgEg/w0020xalyUCFL3me1tE724ATcw3lRaSgGcCFL2ekbFCRggMyqc2DM6IvTQzAwQoes13suzasIui13xH00JfBCh6fWFjpQwQuC6/c4OkOPAiASMIUPQa4caiRlD0mu9jWuifAEWvf3asaTaBofmDKeSVFwkYQYCi1wg3UvSa70ZaGBIBit6QwLLZ1BOQnRsuBnBj6i2hASSQJ0DRa/5UYKTXfB/TQv8EKHr9s2NNswn8GEBPAMPMNpPWZYkARa/53hbRWwugqfmm0kIS8EyAotczMlbICIHhAL6bP6AiIybTTNMJUPSa6eE7AfwcwB0A5gHYmRe9YwA8mD9P/Vdmmk6rSMATAYpeT7hYOEMERgA4D8DIDNlMUw0nQNFrpoNPBPAJgIP5nRsq8tHeZgDkJl8OoM5M02kVCXgiQNHrCRcLG05A7hH78jbeDOAcAKPyv58OYIvh9tM8wwlQ9Jrr4EcByB8t2adXXXsBPABgqrlm0zIS8ESAotcTLhY2nMAH+WDJOABnATgDwEwAEwCcD+AyAFWGM6B5BhOg6DXXuRLt/b8AGlhE7wkADphrNi0jAU8EKHo94WJhwwncAuDh/D1iB4BGAOSeIfeRBdzJwXDvZ8A8il6znfwYAMnLksVs8shKIryM8prtc1rnjQBFrzdeLG0+gRoAbSxmyufkVAD/Yb75tNBkAhS9JnsXOCkf7RU/S2qD5PZKni8vEiCBrwhQ9HImkMDRBG4HMAmA5PfKJfeMuQBGExQJpJ0ARW/aPeg8fon2/lv+j5jk8/IigSwTkB1NpgC4G4B8NpTovS2/s8l9+ce7WWZE27NNQFIZJLWhVR7DEQCn5BdHZ5sMrU89AYre1LvQ0QCJ9j4BQM5PZ5TXERcLGE6gBQB5fHsYwP78TiZyg5d9rBvmf99jOAOaRwJOBO7KL16TnN6nAIx1qsD3SSANBCh60+AljpEESCBIAvLEQx7h6jubHAIwHcA9QXbEtkggpQRkHYjs7y6iVwIn8kWRFwmkngBFb+pdSANIgAQ8EpBo72f5BZ6qqjwFkVXqjPJ6hMnixhKYAaA5ADmOmBcJGEEgLaK3a4cOHV7+6KOPvmUEdRphHIGOHTturaqqktXNvNJBQI/2MsqbDp9xlMUJtO3QocNK3ifNnSb5+0xXfjn37+NUiN6Kior3Jk6c2O3WW2/1bylrkkBIBL797W/XrlmzZiKAx0Pqgs0GT0CP9jLKGzxfthgxgeOPP/7xn/zkJ//26KOP6mk7EY+C3YVF4Kc//emhX/3qV/9j//79FEIlQE686G3QoMGkysrK21599dWWJdjJqiQQCoGJEyd++dRTT71RU1PTJ5QO2GiYBCTaK7s5yGb8zOUNkzTbDptAWwD/+Mc//oG2beVHXiYR2L59O045RTbQyO2isd0k26K2Jemit3fz5s1/t3nz5qYnn3xy1GzYHwkUJfDmm2/iyiuv3FtXV9eJ2/mkcrJItPdpADfxcWEq/cdB5wkwymv2VGCUNzj/Jln0NiwrK/t45syZpwwePDg4i9kSCQRA4PDhwzj99NN3b9u2TU68ey6AJtkECZAACfghwCivH2opqcMob7COSqzobdmy5W8GDBgwcO7cubJ/Ji8SSBSBYcOG1S1evPj53bt335iogSVzMD06duz4QlVVVftkDo+jyjqBNC9EZZTX7NnLKG+w/k2q6B3crl272Vu2bGnZsKiayBMAABqXSURBVKHsF8+LBJJD4LnnnsPNN9+8vba2VkScHHLAqzCBRq1bt/7wl7/85anDhw8nJxJIFIHPP/8cnTt33rVly5ZxAOYkanDuBsMorztOqSzFKG/wbkui6D25adOmm3/3u9817927d/AWs0USKIHAJ598gk6dOtXt3bv3SgBvltBUJqq2adPmhQEDBvSdPXs2n9hkwuPpMvLaa6/d+/vf//75Xbt2DUvXyL8aLaO8afSa+zEzyuuelduSiRO95eXly2+++eYfTp48OXFjcwuV5cwlcPnll+9etmzZjCNHjkww18rALLuta9eu969du7YssBbZEAkEROCxxx7D5MmTP6ipqekSUJNRN8Mob9TEI+yPUd5wYCdNWN7avXv3SatXr+ZNMhx/s9USCDz++OOYNGnSuurq6m4lNJOVqhc1btz49ffee69R586ds2Iz7UwJgRUrVqBPnz6HPv/883MBbEzJsI8aJqO8afSa+zEzyuuelZeSSRK9csrI2rVr16JrV/mRFwkkh8C6devQrVtO68r/1iVnZIkcSVnLli03zpo166Rrr702kQPkoLJLoLa2FmedddaeTz75RHZeWZhSEozyptRxbobNKK8bSv7KJEb08tQ1fw5krWgI8NQ195zLy8uX3XjjjRdPmzatkftaLEkC0RDo27fv7rfeemtuXV3d7dH0GHwvjPIGzzRJLTLKG543EiF6GzRoMLmysnIMT10Lz9Fs2T8Bnrrmid34733ve3euXLmSKUqesLFwFASmTp2KRx555C/V1dXfjaK/kPpglDcksElollHecL2QBNHLU9fC9TFbL4EAT13zBK9vixYtXli/fn3Tdu3aearIwiQQNoGlS5fimmuu2VNXVycL17aF3V9Y7TPKGxbZZLTLKG+4fohb9PLUtXD9y9ZLIMBT1zzBa9usWbMPnn322VZXXXWVp4osTAJhE5DoWZcuXfbX1tZKkvnLYfcXYvuM8oYIN+6mGeUN3wOxil6euha+g9mDfwI8dc09uxNOOGHlLbfc8r2JEye6r8SSJBARgYsuuqj2j3/84yMAJkXUZSjdMMobCtbENMoob/iuiFP08tS18P3LHnwSyJ+69o/a2tpTeepacYiNGzd+sFevXiOXLVvWyiduViOB0Ajcc889X8yZM+ft6urqtJ92xChvaLMk/oYZ5Y3GB3GJXp66Fo1/2YsPAjx1zRO0gd/4xjfmbtiwoXl5ebmniixMAmETeP755zF8+PDP9uzZI5tF14TdX5jtM8obJt3422aUNxofxCJ6eepaNM5lL/4I8NQ119w6HXfccWuXLl3ahEeGu2bGghER2Lx5s+ytffDAgQN9DTgynFHeiOZNHN0wyhsd9ThEL09di86/7Mkjgfypa2urq6vlpCZeRQjI3tp33313tzvuuIOcSCBxBPJ7a08B8HDiBudxQIzyegSWsuKM8kbnsKhFL09di8637MkjAZ665h5Y8+bNZ1VWVl63ePHiFu5rsSQJRENg9OjRBxctWvRaTU3N1dH0GGovnqK8dXV1GDt2LGbPnp0blJwkuWjRIpxxxhm+Brly5UqMHj3ato0FCxZg/vz5kFe36U1Stn379ujZs2fB8YgN06ZNw6hRo1y3++GHH2LQoEFyrCueeeYZDBkyxJe9UVdilDda4pGKXp66Fq1z2Zs3Ajx1zTWvm9q3b//oxo0bWzZp0sR1JRYkgSgIPP3007j99tu31dbWiso7EEWfYfbhJcqrBK+M55FHHkHTpk1zgvShhx4qSfgWss+r6FXC9Mknnywqer22K+PzUydMv7ltm1Fet6SCKReZ6OWpa8E4jK2EQ4Cnrrnmel6DBg1WrVy5ssEFF1zguhILkkAUBP72t7+hR48eR44cOSJhxD9H0WfIfXiK8haLyqpxSpkLL7ww96uKAsthMhIdbtu2LSZMmICamppcpHTo0KG5qKwe6Z08eTJka0Kp26dPH8gTMmukV9VftmxZrh+JvF522WW5NvV/69GjR310Vsq9++67ufLW8a1atQrXX3997r3Kysqv9We16a677sJ1112Xa1ui3NLumWee+bX+ZTyKmdgiXw7ELokwjxgxon7sYUWNGeUN+dNj03xUopenrkXvW/bokgBPXXMJCjimdevWm6dOndph5MiRX6sU9GNVp1HJjfWpp57CuHHjchEtN5c+RrmpqWiYqis3b3VzVTdrvzc81ZcSEvr43Ea83NgURhkRNnJDtvIJo6+g2vzyyy9F2OzavHnz3QBmBdVunO14ifLKOJ2inWre3XnnnTkBKH4W0Sf1XnvttfpUhU2bNtUL3erq6qN+FkEqIrJ79+45obx169aviVA9uiyCVaVASFsiRCXSq+p///vfrx+LmnMvvfRSfR2xS8Yq6RAiRpUYt34uddtl/DJOleZgjYCvWbMm974usnVhLkJf5r6kWCg+btM3vMwXRnm90AqmbBSil6euBeMrthICAZ665h5q69atn7366qv/269//evjrbWifqwq/fsRZsXEpvUxsFUguCflXDLpotfZguSVGDp06L5XXnnlpdra2n9N3uh8jchTlNeN6LWKYn0eVlRU1AvSP/zhD/VfekQgqkivLmBFBBYS2XrkVcYl4lJEq928179oqi+iuug9/vjjj8pRtvuyarVdid5C/epfSC+55JJ6+4SBEtgS8Xb6EuHLq/lKjPKWQs9/3dBFL09d8+8c1gyfAE9dc834lrPPPnvy+vXry+xq+H2sKotrdLFpvemIsN2wYUOuSzkwRD3alKiUl8ed8ohTta0/XlXRIv1xbqHIrt0jWxUtUxEqGad6TCwRaP2RsS4EJNK2fPnyXMTLuqDHTgRIJFs9VpY+9Bu/Xl5/9Ksv7NH/3e7xtnWRk/6FQoke9fhXFzFWJnoE8OOPP8ann34KSYNRUTN1Yp++0MjOLsVRLcaaNGlS7rG7XHZ2LVy4EPfff/+mmpoa2Y/XiMtrlFeMdvocFhO9KvIq7Uj0VnjL3NTbdCt6pQ3rkx+ZG7qwVukGelTVLtKrIqz6vC30lEZFlNMgehnljedjGrbo5alr8fiVvbogwFPXXED6qsiFDRs2XLFmzZpjzznnHNtKThERp8eqaqGNneh98cUXc3l5csmjUf3RrN0j+GJ96Y9XdbHpFHl1ejyqImFqjPrjW0lvUI9lpU8VQRLRriJRCqq6ses5iCqvUsShcNZtUMLB+uhX5U8q4aJE7NSpUzF+/Phcd7/4xS9w77331udx6o61il71qLhfv345IS+X3paIWhWdmzt3bk6g64+9ZdzvvPNOTvxu27atPqIo7djZlZt02uNnxVfND92u1atX45VXXjn8xRdfdAfwvutZneyCnqO8utCUn+0Wstl9hvTH92r+Wb8kKf4y99ymN9ilNOiiV/0sn2d9XulzSeaNXHpKQ6EnPHbpDerz5fbzG1Wkl1He+D58YYreQE9dc7sCNc5tS+QPhvyh15PjS9kqJuhpYY3K2C0I8NJnscfLTo+e7USG0zd5L2NzKstT15wI1b/fvKysbNOMGTPaivgqdDmJ3mIRJvnMFBO9Stju37/f881PokSFHuF6Eb3W+ao/HtXzDIWPutmrx7IiegcOHFgv9Ao95pW6xTgWi6qqiKiKgKmcRd1f6vMuedAq4lrob4BdpFf9LVPvifAcNmxYbrGTHh23CgwZg76FlhqTivba2aUEkWw/JZcqa31sLu81adLk8IEDB8YAmOl6Vie8oJ8orzLJKbe+WKRf+UJ9OZM2rdFjNwvZrGNQkXrd1+LTv//97/VzUb7Q1tbW5j4DKlKrFtopsS3jKbQFWzHRK/UKPanR7YtK9DLKG98HMDTRK6eujRo16oeTJk0KpA+3otfp5hsWajePR8Pq2027dn/M9EUMQSfpFxO9+hcT9U1c56e+9asFDm7s81qGp665I1ZRUfHKkCFDLn300UcbF6tRymPVJIhep89vMdEr4k9Pw7jiiityIlAXxqWKXpXCYH1ErIS79Quj9Cen5FkjycqHhVIf1PthiF5pu9DCwUJ26akPIpLkUbiKNIrtV1999e7XX3/9t/v377/V3YxORSlfUd5UWMZB5nKlTznlFCEh/9tOJNESCESQ2gw58FPXdNGrVpNac8xkHNatTgrl8ambhNrSZOnSpZgxYwa6du2ay7WTCMP06dNz26vIf3oOkTUHTT3m0/PP9OR4lbdol4NYKGfRKkILfUtVN6/+/fvXf2O225jbzZcBu9xA6+NgXdzIufbWXEZhINEjuTnZ3eTUeE888cRcvp/KabSKCqdIcSkfE5665preXd/5znfu/stf/mKbx6u34rSQTcpaUxPUY1U9/05F+GQ+KzHpNdLrJ71BxldsIZv18au++luP3Eo7KiJqFw32kt6gciwlUqwibnoUzJoCoecXqyis9KfnFlvzjAv9XXAjeq3pDSr3d968eZg586ugq90jdn03APkbYjcPpK41pUEiyiptQ+w65phjMGXKlOqDBw/OkCwJ17M64QVLifIm3DQODwCjvPFOgzBEbyinrllFr12OmTUXSD1eVH98C21TIjcLJSr1pHqVS6jnMUlbxXLr1KM+XRza5UGpMcmWKIVyFtXUKJaPZCcS7LZYcRKRei6hvqBB3djUtkt6OzJ2feGB9RG1YqlvJyWC5NVXX8Xll19+1ONeu0iv3VY4pX5ceOqaa4KVzZo1W7Ju3bomp512mqtKfh+r6l/o5Mul+F2JQ32+WdMb1Jc0N/t2KiHqlLurf/ETo/UvkIW+eEo5O9Fv3bKslIVsKg9WvozLl335wqhymws9rtb/vdACNxm7XTTYjeiVv7fKJ2pxoL6QTRe91rmhuOoRZ6tdhRbuWVIc/gignzy9djVJk1+IUd7k+8j3CBnl9Y0usIqBi96wTl2zi/Rac8ysotcapbRuU6I/JrM+3tQf/VvbsctBUwtK7ESvHhEVAVgoWmq9qSsvF3u0an1s6iZyY7enqVUU263YlUj4mDFj6nP4CglgtdK82D6fTjm9en5XkKkXPHXN1d+OE5s3b75h3rx5bSTCyYsEkkRABP/ZZ5+9r6amRrYmeylJYyt1LIzylkow2fUZ5Y3fP4GK3jBPXUuK6JUolFp1bbf9SlJFr1N6QzHRK9NURKg8ctajyG5E780334wbbrghly6ip4g4RdycItN+Pjo8dc0dtYqKirdHjhz5/cmTJwf698Fd7yxFAsUJ9O7de9eKFSseP3LkyFd7mJlzMcprji+/ZgmjvMlwbpA3tVBPXfMjet2kN9gtpLKeVKNHemXTbrsctGKRXqf0hkI5i2qKuElvULmxhcSt00I2Pa9ST29QOXnqUaO+X6YuTGW7IjfpDYWi1/r4ip264/djw1PX3JGTL669evW69c0332zlrgZLkUB0BCZMmPDlrFmz3qmurr4oul6j6YlR3mg4x9ULo7xxkT+636BEb+inrvkRvfJYvNg2JX7SG/StdPQcNLXQRRZyiTD0spDNSfSKy5wWsjmJXrs2rLmQhTa5l7p6zq9aMa6LXimjtiUqtpCtkOjV+5CfdXFd6keFp665JtivvLz8tx988EEzWWjIiwSSREC+WN9www079u7dexaAT5M0tgDGktgob7E8dz3vWjGw5ogXq2/lpgI8f/7zn+sXhKoyhfqyC9IE4I9Am2CUN1CcJTUWiOjlqWsl+YCVQybAU9dcAT6tSZMm65YsWdJMvrTwIoEkEZD9XLt27Xpg3759VwNYlqSxBTGWpEZ5i+1oYj2N0LpexXraovzudLR3sX32rSlvat2NOgxF/GDdEi8I3wTRBqO8QVAMpo0gRC9PXQvGF2wlBAI8dc0d1IqKitXjxo3rftddd7mrwFIkECGB888/v/avf/3rgwD+PcJuo+oqkVFep72rBY5ViJaapqaErN2Wl4XWnVi3yNMPZil0kEVUjpV+GOWNkrZzX6WK3kBPXXMeLkuQgHsCPHXNHSuJMl166aX/umTJkpbuaqSjlNNiSScr5AYup5fJ3rbWHU/0R612qTjFDtMJY5Gmky1pfl+iZAsWLHi9urr6ijTbUWjsSY3yuvn8WOeyvv5ELWJWqXdOvtMFszU90E5g20V63R6z7TSWIN9nlDdImqW3VZLoDfrUtdLNYQsk8J8EeOqaq9kw9Jvf/OYTGzZsaNm8eXNXFdJSyM1Nu5gthcSpnt+ucvzVnrnSnupXfrY7hpyi1/0MkiOdx4wZs722tvZMAHvd10xNyURGefV5XEy0Bil6ix0HrESvOj5bedduX2jZP97pmO2oZgejvFGRdt9PKaI38FPX3A+bJUmgOAGeuuZqhpxz7LHHrlmxYkVDdZKhq1opKWQVvYUOcbBbwPnaa6/ltiaUy+7wC4XA+ghYRbpqa2shO6IUEr1ys5b9ZmUrP739YmO07o6in7b28ccf59q74IILcifZDRs2LHeSpFx2JzSmwYXvv/8+unfv/sXhw4d7yRkaaRiz1zEmNcordvhJb7A7hVBt4+nExm6hmv7ZKPRl0e5gGKdjtp3GEtT7jPIGRTK4dvyK3lBOXQvOLLaUZQI8dc2d98vLyzfef//9Z95yyy3uKqSslC561ZaCIgj1433V9ngiIK1b5bmJyKobtVqxLgL6nXfeye1pLdHfQqLX7hTGHj16FDyqWUR4MdGrn16op1asWrUKEi2VfwvykJcopkKXLl1qP/jgA9mL94ko+ouhj8RGeRWLqBay2S1ws+4Y5Eb0Wk8QddqfPkyfM8obJl3/bfsSvWGduubfDNYkgf8kwFPXnGdDWVnZb6+44op+8+fPb+ZcOp0l7NIbrLm4kq+rttoTK/UDVJxEr4oQqzpyVLCcWCgnF8re3KNHj3ZMb9BPYZT+dYGqj19EbTHRK3XVynXLMb22xwwn3aM//vGP9y9ZsuR/7dy587qkj9Xv+JIc5dVtimLLMrsceOve8m5Er3wG9CO7xQ67Y7b9+sxLPUZ5vdCKrqxn0RvmqWvRmc2eTCUgm9fPnDnzjZqamj6m2hiAXSM7der04KZNm1odc4znPwEBdB9NE7poVLm3EoFVQrdt27a5VAC5dKGoRKzkBhY6SlsJAf3xq1UcSLt2q8f1m3cYolf6VY98Zd/wOG/8fjw9a9YsjB8//qOdO3d2AvClnzZSUCfxUd4UMEzsEBnlTaxr4PWOF+qpa8nFxJGlgQBPXXPlpQsaNGiwctWqVQ3OO+88VxXSWkgXvWKDOoxGpTo4pTQUEr2q3ZNOOqlg2oC+KEf2J9WvQqK3WHqDfmKinYCX9lWkV3+kq58mqQ6VSbI/5VCCnj17Hjly5EgPAH9L8lhLGVtaoryl2JjluozyJtf7XkRv6KeuJRcTR5Z0Ajx1zZWHmpSVlX04ffr0djfddJOrCmkupItelccrkU+JvsqJc6eeempOKBba19Mumis87CK61sVifkSvbPZfaCGbfiKjRKIl3UFfyKaLXmuUN8jTDcOcDwcOHEDnzp13b9269acAng6zr5jbZpQ3ZgeE2T2jvGHSLb1t16KXp66VDpsthEeAp645sy0vL18yaNCgy5588snjnEuzBAlES2DAgAF7li1b9uzevXtHRttztL0xyhst76h7Y5Q3auLe+nMrennqmjeuLB0hAZ665gr2Hd27d79v9erVZa5KsxAJREjg4YcfxoMPPri2urr63Ai7jaMrRnnjoB5Rn4zyRgS6hG7ciF6eulYCYFYNlwBPXXPFt3eTJk2Wrl279rhOnWRtEC8SSA4BycXv27fvgYMHD3YDsDk5Iwt+JIzyBs80SS0yypskb9iPxVH08tS15DsxyyPkqWuO3i9v0aLFxjlz5pwwcOBAx8IsQAJREpBc5bPOOmvvP//5z2EAno+y7xj6YpQ3BuhRdckob1SkS+vHSfTy1LXS+LJ2iAR46poz3IqKijeHDx9+0QMPPHCsc2mWIIFoCVRWVu5asWLFrEOHDt0dbc/R98Yob/TMo+yRUd4oafvvq5jo5alr/rmyZsgEeOqaK8ATf/CDH4x9++23mcfrChcLRUlAdpV44okn/vTZZ5/1jLLfmPpilDcm8FF0yyhvFJSD6aOg6K2oqFg7ceLErrfeemswPbEVEgiQAE9dc4R5VVlZ2cL169cfL4cw8CKBJBF4+eWXcd111+3at2/f2QC2J2lsYYyFUd4wqCanTUZ5k+MLp5HYil6euuaEje/HSYCnrjnSb9e0adP1L7zwQou+ffs6FmYBEoiSgBwT26VLl7o9e/ZcA2BplH3H1BejvDGBj6JbRnmjoBxcH3ail6euBceXLQVMgKeuOQOtqKj4P2PHjj1//PjxzoVZggQiJtCzZ8/aP/3pTw8BmBpx17F0xyhvLNgj65RR3shQB9KRVfTKqWtbZ86c2Xbw4MGBdMBGSCAoAjx1zZlk06ZNp1988cXDli5d2tK5NEuQQLQExo0b9/lvfvObt2pqaiqj7Tm23hjljQ19+B0zyhs+46B7OEr08tS1oPGyvSAJ8NQ1R5rXnnzyybM3bNjQoqyMa9ccabFApAQWLlyIkSNH/r/du3d3BlAbaecxdcYob0zgI+qWUd6IQAfYjS56eepagGDZVLAEeOqaI8/OjRo1em/58uWNe/Xq5ViYBUggSgIbN27Eueee+/mhQ4cuBfB2lH3H2BejvDHCD7trRnnDJhxO+0r08tS1cPiy1QAI8NQ1Z4jl5eXrJ0yYcPZtt93mXJglSCBiAt26datdt27d/QAei7jr2LpjlDc29JF0zChvJJgD7yQnennqWuBc2WCABPKnrj125MiRiQE2a0xTrVq1mvujH/1o4MKFC5sbYxQNMYbAiBEj6hYvXrx0x44dsltDVi5GeQ32NKO86XWuiF6eupZe/xk/cp665uji4aeffvq0jRs3tmrUqJFjYRYggSgJzJkzBz/72c8+3rlz5xkAPo+y7zj7YpQ3Tvrh980ob/iMw+rhmA4dOmz96KOPvhVWB2yXBEoh0KFDh//46KOPrgKwrpR2TK3bsWPHj6uqqtqbah/tSjeBjh07bq2qqpII76p0W+Jp9C06dOjwPu+rnpilqnD+viQnCRp/sEqqHONisP8fOtERNPnmqxc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9A42CA5F-0BB8-4081-8BDC-B7E9BBF95735}"/>
              </a:ext>
            </a:extLst>
          </p:cNvPr>
          <p:cNvPicPr>
            <a:picLocks noChangeAspect="1"/>
          </p:cNvPicPr>
          <p:nvPr/>
        </p:nvPicPr>
        <p:blipFill>
          <a:blip r:embed="rId2"/>
          <a:stretch>
            <a:fillRect/>
          </a:stretch>
        </p:blipFill>
        <p:spPr>
          <a:xfrm>
            <a:off x="3371850" y="814387"/>
            <a:ext cx="5448300" cy="5229225"/>
          </a:xfrm>
          <a:prstGeom prst="rect">
            <a:avLst/>
          </a:prstGeom>
        </p:spPr>
      </p:pic>
    </p:spTree>
    <p:extLst>
      <p:ext uri="{BB962C8B-B14F-4D97-AF65-F5344CB8AC3E}">
        <p14:creationId xmlns:p14="http://schemas.microsoft.com/office/powerpoint/2010/main" val="172869545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007DC3"/>
                </a:solidFill>
                <a:latin typeface="+mn-lt"/>
                <a:cs typeface="Arial" panose="020B0604020202020204" pitchFamily="34" charset="0"/>
              </a:rPr>
              <a:t>Thank You</a:t>
            </a:r>
          </a:p>
        </p:txBody>
      </p:sp>
    </p:spTree>
    <p:extLst>
      <p:ext uri="{BB962C8B-B14F-4D97-AF65-F5344CB8AC3E}">
        <p14:creationId xmlns:p14="http://schemas.microsoft.com/office/powerpoint/2010/main" val="302178198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5433FD9677674A86E1B9121C25F6A2" ma:contentTypeVersion="10" ma:contentTypeDescription="Create a new document." ma:contentTypeScope="" ma:versionID="93f44f443900ebe209c401f17a9c1721">
  <xsd:schema xmlns:xsd="http://www.w3.org/2001/XMLSchema" xmlns:xs="http://www.w3.org/2001/XMLSchema" xmlns:p="http://schemas.microsoft.com/office/2006/metadata/properties" xmlns:ns3="4c07b304-0ebf-4890-a7cf-330a13c43ff4" targetNamespace="http://schemas.microsoft.com/office/2006/metadata/properties" ma:root="true" ma:fieldsID="ef215313dd4f97df8787bd73c07f7e2d" ns3:_="">
    <xsd:import namespace="4c07b304-0ebf-4890-a7cf-330a13c43ff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7b304-0ebf-4890-a7cf-330a13c43f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DE34AA-B26D-4BCC-B13A-A91CBB454EF2}">
  <ds:schemaRefs>
    <ds:schemaRef ds:uri="http://schemas.microsoft.com/sharepoint/v3/contenttype/forms"/>
  </ds:schemaRefs>
</ds:datastoreItem>
</file>

<file path=customXml/itemProps2.xml><?xml version="1.0" encoding="utf-8"?>
<ds:datastoreItem xmlns:ds="http://schemas.openxmlformats.org/officeDocument/2006/customXml" ds:itemID="{5A837918-DEC2-4FE0-AE5B-992E368056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07b304-0ebf-4890-a7cf-330a13c43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041669-84FC-4064-8457-B32FC47DF5D5}">
  <ds:schemaRefs>
    <ds:schemaRef ds:uri="http://www.w3.org/XML/1998/namespace"/>
    <ds:schemaRef ds:uri="4c07b304-0ebf-4890-a7cf-330a13c43ff4"/>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3542</TotalTime>
  <Words>277</Words>
  <Application>Microsoft Office PowerPoint</Application>
  <PresentationFormat>Widescreen</PresentationFormat>
  <Paragraphs>69</Paragraphs>
  <Slides>7</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Wingdings</vt:lpstr>
      <vt:lpstr>Office Theme</vt:lpstr>
      <vt:lpstr>1_Office Theme</vt:lpstr>
      <vt:lpstr>PowerPoint Presentation</vt:lpstr>
      <vt:lpstr>Team and Use Case</vt:lpstr>
      <vt:lpstr>Use Case</vt:lpstr>
      <vt:lpstr>PowerPoint Presentation</vt:lpstr>
      <vt:lpstr>Technical Solution</vt:lpstr>
      <vt:lpstr>Architecture Flow Diagram </vt:lpstr>
      <vt:lpstr>Thank You</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NAVIGATE YOUR NEXT</dc:title>
  <dc:creator>Rajesh Kumar Palanichamy</dc:creator>
  <cp:lastModifiedBy>Asha Veerabhadraiah</cp:lastModifiedBy>
  <cp:revision>103</cp:revision>
  <dcterms:created xsi:type="dcterms:W3CDTF">2018-07-31T07:02:55Z</dcterms:created>
  <dcterms:modified xsi:type="dcterms:W3CDTF">2020-05-13T13:45:52Z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Ashish_Agarwal06@ad.infosys.com</vt:lpwstr>
  </property>
  <property fmtid="{D5CDD505-2E9C-101B-9397-08002B2CF9AE}" pid="5" name="MSIP_Label_be4b3411-284d-4d31-bd4f-bc13ef7f1fd6_SetDate">
    <vt:lpwstr>2018-11-05T13:34:10.9874134Z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Ashish_Agarwal06@ad.infosys.com</vt:lpwstr>
  </property>
  <property fmtid="{D5CDD505-2E9C-101B-9397-08002B2CF9AE}" pid="12" name="MSIP_Label_a0819fa7-4367-4500-ba88-dd630d977609_SetDate">
    <vt:lpwstr>2018-11-05T13:34:10.9874134Z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y fmtid="{D5CDD505-2E9C-101B-9397-08002B2CF9AE}" pid="18" name="ContentTypeId">
    <vt:lpwstr>0x010100DF5433FD9677674A86E1B9121C25F6A2</vt:lpwstr>
  </property>
</Properties>
</file>