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Lst>
  <p:notesMasterIdLst>
    <p:notesMasterId r:id="rId12"/>
  </p:notesMasterIdLst>
  <p:sldIdLst>
    <p:sldId id="266" r:id="rId6"/>
    <p:sldId id="264" r:id="rId7"/>
    <p:sldId id="258" r:id="rId8"/>
    <p:sldId id="259"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a Veerabhadraiah" userId="247ce189-6f1e-4d8f-98fc-82544985ad72" providerId="ADAL" clId="{FFAA52E9-70B5-4AB6-AE8C-BD216F8F5885}"/>
    <pc:docChg chg="undo custSel modSld">
      <pc:chgData name="Asha Veerabhadraiah" userId="247ce189-6f1e-4d8f-98fc-82544985ad72" providerId="ADAL" clId="{FFAA52E9-70B5-4AB6-AE8C-BD216F8F5885}" dt="2020-05-05T11:17:50.396" v="114" actId="14100"/>
      <pc:docMkLst>
        <pc:docMk/>
      </pc:docMkLst>
      <pc:sldChg chg="modSp">
        <pc:chgData name="Asha Veerabhadraiah" userId="247ce189-6f1e-4d8f-98fc-82544985ad72" providerId="ADAL" clId="{FFAA52E9-70B5-4AB6-AE8C-BD216F8F5885}" dt="2020-05-05T09:18:10.318" v="70" actId="20577"/>
        <pc:sldMkLst>
          <pc:docMk/>
          <pc:sldMk cId="2207613232" sldId="259"/>
        </pc:sldMkLst>
        <pc:spChg chg="mod">
          <ac:chgData name="Asha Veerabhadraiah" userId="247ce189-6f1e-4d8f-98fc-82544985ad72" providerId="ADAL" clId="{FFAA52E9-70B5-4AB6-AE8C-BD216F8F5885}" dt="2020-05-05T09:18:10.318" v="70" actId="20577"/>
          <ac:spMkLst>
            <pc:docMk/>
            <pc:sldMk cId="2207613232" sldId="259"/>
            <ac:spMk id="2" creationId="{00000000-0000-0000-0000-000000000000}"/>
          </ac:spMkLst>
        </pc:spChg>
      </pc:sldChg>
      <pc:sldChg chg="modSp">
        <pc:chgData name="Asha Veerabhadraiah" userId="247ce189-6f1e-4d8f-98fc-82544985ad72" providerId="ADAL" clId="{FFAA52E9-70B5-4AB6-AE8C-BD216F8F5885}" dt="2020-05-05T09:18:09.989" v="69" actId="6549"/>
        <pc:sldMkLst>
          <pc:docMk/>
          <pc:sldMk cId="1018848251" sldId="264"/>
        </pc:sldMkLst>
        <pc:graphicFrameChg chg="modGraphic">
          <ac:chgData name="Asha Veerabhadraiah" userId="247ce189-6f1e-4d8f-98fc-82544985ad72" providerId="ADAL" clId="{FFAA52E9-70B5-4AB6-AE8C-BD216F8F5885}" dt="2020-05-05T09:18:09.989" v="69" actId="6549"/>
          <ac:graphicFrameMkLst>
            <pc:docMk/>
            <pc:sldMk cId="1018848251" sldId="264"/>
            <ac:graphicFrameMk id="2" creationId="{00000000-0000-0000-0000-000000000000}"/>
          </ac:graphicFrameMkLst>
        </pc:graphicFrameChg>
      </pc:sldChg>
      <pc:sldChg chg="addSp delSp modSp">
        <pc:chgData name="Asha Veerabhadraiah" userId="247ce189-6f1e-4d8f-98fc-82544985ad72" providerId="ADAL" clId="{FFAA52E9-70B5-4AB6-AE8C-BD216F8F5885}" dt="2020-05-05T11:17:50.396" v="114" actId="14100"/>
        <pc:sldMkLst>
          <pc:docMk/>
          <pc:sldMk cId="1728695450" sldId="268"/>
        </pc:sldMkLst>
        <pc:spChg chg="add del">
          <ac:chgData name="Asha Veerabhadraiah" userId="247ce189-6f1e-4d8f-98fc-82544985ad72" providerId="ADAL" clId="{FFAA52E9-70B5-4AB6-AE8C-BD216F8F5885}" dt="2020-05-05T11:02:26.019" v="73"/>
          <ac:spMkLst>
            <pc:docMk/>
            <pc:sldMk cId="1728695450" sldId="268"/>
            <ac:spMk id="6" creationId="{684152AE-D211-476B-9AB8-5EEE56C8982D}"/>
          </ac:spMkLst>
        </pc:spChg>
        <pc:spChg chg="add del">
          <ac:chgData name="Asha Veerabhadraiah" userId="247ce189-6f1e-4d8f-98fc-82544985ad72" providerId="ADAL" clId="{FFAA52E9-70B5-4AB6-AE8C-BD216F8F5885}" dt="2020-05-05T11:06:10.676" v="77"/>
          <ac:spMkLst>
            <pc:docMk/>
            <pc:sldMk cId="1728695450" sldId="268"/>
            <ac:spMk id="7" creationId="{584A056D-1B22-4174-998C-C871231576F2}"/>
          </ac:spMkLst>
        </pc:spChg>
        <pc:spChg chg="add del">
          <ac:chgData name="Asha Veerabhadraiah" userId="247ce189-6f1e-4d8f-98fc-82544985ad72" providerId="ADAL" clId="{FFAA52E9-70B5-4AB6-AE8C-BD216F8F5885}" dt="2020-05-05T11:06:25.354" v="79"/>
          <ac:spMkLst>
            <pc:docMk/>
            <pc:sldMk cId="1728695450" sldId="268"/>
            <ac:spMk id="8" creationId="{E8A59ED5-B613-4CCB-B870-C49A2E97B65D}"/>
          </ac:spMkLst>
        </pc:spChg>
        <pc:picChg chg="add del mod">
          <ac:chgData name="Asha Veerabhadraiah" userId="247ce189-6f1e-4d8f-98fc-82544985ad72" providerId="ADAL" clId="{FFAA52E9-70B5-4AB6-AE8C-BD216F8F5885}" dt="2020-05-05T11:02:22.498" v="71" actId="478"/>
          <ac:picMkLst>
            <pc:docMk/>
            <pc:sldMk cId="1728695450" sldId="268"/>
            <ac:picMk id="3" creationId="{C9826FDD-0646-4618-8CC9-C1ACCBE313BD}"/>
          </ac:picMkLst>
        </pc:picChg>
        <pc:picChg chg="add del mod">
          <ac:chgData name="Asha Veerabhadraiah" userId="247ce189-6f1e-4d8f-98fc-82544985ad72" providerId="ADAL" clId="{FFAA52E9-70B5-4AB6-AE8C-BD216F8F5885}" dt="2020-05-05T06:16:51.296" v="61"/>
          <ac:picMkLst>
            <pc:docMk/>
            <pc:sldMk cId="1728695450" sldId="268"/>
            <ac:picMk id="4" creationId="{6CE5B4B4-3C14-4C8F-B297-5E21081F0156}"/>
          </ac:picMkLst>
        </pc:picChg>
        <pc:picChg chg="add del">
          <ac:chgData name="Asha Veerabhadraiah" userId="247ce189-6f1e-4d8f-98fc-82544985ad72" providerId="ADAL" clId="{FFAA52E9-70B5-4AB6-AE8C-BD216F8F5885}" dt="2020-05-05T09:18:04.393" v="63"/>
          <ac:picMkLst>
            <pc:docMk/>
            <pc:sldMk cId="1728695450" sldId="268"/>
            <ac:picMk id="5" creationId="{6A65AB27-4F84-46F3-B671-1D49B34175B2}"/>
          </ac:picMkLst>
        </pc:picChg>
        <pc:picChg chg="add mod">
          <ac:chgData name="Asha Veerabhadraiah" userId="247ce189-6f1e-4d8f-98fc-82544985ad72" providerId="ADAL" clId="{FFAA52E9-70B5-4AB6-AE8C-BD216F8F5885}" dt="2020-05-05T11:17:50.396" v="114" actId="14100"/>
          <ac:picMkLst>
            <pc:docMk/>
            <pc:sldMk cId="1728695450" sldId="268"/>
            <ac:picMk id="9" creationId="{8C8A28FB-F3D7-4637-BC40-57C3682E65F2}"/>
          </ac:picMkLst>
        </pc:picChg>
        <pc:picChg chg="del">
          <ac:chgData name="Asha Veerabhadraiah" userId="247ce189-6f1e-4d8f-98fc-82544985ad72" providerId="ADAL" clId="{FFAA52E9-70B5-4AB6-AE8C-BD216F8F5885}" dt="2020-05-03T06:00:50.324" v="0" actId="478"/>
          <ac:picMkLst>
            <pc:docMk/>
            <pc:sldMk cId="1728695450" sldId="268"/>
            <ac:picMk id="1026" creationId="{C037B7DA-D1EF-4AA3-ADE1-54FF18DE3F57}"/>
          </ac:picMkLst>
        </pc:picChg>
      </pc:sldChg>
    </pc:docChg>
  </pc:docChgLst>
  <pc:docChgLst>
    <pc:chgData name="Asha Veerabhadraiah" userId="247ce189-6f1e-4d8f-98fc-82544985ad72" providerId="ADAL" clId="{F24843D2-69E9-4544-9DEC-5DFC2B200D37}"/>
    <pc:docChg chg="undo modSld">
      <pc:chgData name="Asha Veerabhadraiah" userId="247ce189-6f1e-4d8f-98fc-82544985ad72" providerId="ADAL" clId="{F24843D2-69E9-4544-9DEC-5DFC2B200D37}" dt="2020-05-05T11:35:15.249" v="54" actId="6549"/>
      <pc:docMkLst>
        <pc:docMk/>
      </pc:docMkLst>
      <pc:sldChg chg="modSp">
        <pc:chgData name="Asha Veerabhadraiah" userId="247ce189-6f1e-4d8f-98fc-82544985ad72" providerId="ADAL" clId="{F24843D2-69E9-4544-9DEC-5DFC2B200D37}" dt="2020-05-05T11:35:15.249" v="54" actId="6549"/>
        <pc:sldMkLst>
          <pc:docMk/>
          <pc:sldMk cId="1018848251" sldId="264"/>
        </pc:sldMkLst>
        <pc:graphicFrameChg chg="modGraphic">
          <ac:chgData name="Asha Veerabhadraiah" userId="247ce189-6f1e-4d8f-98fc-82544985ad72" providerId="ADAL" clId="{F24843D2-69E9-4544-9DEC-5DFC2B200D37}" dt="2020-05-05T11:35:15.249" v="54" actId="6549"/>
          <ac:graphicFrameMkLst>
            <pc:docMk/>
            <pc:sldMk cId="1018848251" sldId="264"/>
            <ac:graphicFrameMk id="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5/5/2020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5/5/2020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5/5/2020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5" y="4455470"/>
            <a:ext cx="5324103" cy="1562941"/>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800" dirty="0">
                <a:latin typeface="+mn-lt"/>
                <a:cs typeface="Arial" panose="020B0604020202020204" pitchFamily="34" charset="0"/>
              </a:rPr>
              <a:t>OpenHack with IBM</a:t>
            </a:r>
          </a:p>
          <a:p>
            <a:pPr algn="l"/>
            <a:r>
              <a:rPr lang="en-US" sz="4800" dirty="0">
                <a:latin typeface="+mn-lt"/>
                <a:cs typeface="Arial" panose="020B0604020202020204" pitchFamily="34" charset="0"/>
              </a:rPr>
              <a:t>Call for Code 2020: COVID-19</a:t>
            </a:r>
          </a:p>
        </p:txBody>
      </p:sp>
    </p:spTree>
    <p:extLst>
      <p:ext uri="{BB962C8B-B14F-4D97-AF65-F5344CB8AC3E}">
        <p14:creationId xmlns:p14="http://schemas.microsoft.com/office/powerpoint/2010/main" val="15203822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3081595493"/>
              </p:ext>
            </p:extLst>
          </p:nvPr>
        </p:nvGraphicFramePr>
        <p:xfrm>
          <a:off x="686408" y="1015332"/>
          <a:ext cx="11048392" cy="4785602"/>
        </p:xfrm>
        <a:graphic>
          <a:graphicData uri="http://schemas.openxmlformats.org/drawingml/2006/table">
            <a:tbl>
              <a:tblPr bandRow="1">
                <a:tableStyleId>{5C22544A-7EE6-4342-B048-85BDC9FD1C3A}</a:tableStyleId>
              </a:tblPr>
              <a:tblGrid>
                <a:gridCol w="2446482">
                  <a:extLst>
                    <a:ext uri="{9D8B030D-6E8A-4147-A177-3AD203B41FA5}">
                      <a16:colId xmlns:a16="http://schemas.microsoft.com/office/drawing/2014/main" val="35749580"/>
                    </a:ext>
                  </a:extLst>
                </a:gridCol>
                <a:gridCol w="3465661">
                  <a:extLst>
                    <a:ext uri="{9D8B030D-6E8A-4147-A177-3AD203B41FA5}">
                      <a16:colId xmlns:a16="http://schemas.microsoft.com/office/drawing/2014/main" val="342463594"/>
                    </a:ext>
                  </a:extLst>
                </a:gridCol>
                <a:gridCol w="2916400">
                  <a:extLst>
                    <a:ext uri="{9D8B030D-6E8A-4147-A177-3AD203B41FA5}">
                      <a16:colId xmlns:a16="http://schemas.microsoft.com/office/drawing/2014/main" val="524786007"/>
                    </a:ext>
                  </a:extLst>
                </a:gridCol>
                <a:gridCol w="2219849">
                  <a:extLst>
                    <a:ext uri="{9D8B030D-6E8A-4147-A177-3AD203B41FA5}">
                      <a16:colId xmlns:a16="http://schemas.microsoft.com/office/drawing/2014/main" val="1895982355"/>
                    </a:ext>
                  </a:extLst>
                </a:gridCol>
              </a:tblGrid>
              <a:tr h="329955">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342773">
                <a:tc rowSpan="5">
                  <a:txBody>
                    <a:bodyPr/>
                    <a:lstStyle/>
                    <a:p>
                      <a:pPr marL="0" algn="l" defTabSz="914400" rtl="0" eaLnBrk="1" latinLnBrk="0" hangingPunct="1"/>
                      <a:r>
                        <a:rPr lang="en-US" sz="1600" i="0" kern="1200" dirty="0">
                          <a:solidFill>
                            <a:schemeClr val="tx1"/>
                          </a:solidFill>
                          <a:latin typeface="+mn-lt"/>
                          <a:ea typeface="+mn-ea"/>
                          <a:cs typeface="Arial" panose="020B0604020202020204" pitchFamily="34" charset="0"/>
                        </a:rPr>
                        <a:t>CRISIS HACKERS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Asha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Asha_V01@infosys.com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342773">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err="1"/>
                        <a:t>Sumita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sumita.kale@infosys.com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342773">
                <a:tc vMerge="1">
                  <a:txBody>
                    <a:bodyPr/>
                    <a:lstStyle/>
                    <a:p>
                      <a:endParaRPr lang="en-US"/>
                    </a:p>
                  </a:txBody>
                  <a:tcPr/>
                </a:tc>
                <a:tc>
                  <a:txBody>
                    <a:bodyPr/>
                    <a:lstStyle/>
                    <a:p>
                      <a:r>
                        <a:rPr lang="en-US" sz="1200" dirty="0"/>
                        <a:t>Vinay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Vinay.sharma02@infosys.com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2411329"/>
                  </a:ext>
                </a:extLst>
              </a:tr>
              <a:tr h="342773">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2857186"/>
                  </a:ext>
                </a:extLst>
              </a:tr>
              <a:tr h="342773">
                <a:tc v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3671531"/>
                  </a:ext>
                </a:extLst>
              </a:tr>
              <a:tr h="2690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200" b="1" dirty="0"/>
                        <a:t>Crisis communication</a:t>
                      </a:r>
                    </a:p>
                    <a:p>
                      <a:endParaRPr lang="en-US" sz="1200" b="1" dirty="0"/>
                    </a:p>
                    <a:p>
                      <a:r>
                        <a:rPr lang="en-US" sz="1200" b="0" dirty="0"/>
                        <a:t>Whether via text, phone, websites, or communication apps, conversing with </a:t>
                      </a:r>
                      <a:r>
                        <a:rPr lang="en-US" sz="1200" b="1" dirty="0" err="1"/>
                        <a:t>chatbots</a:t>
                      </a:r>
                      <a:r>
                        <a:rPr lang="en-US" sz="1200" b="0" dirty="0"/>
                        <a:t> and other AI-enabled resources can play a critical role in helping communities quickly understand crucial information and free up customer service resources to focus on higher-level issues.</a:t>
                      </a:r>
                    </a:p>
                    <a:p>
                      <a:endParaRPr lang="en-US" sz="1200" b="0" dirty="0"/>
                    </a:p>
                    <a:p>
                      <a:r>
                        <a:rPr lang="en-US" sz="1200" b="0" dirty="0"/>
                        <a:t>End-user can converse</a:t>
                      </a:r>
                      <a:r>
                        <a:rPr lang="en-US" sz="1200" b="0" baseline="0" dirty="0"/>
                        <a:t> with this </a:t>
                      </a:r>
                      <a:r>
                        <a:rPr lang="en-US" sz="1200" b="0" baseline="0" dirty="0" err="1"/>
                        <a:t>ChatBot</a:t>
                      </a:r>
                      <a:r>
                        <a:rPr lang="en-US" sz="1200" b="0" baseline="0" dirty="0"/>
                        <a:t> for getting – </a:t>
                      </a:r>
                    </a:p>
                    <a:p>
                      <a:pPr marL="171450" indent="-171450">
                        <a:buFont typeface="Arial" panose="020B0604020202020204" pitchFamily="34" charset="0"/>
                        <a:buChar char="•"/>
                      </a:pPr>
                      <a:r>
                        <a:rPr lang="en-US" sz="1200" b="0" baseline="0" dirty="0"/>
                        <a:t> Information related to COVID-19</a:t>
                      </a:r>
                    </a:p>
                    <a:p>
                      <a:pPr marL="171450" indent="-171450">
                        <a:buFont typeface="Arial" panose="020B0604020202020204" pitchFamily="34" charset="0"/>
                        <a:buChar char="•"/>
                      </a:pPr>
                      <a:r>
                        <a:rPr lang="en-US" sz="1200" b="0" baseline="0" dirty="0"/>
                        <a:t> Information about the increase in case in user’s vicinity in last 24 hour.</a:t>
                      </a:r>
                    </a:p>
                    <a:p>
                      <a:pPr marL="171450" indent="-171450">
                        <a:buFont typeface="Arial" panose="020B0604020202020204" pitchFamily="34" charset="0"/>
                        <a:buChar char="•"/>
                      </a:pPr>
                      <a:r>
                        <a:rPr lang="en-US" sz="1200" b="0" baseline="0" dirty="0"/>
                        <a:t> Information about COVID statistics </a:t>
                      </a:r>
                      <a:r>
                        <a:rPr lang="en-US" sz="1200" b="0" baseline="0"/>
                        <a:t>from CDC.</a:t>
                      </a: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Use Case</a:t>
            </a:r>
          </a:p>
        </p:txBody>
      </p:sp>
      <p:sp>
        <p:nvSpPr>
          <p:cNvPr id="2" name="Text Placeholder 1"/>
          <p:cNvSpPr>
            <a:spLocks noGrp="1"/>
          </p:cNvSpPr>
          <p:nvPr>
            <p:ph type="body" sz="quarter" idx="10"/>
          </p:nvPr>
        </p:nvSpPr>
        <p:spPr/>
        <p:txBody>
          <a:bodyPr>
            <a:normAutofit/>
          </a:bodyPr>
          <a:lstStyle/>
          <a:p>
            <a:pPr marL="0" indent="0">
              <a:buNone/>
            </a:pPr>
            <a:r>
              <a:rPr lang="en-US" sz="1600" dirty="0">
                <a:solidFill>
                  <a:srgbClr val="007DC3"/>
                </a:solidFill>
                <a:latin typeface="+mn-lt"/>
              </a:rPr>
              <a:t>&lt; YOUR UNDERSTANDING OF USE CASE &gt; (focus on what is the business problem?)</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CONTEXT</a:t>
            </a:r>
          </a:p>
          <a:p>
            <a:pPr marL="866307" lvl="2" indent="-285750">
              <a:buFont typeface="Wingdings" panose="05000000000000000000" pitchFamily="2" charset="2"/>
              <a:buChar char="Ø"/>
            </a:pPr>
            <a:r>
              <a:rPr lang="en-US" sz="1200" dirty="0">
                <a:solidFill>
                  <a:schemeClr val="tx1"/>
                </a:solidFill>
                <a:latin typeface="+mn-lt"/>
              </a:rPr>
              <a:t>In times of crisis like Covid-19 pandemic, communications systems are often overwhelmed with people trying to find basic information about testing, symptoms, community response, and other resources. When communication lines get clogged, people who need real help can't get through. </a:t>
            </a:r>
            <a:r>
              <a:rPr lang="en-US" sz="1200" dirty="0" err="1">
                <a:solidFill>
                  <a:schemeClr val="tx1"/>
                </a:solidFill>
                <a:latin typeface="+mn-lt"/>
              </a:rPr>
              <a:t>Chatbots</a:t>
            </a:r>
            <a:r>
              <a:rPr lang="en-US" sz="1200" dirty="0">
                <a:solidFill>
                  <a:schemeClr val="tx1"/>
                </a:solidFill>
                <a:latin typeface="+mn-lt"/>
              </a:rPr>
              <a:t> help respond to tens, even hundreds of thousands of messages a day.</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BUSINESS RELEVANCE </a:t>
            </a:r>
          </a:p>
          <a:p>
            <a:pPr marL="866307" lvl="2" indent="-285750">
              <a:buFont typeface="Wingdings" panose="05000000000000000000" pitchFamily="2" charset="2"/>
              <a:buChar char="Ø"/>
            </a:pPr>
            <a:r>
              <a:rPr lang="en-US" sz="1200" dirty="0">
                <a:solidFill>
                  <a:schemeClr val="tx1"/>
                </a:solidFill>
                <a:latin typeface="+mn-lt"/>
              </a:rPr>
              <a:t>Communication and awareness is the hour of the need, people can use this bot and embed in their existing application if they want.  </a:t>
            </a:r>
            <a:r>
              <a:rPr lang="en-US" sz="1200" dirty="0" err="1">
                <a:solidFill>
                  <a:schemeClr val="tx1"/>
                </a:solidFill>
                <a:latin typeface="+mn-lt"/>
              </a:rPr>
              <a:t>Chabots</a:t>
            </a:r>
            <a:r>
              <a:rPr lang="en-US" sz="1200" dirty="0">
                <a:solidFill>
                  <a:schemeClr val="tx1"/>
                </a:solidFill>
                <a:latin typeface="+mn-lt"/>
              </a:rPr>
              <a:t> can help everyone by making them aware of the happening of this pandemic.</a:t>
            </a:r>
            <a:r>
              <a:rPr lang="en-US" sz="1600" dirty="0">
                <a:solidFill>
                  <a:srgbClr val="007DC3"/>
                </a:solidFill>
                <a:latin typeface="+mn-lt"/>
              </a:rPr>
              <a:t> 	</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BUSINESS SOLUTION</a:t>
            </a:r>
          </a:p>
          <a:p>
            <a:pPr marL="866307" lvl="2" indent="-285750">
              <a:buFont typeface="Wingdings" panose="05000000000000000000" pitchFamily="2" charset="2"/>
              <a:buChar char="Ø"/>
            </a:pPr>
            <a:r>
              <a:rPr lang="en-US" sz="1200" dirty="0">
                <a:solidFill>
                  <a:schemeClr val="tx1"/>
                </a:solidFill>
                <a:latin typeface="+mn-lt"/>
              </a:rPr>
              <a:t>It is not possible for a single person to respond to multiple queries parallel, </a:t>
            </a:r>
            <a:r>
              <a:rPr lang="en-US" sz="1200" b="1" dirty="0" err="1">
                <a:solidFill>
                  <a:schemeClr val="tx1"/>
                </a:solidFill>
                <a:latin typeface="+mn-lt"/>
              </a:rPr>
              <a:t>Chatbots</a:t>
            </a:r>
            <a:r>
              <a:rPr lang="en-US" sz="1200" dirty="0">
                <a:solidFill>
                  <a:schemeClr val="tx1"/>
                </a:solidFill>
                <a:latin typeface="+mn-lt"/>
              </a:rPr>
              <a:t> can do that easily. We will have a </a:t>
            </a:r>
            <a:r>
              <a:rPr lang="en-US" sz="1200" dirty="0" err="1">
                <a:solidFill>
                  <a:schemeClr val="tx1"/>
                </a:solidFill>
                <a:latin typeface="+mn-lt"/>
              </a:rPr>
              <a:t>chatbot</a:t>
            </a:r>
            <a:r>
              <a:rPr lang="en-US" sz="1200" dirty="0">
                <a:solidFill>
                  <a:schemeClr val="tx1"/>
                </a:solidFill>
                <a:latin typeface="+mn-lt"/>
              </a:rPr>
              <a:t> process that will answer </a:t>
            </a:r>
          </a:p>
          <a:p>
            <a:pPr marL="580557" lvl="2" indent="0">
              <a:buNone/>
            </a:pPr>
            <a:r>
              <a:rPr lang="en-US" sz="1200" dirty="0">
                <a:solidFill>
                  <a:schemeClr val="tx1"/>
                </a:solidFill>
                <a:latin typeface="+mn-lt"/>
              </a:rPr>
              <a:t>    	all queries revolving around COVID-19. </a:t>
            </a:r>
          </a:p>
          <a:p>
            <a:pPr marL="866307" lvl="2" indent="-285750">
              <a:buFont typeface="Wingdings" panose="05000000000000000000" pitchFamily="2" charset="2"/>
              <a:buChar char="Ø"/>
            </a:pPr>
            <a:endParaRPr lang="en-US" sz="1600" dirty="0">
              <a:solidFill>
                <a:srgbClr val="007DC3"/>
              </a:solidFill>
              <a:latin typeface="+mn-lt"/>
            </a:endParaRPr>
          </a:p>
          <a:p>
            <a:pPr marL="0" indent="0">
              <a:buNone/>
            </a:pPr>
            <a:endParaRPr lang="en-US" sz="1600" i="1" dirty="0">
              <a:solidFill>
                <a:schemeClr val="accent1"/>
              </a:solidFill>
              <a:latin typeface="+mn-lt"/>
            </a:endParaRPr>
          </a:p>
        </p:txBody>
      </p:sp>
    </p:spTree>
    <p:extLst>
      <p:ext uri="{BB962C8B-B14F-4D97-AF65-F5344CB8AC3E}">
        <p14:creationId xmlns:p14="http://schemas.microsoft.com/office/powerpoint/2010/main" val="590264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lstStyle/>
          <a:p>
            <a:pPr>
              <a:buFont typeface="Wingdings" panose="05000000000000000000" pitchFamily="2" charset="2"/>
              <a:buChar char="Ø"/>
            </a:pPr>
            <a:endParaRPr lang="en-US" sz="1600" dirty="0">
              <a:solidFill>
                <a:srgbClr val="007DC3"/>
              </a:solidFill>
              <a:latin typeface="+mn-lt"/>
            </a:endParaRPr>
          </a:p>
          <a:p>
            <a:pPr>
              <a:buFont typeface="Wingdings" panose="05000000000000000000" pitchFamily="2" charset="2"/>
              <a:buChar char="Ø"/>
            </a:pPr>
            <a:r>
              <a:rPr lang="en-US" sz="1600" dirty="0">
                <a:solidFill>
                  <a:srgbClr val="007DC3"/>
                </a:solidFill>
                <a:latin typeface="+mn-lt"/>
              </a:rPr>
              <a:t>&lt;SOLUTION ARCHITECTURE&gt; (</a:t>
            </a:r>
            <a:r>
              <a:rPr lang="en-US" sz="1600" i="1" dirty="0">
                <a:solidFill>
                  <a:srgbClr val="007DC3"/>
                </a:solidFill>
                <a:latin typeface="+mn-lt"/>
              </a:rPr>
              <a:t>add additional slides as needed***</a:t>
            </a:r>
            <a:r>
              <a:rPr lang="en-US" sz="1600" dirty="0">
                <a:solidFill>
                  <a:srgbClr val="007DC3"/>
                </a:solidFill>
                <a:latin typeface="+mn-lt"/>
              </a:rPr>
              <a:t>)</a:t>
            </a:r>
          </a:p>
          <a:p>
            <a:pPr marL="770693" lvl="1" indent="-182880"/>
            <a:r>
              <a:rPr lang="en-US" dirty="0">
                <a:solidFill>
                  <a:srgbClr val="007DC3"/>
                </a:solidFill>
                <a:latin typeface="+mn-lt"/>
              </a:rPr>
              <a:t>Design</a:t>
            </a:r>
          </a:p>
          <a:p>
            <a:pPr marL="759263" lvl="1" indent="-171450"/>
            <a:r>
              <a:rPr lang="en-US" sz="1200" dirty="0">
                <a:solidFill>
                  <a:srgbClr val="007DC3"/>
                </a:solidFill>
                <a:latin typeface="+mn-lt"/>
              </a:rPr>
              <a:t>	</a:t>
            </a:r>
            <a:r>
              <a:rPr lang="en-US" sz="1200" dirty="0">
                <a:solidFill>
                  <a:schemeClr val="tx1"/>
                </a:solidFill>
                <a:latin typeface="+mn-lt"/>
              </a:rPr>
              <a:t>Slack will be used for chatbot interface with IBM Watson assistant and Watson discovery.</a:t>
            </a:r>
          </a:p>
          <a:p>
            <a:pPr marL="587813" lvl="1" indent="0">
              <a:buNone/>
            </a:pPr>
            <a:endParaRPr lang="en-US" dirty="0">
              <a:solidFill>
                <a:srgbClr val="007DC3"/>
              </a:solidFill>
              <a:latin typeface="+mn-lt"/>
            </a:endParaRPr>
          </a:p>
          <a:p>
            <a:pPr marL="770693" lvl="1" indent="-182880"/>
            <a:r>
              <a:rPr lang="en-US" dirty="0">
                <a:solidFill>
                  <a:srgbClr val="007DC3"/>
                </a:solidFill>
                <a:latin typeface="+mn-lt"/>
              </a:rPr>
              <a:t>Deployment</a:t>
            </a:r>
          </a:p>
          <a:p>
            <a:pPr marL="873563" lvl="1" indent="-285750"/>
            <a:r>
              <a:rPr lang="en-US" dirty="0">
                <a:solidFill>
                  <a:srgbClr val="007DC3"/>
                </a:solidFill>
                <a:latin typeface="+mn-lt"/>
              </a:rPr>
              <a:t>	</a:t>
            </a:r>
            <a:r>
              <a:rPr lang="en-US" sz="1200" dirty="0">
                <a:solidFill>
                  <a:schemeClr val="tx1"/>
                </a:solidFill>
                <a:latin typeface="+mn-lt"/>
              </a:rPr>
              <a:t>Slack</a:t>
            </a:r>
            <a:r>
              <a:rPr lang="en-US" dirty="0">
                <a:solidFill>
                  <a:srgbClr val="007DC3"/>
                </a:solidFill>
                <a:latin typeface="+mn-lt"/>
              </a:rPr>
              <a:t> </a:t>
            </a:r>
          </a:p>
          <a:p>
            <a:pPr marL="873563" lvl="1" indent="-285750"/>
            <a:endParaRPr lang="en-US" dirty="0">
              <a:solidFill>
                <a:srgbClr val="007DC3"/>
              </a:solidFill>
              <a:latin typeface="+mn-lt"/>
            </a:endParaRPr>
          </a:p>
          <a:p>
            <a:pPr marL="770693" lvl="1" indent="-182880"/>
            <a:r>
              <a:rPr lang="en-US" dirty="0">
                <a:solidFill>
                  <a:srgbClr val="007DC3"/>
                </a:solidFill>
                <a:latin typeface="+mn-lt"/>
              </a:rPr>
              <a:t>How did you arrive this solution?</a:t>
            </a:r>
          </a:p>
          <a:p>
            <a:pPr marL="770693" lvl="1" indent="-182880"/>
            <a:r>
              <a:rPr lang="en-US" sz="1200" dirty="0" err="1">
                <a:solidFill>
                  <a:schemeClr val="tx1"/>
                </a:solidFill>
                <a:latin typeface="+mn-lt"/>
              </a:rPr>
              <a:t>Chatbot</a:t>
            </a:r>
            <a:r>
              <a:rPr lang="en-US" sz="1200" dirty="0">
                <a:solidFill>
                  <a:schemeClr val="tx1"/>
                </a:solidFill>
                <a:latin typeface="+mn-lt"/>
              </a:rPr>
              <a:t> is much needed at the hour as communication, knowledge and awareness is the key to fight this pandemic</a:t>
            </a: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a:buFont typeface="Wingdings" panose="05000000000000000000" pitchFamily="2" charset="2"/>
              <a:buChar char="Ø"/>
            </a:pPr>
            <a:r>
              <a:rPr lang="en-US" sz="1600" dirty="0">
                <a:solidFill>
                  <a:srgbClr val="007DC3"/>
                </a:solidFill>
                <a:latin typeface="+mn-lt"/>
              </a:rPr>
              <a:t>&lt;TECHNOLOGY STACK&gt; (</a:t>
            </a:r>
            <a:r>
              <a:rPr lang="en-US" sz="1600" i="1" dirty="0">
                <a:solidFill>
                  <a:srgbClr val="007DC3"/>
                </a:solidFill>
                <a:latin typeface="+mn-lt"/>
              </a:rPr>
              <a:t>add additional slides as needed***)</a:t>
            </a:r>
          </a:p>
          <a:p>
            <a:pPr marL="770693" lvl="1" indent="-182880"/>
            <a:r>
              <a:rPr lang="en-US" dirty="0">
                <a:solidFill>
                  <a:srgbClr val="007DC3"/>
                </a:solidFill>
                <a:latin typeface="+mn-lt"/>
              </a:rPr>
              <a:t>Add the stack here </a:t>
            </a:r>
          </a:p>
          <a:p>
            <a:pPr marL="770693" lvl="1" indent="-182880"/>
            <a:r>
              <a:rPr lang="en-US" sz="1200" dirty="0">
                <a:solidFill>
                  <a:schemeClr val="tx1"/>
                </a:solidFill>
                <a:latin typeface="+mn-lt"/>
              </a:rPr>
              <a:t>IBM Watson + IBM cloud + Discovery</a:t>
            </a:r>
          </a:p>
          <a:p>
            <a:pPr marL="770693" lvl="1" indent="-182880"/>
            <a:r>
              <a:rPr lang="en-US" dirty="0">
                <a:solidFill>
                  <a:srgbClr val="007DC3"/>
                </a:solidFill>
                <a:latin typeface="+mn-lt"/>
              </a:rPr>
              <a:t>Why did you choose this stack?</a:t>
            </a:r>
          </a:p>
          <a:p>
            <a:pPr marL="770693" lvl="1" indent="-182880"/>
            <a:r>
              <a:rPr lang="en-US" sz="1200" dirty="0">
                <a:solidFill>
                  <a:schemeClr val="tx1"/>
                </a:solidFill>
                <a:latin typeface="+mn-lt"/>
              </a:rPr>
              <a:t>Open source and easily available</a:t>
            </a:r>
          </a:p>
          <a:p>
            <a:pPr marL="0" indent="0">
              <a:buNone/>
            </a:pPr>
            <a:endParaRPr lang="en-US" i="1" dirty="0">
              <a:solidFill>
                <a:schemeClr val="accent1"/>
              </a:solidFill>
            </a:endParaRPr>
          </a:p>
        </p:txBody>
      </p:sp>
    </p:spTree>
    <p:extLst>
      <p:ext uri="{BB962C8B-B14F-4D97-AF65-F5344CB8AC3E}">
        <p14:creationId xmlns:p14="http://schemas.microsoft.com/office/powerpoint/2010/main" val="22076132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Flow Diagram </a:t>
            </a:r>
          </a:p>
        </p:txBody>
      </p:sp>
      <p:pic>
        <p:nvPicPr>
          <p:cNvPr id="9" name="Picture 8">
            <a:extLst>
              <a:ext uri="{FF2B5EF4-FFF2-40B4-BE49-F238E27FC236}">
                <a16:creationId xmlns:a16="http://schemas.microsoft.com/office/drawing/2014/main" id="{8C8A28FB-F3D7-4637-BC40-57C3682E65F2}"/>
              </a:ext>
            </a:extLst>
          </p:cNvPr>
          <p:cNvPicPr>
            <a:picLocks noChangeAspect="1"/>
          </p:cNvPicPr>
          <p:nvPr/>
        </p:nvPicPr>
        <p:blipFill>
          <a:blip r:embed="rId2"/>
          <a:stretch>
            <a:fillRect/>
          </a:stretch>
        </p:blipFill>
        <p:spPr>
          <a:xfrm>
            <a:off x="3305908" y="613717"/>
            <a:ext cx="5018942" cy="5930502"/>
          </a:xfrm>
          <a:prstGeom prst="rect">
            <a:avLst/>
          </a:prstGeom>
        </p:spPr>
      </p:pic>
    </p:spTree>
    <p:extLst>
      <p:ext uri="{BB962C8B-B14F-4D97-AF65-F5344CB8AC3E}">
        <p14:creationId xmlns:p14="http://schemas.microsoft.com/office/powerpoint/2010/main" val="17286954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5433FD9677674A86E1B9121C25F6A2" ma:contentTypeVersion="10" ma:contentTypeDescription="Create a new document." ma:contentTypeScope="" ma:versionID="93f44f443900ebe209c401f17a9c1721">
  <xsd:schema xmlns:xsd="http://www.w3.org/2001/XMLSchema" xmlns:xs="http://www.w3.org/2001/XMLSchema" xmlns:p="http://schemas.microsoft.com/office/2006/metadata/properties" xmlns:ns3="4c07b304-0ebf-4890-a7cf-330a13c43ff4" targetNamespace="http://schemas.microsoft.com/office/2006/metadata/properties" ma:root="true" ma:fieldsID="ef215313dd4f97df8787bd73c07f7e2d" ns3:_="">
    <xsd:import namespace="4c07b304-0ebf-4890-a7cf-330a13c43ff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07b304-0ebf-4890-a7cf-330a13c43f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837918-DEC2-4FE0-AE5B-992E368056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07b304-0ebf-4890-a7cf-330a13c43f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DE34AA-B26D-4BCC-B13A-A91CBB454EF2}">
  <ds:schemaRefs>
    <ds:schemaRef ds:uri="http://schemas.microsoft.com/sharepoint/v3/contenttype/forms"/>
  </ds:schemaRefs>
</ds:datastoreItem>
</file>

<file path=customXml/itemProps3.xml><?xml version="1.0" encoding="utf-8"?>
<ds:datastoreItem xmlns:ds="http://schemas.openxmlformats.org/officeDocument/2006/customXml" ds:itemID="{9C041669-84FC-4064-8457-B32FC47DF5D5}">
  <ds:schemaRefs>
    <ds:schemaRef ds:uri="http://schemas.microsoft.com/office/2006/metadata/properties"/>
    <ds:schemaRef ds:uri="4c07b304-0ebf-4890-a7cf-330a13c43ff4"/>
    <ds:schemaRef ds:uri="http://purl.org/dc/dcmitype/"/>
    <ds:schemaRef ds:uri="http://purl.org/dc/elements/1.1/"/>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1799</TotalTime>
  <Words>277</Words>
  <Application>Microsoft Office PowerPoint</Application>
  <PresentationFormat>Widescreen</PresentationFormat>
  <Paragraphs>59</Paragraphs>
  <Slides>6</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Calibri Light</vt:lpstr>
      <vt:lpstr>Wingdings</vt:lpstr>
      <vt:lpstr>Office Theme</vt:lpstr>
      <vt:lpstr>1_Office Theme</vt:lpstr>
      <vt:lpstr>PowerPoint Presentation</vt:lpstr>
      <vt:lpstr>Team and Use Case</vt:lpstr>
      <vt:lpstr>Use Case</vt:lpstr>
      <vt:lpstr>Technical Solution</vt:lpstr>
      <vt:lpstr>Architecture Flow Diagram </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Rajesh Kumar Palanichamy</dc:creator>
  <cp:lastModifiedBy>Asha Veerabhadraiah</cp:lastModifiedBy>
  <cp:revision>6</cp:revision>
  <dcterms:created xsi:type="dcterms:W3CDTF">2018-07-31T07:02:55Z</dcterms:created>
  <dcterms:modified xsi:type="dcterms:W3CDTF">2020-05-05T11:35:16Z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y fmtid="{D5CDD505-2E9C-101B-9397-08002B2CF9AE}" pid="18" name="ContentTypeId">
    <vt:lpwstr>0x010100DF5433FD9677674A86E1B9121C25F6A2</vt:lpwstr>
  </property>
</Properties>
</file>