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16"/>
  </p:notesMasterIdLst>
  <p:sldIdLst>
    <p:sldId id="256" r:id="rId2"/>
    <p:sldId id="257" r:id="rId3"/>
    <p:sldId id="328" r:id="rId4"/>
    <p:sldId id="329" r:id="rId5"/>
    <p:sldId id="330" r:id="rId6"/>
    <p:sldId id="332" r:id="rId7"/>
    <p:sldId id="372" r:id="rId8"/>
    <p:sldId id="333" r:id="rId9"/>
    <p:sldId id="335" r:id="rId10"/>
    <p:sldId id="369" r:id="rId11"/>
    <p:sldId id="370" r:id="rId12"/>
    <p:sldId id="371" r:id="rId13"/>
    <p:sldId id="368" r:id="rId14"/>
    <p:sldId id="321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99A60B-8716-46A2-893D-E44981108B81}">
  <a:tblStyle styleId="{1499A60B-8716-46A2-893D-E44981108B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393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300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074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375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65abef0139_0_1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7" name="Google Shape;1717;g65abef0139_0_1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039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11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679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510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85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423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293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829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9" r:id="rId5"/>
    <p:sldLayoutId id="2147483666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eiyggrgwyjzn76o.anvil.app/GBQZBOBY6AUA25NAI55T4YH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4"/>
          <p:cNvPicPr preferRelativeResize="0"/>
          <p:nvPr/>
        </p:nvPicPr>
        <p:blipFill rotWithShape="1">
          <a:blip r:embed="rId4">
            <a:alphaModFix/>
          </a:blip>
          <a:srcRect l="6664" t="4858" r="6220" b="5495"/>
          <a:stretch/>
        </p:blipFill>
        <p:spPr>
          <a:xfrm>
            <a:off x="4046050" y="411988"/>
            <a:ext cx="4197350" cy="43195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80EB46-4A2D-BC54-BBE9-57516420F493}"/>
              </a:ext>
            </a:extLst>
          </p:cNvPr>
          <p:cNvSpPr txBox="1"/>
          <p:nvPr/>
        </p:nvSpPr>
        <p:spPr>
          <a:xfrm>
            <a:off x="533400" y="1581150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AUTO INSURANCE FRAUD DETECTION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AC911-D523-13B6-4974-3C67F47214EA}"/>
              </a:ext>
            </a:extLst>
          </p:cNvPr>
          <p:cNvSpPr txBox="1"/>
          <p:nvPr/>
        </p:nvSpPr>
        <p:spPr>
          <a:xfrm>
            <a:off x="522436" y="4153344"/>
            <a:ext cx="16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Capstone Project</a:t>
            </a:r>
          </a:p>
          <a:p>
            <a:r>
              <a:rPr lang="en-US" b="1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 07, 2022</a:t>
            </a:r>
          </a:p>
          <a:p>
            <a:r>
              <a:rPr lang="en-US" b="1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Suganya AM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B9687DB-2096-D7E3-FB7E-76ED0A20434F}"/>
              </a:ext>
            </a:extLst>
          </p:cNvPr>
          <p:cNvCxnSpPr>
            <a:cxnSpLocks/>
          </p:cNvCxnSpPr>
          <p:nvPr/>
        </p:nvCxnSpPr>
        <p:spPr>
          <a:xfrm>
            <a:off x="152400" y="819150"/>
            <a:ext cx="88392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CBC213-1006-8DF0-FAA6-5A780D35EEE7}"/>
              </a:ext>
            </a:extLst>
          </p:cNvPr>
          <p:cNvCxnSpPr>
            <a:cxnSpLocks/>
          </p:cNvCxnSpPr>
          <p:nvPr/>
        </p:nvCxnSpPr>
        <p:spPr>
          <a:xfrm>
            <a:off x="152400" y="3996640"/>
            <a:ext cx="88392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440005" y="67143"/>
            <a:ext cx="8305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lvl="0" indent="0" algn="l"/>
            <a:r>
              <a:rPr lang="en-US" sz="2800" b="1" dirty="0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Results – F1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CFE55CA-ECB3-0ED9-7D25-72212D71F627}"/>
              </a:ext>
            </a:extLst>
          </p:cNvPr>
          <p:cNvCxnSpPr>
            <a:cxnSpLocks/>
          </p:cNvCxnSpPr>
          <p:nvPr/>
        </p:nvCxnSpPr>
        <p:spPr>
          <a:xfrm>
            <a:off x="194210" y="819150"/>
            <a:ext cx="879739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C1223E-2DF4-0004-63CC-92D0C5237AD0}"/>
              </a:ext>
            </a:extLst>
          </p:cNvPr>
          <p:cNvCxnSpPr>
            <a:cxnSpLocks/>
          </p:cNvCxnSpPr>
          <p:nvPr/>
        </p:nvCxnSpPr>
        <p:spPr>
          <a:xfrm>
            <a:off x="194210" y="4248150"/>
            <a:ext cx="879739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252AD8C-F563-D412-3EC8-C93A4F553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895350"/>
            <a:ext cx="7772400" cy="327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81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440005" y="67143"/>
            <a:ext cx="8305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lvl="0" indent="0" algn="l"/>
            <a:r>
              <a:rPr lang="en-US" sz="2800" b="1" dirty="0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Results – Precision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CFE55CA-ECB3-0ED9-7D25-72212D71F627}"/>
              </a:ext>
            </a:extLst>
          </p:cNvPr>
          <p:cNvCxnSpPr>
            <a:cxnSpLocks/>
          </p:cNvCxnSpPr>
          <p:nvPr/>
        </p:nvCxnSpPr>
        <p:spPr>
          <a:xfrm>
            <a:off x="194210" y="819150"/>
            <a:ext cx="879739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C1223E-2DF4-0004-63CC-92D0C5237AD0}"/>
              </a:ext>
            </a:extLst>
          </p:cNvPr>
          <p:cNvCxnSpPr>
            <a:cxnSpLocks/>
          </p:cNvCxnSpPr>
          <p:nvPr/>
        </p:nvCxnSpPr>
        <p:spPr>
          <a:xfrm>
            <a:off x="194210" y="4248150"/>
            <a:ext cx="879739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49ED6F6-D9C9-B4EA-F231-F25006092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81543"/>
            <a:ext cx="7696200" cy="29618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4BECDA-F6EA-306E-697C-BF49CB633F86}"/>
              </a:ext>
            </a:extLst>
          </p:cNvPr>
          <p:cNvSpPr txBox="1"/>
          <p:nvPr/>
        </p:nvSpPr>
        <p:spPr>
          <a:xfrm>
            <a:off x="762000" y="4324350"/>
            <a:ext cx="5410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/>
            <a:r>
              <a:rPr lang="en-US" sz="1400" dirty="0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Among all positive, how many of them were actually positive.</a:t>
            </a:r>
          </a:p>
          <a:p>
            <a:pPr marL="0" indent="0" algn="l"/>
            <a:r>
              <a:rPr lang="en-US" sz="1400" dirty="0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TP/TP+FP</a:t>
            </a: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756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440005" y="67143"/>
            <a:ext cx="8305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lvl="0" indent="0" algn="l"/>
            <a:r>
              <a:rPr lang="en-US" sz="2800" b="1" dirty="0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Results - Recall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CFE55CA-ECB3-0ED9-7D25-72212D71F627}"/>
              </a:ext>
            </a:extLst>
          </p:cNvPr>
          <p:cNvCxnSpPr>
            <a:cxnSpLocks/>
          </p:cNvCxnSpPr>
          <p:nvPr/>
        </p:nvCxnSpPr>
        <p:spPr>
          <a:xfrm>
            <a:off x="194210" y="819150"/>
            <a:ext cx="879739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C1223E-2DF4-0004-63CC-92D0C5237AD0}"/>
              </a:ext>
            </a:extLst>
          </p:cNvPr>
          <p:cNvCxnSpPr>
            <a:cxnSpLocks/>
          </p:cNvCxnSpPr>
          <p:nvPr/>
        </p:nvCxnSpPr>
        <p:spPr>
          <a:xfrm>
            <a:off x="194210" y="4248150"/>
            <a:ext cx="879739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D6E33C0-B04D-A016-5035-4A82FB45D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04" y="981543"/>
            <a:ext cx="8263991" cy="31042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040E33-8ABB-EECD-A479-AF92FEEAFFC4}"/>
              </a:ext>
            </a:extLst>
          </p:cNvPr>
          <p:cNvSpPr txBox="1"/>
          <p:nvPr/>
        </p:nvSpPr>
        <p:spPr>
          <a:xfrm>
            <a:off x="762000" y="4324350"/>
            <a:ext cx="6324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/>
            <a:r>
              <a:rPr lang="en-US" sz="1400" dirty="0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Among all data, how many of positive cases that model can predict. </a:t>
            </a:r>
          </a:p>
          <a:p>
            <a:pPr marL="0" indent="0" algn="l"/>
            <a:r>
              <a:rPr lang="en-US" sz="1400" dirty="0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TP/TP+FN</a:t>
            </a: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208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440005" y="67143"/>
            <a:ext cx="8305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lvl="0" indent="0" algn="l"/>
            <a:r>
              <a:rPr lang="en-US" sz="2800" b="1" dirty="0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Model Deployment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CFE55CA-ECB3-0ED9-7D25-72212D71F627}"/>
              </a:ext>
            </a:extLst>
          </p:cNvPr>
          <p:cNvCxnSpPr>
            <a:cxnSpLocks/>
          </p:cNvCxnSpPr>
          <p:nvPr/>
        </p:nvCxnSpPr>
        <p:spPr>
          <a:xfrm>
            <a:off x="194210" y="819150"/>
            <a:ext cx="879739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C1223E-2DF4-0004-63CC-92D0C5237AD0}"/>
              </a:ext>
            </a:extLst>
          </p:cNvPr>
          <p:cNvCxnSpPr>
            <a:cxnSpLocks/>
          </p:cNvCxnSpPr>
          <p:nvPr/>
        </p:nvCxnSpPr>
        <p:spPr>
          <a:xfrm>
            <a:off x="194210" y="4248150"/>
            <a:ext cx="879739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103;p24">
            <a:extLst>
              <a:ext uri="{FF2B5EF4-FFF2-40B4-BE49-F238E27FC236}">
                <a16:creationId xmlns:a16="http://schemas.microsoft.com/office/drawing/2014/main" id="{3291CFFE-79BF-5832-7A2A-F3CF8EF7D494}"/>
              </a:ext>
            </a:extLst>
          </p:cNvPr>
          <p:cNvSpPr txBox="1">
            <a:spLocks/>
          </p:cNvSpPr>
          <p:nvPr/>
        </p:nvSpPr>
        <p:spPr>
          <a:xfrm>
            <a:off x="266700" y="885915"/>
            <a:ext cx="4953000" cy="317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just"/>
            <a:r>
              <a:rPr lang="en-US" sz="1600" dirty="0">
                <a:latin typeface="Cambria" pitchFamily="18" charset="0"/>
                <a:ea typeface="Cambria" pitchFamily="18" charset="0"/>
              </a:rPr>
              <a:t>Data Pipelines for Data Processing &amp; model training using stacking technique</a:t>
            </a:r>
          </a:p>
          <a:p>
            <a:pPr marL="0" indent="0" algn="just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indent="0" algn="just"/>
            <a:r>
              <a:rPr lang="en-US" sz="1600" dirty="0">
                <a:latin typeface="Cambria" pitchFamily="18" charset="0"/>
                <a:ea typeface="Cambria" pitchFamily="18" charset="0"/>
              </a:rPr>
              <a:t>Save &amp; Load Model using </a:t>
            </a:r>
            <a:r>
              <a:rPr lang="en-US" sz="1600" dirty="0" err="1">
                <a:latin typeface="Cambria" pitchFamily="18" charset="0"/>
                <a:ea typeface="Cambria" pitchFamily="18" charset="0"/>
              </a:rPr>
              <a:t>Joblib</a:t>
            </a:r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indent="0" algn="just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indent="0" algn="just"/>
            <a:r>
              <a:rPr lang="en-US" sz="1600" dirty="0">
                <a:latin typeface="Cambria" pitchFamily="18" charset="0"/>
                <a:ea typeface="Cambria" pitchFamily="18" charset="0"/>
              </a:rPr>
              <a:t>Deployed to an Web App</a:t>
            </a:r>
          </a:p>
          <a:p>
            <a:pPr marL="0" indent="0" algn="just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indent="0" algn="just"/>
            <a:r>
              <a:rPr lang="en-US" sz="1600" dirty="0">
                <a:latin typeface="Cambria" pitchFamily="18" charset="0"/>
                <a:ea typeface="Cambria" pitchFamily="18" charset="0"/>
                <a:hlinkClick r:id="rId3"/>
              </a:rPr>
              <a:t>https://BEIYGGRGWYJZN76O.anvil.app/GBQZBOBY6AUA25NAI55T4YHY</a:t>
            </a:r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indent="0" algn="just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indent="0" algn="just"/>
            <a:r>
              <a:rPr lang="en-US" sz="1600" dirty="0">
                <a:latin typeface="Cambria" pitchFamily="18" charset="0"/>
                <a:ea typeface="Cambria" pitchFamily="18" charset="0"/>
              </a:rPr>
              <a:t>Future Scope: Improvement of UI, implementation of normalization technique in predicting single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621413-F1B3-D668-7956-4E956B272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278" y="1079901"/>
            <a:ext cx="3869005" cy="264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12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68;p46">
            <a:extLst>
              <a:ext uri="{FF2B5EF4-FFF2-40B4-BE49-F238E27FC236}">
                <a16:creationId xmlns:a16="http://schemas.microsoft.com/office/drawing/2014/main" id="{DEF73964-65D3-43EE-AABA-4E1747A54E2D}"/>
              </a:ext>
            </a:extLst>
          </p:cNvPr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7116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886668" cy="640200"/>
          </a:xfrm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TABLE OF CONTENTS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3E4CCE-CB0B-4955-896D-F3A632F51F65}"/>
              </a:ext>
            </a:extLst>
          </p:cNvPr>
          <p:cNvSpPr/>
          <p:nvPr/>
        </p:nvSpPr>
        <p:spPr>
          <a:xfrm>
            <a:off x="724779" y="1303926"/>
            <a:ext cx="861238" cy="640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500" dirty="0">
                <a:solidFill>
                  <a:schemeClr val="tx1"/>
                </a:solidFill>
                <a:latin typeface="Ramabhadra"/>
              </a:rPr>
              <a:t>1</a:t>
            </a:r>
            <a:endParaRPr lang="en-US" sz="2500" dirty="0">
              <a:solidFill>
                <a:schemeClr val="tx1"/>
              </a:solidFill>
              <a:latin typeface="Ramabhadra"/>
            </a:endParaRPr>
          </a:p>
        </p:txBody>
      </p:sp>
      <p:sp>
        <p:nvSpPr>
          <p:cNvPr id="17" name="Google Shape;294;p35">
            <a:extLst>
              <a:ext uri="{FF2B5EF4-FFF2-40B4-BE49-F238E27FC236}">
                <a16:creationId xmlns:a16="http://schemas.microsoft.com/office/drawing/2014/main" id="{915A01C4-3DC0-431F-9B0B-1322585FC17B}"/>
              </a:ext>
            </a:extLst>
          </p:cNvPr>
          <p:cNvSpPr txBox="1">
            <a:spLocks/>
          </p:cNvSpPr>
          <p:nvPr/>
        </p:nvSpPr>
        <p:spPr>
          <a:xfrm>
            <a:off x="1644494" y="1430183"/>
            <a:ext cx="2698905" cy="365700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35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F21004-5818-4737-A64D-AF8AE681B42F}"/>
              </a:ext>
            </a:extLst>
          </p:cNvPr>
          <p:cNvSpPr/>
          <p:nvPr/>
        </p:nvSpPr>
        <p:spPr>
          <a:xfrm>
            <a:off x="720000" y="2212414"/>
            <a:ext cx="861238" cy="640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500" dirty="0">
                <a:solidFill>
                  <a:schemeClr val="tx1"/>
                </a:solidFill>
                <a:latin typeface="Ramabhadra"/>
              </a:rPr>
              <a:t>3</a:t>
            </a:r>
            <a:endParaRPr lang="en-US" sz="2500" dirty="0">
              <a:solidFill>
                <a:schemeClr val="tx1"/>
              </a:solidFill>
              <a:latin typeface="Ramabhadra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03DAE6-380F-4E34-9CAA-35AC6909D4A8}"/>
              </a:ext>
            </a:extLst>
          </p:cNvPr>
          <p:cNvSpPr/>
          <p:nvPr/>
        </p:nvSpPr>
        <p:spPr>
          <a:xfrm>
            <a:off x="4499175" y="1307284"/>
            <a:ext cx="861238" cy="640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500" dirty="0">
                <a:solidFill>
                  <a:schemeClr val="tx1"/>
                </a:solidFill>
                <a:latin typeface="Ramabhadra"/>
              </a:rPr>
              <a:t>2</a:t>
            </a:r>
            <a:endParaRPr lang="en-US" sz="2500" dirty="0">
              <a:solidFill>
                <a:schemeClr val="tx1"/>
              </a:solidFill>
              <a:latin typeface="Ramabhadra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365099-C573-4529-936B-D874E0A16C4C}"/>
              </a:ext>
            </a:extLst>
          </p:cNvPr>
          <p:cNvSpPr/>
          <p:nvPr/>
        </p:nvSpPr>
        <p:spPr>
          <a:xfrm>
            <a:off x="4499175" y="2212414"/>
            <a:ext cx="861238" cy="640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500" dirty="0">
                <a:solidFill>
                  <a:schemeClr val="tx1"/>
                </a:solidFill>
                <a:latin typeface="Ramabhadra"/>
              </a:rPr>
              <a:t>4</a:t>
            </a:r>
            <a:endParaRPr lang="en-US" sz="2500" dirty="0">
              <a:solidFill>
                <a:schemeClr val="tx1"/>
              </a:solidFill>
              <a:latin typeface="Ramabhadr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7BE522-B3C9-4FB2-B112-3EE2567440CE}"/>
              </a:ext>
            </a:extLst>
          </p:cNvPr>
          <p:cNvSpPr/>
          <p:nvPr/>
        </p:nvSpPr>
        <p:spPr>
          <a:xfrm>
            <a:off x="750913" y="3120902"/>
            <a:ext cx="861238" cy="64020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500" dirty="0">
                <a:solidFill>
                  <a:schemeClr val="tx1"/>
                </a:solidFill>
                <a:latin typeface="Ramabhadra"/>
              </a:rPr>
              <a:t>5</a:t>
            </a:r>
            <a:endParaRPr lang="en-US" sz="2500" dirty="0">
              <a:solidFill>
                <a:schemeClr val="tx1"/>
              </a:solidFill>
              <a:latin typeface="Ramabhadr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C9656F-EA79-49FB-9E18-61528E26151B}"/>
              </a:ext>
            </a:extLst>
          </p:cNvPr>
          <p:cNvSpPr/>
          <p:nvPr/>
        </p:nvSpPr>
        <p:spPr>
          <a:xfrm>
            <a:off x="4499175" y="3117544"/>
            <a:ext cx="861238" cy="64020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500" dirty="0">
                <a:solidFill>
                  <a:schemeClr val="tx1"/>
                </a:solidFill>
                <a:latin typeface="Ramabhadra"/>
              </a:rPr>
              <a:t>6</a:t>
            </a:r>
            <a:endParaRPr lang="en-US" sz="2500" dirty="0">
              <a:solidFill>
                <a:schemeClr val="tx1"/>
              </a:solidFill>
              <a:latin typeface="Ramabhadra"/>
            </a:endParaRPr>
          </a:p>
        </p:txBody>
      </p:sp>
      <p:sp>
        <p:nvSpPr>
          <p:cNvPr id="24" name="Google Shape;294;p35">
            <a:extLst>
              <a:ext uri="{FF2B5EF4-FFF2-40B4-BE49-F238E27FC236}">
                <a16:creationId xmlns:a16="http://schemas.microsoft.com/office/drawing/2014/main" id="{4E81D7EB-5CFD-479D-955E-CD576273CEDE}"/>
              </a:ext>
            </a:extLst>
          </p:cNvPr>
          <p:cNvSpPr txBox="1">
            <a:spLocks/>
          </p:cNvSpPr>
          <p:nvPr/>
        </p:nvSpPr>
        <p:spPr>
          <a:xfrm>
            <a:off x="1644493" y="2343088"/>
            <a:ext cx="2711745" cy="509525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35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CA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Google Shape;294;p35">
            <a:extLst>
              <a:ext uri="{FF2B5EF4-FFF2-40B4-BE49-F238E27FC236}">
                <a16:creationId xmlns:a16="http://schemas.microsoft.com/office/drawing/2014/main" id="{85C6F446-E1F9-4108-B1F1-95AA3F0CC546}"/>
              </a:ext>
            </a:extLst>
          </p:cNvPr>
          <p:cNvSpPr txBox="1">
            <a:spLocks/>
          </p:cNvSpPr>
          <p:nvPr/>
        </p:nvSpPr>
        <p:spPr>
          <a:xfrm>
            <a:off x="1631655" y="3104394"/>
            <a:ext cx="2711745" cy="583611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35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CA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ARCHITETCURE</a:t>
            </a: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Google Shape;294;p35">
            <a:extLst>
              <a:ext uri="{FF2B5EF4-FFF2-40B4-BE49-F238E27FC236}">
                <a16:creationId xmlns:a16="http://schemas.microsoft.com/office/drawing/2014/main" id="{C9EAD1BE-7438-4919-9D0E-A1269F4361E4}"/>
              </a:ext>
            </a:extLst>
          </p:cNvPr>
          <p:cNvSpPr txBox="1">
            <a:spLocks/>
          </p:cNvSpPr>
          <p:nvPr/>
        </p:nvSpPr>
        <p:spPr>
          <a:xfrm>
            <a:off x="5458313" y="1300668"/>
            <a:ext cx="3148356" cy="624730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35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CA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Google Shape;294;p35">
            <a:extLst>
              <a:ext uri="{FF2B5EF4-FFF2-40B4-BE49-F238E27FC236}">
                <a16:creationId xmlns:a16="http://schemas.microsoft.com/office/drawing/2014/main" id="{B93FE424-FC06-4B6C-A140-E16C54D0D66F}"/>
              </a:ext>
            </a:extLst>
          </p:cNvPr>
          <p:cNvSpPr txBox="1">
            <a:spLocks/>
          </p:cNvSpPr>
          <p:nvPr/>
        </p:nvSpPr>
        <p:spPr>
          <a:xfrm>
            <a:off x="5378031" y="2279943"/>
            <a:ext cx="3228637" cy="548550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35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COMPONENTS</a:t>
            </a:r>
          </a:p>
        </p:txBody>
      </p:sp>
      <p:sp>
        <p:nvSpPr>
          <p:cNvPr id="28" name="Google Shape;294;p35">
            <a:extLst>
              <a:ext uri="{FF2B5EF4-FFF2-40B4-BE49-F238E27FC236}">
                <a16:creationId xmlns:a16="http://schemas.microsoft.com/office/drawing/2014/main" id="{AF11F75E-0E08-42DD-BDBC-8D37B3392727}"/>
              </a:ext>
            </a:extLst>
          </p:cNvPr>
          <p:cNvSpPr txBox="1">
            <a:spLocks/>
          </p:cNvSpPr>
          <p:nvPr/>
        </p:nvSpPr>
        <p:spPr>
          <a:xfrm>
            <a:off x="5381963" y="3047175"/>
            <a:ext cx="3228637" cy="720535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35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HYPER PARAMETER TUNING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F0811E-DDDA-A581-6078-CCDFCBCE0461}"/>
              </a:ext>
            </a:extLst>
          </p:cNvPr>
          <p:cNvSpPr/>
          <p:nvPr/>
        </p:nvSpPr>
        <p:spPr>
          <a:xfrm>
            <a:off x="770417" y="4029390"/>
            <a:ext cx="861238" cy="64020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500" dirty="0">
                <a:solidFill>
                  <a:schemeClr val="tx1"/>
                </a:solidFill>
                <a:latin typeface="Ramabhadra"/>
              </a:rPr>
              <a:t>7</a:t>
            </a:r>
            <a:endParaRPr lang="en-US" sz="2500" dirty="0">
              <a:solidFill>
                <a:schemeClr val="tx1"/>
              </a:solidFill>
              <a:latin typeface="Ramabhadra"/>
            </a:endParaRPr>
          </a:p>
        </p:txBody>
      </p:sp>
      <p:sp>
        <p:nvSpPr>
          <p:cNvPr id="6" name="Google Shape;294;p35">
            <a:extLst>
              <a:ext uri="{FF2B5EF4-FFF2-40B4-BE49-F238E27FC236}">
                <a16:creationId xmlns:a16="http://schemas.microsoft.com/office/drawing/2014/main" id="{D3494E63-E6F0-79B8-9335-2A8221970416}"/>
              </a:ext>
            </a:extLst>
          </p:cNvPr>
          <p:cNvSpPr txBox="1">
            <a:spLocks/>
          </p:cNvSpPr>
          <p:nvPr/>
        </p:nvSpPr>
        <p:spPr>
          <a:xfrm>
            <a:off x="1704480" y="4016003"/>
            <a:ext cx="2651758" cy="583611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35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CA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EA0165-6D0F-DCF7-2940-291D36DF4C59}"/>
              </a:ext>
            </a:extLst>
          </p:cNvPr>
          <p:cNvSpPr/>
          <p:nvPr/>
        </p:nvSpPr>
        <p:spPr>
          <a:xfrm>
            <a:off x="4512014" y="3986393"/>
            <a:ext cx="861238" cy="64020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500" dirty="0">
                <a:solidFill>
                  <a:schemeClr val="tx1"/>
                </a:solidFill>
                <a:latin typeface="Ramabhadra"/>
              </a:rPr>
              <a:t>8</a:t>
            </a:r>
            <a:endParaRPr lang="en-US" sz="2500" dirty="0">
              <a:solidFill>
                <a:schemeClr val="tx1"/>
              </a:solidFill>
              <a:latin typeface="Ramabhadra"/>
            </a:endParaRPr>
          </a:p>
        </p:txBody>
      </p:sp>
      <p:sp>
        <p:nvSpPr>
          <p:cNvPr id="8" name="Google Shape;294;p35">
            <a:extLst>
              <a:ext uri="{FF2B5EF4-FFF2-40B4-BE49-F238E27FC236}">
                <a16:creationId xmlns:a16="http://schemas.microsoft.com/office/drawing/2014/main" id="{94F0CD1F-5A18-B686-FD50-81FE6EC49B1A}"/>
              </a:ext>
            </a:extLst>
          </p:cNvPr>
          <p:cNvSpPr txBox="1">
            <a:spLocks/>
          </p:cNvSpPr>
          <p:nvPr/>
        </p:nvSpPr>
        <p:spPr>
          <a:xfrm>
            <a:off x="5381963" y="3906059"/>
            <a:ext cx="3224705" cy="720535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sz="3500" b="1" i="0" u="none" strike="noStrike" cap="none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DEPLOYMENT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440005" y="67143"/>
            <a:ext cx="8305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lvl="0" indent="0" algn="l"/>
            <a:r>
              <a:rPr lang="en-US" sz="2800" b="1" dirty="0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Why Auto-Insurance Fraud?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CFE55CA-ECB3-0ED9-7D25-72212D71F627}"/>
              </a:ext>
            </a:extLst>
          </p:cNvPr>
          <p:cNvCxnSpPr>
            <a:cxnSpLocks/>
          </p:cNvCxnSpPr>
          <p:nvPr/>
        </p:nvCxnSpPr>
        <p:spPr>
          <a:xfrm>
            <a:off x="194210" y="819150"/>
            <a:ext cx="879739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C1223E-2DF4-0004-63CC-92D0C5237AD0}"/>
              </a:ext>
            </a:extLst>
          </p:cNvPr>
          <p:cNvCxnSpPr>
            <a:cxnSpLocks/>
          </p:cNvCxnSpPr>
          <p:nvPr/>
        </p:nvCxnSpPr>
        <p:spPr>
          <a:xfrm>
            <a:off x="194210" y="4248150"/>
            <a:ext cx="879739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Detected Insurance Fraud - new data shows that every five minutes a  fraudulent claim is discovered | ABI">
            <a:extLst>
              <a:ext uri="{FF2B5EF4-FFF2-40B4-BE49-F238E27FC236}">
                <a16:creationId xmlns:a16="http://schemas.microsoft.com/office/drawing/2014/main" id="{A64A1474-0AD7-AD0E-6CF7-A699A722A9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/>
          <a:stretch/>
        </p:blipFill>
        <p:spPr bwMode="auto">
          <a:xfrm>
            <a:off x="228600" y="981543"/>
            <a:ext cx="6019800" cy="310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top auto fraud - Co-operators Group Insurance">
            <a:extLst>
              <a:ext uri="{FF2B5EF4-FFF2-40B4-BE49-F238E27FC236}">
                <a16:creationId xmlns:a16="http://schemas.microsoft.com/office/drawing/2014/main" id="{E406891F-B4B9-303F-C028-F0C6C502A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549" y="2136287"/>
            <a:ext cx="25908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03;p24">
            <a:extLst>
              <a:ext uri="{FF2B5EF4-FFF2-40B4-BE49-F238E27FC236}">
                <a16:creationId xmlns:a16="http://schemas.microsoft.com/office/drawing/2014/main" id="{4635BC94-436B-120C-B3F1-559EDEB953E2}"/>
              </a:ext>
            </a:extLst>
          </p:cNvPr>
          <p:cNvSpPr txBox="1">
            <a:spLocks/>
          </p:cNvSpPr>
          <p:nvPr/>
        </p:nvSpPr>
        <p:spPr>
          <a:xfrm>
            <a:off x="6324600" y="1046143"/>
            <a:ext cx="2590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l"/>
            <a:endParaRPr lang="en-US" sz="1600">
              <a:latin typeface="Cambria" pitchFamily="18" charset="0"/>
              <a:ea typeface="Cambria" pitchFamily="18" charset="0"/>
            </a:endParaRPr>
          </a:p>
          <a:p>
            <a:pPr marL="0" indent="0" algn="l"/>
            <a:r>
              <a:rPr lang="en-US" sz="1600">
                <a:latin typeface="Cambria" pitchFamily="18" charset="0"/>
                <a:ea typeface="Cambria" pitchFamily="18" charset="0"/>
              </a:rPr>
              <a:t>Auto Insurance Fraud is the largest area of insurance fraud.</a:t>
            </a:r>
          </a:p>
          <a:p>
            <a:pPr marL="0" indent="0" algn="l"/>
            <a:endParaRPr lang="en-US" sz="16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84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440005" y="67143"/>
            <a:ext cx="8305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lvl="0" indent="0" algn="l"/>
            <a:r>
              <a:rPr lang="en-US" sz="2800" b="1" dirty="0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Insights into Financial Impacts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CFE55CA-ECB3-0ED9-7D25-72212D71F627}"/>
              </a:ext>
            </a:extLst>
          </p:cNvPr>
          <p:cNvCxnSpPr>
            <a:cxnSpLocks/>
          </p:cNvCxnSpPr>
          <p:nvPr/>
        </p:nvCxnSpPr>
        <p:spPr>
          <a:xfrm>
            <a:off x="194210" y="819150"/>
            <a:ext cx="879739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C1223E-2DF4-0004-63CC-92D0C5237AD0}"/>
              </a:ext>
            </a:extLst>
          </p:cNvPr>
          <p:cNvCxnSpPr>
            <a:cxnSpLocks/>
          </p:cNvCxnSpPr>
          <p:nvPr/>
        </p:nvCxnSpPr>
        <p:spPr>
          <a:xfrm>
            <a:off x="194210" y="4248150"/>
            <a:ext cx="879739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03;p24">
            <a:extLst>
              <a:ext uri="{FF2B5EF4-FFF2-40B4-BE49-F238E27FC236}">
                <a16:creationId xmlns:a16="http://schemas.microsoft.com/office/drawing/2014/main" id="{71D64BCB-DF2A-6E2A-10E0-C3A80C4E65C1}"/>
              </a:ext>
            </a:extLst>
          </p:cNvPr>
          <p:cNvSpPr txBox="1">
            <a:spLocks/>
          </p:cNvSpPr>
          <p:nvPr/>
        </p:nvSpPr>
        <p:spPr>
          <a:xfrm>
            <a:off x="398195" y="796042"/>
            <a:ext cx="5926405" cy="3266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l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indent="0" algn="just"/>
            <a:r>
              <a:rPr lang="en-US" sz="1600" dirty="0">
                <a:latin typeface="Cambria" pitchFamily="18" charset="0"/>
                <a:ea typeface="Cambria" pitchFamily="18" charset="0"/>
              </a:rPr>
              <a:t>The Insurance Bureau of Canada estimates that insurance fraud costs in Ontario range between $770 million and $1.6 billion a year.</a:t>
            </a:r>
          </a:p>
          <a:p>
            <a:pPr marL="0" indent="0" algn="l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indent="0" algn="just"/>
            <a:r>
              <a:rPr lang="en-US" sz="1600" dirty="0">
                <a:latin typeface="Cambria" pitchFamily="18" charset="0"/>
                <a:ea typeface="Cambria" pitchFamily="18" charset="0"/>
              </a:rPr>
              <a:t>In 2021, SIU (special investigation unit) in SGI busted hundreds of people attempting to make fraudulent claims, saving the company around $6 million.</a:t>
            </a:r>
          </a:p>
          <a:p>
            <a:pPr marL="0" indent="0" algn="l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indent="0" algn="just"/>
            <a:r>
              <a:rPr lang="en-US" sz="1600" dirty="0">
                <a:latin typeface="Cambria" pitchFamily="18" charset="0"/>
                <a:ea typeface="Cambria" pitchFamily="18" charset="0"/>
              </a:rPr>
              <a:t>The Manitoba public insurer says investigations into nearly 1,000 suspicious claims resulted in more than $13 million in savings as of the end of November, up nearly $3 million from what investigators were able to save by the same time last year.</a:t>
            </a:r>
          </a:p>
          <a:p>
            <a:pPr marL="0" indent="0" algn="l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indent="0" algn="l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indent="0" algn="l"/>
            <a:endParaRPr lang="en-US" sz="16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6" name="Picture 2" descr="Insurance Bureau of Canada (IBC) Congratulates Ontario Government On  Announcement to Increase Oversight of Towing Industry">
            <a:extLst>
              <a:ext uri="{FF2B5EF4-FFF2-40B4-BE49-F238E27FC236}">
                <a16:creationId xmlns:a16="http://schemas.microsoft.com/office/drawing/2014/main" id="{9AA84FB5-22CA-E20B-42BA-F9A65F988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730" y="1007361"/>
            <a:ext cx="2074167" cy="54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GI - Saskatchewan driver's licensing and vehicle registration">
            <a:extLst>
              <a:ext uri="{FF2B5EF4-FFF2-40B4-BE49-F238E27FC236}">
                <a16:creationId xmlns:a16="http://schemas.microsoft.com/office/drawing/2014/main" id="{1921DA6E-15BF-5978-CF37-9F7C46B23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97" y="1986639"/>
            <a:ext cx="2057400" cy="54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Province of Manitoba | v1 - Manitoba Public Insurance">
            <a:extLst>
              <a:ext uri="{FF2B5EF4-FFF2-40B4-BE49-F238E27FC236}">
                <a16:creationId xmlns:a16="http://schemas.microsoft.com/office/drawing/2014/main" id="{BE25161E-F2D1-2444-E083-FC055C244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97" y="3022890"/>
            <a:ext cx="2057400" cy="57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08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440005" y="67143"/>
            <a:ext cx="8305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lvl="0" indent="0" algn="l"/>
            <a:r>
              <a:rPr lang="en-US" sz="2800" b="1" dirty="0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What is Fraud?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CFE55CA-ECB3-0ED9-7D25-72212D71F627}"/>
              </a:ext>
            </a:extLst>
          </p:cNvPr>
          <p:cNvCxnSpPr>
            <a:cxnSpLocks/>
          </p:cNvCxnSpPr>
          <p:nvPr/>
        </p:nvCxnSpPr>
        <p:spPr>
          <a:xfrm>
            <a:off x="194210" y="819150"/>
            <a:ext cx="879739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C1223E-2DF4-0004-63CC-92D0C5237AD0}"/>
              </a:ext>
            </a:extLst>
          </p:cNvPr>
          <p:cNvCxnSpPr>
            <a:cxnSpLocks/>
          </p:cNvCxnSpPr>
          <p:nvPr/>
        </p:nvCxnSpPr>
        <p:spPr>
          <a:xfrm>
            <a:off x="194210" y="4248150"/>
            <a:ext cx="872119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03;p24">
            <a:extLst>
              <a:ext uri="{FF2B5EF4-FFF2-40B4-BE49-F238E27FC236}">
                <a16:creationId xmlns:a16="http://schemas.microsoft.com/office/drawing/2014/main" id="{394A10C9-442F-1D29-AD27-E64300EC5A33}"/>
              </a:ext>
            </a:extLst>
          </p:cNvPr>
          <p:cNvSpPr txBox="1">
            <a:spLocks/>
          </p:cNvSpPr>
          <p:nvPr/>
        </p:nvSpPr>
        <p:spPr>
          <a:xfrm>
            <a:off x="456286" y="666750"/>
            <a:ext cx="8687713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l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indent="0" algn="l"/>
            <a:r>
              <a:rPr lang="en-US" sz="1600" dirty="0">
                <a:latin typeface="Cambria" pitchFamily="18" charset="0"/>
                <a:ea typeface="Cambria" pitchFamily="18" charset="0"/>
              </a:rPr>
              <a:t>Wrongful or criminal deception intended to result in financial or personal gain.</a:t>
            </a:r>
          </a:p>
          <a:p>
            <a:pPr marL="0" indent="0" algn="l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indent="0" algn="l"/>
            <a:r>
              <a:rPr lang="en-US" sz="1600" dirty="0">
                <a:latin typeface="Cambria" pitchFamily="18" charset="0"/>
                <a:ea typeface="Cambria" pitchFamily="18" charset="0"/>
              </a:rPr>
              <a:t>An estimated 10% of claims filed with the insurance industry are fraudulent.</a:t>
            </a:r>
          </a:p>
          <a:p>
            <a:pPr marL="0" indent="0" algn="l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indent="0" algn="l"/>
            <a:endParaRPr lang="en-US" sz="16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285FAA-2379-E0F5-2D58-FF098DFDC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894613"/>
            <a:ext cx="2147887" cy="2106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F9DAB4-4F0E-42EC-93FD-0A8C1D118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768497"/>
            <a:ext cx="2362200" cy="235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7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440005" y="67143"/>
            <a:ext cx="8305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lvl="0" indent="0" algn="l"/>
            <a:r>
              <a:rPr lang="en-US" sz="2800" b="1" dirty="0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Problem Statement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CFE55CA-ECB3-0ED9-7D25-72212D71F627}"/>
              </a:ext>
            </a:extLst>
          </p:cNvPr>
          <p:cNvCxnSpPr>
            <a:cxnSpLocks/>
          </p:cNvCxnSpPr>
          <p:nvPr/>
        </p:nvCxnSpPr>
        <p:spPr>
          <a:xfrm>
            <a:off x="194210" y="819150"/>
            <a:ext cx="879739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C1223E-2DF4-0004-63CC-92D0C5237AD0}"/>
              </a:ext>
            </a:extLst>
          </p:cNvPr>
          <p:cNvCxnSpPr>
            <a:cxnSpLocks/>
          </p:cNvCxnSpPr>
          <p:nvPr/>
        </p:nvCxnSpPr>
        <p:spPr>
          <a:xfrm>
            <a:off x="194210" y="4248150"/>
            <a:ext cx="872119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03;p24">
            <a:extLst>
              <a:ext uri="{FF2B5EF4-FFF2-40B4-BE49-F238E27FC236}">
                <a16:creationId xmlns:a16="http://schemas.microsoft.com/office/drawing/2014/main" id="{247CC1D2-5C37-5947-EDE5-8B4C3E414F8D}"/>
              </a:ext>
            </a:extLst>
          </p:cNvPr>
          <p:cNvSpPr txBox="1">
            <a:spLocks/>
          </p:cNvSpPr>
          <p:nvPr/>
        </p:nvSpPr>
        <p:spPr>
          <a:xfrm>
            <a:off x="304800" y="1057743"/>
            <a:ext cx="57912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just"/>
            <a:r>
              <a:rPr lang="en-US" sz="1600" dirty="0">
                <a:latin typeface="Cambria" pitchFamily="18" charset="0"/>
                <a:ea typeface="Cambria" pitchFamily="18" charset="0"/>
              </a:rPr>
              <a:t>The purpose of this project is to develop an AI Application by building predictive models to create a framework for fraud detection in the auto insurance industry.</a:t>
            </a:r>
          </a:p>
          <a:p>
            <a:pPr marL="0" indent="0" algn="just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indent="0" algn="just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indent="0" algn="just"/>
            <a:r>
              <a:rPr lang="en-US" sz="1600" dirty="0">
                <a:latin typeface="Cambria" pitchFamily="18" charset="0"/>
                <a:ea typeface="Cambria" pitchFamily="18" charset="0"/>
              </a:rPr>
              <a:t>Insurance fraud detection is a challenging problem due to the variety of fraud patterns and the relatively low ratio of known frauds in typical datasets. </a:t>
            </a:r>
          </a:p>
          <a:p>
            <a:pPr marL="0" indent="0" algn="just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indent="0" algn="just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indent="0" algn="just"/>
            <a:r>
              <a:rPr lang="en-US" sz="1600" dirty="0">
                <a:latin typeface="Cambria" pitchFamily="18" charset="0"/>
                <a:ea typeface="Cambria" pitchFamily="18" charset="0"/>
              </a:rPr>
              <a:t>The cost of false alarms needs to be balanced against the savings from loss prevention.</a:t>
            </a:r>
          </a:p>
          <a:p>
            <a:pPr marL="0" indent="0" algn="just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indent="0" algn="just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indent="0" algn="just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indent="0" algn="l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indent="0" algn="l"/>
            <a:endParaRPr lang="en-US" sz="16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6" name="Picture 2" descr="Why Effective Problem Solving Begins With a Good Problem Statement - Lean  Enterprise Institute">
            <a:extLst>
              <a:ext uri="{FF2B5EF4-FFF2-40B4-BE49-F238E27FC236}">
                <a16:creationId xmlns:a16="http://schemas.microsoft.com/office/drawing/2014/main" id="{890550CA-F2B8-AA23-8F6C-CBE39F6EA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819743"/>
            <a:ext cx="25908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69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440005" y="67143"/>
            <a:ext cx="8305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indent="0" algn="l"/>
            <a:r>
              <a:rPr lang="en-US" sz="2800" b="1" dirty="0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Background</a:t>
            </a:r>
          </a:p>
          <a:p>
            <a:pPr marL="0" lvl="0" indent="0" algn="l"/>
            <a:endParaRPr lang="en-US" sz="2800" b="1" dirty="0">
              <a:solidFill>
                <a:schemeClr val="tx2"/>
              </a:solidFill>
              <a:latin typeface="Cambria" pitchFamily="18" charset="0"/>
              <a:ea typeface="Cambria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CFE55CA-ECB3-0ED9-7D25-72212D71F627}"/>
              </a:ext>
            </a:extLst>
          </p:cNvPr>
          <p:cNvCxnSpPr>
            <a:cxnSpLocks/>
          </p:cNvCxnSpPr>
          <p:nvPr/>
        </p:nvCxnSpPr>
        <p:spPr>
          <a:xfrm>
            <a:off x="194210" y="819150"/>
            <a:ext cx="879739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C1223E-2DF4-0004-63CC-92D0C5237AD0}"/>
              </a:ext>
            </a:extLst>
          </p:cNvPr>
          <p:cNvCxnSpPr>
            <a:cxnSpLocks/>
          </p:cNvCxnSpPr>
          <p:nvPr/>
        </p:nvCxnSpPr>
        <p:spPr>
          <a:xfrm>
            <a:off x="194210" y="4248150"/>
            <a:ext cx="872119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03;p24">
            <a:extLst>
              <a:ext uri="{FF2B5EF4-FFF2-40B4-BE49-F238E27FC236}">
                <a16:creationId xmlns:a16="http://schemas.microsoft.com/office/drawing/2014/main" id="{84F68203-BA81-13E5-7E0E-1CE51E903CA7}"/>
              </a:ext>
            </a:extLst>
          </p:cNvPr>
          <p:cNvSpPr txBox="1">
            <a:spLocks/>
          </p:cNvSpPr>
          <p:nvPr/>
        </p:nvSpPr>
        <p:spPr>
          <a:xfrm>
            <a:off x="323370" y="885652"/>
            <a:ext cx="8686800" cy="3251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l"/>
            <a:r>
              <a:rPr lang="en-US" sz="1600" dirty="0">
                <a:latin typeface="Cambria" pitchFamily="18" charset="0"/>
                <a:ea typeface="Cambria" pitchFamily="18" charset="0"/>
              </a:rPr>
              <a:t>Dataset: Kaggle;  Type: Supervised Classification</a:t>
            </a:r>
          </a:p>
          <a:p>
            <a:pPr marL="0" indent="0" algn="l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indent="0" algn="l"/>
            <a:r>
              <a:rPr lang="en-US" sz="1600" dirty="0">
                <a:latin typeface="Cambria" pitchFamily="18" charset="0"/>
                <a:ea typeface="Cambria" pitchFamily="18" charset="0"/>
              </a:rPr>
              <a:t>Algorithms: SVC, KNN, Decision Tree, Random Forest, XG Boost, Extra Trees, Stochastic Gradient Boosting, Cat Boosting</a:t>
            </a:r>
          </a:p>
          <a:p>
            <a:pPr marL="0" indent="0" algn="l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indent="0" algn="l"/>
            <a:r>
              <a:rPr lang="en-US" sz="1600" dirty="0">
                <a:latin typeface="Cambria" pitchFamily="18" charset="0"/>
                <a:ea typeface="Cambria" pitchFamily="18" charset="0"/>
              </a:rPr>
              <a:t>Normalization: Standard Scaler; Encoder: Label Encoder, Custom Mapper</a:t>
            </a:r>
          </a:p>
          <a:p>
            <a:pPr marL="0" indent="0" algn="l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indent="0" algn="l"/>
            <a:r>
              <a:rPr lang="en-US" sz="1600" dirty="0">
                <a:latin typeface="Cambria" pitchFamily="18" charset="0"/>
                <a:ea typeface="Cambria" pitchFamily="18" charset="0"/>
              </a:rPr>
              <a:t>Technique: Voting Classifier; Hyper Parameter Tuning - CV</a:t>
            </a:r>
          </a:p>
          <a:p>
            <a:pPr marL="0" indent="0" algn="l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indent="0" algn="l"/>
            <a:r>
              <a:rPr lang="en-US" sz="1600" dirty="0">
                <a:latin typeface="Cambria" pitchFamily="18" charset="0"/>
                <a:ea typeface="Cambria" pitchFamily="18" charset="0"/>
              </a:rPr>
              <a:t>Evaluation Metrics: Accuracy, Recall, Precision, Accuracy</a:t>
            </a:r>
          </a:p>
          <a:p>
            <a:pPr marL="0" indent="0" algn="l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indent="0" algn="l"/>
            <a:r>
              <a:rPr lang="en-US" sz="1600" dirty="0">
                <a:latin typeface="Cambria" pitchFamily="18" charset="0"/>
                <a:ea typeface="Cambria" pitchFamily="18" charset="0"/>
              </a:rPr>
              <a:t>Outcome: This model enables the insurance company to accurately identify fraudulent claims, potentially lowering costs and increasing profitability.</a:t>
            </a:r>
          </a:p>
          <a:p>
            <a:pPr marL="0" indent="0" algn="l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indent="0" algn="l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indent="0" algn="l"/>
            <a:endParaRPr lang="en-US" sz="16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7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440005" y="67143"/>
            <a:ext cx="8305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lvl="0" indent="0" algn="l"/>
            <a:r>
              <a:rPr lang="en-US" sz="2800" b="1" dirty="0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Model Architecture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CFE55CA-ECB3-0ED9-7D25-72212D71F627}"/>
              </a:ext>
            </a:extLst>
          </p:cNvPr>
          <p:cNvCxnSpPr>
            <a:cxnSpLocks/>
          </p:cNvCxnSpPr>
          <p:nvPr/>
        </p:nvCxnSpPr>
        <p:spPr>
          <a:xfrm>
            <a:off x="194210" y="819150"/>
            <a:ext cx="879739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C1223E-2DF4-0004-63CC-92D0C5237AD0}"/>
              </a:ext>
            </a:extLst>
          </p:cNvPr>
          <p:cNvCxnSpPr>
            <a:cxnSpLocks/>
          </p:cNvCxnSpPr>
          <p:nvPr/>
        </p:nvCxnSpPr>
        <p:spPr>
          <a:xfrm>
            <a:off x="194210" y="4248150"/>
            <a:ext cx="872119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FBA14E2-0731-CE03-2F41-DDDB4E8E0090}"/>
              </a:ext>
            </a:extLst>
          </p:cNvPr>
          <p:cNvSpPr/>
          <p:nvPr/>
        </p:nvSpPr>
        <p:spPr>
          <a:xfrm>
            <a:off x="838200" y="1200150"/>
            <a:ext cx="1752600" cy="5715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Cambria" pitchFamily="18" charset="0"/>
                <a:ea typeface="Cambria" pitchFamily="18" charset="0"/>
              </a:rPr>
              <a:t>Data Ingestion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86A1E8-89B7-4D56-3F5F-57A7D2B9BB29}"/>
              </a:ext>
            </a:extLst>
          </p:cNvPr>
          <p:cNvSpPr/>
          <p:nvPr/>
        </p:nvSpPr>
        <p:spPr>
          <a:xfrm>
            <a:off x="3505200" y="1200150"/>
            <a:ext cx="1752600" cy="5715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/>
            <a:r>
              <a:rPr lang="en-US" sz="1400" dirty="0">
                <a:solidFill>
                  <a:schemeClr val="accent4"/>
                </a:solidFill>
                <a:latin typeface="Cambria" pitchFamily="18" charset="0"/>
                <a:ea typeface="Cambria" pitchFamily="18" charset="0"/>
              </a:rPr>
              <a:t>Data Pre-</a:t>
            </a:r>
            <a:r>
              <a:rPr lang="en-US" dirty="0">
                <a:solidFill>
                  <a:schemeClr val="accent4"/>
                </a:solidFill>
                <a:latin typeface="Cambria" pitchFamily="18" charset="0"/>
                <a:ea typeface="Cambria" pitchFamily="18" charset="0"/>
              </a:rPr>
              <a:t>P</a:t>
            </a:r>
            <a:r>
              <a:rPr lang="en-US" sz="1400" dirty="0">
                <a:solidFill>
                  <a:schemeClr val="accent4"/>
                </a:solidFill>
                <a:latin typeface="Cambria" pitchFamily="18" charset="0"/>
                <a:ea typeface="Cambria" pitchFamily="18" charset="0"/>
              </a:rPr>
              <a:t>rocessing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B266ED-A981-4E35-DDE5-C23C5982ED83}"/>
              </a:ext>
            </a:extLst>
          </p:cNvPr>
          <p:cNvSpPr/>
          <p:nvPr/>
        </p:nvSpPr>
        <p:spPr>
          <a:xfrm>
            <a:off x="6172200" y="2345280"/>
            <a:ext cx="1752600" cy="5715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Cambria" pitchFamily="18" charset="0"/>
                <a:ea typeface="Cambria" pitchFamily="18" charset="0"/>
              </a:rPr>
              <a:t>Data 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005B61-9079-22C6-797E-07D5A4C3E9B8}"/>
              </a:ext>
            </a:extLst>
          </p:cNvPr>
          <p:cNvSpPr/>
          <p:nvPr/>
        </p:nvSpPr>
        <p:spPr>
          <a:xfrm>
            <a:off x="6172200" y="1200150"/>
            <a:ext cx="1752600" cy="5715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/>
            <a:r>
              <a:rPr lang="en-US" sz="1400" dirty="0">
                <a:solidFill>
                  <a:schemeClr val="accent4"/>
                </a:solidFill>
                <a:latin typeface="Cambria" pitchFamily="18" charset="0"/>
                <a:ea typeface="Cambria" pitchFamily="18" charset="0"/>
              </a:rPr>
              <a:t>Data Exploration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8032D-A1B6-BE3E-5DD1-6A8554B612AC}"/>
              </a:ext>
            </a:extLst>
          </p:cNvPr>
          <p:cNvSpPr/>
          <p:nvPr/>
        </p:nvSpPr>
        <p:spPr>
          <a:xfrm>
            <a:off x="3585830" y="2345280"/>
            <a:ext cx="1709184" cy="5715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Cambria" pitchFamily="18" charset="0"/>
                <a:ea typeface="Cambria" pitchFamily="18" charset="0"/>
              </a:rPr>
              <a:t>Model Training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F0DAD-FB97-63BD-76DF-FDE040A77BEA}"/>
              </a:ext>
            </a:extLst>
          </p:cNvPr>
          <p:cNvSpPr/>
          <p:nvPr/>
        </p:nvSpPr>
        <p:spPr>
          <a:xfrm>
            <a:off x="903324" y="2345280"/>
            <a:ext cx="1709184" cy="5715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Cambria" pitchFamily="18" charset="0"/>
                <a:ea typeface="Cambria" pitchFamily="18" charset="0"/>
              </a:rPr>
              <a:t>Model Evaluation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90D0F7-503C-90F4-E5BE-461E41C93700}"/>
              </a:ext>
            </a:extLst>
          </p:cNvPr>
          <p:cNvSpPr/>
          <p:nvPr/>
        </p:nvSpPr>
        <p:spPr>
          <a:xfrm>
            <a:off x="903324" y="3582729"/>
            <a:ext cx="1709184" cy="5715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Cambria" pitchFamily="18" charset="0"/>
                <a:ea typeface="Cambria" pitchFamily="18" charset="0"/>
              </a:rPr>
              <a:t>Build Data Pipeline</a:t>
            </a:r>
            <a:endParaRPr lang="en-US" sz="1400" dirty="0">
              <a:solidFill>
                <a:schemeClr val="accent4"/>
              </a:solidFill>
              <a:latin typeface="Cambria" pitchFamily="18" charset="0"/>
              <a:ea typeface="Cambria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6A659C-977B-085F-48B2-BF1818C26DC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590800" y="1485900"/>
            <a:ext cx="9144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ADAC2B-2C04-994F-81BB-43BE071012B8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7048500" y="1771650"/>
            <a:ext cx="0" cy="57363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C9EFC0-8475-0D24-3FC0-9799CE56BAA8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5257800" y="1485900"/>
            <a:ext cx="9144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CFCD94-506F-62E8-BF25-AB6CC5FBA568}"/>
              </a:ext>
            </a:extLst>
          </p:cNvPr>
          <p:cNvCxnSpPr>
            <a:stCxn id="8" idx="1"/>
            <a:endCxn id="10" idx="3"/>
          </p:cNvCxnSpPr>
          <p:nvPr/>
        </p:nvCxnSpPr>
        <p:spPr>
          <a:xfrm flipH="1">
            <a:off x="5295014" y="2631030"/>
            <a:ext cx="877186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1DDE33-3B69-CA96-7731-56176D7E35C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757916" y="2916780"/>
            <a:ext cx="0" cy="66594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AB7E7C-13F7-7AE1-911B-198C309AC5A6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2612508" y="2631030"/>
            <a:ext cx="97332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853ECAF-D2E5-6CFC-97BB-147ADAB7C2B6}"/>
              </a:ext>
            </a:extLst>
          </p:cNvPr>
          <p:cNvSpPr/>
          <p:nvPr/>
        </p:nvSpPr>
        <p:spPr>
          <a:xfrm>
            <a:off x="3593451" y="3591393"/>
            <a:ext cx="1709184" cy="5715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Cambria" pitchFamily="18" charset="0"/>
                <a:ea typeface="Cambria" pitchFamily="18" charset="0"/>
              </a:rPr>
              <a:t>Save Model</a:t>
            </a:r>
          </a:p>
          <a:p>
            <a:pPr algn="ctr"/>
            <a:r>
              <a:rPr lang="en-US" dirty="0">
                <a:solidFill>
                  <a:schemeClr val="accent4"/>
                </a:solidFill>
                <a:latin typeface="Cambria" pitchFamily="18" charset="0"/>
                <a:ea typeface="Cambria" pitchFamily="18" charset="0"/>
              </a:rPr>
              <a:t>Load Model</a:t>
            </a:r>
            <a:endParaRPr lang="en-US" sz="1400" dirty="0">
              <a:solidFill>
                <a:schemeClr val="accent4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2D49B3-9AD0-03C7-855D-02E735F5B39D}"/>
              </a:ext>
            </a:extLst>
          </p:cNvPr>
          <p:cNvSpPr txBox="1"/>
          <p:nvPr/>
        </p:nvSpPr>
        <p:spPr>
          <a:xfrm>
            <a:off x="7944650" y="2440548"/>
            <a:ext cx="1066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Label Encoding</a:t>
            </a:r>
          </a:p>
          <a:p>
            <a:r>
              <a:rPr lang="en-CA" sz="8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Segregation</a:t>
            </a:r>
          </a:p>
          <a:p>
            <a:r>
              <a:rPr lang="en-CA" sz="8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Scaling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4A07A6-F346-699D-F14A-3411932FB99D}"/>
              </a:ext>
            </a:extLst>
          </p:cNvPr>
          <p:cNvSpPr/>
          <p:nvPr/>
        </p:nvSpPr>
        <p:spPr>
          <a:xfrm>
            <a:off x="6212414" y="3582729"/>
            <a:ext cx="1709184" cy="5715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Cambria" pitchFamily="18" charset="0"/>
                <a:ea typeface="Cambria" pitchFamily="18" charset="0"/>
              </a:rPr>
              <a:t>Model Deployment &amp; Web Scripting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809B86-555E-280E-1FAE-5B2A0A55CBFA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612508" y="3868479"/>
            <a:ext cx="980943" cy="866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F15F3D-71AE-ED71-9651-A17BD43515F4}"/>
              </a:ext>
            </a:extLst>
          </p:cNvPr>
          <p:cNvCxnSpPr/>
          <p:nvPr/>
        </p:nvCxnSpPr>
        <p:spPr>
          <a:xfrm>
            <a:off x="5334678" y="3868479"/>
            <a:ext cx="9144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3AB52DE-9733-5D97-4E7D-2E7B50A453C8}"/>
              </a:ext>
            </a:extLst>
          </p:cNvPr>
          <p:cNvSpPr txBox="1"/>
          <p:nvPr/>
        </p:nvSpPr>
        <p:spPr>
          <a:xfrm>
            <a:off x="5200207" y="920807"/>
            <a:ext cx="106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cleansing</a:t>
            </a:r>
          </a:p>
          <a:p>
            <a:r>
              <a:rPr lang="en-CA" sz="8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Understanding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ECA92F-509A-C86F-2990-FD468032E3D1}"/>
              </a:ext>
            </a:extLst>
          </p:cNvPr>
          <p:cNvSpPr txBox="1"/>
          <p:nvPr/>
        </p:nvSpPr>
        <p:spPr>
          <a:xfrm>
            <a:off x="2497685" y="2916779"/>
            <a:ext cx="1299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Hyper 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87248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440005" y="67143"/>
            <a:ext cx="8305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endParaRPr lang="en-US" sz="1600" dirty="0">
              <a:latin typeface="Cambria" pitchFamily="18" charset="0"/>
              <a:ea typeface="Cambria" pitchFamily="18" charset="0"/>
            </a:endParaRPr>
          </a:p>
          <a:p>
            <a:pPr marL="0" lvl="0" indent="0" algn="l"/>
            <a:r>
              <a:rPr lang="en-US" sz="2800" b="1" dirty="0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Results – Accuracy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CFE55CA-ECB3-0ED9-7D25-72212D71F627}"/>
              </a:ext>
            </a:extLst>
          </p:cNvPr>
          <p:cNvCxnSpPr>
            <a:cxnSpLocks/>
          </p:cNvCxnSpPr>
          <p:nvPr/>
        </p:nvCxnSpPr>
        <p:spPr>
          <a:xfrm>
            <a:off x="194210" y="819150"/>
            <a:ext cx="879739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C1223E-2DF4-0004-63CC-92D0C5237AD0}"/>
              </a:ext>
            </a:extLst>
          </p:cNvPr>
          <p:cNvCxnSpPr>
            <a:cxnSpLocks/>
          </p:cNvCxnSpPr>
          <p:nvPr/>
        </p:nvCxnSpPr>
        <p:spPr>
          <a:xfrm>
            <a:off x="194210" y="4248150"/>
            <a:ext cx="872119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8CA2148-8309-6C55-ED3D-342E549E9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981543"/>
            <a:ext cx="6858000" cy="310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47005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479</Words>
  <Application>Microsoft Office PowerPoint</Application>
  <PresentationFormat>On-screen Show (16:9)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Advent Pro Light</vt:lpstr>
      <vt:lpstr>Anton</vt:lpstr>
      <vt:lpstr>Arial</vt:lpstr>
      <vt:lpstr>Calibri</vt:lpstr>
      <vt:lpstr>Cambria</vt:lpstr>
      <vt:lpstr>Fira Sans Condensed Light</vt:lpstr>
      <vt:lpstr>Josefin Slab</vt:lpstr>
      <vt:lpstr>Rajdhani</vt:lpstr>
      <vt:lpstr>Ramabhadra</vt:lpstr>
      <vt:lpstr>Ai Tech Agency by Slidesgo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TECH AGENCY</dc:title>
  <cp:lastModifiedBy>Arumugam Manickam, Suganya</cp:lastModifiedBy>
  <cp:revision>188</cp:revision>
  <dcterms:modified xsi:type="dcterms:W3CDTF">2022-12-20T05:42:46Z</dcterms:modified>
</cp:coreProperties>
</file>