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80" autoAdjust="0"/>
  </p:normalViewPr>
  <p:slideViewPr>
    <p:cSldViewPr>
      <p:cViewPr varScale="1">
        <p:scale>
          <a:sx n="63" d="100"/>
          <a:sy n="63" d="100"/>
        </p:scale>
        <p:origin x="-13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Sheet1!$B$1</c:f>
              <c:strCache>
                <c:ptCount val="1"/>
                <c:pt idx="0">
                  <c:v>HIGHER LEVEL</c:v>
                </c:pt>
              </c:strCache>
            </c:strRef>
          </c:tx>
          <c:cat>
            <c:strRef>
              <c:f>Sheet1!$A$2:$A$5</c:f>
              <c:strCache>
                <c:ptCount val="4"/>
                <c:pt idx="0">
                  <c:v>BPC</c:v>
                </c:pt>
                <c:pt idx="1">
                  <c:v>MSC</c:v>
                </c:pt>
                <c:pt idx="2">
                  <c:v>NEL</c:v>
                </c:pt>
                <c:pt idx="3">
                  <c:v>WBL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MEDIUM LEVEL</c:v>
                </c:pt>
              </c:strCache>
            </c:strRef>
          </c:tx>
          <c:cat>
            <c:strRef>
              <c:f>Sheet1!$A$2:$A$5</c:f>
              <c:strCache>
                <c:ptCount val="4"/>
                <c:pt idx="0">
                  <c:v>BPC</c:v>
                </c:pt>
                <c:pt idx="1">
                  <c:v>MSC</c:v>
                </c:pt>
                <c:pt idx="2">
                  <c:v>NEL</c:v>
                </c:pt>
                <c:pt idx="3">
                  <c:v>WBL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LOWER LEVEL</c:v>
                </c:pt>
              </c:strCache>
            </c:strRef>
          </c:tx>
          <c:cat>
            <c:strRef>
              <c:f>Sheet1!$A$2:$A$5</c:f>
              <c:strCache>
                <c:ptCount val="4"/>
                <c:pt idx="0">
                  <c:v>BPC</c:v>
                </c:pt>
                <c:pt idx="1">
                  <c:v>MSC</c:v>
                </c:pt>
                <c:pt idx="2">
                  <c:v>NEL</c:v>
                </c:pt>
                <c:pt idx="3">
                  <c:v>WBL</c:v>
                </c:pt>
              </c:strCache>
            </c:strRef>
          </c:cat>
          <c:val>
            <c:numRef>
              <c:f>Sheet1!$D$2:$D$5</c:f>
              <c:numCache>
                <c:formatCode>General</c:formatCode>
                <c:ptCount val="4"/>
                <c:pt idx="0">
                  <c:v>2</c:v>
                </c:pt>
                <c:pt idx="1">
                  <c:v>2</c:v>
                </c:pt>
                <c:pt idx="2">
                  <c:v>3</c:v>
                </c:pt>
                <c:pt idx="3">
                  <c:v>5</c:v>
                </c:pt>
              </c:numCache>
            </c:numRef>
          </c:val>
        </c:ser>
        <c:axId val="120967552"/>
        <c:axId val="121355264"/>
      </c:barChart>
      <c:catAx>
        <c:axId val="120967552"/>
        <c:scaling>
          <c:orientation val="minMax"/>
        </c:scaling>
        <c:axPos val="b"/>
        <c:tickLblPos val="nextTo"/>
        <c:crossAx val="121355264"/>
        <c:crosses val="autoZero"/>
        <c:auto val="1"/>
        <c:lblAlgn val="ctr"/>
        <c:lblOffset val="100"/>
      </c:catAx>
      <c:valAx>
        <c:axId val="121355264"/>
        <c:scaling>
          <c:orientation val="minMax"/>
        </c:scaling>
        <c:axPos val="l"/>
        <c:majorGridlines/>
        <c:numFmt formatCode="General" sourceLinked="1"/>
        <c:tickLblPos val="nextTo"/>
        <c:crossAx val="120967552"/>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CA446-8FCA-4D13-BDB1-6AC31EB515E3}"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B0B32-E17F-48EE-999B-41E568190B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2B0B32-E17F-48EE-999B-41E568190B0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5" y="5254284"/>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90"/>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8"/>
            <a:ext cx="5791200" cy="365125"/>
          </a:xfrm>
        </p:spPr>
        <p:txBody>
          <a:bodyPr tIns="0" bIns="0" anchor="t"/>
          <a:lstStyle>
            <a:lvl1pPr algn="r">
              <a:defRPr sz="1000"/>
            </a:lvl1pPr>
          </a:lstStyle>
          <a:p>
            <a:fld id="{787DF6E3-B38E-40D6-B485-669AEE7205AB}" type="datetimeFigureOut">
              <a:rPr lang="en-US" smtClean="0"/>
              <a:pPr/>
              <a:t>8/30/2024</a:t>
            </a:fld>
            <a:endParaRPr lang="en-US"/>
          </a:p>
        </p:txBody>
      </p:sp>
      <p:sp>
        <p:nvSpPr>
          <p:cNvPr id="17" name="Footer Placeholder 16"/>
          <p:cNvSpPr>
            <a:spLocks noGrp="1"/>
          </p:cNvSpPr>
          <p:nvPr>
            <p:ph type="ftr" sz="quarter" idx="11"/>
          </p:nvPr>
        </p:nvSpPr>
        <p:spPr>
          <a:xfrm>
            <a:off x="1371600" y="5650706"/>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9"/>
            <a:ext cx="502920" cy="365125"/>
          </a:xfrm>
        </p:spPr>
        <p:txBody>
          <a:bodyPr anchor="ctr"/>
          <a:lstStyle>
            <a:lvl1pPr algn="ctr">
              <a:defRPr sz="1300">
                <a:solidFill>
                  <a:srgbClr val="FFFFFF"/>
                </a:solidFill>
              </a:defRPr>
            </a:lvl1pPr>
          </a:lstStyle>
          <a:p>
            <a:fld id="{A19DD598-89D1-4B40-9C4D-C6C8F6B040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7DF6E3-B38E-40D6-B485-669AEE7205A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D598-89D1-4B40-9C4D-C6C8F6B040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7DF6E3-B38E-40D6-B485-669AEE7205A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D598-89D1-4B40-9C4D-C6C8F6B040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87DF6E3-B38E-40D6-B485-669AEE7205AB}" type="datetimeFigureOut">
              <a:rPr lang="en-US" smtClean="0"/>
              <a:pPr/>
              <a:t>8/30/2024</a:t>
            </a:fld>
            <a:endParaRPr lang="en-US"/>
          </a:p>
        </p:txBody>
      </p:sp>
      <p:sp>
        <p:nvSpPr>
          <p:cNvPr id="5" name="Footer Placeholder 4"/>
          <p:cNvSpPr>
            <a:spLocks noGrp="1"/>
          </p:cNvSpPr>
          <p:nvPr>
            <p:ph type="ftr" sz="quarter" idx="11"/>
          </p:nvPr>
        </p:nvSpPr>
        <p:spPr>
          <a:xfrm>
            <a:off x="457200" y="6480971"/>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A19DD598-89D1-4B40-9C4D-C6C8F6B040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5" y="7036"/>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5" y="309492"/>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87DF6E3-B38E-40D6-B485-669AEE7205AB}" type="datetimeFigureOut">
              <a:rPr lang="en-US" smtClean="0"/>
              <a:pPr/>
              <a:t>8/30/2024</a:t>
            </a:fld>
            <a:endParaRPr lang="en-US"/>
          </a:p>
        </p:txBody>
      </p:sp>
      <p:sp>
        <p:nvSpPr>
          <p:cNvPr id="5" name="Footer Placeholder 4"/>
          <p:cNvSpPr>
            <a:spLocks noGrp="1"/>
          </p:cNvSpPr>
          <p:nvPr>
            <p:ph type="ftr" sz="quarter" idx="11"/>
          </p:nvPr>
        </p:nvSpPr>
        <p:spPr>
          <a:xfrm>
            <a:off x="2619376" y="6480971"/>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A19DD598-89D1-4B40-9C4D-C6C8F6B04055}" type="slidenum">
              <a:rPr lang="en-US" smtClean="0"/>
              <a:pPr/>
              <a:t>‹#›</a:t>
            </a:fld>
            <a:endParaRPr lang="en-US"/>
          </a:p>
        </p:txBody>
      </p:sp>
      <p:cxnSp>
        <p:nvCxnSpPr>
          <p:cNvPr id="11" name="Straight Connector 10"/>
          <p:cNvCxnSpPr/>
          <p:nvPr/>
        </p:nvCxnSpPr>
        <p:spPr>
          <a:xfrm rot="10800000">
            <a:off x="6468796"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2"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6"/>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9"/>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9"/>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87DF6E3-B38E-40D6-B485-669AEE7205AB}" type="datetimeFigureOut">
              <a:rPr lang="en-US" smtClean="0"/>
              <a:pPr/>
              <a:t>8/30/2024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A19DD598-89D1-4B40-9C4D-C6C8F6B040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9"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7"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7"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29"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29"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87DF6E3-B38E-40D6-B485-669AEE7205AB}" type="datetimeFigureOut">
              <a:rPr lang="en-US" smtClean="0"/>
              <a:pPr/>
              <a:t>8/30/2024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19DD598-89D1-4B40-9C4D-C6C8F6B040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7DF6E3-B38E-40D6-B485-669AEE7205AB}"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DD598-89D1-4B40-9C4D-C6C8F6B040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87DF6E3-B38E-40D6-B485-669AEE7205AB}" type="datetimeFigureOut">
              <a:rPr lang="en-US" smtClean="0"/>
              <a:pPr/>
              <a:t>8/30/2024</a:t>
            </a:fld>
            <a:endParaRPr lang="en-US"/>
          </a:p>
        </p:txBody>
      </p:sp>
      <p:sp>
        <p:nvSpPr>
          <p:cNvPr id="3" name="Footer Placeholder 2"/>
          <p:cNvSpPr>
            <a:spLocks noGrp="1"/>
          </p:cNvSpPr>
          <p:nvPr>
            <p:ph type="ftr" sz="quarter" idx="11"/>
          </p:nvPr>
        </p:nvSpPr>
        <p:spPr>
          <a:xfrm>
            <a:off x="457200" y="6481892"/>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A19DD598-89D1-4B40-9C4D-C6C8F6B040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1"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87DF6E3-B38E-40D6-B485-669AEE7205AB}" type="datetimeFigureOut">
              <a:rPr lang="en-US" smtClean="0"/>
              <a:pPr/>
              <a:t>8/30/2024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19DD598-89D1-4B40-9C4D-C6C8F6B040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87DF6E3-B38E-40D6-B485-669AEE7205AB}" type="datetimeFigureOut">
              <a:rPr lang="en-US" smtClean="0"/>
              <a:pPr/>
              <a:t>8/30/2024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19DD598-89D1-4B40-9C4D-C6C8F6B040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5" y="14070"/>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2"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6"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87DF6E3-B38E-40D6-B485-669AEE7205AB}" type="datetimeFigureOut">
              <a:rPr lang="en-US" smtClean="0"/>
              <a:pPr/>
              <a:t>8/30/2024</a:t>
            </a:fld>
            <a:endParaRPr lang="en-US"/>
          </a:p>
        </p:txBody>
      </p:sp>
      <p:sp>
        <p:nvSpPr>
          <p:cNvPr id="3" name="Footer Placeholder 2"/>
          <p:cNvSpPr>
            <a:spLocks noGrp="1"/>
          </p:cNvSpPr>
          <p:nvPr>
            <p:ph type="ftr" sz="quarter" idx="3"/>
          </p:nvPr>
        </p:nvSpPr>
        <p:spPr>
          <a:xfrm>
            <a:off x="457200" y="6481892"/>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19DD598-89D1-4B40-9C4D-C6C8F6B0405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2"/>
            <a:ext cx="7772400" cy="1428759"/>
          </a:xfrm>
        </p:spPr>
        <p:txBody>
          <a:bodyPr>
            <a:normAutofit fontScale="90000"/>
          </a:bodyPr>
          <a:lstStyle/>
          <a:p>
            <a:r>
              <a:rPr lang="en-IN" dirty="0" smtClean="0"/>
              <a:t>EMPLOYEE DATA ANALYSIS USING EXCEL</a:t>
            </a:r>
            <a:endParaRPr lang="en-US" dirty="0"/>
          </a:p>
        </p:txBody>
      </p:sp>
      <p:sp>
        <p:nvSpPr>
          <p:cNvPr id="3" name="Subtitle 2"/>
          <p:cNvSpPr>
            <a:spLocks noGrp="1"/>
          </p:cNvSpPr>
          <p:nvPr>
            <p:ph type="subTitle" idx="1"/>
          </p:nvPr>
        </p:nvSpPr>
        <p:spPr>
          <a:xfrm>
            <a:off x="857224" y="2285992"/>
            <a:ext cx="7715304" cy="4210064"/>
          </a:xfrm>
          <a:solidFill>
            <a:schemeClr val="bg1">
              <a:lumMod val="95000"/>
            </a:schemeClr>
          </a:solidFill>
        </p:spPr>
        <p:txBody>
          <a:bodyPr/>
          <a:lstStyle/>
          <a:p>
            <a:pPr algn="l"/>
            <a:r>
              <a:rPr lang="en-IN" dirty="0" smtClean="0"/>
              <a:t>STUDENT NAME : B.SUGANYA</a:t>
            </a:r>
          </a:p>
          <a:p>
            <a:pPr algn="l"/>
            <a:r>
              <a:rPr lang="en-IN" dirty="0" smtClean="0"/>
              <a:t>REGISTER NO     : 312200812</a:t>
            </a:r>
          </a:p>
          <a:p>
            <a:pPr algn="l"/>
            <a:r>
              <a:rPr lang="en-IN" dirty="0" smtClean="0"/>
              <a:t>DEPARTMENT     : B.COM (GENERAL)</a:t>
            </a:r>
          </a:p>
          <a:p>
            <a:pPr algn="l"/>
            <a:r>
              <a:rPr lang="en-IN" dirty="0" smtClean="0"/>
              <a:t>COLLEGE           : PACHAIYAPPA’S </a:t>
            </a:r>
          </a:p>
          <a:p>
            <a:pPr algn="l"/>
            <a:r>
              <a:rPr lang="en-IN" dirty="0" smtClean="0"/>
              <a:t>                              COLLEGE FOR WOMEN,</a:t>
            </a:r>
          </a:p>
          <a:p>
            <a:pPr algn="l"/>
            <a:r>
              <a:rPr lang="en-IN" dirty="0" smtClean="0"/>
              <a:t>                               KANCHIPURAM.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MODELLING</a:t>
            </a:r>
            <a:endParaRPr lang="en-US" dirty="0"/>
          </a:p>
        </p:txBody>
      </p:sp>
      <p:sp>
        <p:nvSpPr>
          <p:cNvPr id="3" name="TextBox 2"/>
          <p:cNvSpPr txBox="1"/>
          <p:nvPr/>
        </p:nvSpPr>
        <p:spPr>
          <a:xfrm>
            <a:off x="357158" y="1428736"/>
            <a:ext cx="8215370" cy="5078313"/>
          </a:xfrm>
          <a:prstGeom prst="rect">
            <a:avLst/>
          </a:prstGeom>
          <a:noFill/>
        </p:spPr>
        <p:txBody>
          <a:bodyPr wrap="square" rtlCol="0">
            <a:spAutoFit/>
          </a:bodyPr>
          <a:lstStyle/>
          <a:p>
            <a:r>
              <a:rPr lang="en-IN" dirty="0" smtClean="0"/>
              <a:t>         In the “Employee Performance Analysis Using Excel “project, the </a:t>
            </a:r>
            <a:r>
              <a:rPr lang="en-IN" dirty="0" err="1" smtClean="0"/>
              <a:t>modeling</a:t>
            </a:r>
            <a:r>
              <a:rPr lang="en-IN" dirty="0" smtClean="0"/>
              <a:t>  phase involves setting up the Excel work book with various tools and techniques to analyze and visualize the data effectively. Here’s how each components will be used:</a:t>
            </a:r>
          </a:p>
          <a:p>
            <a:pPr marL="342900" indent="-342900">
              <a:buFont typeface="+mj-lt"/>
              <a:buAutoNum type="arabicPeriod"/>
            </a:pPr>
            <a:r>
              <a:rPr lang="en-IN" dirty="0" smtClean="0"/>
              <a:t> </a:t>
            </a:r>
            <a:r>
              <a:rPr lang="en-IN" b="1" dirty="0" smtClean="0"/>
              <a:t>Data Filtering</a:t>
            </a:r>
          </a:p>
          <a:p>
            <a:pPr marL="342900" indent="-342900">
              <a:buFont typeface="Wingdings" pitchFamily="2" charset="2"/>
              <a:buChar char="Ø"/>
            </a:pPr>
            <a:r>
              <a:rPr lang="en-IN" dirty="0" smtClean="0"/>
              <a:t> </a:t>
            </a:r>
            <a:r>
              <a:rPr lang="en-IN" dirty="0" smtClean="0"/>
              <a:t>Purpose: To sort and refine the data to focus on specific criteria, such as department, date range, or individual employee performance.</a:t>
            </a:r>
          </a:p>
          <a:p>
            <a:pPr marL="342900" indent="-342900">
              <a:buFont typeface="Wingdings" pitchFamily="2" charset="2"/>
              <a:buChar char="Ø"/>
            </a:pPr>
            <a:r>
              <a:rPr lang="en-IN" dirty="0" smtClean="0"/>
              <a:t>Implementation: Excel’s filtering features will be applied to datasets, allowing users to easily narrow down the data to view only the relevant information.  For example, filtering by department or by performance rating.</a:t>
            </a:r>
          </a:p>
          <a:p>
            <a:pPr marL="342900" indent="-342900">
              <a:buAutoNum type="arabicPeriod" startAt="2"/>
            </a:pPr>
            <a:r>
              <a:rPr lang="en-IN" b="1" dirty="0" smtClean="0"/>
              <a:t>Pivot tables</a:t>
            </a:r>
          </a:p>
          <a:p>
            <a:pPr marL="342900" indent="-342900">
              <a:buFont typeface="Wingdings" pitchFamily="2" charset="2"/>
              <a:buChar char="Ø"/>
            </a:pPr>
            <a:r>
              <a:rPr lang="en-IN" dirty="0" smtClean="0"/>
              <a:t> </a:t>
            </a:r>
            <a:r>
              <a:rPr lang="en-IN" dirty="0" smtClean="0"/>
              <a:t>purpose: To summarize and analyze large datasets by grouping and aggregating data based on different performance metrics.</a:t>
            </a:r>
          </a:p>
          <a:p>
            <a:pPr marL="342900" indent="-342900">
              <a:buFont typeface="Wingdings" pitchFamily="2" charset="2"/>
              <a:buChar char="Ø"/>
            </a:pPr>
            <a:r>
              <a:rPr lang="en-IN" dirty="0" smtClean="0"/>
              <a:t> </a:t>
            </a:r>
            <a:r>
              <a:rPr lang="en-IN" dirty="0" smtClean="0"/>
              <a:t>Implementation: Pivot tables will be used to dynamically calculate and display key performance indicators(KPIs) such as average task completion time, total hours worked, or percentage of targets met.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MODELLING</a:t>
            </a:r>
            <a:endParaRPr lang="en-US" dirty="0"/>
          </a:p>
        </p:txBody>
      </p:sp>
      <p:sp>
        <p:nvSpPr>
          <p:cNvPr id="3" name="TextBox 2"/>
          <p:cNvSpPr txBox="1"/>
          <p:nvPr/>
        </p:nvSpPr>
        <p:spPr>
          <a:xfrm>
            <a:off x="714348" y="1500174"/>
            <a:ext cx="8429652" cy="4247317"/>
          </a:xfrm>
          <a:prstGeom prst="rect">
            <a:avLst/>
          </a:prstGeom>
          <a:noFill/>
        </p:spPr>
        <p:txBody>
          <a:bodyPr wrap="square" rtlCol="0">
            <a:spAutoFit/>
          </a:bodyPr>
          <a:lstStyle/>
          <a:p>
            <a:pPr marL="342900" indent="-342900">
              <a:buAutoNum type="arabicPeriod" startAt="3"/>
            </a:pPr>
            <a:r>
              <a:rPr lang="en-IN" b="1" dirty="0" smtClean="0"/>
              <a:t>Charts  </a:t>
            </a:r>
          </a:p>
          <a:p>
            <a:pPr marL="342900" indent="-342900">
              <a:buFont typeface="Wingdings" pitchFamily="2" charset="2"/>
              <a:buChar char="Ø"/>
            </a:pPr>
            <a:r>
              <a:rPr lang="en-IN" dirty="0" smtClean="0"/>
              <a:t> </a:t>
            </a:r>
            <a:r>
              <a:rPr lang="en-IN" dirty="0" smtClean="0"/>
              <a:t>Purpose: To visualize the data in an easily interpretable format, making trends and patterns more apparent.</a:t>
            </a:r>
          </a:p>
          <a:p>
            <a:pPr marL="342900" indent="-342900">
              <a:buFont typeface="Wingdings" pitchFamily="2" charset="2"/>
              <a:buChar char="Ø"/>
            </a:pPr>
            <a:r>
              <a:rPr lang="en-IN" dirty="0" smtClean="0"/>
              <a:t> </a:t>
            </a:r>
            <a:r>
              <a:rPr lang="en-IN" dirty="0" smtClean="0"/>
              <a:t>Implementation: Various types of charts (e.g., bar charts, line charts, pie charts) will be  created based on the pivot table outputs. For instance, a line charts could show the trend of an employee’s productivity over time.</a:t>
            </a:r>
          </a:p>
          <a:p>
            <a:pPr marL="342900" indent="-342900">
              <a:buAutoNum type="arabicPeriod" startAt="4"/>
            </a:pPr>
            <a:r>
              <a:rPr lang="en-IN" b="1" dirty="0" smtClean="0"/>
              <a:t>Conditional Formatting:</a:t>
            </a:r>
          </a:p>
          <a:p>
            <a:pPr marL="342900" indent="-342900">
              <a:buFont typeface="Wingdings" pitchFamily="2" charset="2"/>
              <a:buChar char="Ø"/>
            </a:pPr>
            <a:r>
              <a:rPr lang="en-IN" dirty="0" smtClean="0"/>
              <a:t> </a:t>
            </a:r>
            <a:r>
              <a:rPr lang="en-IN" dirty="0" smtClean="0"/>
              <a:t>Purpose: To highlights specific data points that meet certain conditions, making it easier to spot trends, outliers, or areas of concern.</a:t>
            </a:r>
          </a:p>
          <a:p>
            <a:pPr marL="342900" indent="-342900">
              <a:buFont typeface="Wingdings" pitchFamily="2" charset="2"/>
              <a:buChar char="Ø"/>
            </a:pPr>
            <a:r>
              <a:rPr lang="en-IN" dirty="0" smtClean="0"/>
              <a:t>Implementation: conditional formatting will be applied to cells based on rules, such as highlighting cells in red if in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graphicFrame>
        <p:nvGraphicFramePr>
          <p:cNvPr id="6" name="Chart 5"/>
          <p:cNvGraphicFramePr/>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TextBox 2"/>
          <p:cNvSpPr txBox="1"/>
          <p:nvPr/>
        </p:nvSpPr>
        <p:spPr>
          <a:xfrm>
            <a:off x="714348" y="1571612"/>
            <a:ext cx="7429552" cy="4093428"/>
          </a:xfrm>
          <a:prstGeom prst="rect">
            <a:avLst/>
          </a:prstGeom>
          <a:noFill/>
        </p:spPr>
        <p:txBody>
          <a:bodyPr wrap="square" rtlCol="0">
            <a:spAutoFit/>
          </a:bodyPr>
          <a:lstStyle/>
          <a:p>
            <a:r>
              <a:rPr lang="en-IN" sz="2000" dirty="0" smtClean="0"/>
              <a:t>The “Employee Performance Analysis Using Excel” project provides a robust and user-friendly solution for evaluating and managing employee performance.  By leveraging Excel’s powerful tools– such as filtering, pivot tables, charts, and conditional formatting– the project  transforms raw performance data into actionable insights. The resulting interactive dashboard  and customizable reports empower mangers to make data-driven decisions, optimize workforce productivity, and foster continuous improvement across the organization. This solution not streamlines performance management but also offers a cost-effective, scalable approach to enhancing overall organisational efficiency</a:t>
            </a:r>
            <a:r>
              <a:rPr lang="en-IN"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TITLE</a:t>
            </a:r>
            <a:endParaRPr lang="en-US" dirty="0"/>
          </a:p>
        </p:txBody>
      </p:sp>
      <p:sp>
        <p:nvSpPr>
          <p:cNvPr id="3" name="Content Placeholder 2"/>
          <p:cNvSpPr>
            <a:spLocks noGrp="1"/>
          </p:cNvSpPr>
          <p:nvPr>
            <p:ph idx="1"/>
          </p:nvPr>
        </p:nvSpPr>
        <p:spPr/>
        <p:txBody>
          <a:bodyPr/>
          <a:lstStyle/>
          <a:p>
            <a:r>
              <a:rPr lang="en-IN" dirty="0" smtClean="0"/>
              <a:t>EMPLOYEE PERFORMANCE ANALYSIS USING EXCEL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US" dirty="0" smtClean="0"/>
              <a:t/>
            </a:r>
            <a:br>
              <a:rPr lang="en-US" dirty="0" smtClean="0"/>
            </a:br>
            <a:endParaRPr lang="en-US" dirty="0"/>
          </a:p>
        </p:txBody>
      </p:sp>
      <p:sp>
        <p:nvSpPr>
          <p:cNvPr id="3" name="Rectangle 2"/>
          <p:cNvSpPr/>
          <p:nvPr/>
        </p:nvSpPr>
        <p:spPr>
          <a:xfrm>
            <a:off x="928662" y="500042"/>
            <a:ext cx="5929338" cy="5509200"/>
          </a:xfrm>
          <a:prstGeom prst="rect">
            <a:avLst/>
          </a:prstGeom>
        </p:spPr>
        <p:txBody>
          <a:bodyPr wrap="square">
            <a:spAutoFit/>
          </a:bodyPr>
          <a:lstStyle/>
          <a:p>
            <a:r>
              <a:rPr lang="en-IN" sz="3200" dirty="0" smtClean="0">
                <a:solidFill>
                  <a:schemeClr val="accent1"/>
                </a:solidFill>
              </a:rPr>
              <a:t>AGENDA</a:t>
            </a:r>
            <a:br>
              <a:rPr lang="en-IN" sz="3200" dirty="0" smtClean="0">
                <a:solidFill>
                  <a:schemeClr val="accent1"/>
                </a:solidFill>
              </a:rPr>
            </a:br>
            <a:r>
              <a:rPr lang="en-IN" sz="3200" dirty="0" smtClean="0">
                <a:solidFill>
                  <a:schemeClr val="accent1"/>
                </a:solidFill>
              </a:rPr>
              <a:t>1.PROBLEM STATEMENT</a:t>
            </a:r>
            <a:br>
              <a:rPr lang="en-IN" sz="3200" dirty="0" smtClean="0">
                <a:solidFill>
                  <a:schemeClr val="accent1"/>
                </a:solidFill>
              </a:rPr>
            </a:br>
            <a:r>
              <a:rPr lang="en-IN" sz="3200" dirty="0" smtClean="0">
                <a:solidFill>
                  <a:schemeClr val="accent1"/>
                </a:solidFill>
              </a:rPr>
              <a:t>2.PROJECT OVERVIEW</a:t>
            </a:r>
            <a:br>
              <a:rPr lang="en-IN" sz="3200" dirty="0" smtClean="0">
                <a:solidFill>
                  <a:schemeClr val="accent1"/>
                </a:solidFill>
              </a:rPr>
            </a:br>
            <a:r>
              <a:rPr lang="en-IN" sz="3200" dirty="0" smtClean="0">
                <a:solidFill>
                  <a:schemeClr val="accent1"/>
                </a:solidFill>
              </a:rPr>
              <a:t>3. END USERS</a:t>
            </a:r>
            <a:br>
              <a:rPr lang="en-IN" sz="3200" dirty="0" smtClean="0">
                <a:solidFill>
                  <a:schemeClr val="accent1"/>
                </a:solidFill>
              </a:rPr>
            </a:br>
            <a:r>
              <a:rPr lang="en-IN" sz="3200" dirty="0" smtClean="0">
                <a:solidFill>
                  <a:schemeClr val="accent1"/>
                </a:solidFill>
              </a:rPr>
              <a:t>4.OUR SOLUTION AND </a:t>
            </a:r>
            <a:br>
              <a:rPr lang="en-IN" sz="3200" dirty="0" smtClean="0">
                <a:solidFill>
                  <a:schemeClr val="accent1"/>
                </a:solidFill>
              </a:rPr>
            </a:br>
            <a:r>
              <a:rPr lang="en-IN" sz="3200" dirty="0" smtClean="0">
                <a:solidFill>
                  <a:schemeClr val="accent1"/>
                </a:solidFill>
              </a:rPr>
              <a:t>    PROPOSITION</a:t>
            </a:r>
            <a:br>
              <a:rPr lang="en-IN" sz="3200" dirty="0" smtClean="0">
                <a:solidFill>
                  <a:schemeClr val="accent1"/>
                </a:solidFill>
              </a:rPr>
            </a:br>
            <a:r>
              <a:rPr lang="en-IN" sz="3200" dirty="0" smtClean="0">
                <a:solidFill>
                  <a:schemeClr val="accent1"/>
                </a:solidFill>
              </a:rPr>
              <a:t>5.DATASET DESCRIPTION</a:t>
            </a:r>
            <a:br>
              <a:rPr lang="en-IN" sz="3200" dirty="0" smtClean="0">
                <a:solidFill>
                  <a:schemeClr val="accent1"/>
                </a:solidFill>
              </a:rPr>
            </a:br>
            <a:r>
              <a:rPr lang="en-IN" sz="3200" dirty="0" smtClean="0">
                <a:solidFill>
                  <a:schemeClr val="accent1"/>
                </a:solidFill>
              </a:rPr>
              <a:t>6.MODELING APPROACH</a:t>
            </a:r>
            <a:br>
              <a:rPr lang="en-IN" sz="3200" dirty="0" smtClean="0">
                <a:solidFill>
                  <a:schemeClr val="accent1"/>
                </a:solidFill>
              </a:rPr>
            </a:br>
            <a:r>
              <a:rPr lang="en-IN" sz="3200" dirty="0" smtClean="0">
                <a:solidFill>
                  <a:schemeClr val="accent1"/>
                </a:solidFill>
              </a:rPr>
              <a:t>7.RESULTS AND DISCUSSION</a:t>
            </a:r>
            <a:br>
              <a:rPr lang="en-IN" sz="3200" dirty="0" smtClean="0">
                <a:solidFill>
                  <a:schemeClr val="accent1"/>
                </a:solidFill>
              </a:rPr>
            </a:br>
            <a:r>
              <a:rPr lang="en-IN" sz="3200" dirty="0" smtClean="0">
                <a:solidFill>
                  <a:schemeClr val="accent1"/>
                </a:solidFill>
              </a:rPr>
              <a:t>8.CONCLUSION</a:t>
            </a:r>
            <a:r>
              <a:rPr lang="en-US" sz="3200" dirty="0" smtClean="0">
                <a:solidFill>
                  <a:schemeClr val="accent1"/>
                </a:solidFill>
              </a:rPr>
              <a:t/>
            </a:r>
            <a:br>
              <a:rPr lang="en-US" sz="3200" dirty="0" smtClean="0">
                <a:solidFill>
                  <a:schemeClr val="accent1"/>
                </a:solidFill>
              </a:rPr>
            </a:br>
            <a:r>
              <a:rPr lang="en-IN" sz="3200" dirty="0" smtClean="0">
                <a:solidFill>
                  <a:schemeClr val="accent1"/>
                </a:solidFill>
              </a:rPr>
              <a:t>PROBLEM STATEMENT</a:t>
            </a:r>
            <a:endParaRPr lang="en-US" sz="3200"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4" name="TextBox 3"/>
          <p:cNvSpPr txBox="1"/>
          <p:nvPr/>
        </p:nvSpPr>
        <p:spPr>
          <a:xfrm>
            <a:off x="714348" y="1142984"/>
            <a:ext cx="7358114" cy="4154984"/>
          </a:xfrm>
          <a:prstGeom prst="rect">
            <a:avLst/>
          </a:prstGeom>
          <a:noFill/>
        </p:spPr>
        <p:txBody>
          <a:bodyPr wrap="square" rtlCol="0">
            <a:spAutoFit/>
          </a:bodyPr>
          <a:lstStyle/>
          <a:p>
            <a:r>
              <a:rPr lang="en-IN" sz="2400" dirty="0" smtClean="0"/>
              <a:t>Employee performance analysis using Excel </a:t>
            </a:r>
            <a:r>
              <a:rPr lang="en-IN" sz="2400" dirty="0" err="1" smtClean="0"/>
              <a:t>invovles</a:t>
            </a:r>
            <a:r>
              <a:rPr lang="en-IN" sz="2400" dirty="0" smtClean="0"/>
              <a:t> evaluating and measuring an employee’s work effectiveness and efficiency based on Key </a:t>
            </a:r>
            <a:r>
              <a:rPr lang="en-IN" sz="2400" dirty="0" smtClean="0"/>
              <a:t>P</a:t>
            </a:r>
            <a:r>
              <a:rPr lang="en-IN" sz="2400" dirty="0" smtClean="0"/>
              <a:t>erformance </a:t>
            </a:r>
            <a:r>
              <a:rPr lang="en-IN" sz="2400" dirty="0" smtClean="0"/>
              <a:t>I</a:t>
            </a:r>
            <a:r>
              <a:rPr lang="en-IN" sz="2400" dirty="0" smtClean="0"/>
              <a:t>ndicators (KPIS).This data is then analyzed using excel’s functions and tools, such as pivot tables, charts, and conditional formatting to identifying patterns, strengths, and areas for improvement.  The analysis helps in making informed decisions regarding training needs, promotions, and overall workforce optimization.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US" dirty="0"/>
          </a:p>
        </p:txBody>
      </p:sp>
      <p:sp>
        <p:nvSpPr>
          <p:cNvPr id="3" name="TextBox 2"/>
          <p:cNvSpPr txBox="1"/>
          <p:nvPr/>
        </p:nvSpPr>
        <p:spPr>
          <a:xfrm>
            <a:off x="785786" y="1500174"/>
            <a:ext cx="7286676" cy="4401205"/>
          </a:xfrm>
          <a:prstGeom prst="rect">
            <a:avLst/>
          </a:prstGeom>
          <a:noFill/>
        </p:spPr>
        <p:txBody>
          <a:bodyPr wrap="square" rtlCol="0">
            <a:spAutoFit/>
          </a:bodyPr>
          <a:lstStyle/>
          <a:p>
            <a:r>
              <a:rPr lang="en-IN" sz="2000" dirty="0" smtClean="0"/>
              <a:t>The project “Employee Performance Analysis using Excel” aims to systematically evaluate employee productivity and effectiveness by leveraging  Excel’s analytical tools.  The project will involve collecting and organizing performance data such as task completion rates, accuracy , and attendance records. </a:t>
            </a:r>
            <a:r>
              <a:rPr lang="en-IN" sz="2000" dirty="0" smtClean="0"/>
              <a:t> </a:t>
            </a:r>
            <a:r>
              <a:rPr lang="en-IN" sz="2000" dirty="0" smtClean="0"/>
              <a:t>This data will be processed and analyzed using Excel functions pivot tables, charts, statistical formulas to generate insights into individual and team performance.  The outcome will help in identifying top performers, recognizing training needs, and making data-driven decision for performance improvement.  The final deliverable will include a detailed report and visual dashboards for easy interpretation and strategic planning.</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ARE THE END USERS?</a:t>
            </a:r>
            <a:endParaRPr lang="en-US" dirty="0"/>
          </a:p>
        </p:txBody>
      </p:sp>
      <p:sp>
        <p:nvSpPr>
          <p:cNvPr id="3" name="TextBox 2"/>
          <p:cNvSpPr txBox="1"/>
          <p:nvPr/>
        </p:nvSpPr>
        <p:spPr>
          <a:xfrm>
            <a:off x="571472" y="1500174"/>
            <a:ext cx="7858180" cy="5078313"/>
          </a:xfrm>
          <a:prstGeom prst="rect">
            <a:avLst/>
          </a:prstGeom>
          <a:noFill/>
        </p:spPr>
        <p:txBody>
          <a:bodyPr wrap="square" rtlCol="0">
            <a:spAutoFit/>
          </a:bodyPr>
          <a:lstStyle/>
          <a:p>
            <a:pPr>
              <a:buFont typeface="Wingdings" pitchFamily="2" charset="2"/>
              <a:buChar char="v"/>
            </a:pPr>
            <a:r>
              <a:rPr lang="en-IN" sz="2400" b="1" dirty="0" smtClean="0"/>
              <a:t>Human Resource (HR) Managers </a:t>
            </a:r>
            <a:r>
              <a:rPr lang="en-IN" sz="2400" dirty="0" smtClean="0"/>
              <a:t>:Managing the Organisation</a:t>
            </a:r>
          </a:p>
          <a:p>
            <a:pPr>
              <a:buFont typeface="Wingdings" pitchFamily="2" charset="2"/>
              <a:buChar char="v"/>
            </a:pPr>
            <a:endParaRPr lang="en-IN" sz="2400" dirty="0" smtClean="0"/>
          </a:p>
          <a:p>
            <a:pPr>
              <a:buFont typeface="Wingdings" pitchFamily="2" charset="2"/>
              <a:buChar char="v"/>
            </a:pPr>
            <a:r>
              <a:rPr lang="en-IN" sz="2400" b="1" dirty="0" smtClean="0"/>
              <a:t>Department Managers/Supervisors</a:t>
            </a:r>
            <a:r>
              <a:rPr lang="en-IN" sz="2400" dirty="0" smtClean="0"/>
              <a:t>: Setting the Goal  </a:t>
            </a:r>
          </a:p>
          <a:p>
            <a:pPr>
              <a:buFont typeface="Wingdings" pitchFamily="2" charset="2"/>
              <a:buChar char="v"/>
            </a:pPr>
            <a:endParaRPr lang="en-IN" sz="2400" dirty="0" smtClean="0"/>
          </a:p>
          <a:p>
            <a:pPr>
              <a:buFont typeface="Wingdings" pitchFamily="2" charset="2"/>
              <a:buChar char="v"/>
            </a:pPr>
            <a:r>
              <a:rPr lang="en-IN" sz="2400" b="1" dirty="0" smtClean="0"/>
              <a:t>Senior Management/ Executives</a:t>
            </a:r>
            <a:r>
              <a:rPr lang="en-IN" sz="2400" dirty="0" smtClean="0"/>
              <a:t>: Implementing the Goal and controlling  the employees focused to achieve more profit</a:t>
            </a:r>
          </a:p>
          <a:p>
            <a:pPr>
              <a:buFont typeface="Wingdings" pitchFamily="2" charset="2"/>
              <a:buChar char="v"/>
            </a:pPr>
            <a:endParaRPr lang="en-IN" sz="2400" dirty="0" smtClean="0"/>
          </a:p>
          <a:p>
            <a:pPr>
              <a:buFont typeface="Wingdings" pitchFamily="2" charset="2"/>
              <a:buChar char="v"/>
            </a:pPr>
            <a:r>
              <a:rPr lang="en-IN" sz="2400" b="1" dirty="0" smtClean="0"/>
              <a:t>Employees: </a:t>
            </a:r>
            <a:r>
              <a:rPr lang="en-IN" sz="2400" dirty="0" smtClean="0"/>
              <a:t>Working for Goal and Earned more salary</a:t>
            </a:r>
          </a:p>
          <a:p>
            <a:pPr>
              <a:buFont typeface="Wingdings" pitchFamily="2" charset="2"/>
              <a:buChar char="v"/>
            </a:pPr>
            <a:endParaRPr lang="en-IN" dirty="0" smtClean="0"/>
          </a:p>
          <a:p>
            <a:pPr>
              <a:buFont typeface="Wingdings" pitchFamily="2" charset="2"/>
              <a:buChar char="v"/>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SOLUTION AND ITS VALUE PROPOSITION</a:t>
            </a:r>
            <a:endParaRPr lang="en-US" dirty="0"/>
          </a:p>
        </p:txBody>
      </p:sp>
      <p:sp>
        <p:nvSpPr>
          <p:cNvPr id="3" name="TextBox 2"/>
          <p:cNvSpPr txBox="1"/>
          <p:nvPr/>
        </p:nvSpPr>
        <p:spPr>
          <a:xfrm>
            <a:off x="500034" y="1928802"/>
            <a:ext cx="7500990" cy="4247317"/>
          </a:xfrm>
          <a:prstGeom prst="rect">
            <a:avLst/>
          </a:prstGeom>
          <a:noFill/>
        </p:spPr>
        <p:txBody>
          <a:bodyPr wrap="square" rtlCol="0">
            <a:spAutoFit/>
          </a:bodyPr>
          <a:lstStyle/>
          <a:p>
            <a:pPr>
              <a:buFont typeface="Wingdings" pitchFamily="2" charset="2"/>
              <a:buChar char="Ø"/>
            </a:pPr>
            <a:r>
              <a:rPr lang="en-IN" dirty="0" smtClean="0"/>
              <a:t>  </a:t>
            </a:r>
            <a:r>
              <a:rPr lang="en-IN" b="1" dirty="0" smtClean="0"/>
              <a:t>Data-Driven Insights</a:t>
            </a:r>
            <a:r>
              <a:rPr lang="en-IN" dirty="0" smtClean="0"/>
              <a:t>: Enables managers to make informed decisions based on accurate, real-time performance data</a:t>
            </a:r>
          </a:p>
          <a:p>
            <a:pPr>
              <a:buFont typeface="Wingdings" pitchFamily="2" charset="2"/>
              <a:buChar char="Ø"/>
            </a:pPr>
            <a:endParaRPr lang="en-IN" dirty="0" smtClean="0"/>
          </a:p>
          <a:p>
            <a:pPr>
              <a:buFont typeface="Wingdings" pitchFamily="2" charset="2"/>
              <a:buChar char="Ø"/>
            </a:pPr>
            <a:r>
              <a:rPr lang="en-IN" b="1" dirty="0" smtClean="0"/>
              <a:t>Improved Efficiency</a:t>
            </a:r>
            <a:r>
              <a:rPr lang="en-IN" dirty="0" smtClean="0"/>
              <a:t>: Automates the data collection and analysis process, saving time and reducing manual errors.</a:t>
            </a:r>
          </a:p>
          <a:p>
            <a:pPr>
              <a:buFont typeface="Wingdings" pitchFamily="2" charset="2"/>
              <a:buChar char="Ø"/>
            </a:pPr>
            <a:endParaRPr lang="en-IN" dirty="0" smtClean="0"/>
          </a:p>
          <a:p>
            <a:pPr>
              <a:buFont typeface="Wingdings" pitchFamily="2" charset="2"/>
              <a:buChar char="Ø"/>
            </a:pPr>
            <a:r>
              <a:rPr lang="en-IN" b="1" dirty="0" smtClean="0"/>
              <a:t>Enhanced Employee Development</a:t>
            </a:r>
            <a:r>
              <a:rPr lang="en-IN" dirty="0" smtClean="0"/>
              <a:t>: Identifies training needs development opportunities, leading to a more skilled workforce.</a:t>
            </a:r>
          </a:p>
          <a:p>
            <a:pPr>
              <a:buFont typeface="Wingdings" pitchFamily="2" charset="2"/>
              <a:buChar char="Ø"/>
            </a:pPr>
            <a:endParaRPr lang="en-IN" dirty="0" smtClean="0"/>
          </a:p>
          <a:p>
            <a:pPr>
              <a:buFont typeface="Wingdings" pitchFamily="2" charset="2"/>
              <a:buChar char="Ø"/>
            </a:pPr>
            <a:r>
              <a:rPr lang="en-IN" b="1" dirty="0" smtClean="0"/>
              <a:t>Better Performance Management</a:t>
            </a:r>
            <a:r>
              <a:rPr lang="en-IN" dirty="0" smtClean="0"/>
              <a:t>: Helps in recognizing top performers  and addressing under performance, ultimately improving overall productivity.</a:t>
            </a:r>
          </a:p>
          <a:p>
            <a:pPr>
              <a:buFont typeface="Wingdings" pitchFamily="2" charset="2"/>
              <a:buChar char="Ø"/>
            </a:pPr>
            <a:endParaRPr lang="en-IN" dirty="0" smtClean="0"/>
          </a:p>
          <a:p>
            <a:pPr>
              <a:buFont typeface="Wingdings" pitchFamily="2" charset="2"/>
              <a:buChar char="Ø"/>
            </a:pPr>
            <a:r>
              <a:rPr lang="en-IN" b="1" dirty="0" smtClean="0"/>
              <a:t>Cost-Effective Solution</a:t>
            </a:r>
            <a:r>
              <a:rPr lang="en-IN" dirty="0" smtClean="0"/>
              <a:t>: Leverage the widely accessible Excel platform, avoiding the need for expensive software or tools.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DATASET DESCRIPTION</a:t>
            </a:r>
            <a:br>
              <a:rPr lang="en-IN" dirty="0" smtClean="0"/>
            </a:br>
            <a:r>
              <a:rPr lang="en-IN" dirty="0" smtClean="0"/>
              <a:t/>
            </a:r>
            <a:br>
              <a:rPr lang="en-IN" dirty="0" smtClean="0"/>
            </a:br>
            <a:endParaRPr lang="en-US" dirty="0"/>
          </a:p>
        </p:txBody>
      </p:sp>
      <p:sp>
        <p:nvSpPr>
          <p:cNvPr id="3" name="TextBox 2"/>
          <p:cNvSpPr txBox="1"/>
          <p:nvPr/>
        </p:nvSpPr>
        <p:spPr>
          <a:xfrm>
            <a:off x="428596" y="928670"/>
            <a:ext cx="8358246" cy="5940088"/>
          </a:xfrm>
          <a:prstGeom prst="rect">
            <a:avLst/>
          </a:prstGeom>
          <a:noFill/>
        </p:spPr>
        <p:txBody>
          <a:bodyPr wrap="square" rtlCol="0">
            <a:spAutoFit/>
          </a:bodyPr>
          <a:lstStyle/>
          <a:p>
            <a:r>
              <a:rPr lang="en-IN" sz="2000" dirty="0" smtClean="0"/>
              <a:t>DESCRIPTIONS FOR EACH OF THE COLUMNS IN THE DATASET:</a:t>
            </a:r>
          </a:p>
          <a:p>
            <a:pPr marL="342900" indent="-342900">
              <a:buAutoNum type="arabicPeriod"/>
            </a:pPr>
            <a:r>
              <a:rPr lang="en-IN" sz="2000" b="1" dirty="0" smtClean="0"/>
              <a:t>Employee ID</a:t>
            </a:r>
            <a:r>
              <a:rPr lang="en-IN" sz="2000" dirty="0" smtClean="0"/>
              <a:t>: Unique identifier for each employee in the organisation.</a:t>
            </a:r>
          </a:p>
          <a:p>
            <a:pPr marL="342900" indent="-342900">
              <a:buAutoNum type="arabicPeriod"/>
            </a:pPr>
            <a:r>
              <a:rPr lang="en-IN" sz="2000" dirty="0" smtClean="0"/>
              <a:t> </a:t>
            </a:r>
            <a:r>
              <a:rPr lang="en-IN" sz="2000" b="1" dirty="0" smtClean="0"/>
              <a:t>First Name</a:t>
            </a:r>
            <a:r>
              <a:rPr lang="en-IN" sz="2000" dirty="0" smtClean="0"/>
              <a:t>: The first name of the employee.</a:t>
            </a:r>
          </a:p>
          <a:p>
            <a:pPr marL="342900" indent="-342900">
              <a:buAutoNum type="arabicPeriod"/>
            </a:pPr>
            <a:r>
              <a:rPr lang="en-IN" sz="2000" dirty="0" smtClean="0"/>
              <a:t> </a:t>
            </a:r>
            <a:r>
              <a:rPr lang="en-IN" sz="2000" b="1" dirty="0" smtClean="0"/>
              <a:t>Last Name</a:t>
            </a:r>
            <a:r>
              <a:rPr lang="en-IN" sz="2000" dirty="0" smtClean="0"/>
              <a:t>: The last name of the employee.</a:t>
            </a:r>
          </a:p>
          <a:p>
            <a:pPr marL="342900" indent="-342900">
              <a:buAutoNum type="arabicPeriod"/>
            </a:pPr>
            <a:r>
              <a:rPr lang="en-IN" sz="2000" dirty="0" smtClean="0"/>
              <a:t> </a:t>
            </a:r>
            <a:r>
              <a:rPr lang="en-IN" sz="2000" b="1" dirty="0" smtClean="0"/>
              <a:t>Email:</a:t>
            </a:r>
            <a:r>
              <a:rPr lang="en-IN" sz="2000" dirty="0" smtClean="0"/>
              <a:t> The email address associated with the employee’s communication within the organisation.</a:t>
            </a:r>
          </a:p>
          <a:p>
            <a:pPr marL="342900" indent="-342900">
              <a:buAutoNum type="arabicPeriod"/>
            </a:pPr>
            <a:r>
              <a:rPr lang="en-IN" sz="2000" b="1" dirty="0" smtClean="0"/>
              <a:t> </a:t>
            </a:r>
            <a:r>
              <a:rPr lang="en-IN" sz="2000" b="1" dirty="0" smtClean="0"/>
              <a:t>Business Unit</a:t>
            </a:r>
            <a:r>
              <a:rPr lang="en-IN" sz="2000" dirty="0" smtClean="0"/>
              <a:t>: The specific business unit or department to which the employee belongs.</a:t>
            </a:r>
          </a:p>
          <a:p>
            <a:pPr marL="342900" indent="-342900">
              <a:buAutoNum type="arabicPeriod"/>
            </a:pPr>
            <a:r>
              <a:rPr lang="en-IN" sz="2000" dirty="0" smtClean="0"/>
              <a:t> </a:t>
            </a:r>
            <a:r>
              <a:rPr lang="en-IN" sz="2000" b="1" dirty="0" smtClean="0"/>
              <a:t>State</a:t>
            </a:r>
            <a:r>
              <a:rPr lang="en-IN" sz="2000" dirty="0" smtClean="0"/>
              <a:t>: The state or region where the employee is located.</a:t>
            </a:r>
          </a:p>
          <a:p>
            <a:pPr marL="342900" indent="-342900">
              <a:buAutoNum type="arabicPeriod"/>
            </a:pPr>
            <a:r>
              <a:rPr lang="en-IN" sz="2000" dirty="0" smtClean="0"/>
              <a:t> </a:t>
            </a:r>
            <a:r>
              <a:rPr lang="en-IN" sz="2000" b="1" dirty="0" smtClean="0"/>
              <a:t>Job Function</a:t>
            </a:r>
            <a:r>
              <a:rPr lang="en-IN" sz="2000" dirty="0" smtClean="0"/>
              <a:t>: A brief description of the employee’s primary job function or role.</a:t>
            </a:r>
          </a:p>
          <a:p>
            <a:pPr marL="342900" indent="-342900">
              <a:buAutoNum type="arabicPeriod"/>
            </a:pPr>
            <a:r>
              <a:rPr lang="en-IN" sz="2000" dirty="0" smtClean="0"/>
              <a:t> </a:t>
            </a:r>
            <a:r>
              <a:rPr lang="en-IN" sz="2000" b="1" dirty="0" smtClean="0"/>
              <a:t>Gende</a:t>
            </a:r>
            <a:r>
              <a:rPr lang="en-IN" sz="2000" dirty="0" smtClean="0"/>
              <a:t>r: A code representing the gender of the employee(e.g., M for Male, F for Female, N for Non-binary).</a:t>
            </a:r>
          </a:p>
          <a:p>
            <a:pPr marL="342900" indent="-342900">
              <a:buAutoNum type="arabicPeriod"/>
            </a:pPr>
            <a:r>
              <a:rPr lang="en-IN" sz="2000" dirty="0" smtClean="0"/>
              <a:t> </a:t>
            </a:r>
            <a:r>
              <a:rPr lang="en-IN" sz="2000" b="1" dirty="0" smtClean="0"/>
              <a:t>Performance Score</a:t>
            </a:r>
            <a:r>
              <a:rPr lang="en-IN" sz="2000" dirty="0" smtClean="0"/>
              <a:t>: A score indicating the employee’s performance level (e.g., Excellent, Satisfactory, Needs Improvement).</a:t>
            </a:r>
          </a:p>
          <a:p>
            <a:pPr marL="342900" indent="-342900">
              <a:buAutoNum type="arabicPeriod"/>
            </a:pPr>
            <a:r>
              <a:rPr lang="en-IN" sz="2000" dirty="0" smtClean="0"/>
              <a:t> </a:t>
            </a:r>
            <a:r>
              <a:rPr lang="en-IN" sz="2000" b="1" dirty="0" smtClean="0"/>
              <a:t>Current Employee Rating</a:t>
            </a:r>
            <a:r>
              <a:rPr lang="en-IN" sz="2000" dirty="0" smtClean="0"/>
              <a:t>: The current rating or evaluation of the employee’s overall performance.</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“WOW” IN OUR SOLUTION</a:t>
            </a:r>
            <a:endParaRPr lang="en-US" dirty="0"/>
          </a:p>
        </p:txBody>
      </p:sp>
      <p:sp>
        <p:nvSpPr>
          <p:cNvPr id="3" name="TextBox 2"/>
          <p:cNvSpPr txBox="1"/>
          <p:nvPr/>
        </p:nvSpPr>
        <p:spPr>
          <a:xfrm>
            <a:off x="857224" y="2000240"/>
            <a:ext cx="7572428" cy="3416320"/>
          </a:xfrm>
          <a:prstGeom prst="rect">
            <a:avLst/>
          </a:prstGeom>
          <a:noFill/>
        </p:spPr>
        <p:txBody>
          <a:bodyPr wrap="square" rtlCol="0">
            <a:spAutoFit/>
          </a:bodyPr>
          <a:lstStyle/>
          <a:p>
            <a:pPr>
              <a:buFont typeface="Wingdings" pitchFamily="2" charset="2"/>
              <a:buChar char="v"/>
            </a:pPr>
            <a:r>
              <a:rPr lang="en-IN" sz="2400" b="1" dirty="0" smtClean="0"/>
              <a:t>Predictive Analytics</a:t>
            </a:r>
            <a:r>
              <a:rPr lang="en-IN" sz="2400" dirty="0" smtClean="0"/>
              <a:t>: Integrating predictive models to forecast future performance trends based on historical data, giving manager a proactive approach to workforce planning.</a:t>
            </a:r>
          </a:p>
          <a:p>
            <a:pPr>
              <a:buFont typeface="Wingdings" pitchFamily="2" charset="2"/>
              <a:buChar char="v"/>
            </a:pPr>
            <a:endParaRPr lang="en-IN" sz="2400" dirty="0" smtClean="0"/>
          </a:p>
          <a:p>
            <a:pPr>
              <a:buFont typeface="Wingdings" pitchFamily="2" charset="2"/>
              <a:buChar char="v"/>
            </a:pPr>
            <a:r>
              <a:rPr lang="en-IN" sz="2400" b="1" dirty="0" smtClean="0"/>
              <a:t>Automated Alerts</a:t>
            </a:r>
            <a:r>
              <a:rPr lang="en-IN" sz="2400" dirty="0" smtClean="0"/>
              <a:t>: The tool can be set up to send automated alerts for critical performance issues, ensuring that mangers are immediately notified when attention is needed.</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241</TotalTime>
  <Words>1011</Words>
  <Application>Microsoft Office PowerPoint</Application>
  <PresentationFormat>On-screen Show (4:3)</PresentationFormat>
  <Paragraphs>68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EMPLOYEE DATA ANALYSIS USING EXCEL</vt:lpstr>
      <vt:lpstr>PROJECT TITLE</vt:lpstr>
      <vt:lpstr>   </vt:lpstr>
      <vt:lpstr>PROBLEM STATEMENT </vt:lpstr>
      <vt:lpstr>PROJECT OVERVIEW</vt:lpstr>
      <vt:lpstr>WHO ARE THE END USERS?</vt:lpstr>
      <vt:lpstr>OUR SOLUTION AND ITS VALUE PROPOSITION</vt:lpstr>
      <vt:lpstr>DATASET DESCRIPTION  </vt:lpstr>
      <vt:lpstr>THE “WOW” IN OUR SOLUTION</vt:lpstr>
      <vt:lpstr>MODELLING</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dc:title>
  <dc:creator>ELCOT</dc:creator>
  <cp:lastModifiedBy>ELCOT</cp:lastModifiedBy>
  <cp:revision>26</cp:revision>
  <dcterms:created xsi:type="dcterms:W3CDTF">2024-08-30T11:03:50Z</dcterms:created>
  <dcterms:modified xsi:type="dcterms:W3CDTF">2024-08-30T15:40:06Z</dcterms:modified>
</cp:coreProperties>
</file>