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MALIGNANT COMMENTS CLASSIFICATION</a:t>
            </a:r>
            <a:endParaRPr lang="en-US" dirty="0"/>
          </a:p>
        </p:txBody>
      </p:sp>
      <p:sp>
        <p:nvSpPr>
          <p:cNvPr id="3" name="Subtitle 2"/>
          <p:cNvSpPr>
            <a:spLocks noGrp="1"/>
          </p:cNvSpPr>
          <p:nvPr>
            <p:ph type="subTitle" idx="1"/>
          </p:nvPr>
        </p:nvSpPr>
        <p:spPr/>
        <p:txBody>
          <a:bodyPr/>
          <a:lstStyle/>
          <a:p>
            <a:r>
              <a:rPr lang="en-US"/>
              <a:t>by </a:t>
            </a:r>
            <a:endParaRPr lang="en-US"/>
          </a:p>
          <a:p>
            <a:r>
              <a:rPr lang="en-US"/>
              <a:t>SUGANYA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pic>
        <p:nvPicPr>
          <p:cNvPr id="4" name="Content Placeholder 3" descr="social-audio"/>
          <p:cNvPicPr>
            <a:picLocks noChangeAspect="1"/>
          </p:cNvPicPr>
          <p:nvPr>
            <p:ph idx="1"/>
          </p:nvPr>
        </p:nvPicPr>
        <p:blipFill>
          <a:blip r:embed="rId1"/>
          <a:stretch>
            <a:fillRect/>
          </a:stretch>
        </p:blipFill>
        <p:spPr>
          <a:xfrm>
            <a:off x="314960" y="1327785"/>
            <a:ext cx="2606040" cy="3046095"/>
          </a:xfrm>
          <a:prstGeom prst="rect">
            <a:avLst/>
          </a:prstGeom>
        </p:spPr>
      </p:pic>
      <p:sp>
        <p:nvSpPr>
          <p:cNvPr id="5" name="Text Box 4"/>
          <p:cNvSpPr txBox="1"/>
          <p:nvPr/>
        </p:nvSpPr>
        <p:spPr>
          <a:xfrm>
            <a:off x="3376930" y="1327150"/>
            <a:ext cx="8459470" cy="3046095"/>
          </a:xfrm>
          <a:prstGeom prst="rect">
            <a:avLst/>
          </a:prstGeom>
          <a:noFill/>
        </p:spPr>
        <p:txBody>
          <a:bodyPr wrap="square" rtlCol="0" anchor="t">
            <a:spAutoFit/>
          </a:bodyPr>
          <a:p>
            <a:pPr marL="342900" indent="-342900">
              <a:buFont typeface="Wingdings" panose="05000000000000000000" charset="0"/>
              <a:buChar char="ü"/>
            </a:pPr>
            <a:r>
              <a:rPr lang="en-US" sz="2400" b="1">
                <a:latin typeface="Cambria" panose="02040503050406030204" charset="0"/>
                <a:cs typeface="Cambria" panose="02040503050406030204" charset="0"/>
              </a:rPr>
              <a:t>People use social media to stay in touch and interact with friends, family and various communities.</a:t>
            </a:r>
            <a:endParaRPr lang="en-US" sz="2400" b="1">
              <a:latin typeface="Cambria" panose="02040503050406030204" charset="0"/>
              <a:cs typeface="Cambria" panose="02040503050406030204" charset="0"/>
            </a:endParaRPr>
          </a:p>
          <a:p>
            <a:pPr marL="342900" indent="-342900">
              <a:buFont typeface="Wingdings" panose="05000000000000000000" charset="0"/>
              <a:buChar char="ü"/>
            </a:pPr>
            <a:endParaRPr lang="en-US" sz="2400" b="1">
              <a:latin typeface="Cambria" panose="02040503050406030204" charset="0"/>
              <a:cs typeface="Cambria" panose="02040503050406030204" charset="0"/>
            </a:endParaRPr>
          </a:p>
          <a:p>
            <a:pPr marL="342900" indent="-342900">
              <a:buFont typeface="Wingdings" panose="05000000000000000000" charset="0"/>
              <a:buChar char="ü"/>
            </a:pPr>
            <a:endParaRPr lang="en-US" sz="2400" b="1">
              <a:latin typeface="Cambria" panose="02040503050406030204" charset="0"/>
              <a:cs typeface="Cambria" panose="02040503050406030204" charset="0"/>
            </a:endParaRPr>
          </a:p>
          <a:p>
            <a:pPr marL="342900" indent="-342900">
              <a:buFont typeface="Wingdings" panose="05000000000000000000" charset="0"/>
              <a:buChar char="ü"/>
            </a:pPr>
            <a:r>
              <a:rPr lang="en-US" sz="2400" b="1">
                <a:latin typeface="Cambria" panose="02040503050406030204" charset="0"/>
                <a:cs typeface="Cambria" panose="02040503050406030204" charset="0"/>
              </a:rPr>
              <a:t>Social media has been blamed for breeding narcissists, but the fact of the matter is, narcissists have always existed. Social media has just given them an extra tool to terrorize people. </a:t>
            </a:r>
            <a:endParaRPr lang="en-US" sz="2400" b="1">
              <a:latin typeface="Cambria" panose="02040503050406030204" charset="0"/>
              <a:cs typeface="Cambria" panose="02040503050406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Objectives</a:t>
            </a:r>
            <a:endParaRPr lang="en-US"/>
          </a:p>
        </p:txBody>
      </p:sp>
      <p:sp>
        <p:nvSpPr>
          <p:cNvPr id="3" name="Content Placeholder 2"/>
          <p:cNvSpPr>
            <a:spLocks noGrp="1"/>
          </p:cNvSpPr>
          <p:nvPr>
            <p:ph idx="1"/>
          </p:nvPr>
        </p:nvSpPr>
        <p:spPr/>
        <p:txBody>
          <a:bodyPr/>
          <a:p>
            <a:endParaRPr lang="en-US"/>
          </a:p>
          <a:p>
            <a:endParaRPr lang="en-US"/>
          </a:p>
          <a:p>
            <a:pPr>
              <a:buFont typeface="Wingdings" panose="05000000000000000000" charset="0"/>
              <a:buChar char="ü"/>
            </a:pPr>
            <a:r>
              <a:rPr lang="en-US"/>
              <a:t>Our goal is to build a prototype of online hate and abuse comment classifier which can used to classify hate and offensive comments so that it can be controlled and restricted from spreading hatred and cyberbullying.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buFont typeface="Wingdings" panose="05000000000000000000" charset="0"/>
              <a:buChar char="ü"/>
            </a:pPr>
            <a:r>
              <a:rPr lang="en-US"/>
              <a:t> There is no null values.</a:t>
            </a:r>
            <a:endParaRPr lang="en-US"/>
          </a:p>
          <a:p>
            <a:pPr>
              <a:buFont typeface="Wingdings" panose="05000000000000000000" charset="0"/>
              <a:buChar char="ü"/>
            </a:pPr>
            <a:r>
              <a:rPr lang="en-US"/>
              <a:t> The data set contains the training set, which has approximately 1,59,000 samples and the test set which contains nearly 1,53,000 samples. All the data samples contain 8 fields which includes ‘Id’, ‘Comments’, ‘Malignant’, ‘Highly malignant’, ‘Rude’, ‘Threat’, ‘Abuse’ and ‘Loathe’.</a:t>
            </a:r>
            <a:endParaRPr lang="en-US"/>
          </a:p>
          <a:p>
            <a:pPr>
              <a:buFont typeface="Wingdings" panose="05000000000000000000" charset="0"/>
              <a:buChar char="ü"/>
            </a:pPr>
            <a:r>
              <a:rPr lang="en-US"/>
              <a:t> Classifing algorithm</a:t>
            </a:r>
            <a:endParaRPr lang="en-US"/>
          </a:p>
          <a:p>
            <a:pPr>
              <a:buFont typeface="Wingdings" panose="05000000000000000000" charset="0"/>
              <a:buChar char="ü"/>
            </a:pPr>
            <a:endParaRPr lang="en-US"/>
          </a:p>
        </p:txBody>
      </p:sp>
      <p:sp>
        <p:nvSpPr>
          <p:cNvPr id="2" name="Title 1"/>
          <p:cNvSpPr>
            <a:spLocks noGrp="1"/>
          </p:cNvSpPr>
          <p:nvPr>
            <p:ph type="title"/>
          </p:nvPr>
        </p:nvSpPr>
        <p:spPr/>
        <p:txBody>
          <a:bodyPr/>
          <a:p>
            <a:br>
              <a:rPr lang="en-US" dirty="0">
                <a:sym typeface="+mn-ea"/>
              </a:rPr>
            </a:br>
            <a:r>
              <a:rPr lang="en-US" dirty="0">
                <a:sym typeface="+mn-ea"/>
              </a:rPr>
              <a:t>PREPROCESSING  &amp; Data Analysis</a:t>
            </a:r>
            <a:br>
              <a:rPr lang="en-US" dirty="0"/>
            </a:b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Building</a:t>
            </a:r>
            <a:endParaRPr lang="en-US"/>
          </a:p>
        </p:txBody>
      </p:sp>
      <p:sp>
        <p:nvSpPr>
          <p:cNvPr id="3" name="Content Placeholder 2"/>
          <p:cNvSpPr>
            <a:spLocks noGrp="1"/>
          </p:cNvSpPr>
          <p:nvPr>
            <p:ph idx="1"/>
          </p:nvPr>
        </p:nvSpPr>
        <p:spPr/>
        <p:txBody>
          <a:bodyPr/>
          <a:p>
            <a:endParaRPr lang="en-US"/>
          </a:p>
          <a:p>
            <a:pPr>
              <a:buFont typeface="Wingdings" panose="05000000000000000000" charset="0"/>
              <a:buChar char="ü"/>
            </a:pPr>
            <a:r>
              <a:rPr lang="en-US"/>
              <a:t> LogisticRegression</a:t>
            </a:r>
            <a:endParaRPr lang="en-US"/>
          </a:p>
          <a:p>
            <a:pPr>
              <a:buFont typeface="Wingdings" panose="05000000000000000000" charset="0"/>
              <a:buChar char="ü"/>
            </a:pPr>
            <a:r>
              <a:rPr lang="en-US"/>
              <a:t> DecisionTreeClassifier</a:t>
            </a:r>
            <a:endParaRPr lang="en-US"/>
          </a:p>
          <a:p>
            <a:pPr>
              <a:buFont typeface="Wingdings" panose="05000000000000000000" charset="0"/>
              <a:buChar char="ü"/>
            </a:pPr>
            <a:r>
              <a:rPr lang="en-US"/>
              <a:t> RandomForestClassifier</a:t>
            </a:r>
            <a:endParaRPr lang="en-US"/>
          </a:p>
          <a:p>
            <a:pPr>
              <a:buFont typeface="Wingdings" panose="05000000000000000000" charset="0"/>
              <a:buChar char="ü"/>
            </a:pPr>
            <a:r>
              <a:rPr lang="en-US"/>
              <a:t> KNeighborsClassifier</a:t>
            </a:r>
            <a:endParaRPr lang="en-US"/>
          </a:p>
          <a:p>
            <a:pPr marL="0" indent="0">
              <a:buFont typeface="Wingdings" panose="05000000000000000000" charse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Conclusion</a:t>
            </a:r>
            <a:endParaRPr lang="en-US"/>
          </a:p>
        </p:txBody>
      </p:sp>
      <p:sp>
        <p:nvSpPr>
          <p:cNvPr id="3" name="Content Placeholder 2"/>
          <p:cNvSpPr>
            <a:spLocks noGrp="1"/>
          </p:cNvSpPr>
          <p:nvPr>
            <p:ph idx="1"/>
          </p:nvPr>
        </p:nvSpPr>
        <p:spPr/>
        <p:txBody>
          <a:bodyPr/>
          <a:p>
            <a:endParaRPr lang="en-US"/>
          </a:p>
          <a:p>
            <a:pPr>
              <a:buFont typeface="Wingdings" panose="05000000000000000000" charset="0"/>
              <a:buChar char="ü"/>
            </a:pPr>
            <a:r>
              <a:rPr lang="en-US"/>
              <a:t> LogisticRegression is Good with Training accuracy is 95% Test accuracy is 95%</a:t>
            </a:r>
            <a:endParaRPr lang="en-US"/>
          </a:p>
          <a:p>
            <a:pPr>
              <a:buFont typeface="Wingdings" panose="05000000000000000000" charset="0"/>
              <a:buChar char="ü"/>
            </a:pPr>
            <a:r>
              <a:rPr lang="en-US"/>
              <a:t> DecisionTreeClassifier </a:t>
            </a:r>
            <a:r>
              <a:rPr lang="en-US">
                <a:sym typeface="+mn-ea"/>
              </a:rPr>
              <a:t>is second best fit model with Training accuracy is 99% Test accuracy is 94%</a:t>
            </a:r>
            <a:endParaRPr lang="en-US"/>
          </a:p>
          <a:p>
            <a:pPr>
              <a:buFont typeface="Wingdings" panose="05000000000000000000" charset="0"/>
              <a:buChar char="ü"/>
            </a:pPr>
            <a:r>
              <a:rPr lang="en-US"/>
              <a:t> RandomForestClassifier </a:t>
            </a:r>
            <a:r>
              <a:rPr lang="en-US">
                <a:sym typeface="+mn-ea"/>
              </a:rPr>
              <a:t>is First Best fit model with Training accuracy is 99% Test accuracy is 95%</a:t>
            </a:r>
            <a:endParaRPr lang="en-US"/>
          </a:p>
          <a:p>
            <a:pPr>
              <a:buFont typeface="Wingdings" panose="05000000000000000000" charset="0"/>
              <a:buChar char="ü"/>
            </a:pPr>
            <a:r>
              <a:rPr lang="en-US"/>
              <a:t> KNeighborsClassifier </a:t>
            </a:r>
            <a:r>
              <a:rPr lang="en-US">
                <a:sym typeface="+mn-ea"/>
              </a:rPr>
              <a:t>is Good with Training accuracy is 92% Test accuracy is 92%</a:t>
            </a:r>
            <a:endParaRPr lang="en-US"/>
          </a:p>
          <a:p>
            <a:pPr marL="0" indent="0">
              <a:buFont typeface="Wingdings" panose="05000000000000000000" charset="0"/>
              <a:buNone/>
            </a:pPr>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1397</Words>
  <Application>WPS Presentation</Application>
  <PresentationFormat>Widescreen</PresentationFormat>
  <Paragraphs>40</Paragraphs>
  <Slides>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vt:i4>
      </vt:variant>
    </vt:vector>
  </HeadingPairs>
  <TitlesOfParts>
    <vt:vector size="24" baseType="lpstr">
      <vt:lpstr>Arial</vt:lpstr>
      <vt:lpstr>SimSun</vt:lpstr>
      <vt:lpstr>Wingdings</vt:lpstr>
      <vt:lpstr>Calibri Light</vt:lpstr>
      <vt:lpstr>Calibri</vt:lpstr>
      <vt:lpstr>Microsoft YaHei</vt:lpstr>
      <vt:lpstr>Arial Unicode MS</vt:lpstr>
      <vt:lpstr>Arial Black</vt:lpstr>
      <vt:lpstr>Bahnschrift</vt:lpstr>
      <vt:lpstr>Bahnschrift Condensed</vt:lpstr>
      <vt:lpstr>Bahnschrift SemiBold Condensed</vt:lpstr>
      <vt:lpstr>Bahnschrift SemiCondensed</vt:lpstr>
      <vt:lpstr>Segoe Script</vt:lpstr>
      <vt:lpstr>Segoe Print</vt:lpstr>
      <vt:lpstr>Cambria Math</vt:lpstr>
      <vt:lpstr>Cambria</vt:lpstr>
      <vt:lpstr>Wingdings</vt:lpstr>
      <vt:lpstr>Communications and Dialogues</vt:lpstr>
      <vt:lpstr>PowerPoint 演示文稿</vt:lpstr>
      <vt:lpstr>PowerPoint 演示文稿</vt:lpstr>
      <vt:lpstr>PowerPoint 演示文稿</vt:lpstr>
      <vt:lpstr>PowerPoint 演示文稿</vt:lpstr>
      <vt:lpstr>PowerPoint 演示文稿</vt:lpstr>
      <vt:lpstr>Model Building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
  <cp:lastModifiedBy>WPS_1614066381</cp:lastModifiedBy>
  <cp:revision>2</cp:revision>
  <dcterms:created xsi:type="dcterms:W3CDTF">2022-07-07T19:10:27Z</dcterms:created>
  <dcterms:modified xsi:type="dcterms:W3CDTF">2022-07-07T19:11:30Z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F3B924BE1B7241A38F043BDCECCCBB5A</vt:lpwstr>
  </property>
  <property fmtid="{D5CDD505-2E9C-101B-9397-08002B2CF9AE}" pid="3" name="KSOProductBuildVer">
    <vt:lpwstr>1033-11.2.0.11156</vt:lpwstr>
  </property>
</Properties>
</file>