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0" r:id="rId7"/>
    <p:sldId id="261" r:id="rId8"/>
    <p:sldId id="262" r:id="rId9"/>
    <p:sldId id="264" r:id="rId10"/>
    <p:sldId id="265" r:id="rId11"/>
    <p:sldId id="266" r:id="rId12"/>
    <p:sldId id="26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540" y="466090"/>
            <a:ext cx="9646920" cy="4417060"/>
          </a:xfrm>
        </p:spPr>
        <p:txBody>
          <a:bodyPr>
            <a:normAutofit/>
          </a:bodyPr>
          <a:lstStyle/>
          <a:p>
            <a:r>
              <a:rPr lang="en-US" b="1" dirty="0">
                <a:latin typeface="Calibri" panose="020F0502020204030204" charset="0"/>
                <a:cs typeface="Calibri" panose="020F0502020204030204" charset="0"/>
              </a:rPr>
              <a:t>E-retail factors for customer activation and retention: A case study from Indian e-commerce customers</a:t>
            </a:r>
            <a:endParaRPr lang="en-US" b="1" dirty="0">
              <a:latin typeface="Calibri" panose="020F0502020204030204"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Converting labels into numeric through using encoder.\</a:t>
            </a:r>
            <a:endParaRPr lang="en-US"/>
          </a:p>
          <a:p>
            <a:r>
              <a:rPr lang="en-US"/>
              <a:t>Label encoder helps the mechine to readable form of data.</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build a model	</a:t>
            </a:r>
            <a:endParaRPr lang="en-US"/>
          </a:p>
        </p:txBody>
      </p:sp>
      <p:sp>
        <p:nvSpPr>
          <p:cNvPr id="3" name="Content Placeholder 2"/>
          <p:cNvSpPr>
            <a:spLocks noGrp="1"/>
          </p:cNvSpPr>
          <p:nvPr>
            <p:ph idx="1"/>
          </p:nvPr>
        </p:nvSpPr>
        <p:spPr/>
        <p:txBody>
          <a:bodyPr/>
          <a:p>
            <a:r>
              <a:rPr lang="en-US"/>
              <a:t>because of classification problem, so can use Logistic regression model and Knn model for best results.</a:t>
            </a:r>
            <a:endParaRPr lang="en-US"/>
          </a:p>
          <a:p>
            <a:r>
              <a:rPr lang="en-US"/>
              <a:t>train_test_split will make random partitions for the two subsets</a:t>
            </a:r>
            <a:endParaRPr lang="en-US"/>
          </a:p>
          <a:p>
            <a:r>
              <a:rPr lang="en-US"/>
              <a:t>take a report of accuracy and all other reports.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330" y="275590"/>
            <a:ext cx="12632055" cy="1324610"/>
          </a:xfrm>
        </p:spPr>
        <p:txBody>
          <a:bodyPr/>
          <a:p>
            <a:r>
              <a:rPr lang="en-US"/>
              <a:t>Logistic Regression from </a:t>
            </a:r>
            <a:r>
              <a:rPr lang="en-US" sz="3600"/>
              <a:t>sklearn</a:t>
            </a:r>
            <a:r>
              <a:rPr lang="en-US"/>
              <a:t>.linear_model:</a:t>
            </a:r>
            <a:endParaRPr lang="en-US"/>
          </a:p>
        </p:txBody>
      </p:sp>
      <p:sp>
        <p:nvSpPr>
          <p:cNvPr id="3" name="Content Placeholder 2"/>
          <p:cNvSpPr>
            <a:spLocks noGrp="1"/>
          </p:cNvSpPr>
          <p:nvPr>
            <p:ph idx="1"/>
          </p:nvPr>
        </p:nvSpPr>
        <p:spPr/>
        <p:txBody>
          <a:bodyPr/>
          <a:p>
            <a:pPr marL="0" indent="0">
              <a:buNone/>
            </a:pPr>
            <a:endParaRPr lang="en-US" sz="2400"/>
          </a:p>
          <a:p>
            <a:r>
              <a:rPr lang="en-US" sz="2400"/>
              <a:t>Logistic Regression fromsklearn.linear_model Logistic regression is a supervised learning classification algorithm used to prognosticate the probability of a target variable. The nature of target or dependent variable is double, which means there would be only two possible classes 1 ( stands for success/ yes) or 0 ( stands for failure/ no). Mathematically, a logistic regression model predicts P (Y = 1) as a function ofX. It's one of the simplest ML algorithms that can be used for colorful classification problems similar as spam discovery, Diabetes prediction, cancer detection etc. like wise customer retention program helps or not.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2.k-nearest neighbor algorithm  from sklearn.linear_model: </a:t>
            </a:r>
            <a:endParaRPr lang="en-US" sz="3200"/>
          </a:p>
        </p:txBody>
      </p:sp>
      <p:sp>
        <p:nvSpPr>
          <p:cNvPr id="3" name="Content Placeholder 2"/>
          <p:cNvSpPr>
            <a:spLocks noGrp="1"/>
          </p:cNvSpPr>
          <p:nvPr>
            <p:ph idx="1"/>
          </p:nvPr>
        </p:nvSpPr>
        <p:spPr/>
        <p:txBody>
          <a:bodyPr/>
          <a:p>
            <a:r>
              <a:rPr lang="en-US" sz="2800"/>
              <a:t>It is the learning the place the value or end result that we desire to predict is inside the training data (labeled data) and the cost which is in statistics that we choose to find out about is recognised as Target or Dependent Variable or Response Variable.</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from models </a:t>
            </a:r>
            <a:endParaRPr lang="en-US"/>
          </a:p>
        </p:txBody>
      </p:sp>
      <p:sp>
        <p:nvSpPr>
          <p:cNvPr id="3" name="Content Placeholder 2"/>
          <p:cNvSpPr>
            <a:spLocks noGrp="1"/>
          </p:cNvSpPr>
          <p:nvPr>
            <p:ph idx="1"/>
          </p:nvPr>
        </p:nvSpPr>
        <p:spPr/>
        <p:txBody>
          <a:bodyPr/>
          <a:p>
            <a:r>
              <a:rPr lang="en-US"/>
              <a:t>44% of customers have shopped from Amazon.in, Flipkart.com, Myntra.com, Snapdeal.com only 15% of customers are recommend this portal to a friend.</a:t>
            </a:r>
            <a:endParaRPr lang="en-US"/>
          </a:p>
          <a:p>
            <a:r>
              <a:rPr lang="en-US"/>
              <a:t>44% of customers felt,Amazon.in, Flipkart.com, Myntra.com, Snapdeal.com which is Easy to use website or application.</a:t>
            </a:r>
            <a:endParaRPr lang="en-US"/>
          </a:p>
          <a:p>
            <a:r>
              <a:rPr lang="en-US"/>
              <a:t> 18% of customers felt paytm provided Privacy of customers’ information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25% of customers felt flipkart.com has providing Security of customer financial information.</a:t>
            </a:r>
            <a:endParaRPr lang="en-US"/>
          </a:p>
          <a:p>
            <a:r>
              <a:rPr lang="en-US"/>
              <a:t>39% of customers gave preference to Amazon.in for Which of the Indian online retailer would you recommend to a friend? question.</a:t>
            </a:r>
            <a:endParaRPr lang="en-US"/>
          </a:p>
          <a:p>
            <a:r>
              <a:rPr lang="en-US"/>
              <a:t>from above results, we can found that Amazon has highly concentrates on customer retention which covers, utilitarian value and hedonistic values.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Under utilitarian value , </a:t>
            </a:r>
            <a:r>
              <a:rPr lang="en-US">
                <a:sym typeface="+mn-ea"/>
              </a:rPr>
              <a:t>44% of customers felt,Amazon.in, Flipkart.com, Myntra.com, Snapdeal.com which is Easy to use website or application, 52% of customers felt, Amazon.in, Flipkart.com are having Wild variety of product on offer, 59% of customer chose Amazon and flipkart for Complete, relevant description information of products option, 71% of customers are comfortable with Amazon for Availability of several payment options, </a:t>
            </a:r>
            <a:endParaRPr lang="en-US">
              <a:sym typeface="+mn-ea"/>
            </a:endParaRPr>
          </a:p>
          <a:p>
            <a:pPr marL="0" indent="0">
              <a:buNone/>
            </a:pPr>
            <a:endParaRPr 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r>
              <a:rPr lang="en-US"/>
              <a:t>Under </a:t>
            </a:r>
            <a:r>
              <a:rPr lang="en-US">
                <a:sym typeface="+mn-ea"/>
              </a:rPr>
              <a:t>hedonistic values, 37% of customers thought that amazon and flipkart are top in Longer time in displaying graphics and photos (promotion, sales period), 34% thought that amazon and flipkart are top in Presence of online assistance through multi-channel, 33% of customers thought amazon in top of Perceived Trustworthiness</a:t>
            </a:r>
            <a:endParaRPr 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a:xfrm>
            <a:off x="289560" y="1920240"/>
            <a:ext cx="10774045" cy="3702685"/>
          </a:xfrm>
        </p:spPr>
        <p:txBody>
          <a:bodyPr/>
          <a:p>
            <a:r>
              <a:rPr lang="en-US" sz="2400"/>
              <a:t>Customer churn is one of the most important criteria for a growing business to estimate. While it's not the happiest measure, it's a number that can give your company the hard verity about its customer retention.</a:t>
            </a:r>
            <a:endParaRPr lang="en-US" sz="2400"/>
          </a:p>
          <a:p>
            <a:endParaRPr lang="en-US" sz="2400"/>
          </a:p>
          <a:p>
            <a:r>
              <a:rPr lang="en-US" sz="2400"/>
              <a:t>The customer retention definition in advertising and marketing is the procedure of attractive present customers to proceed shopping for merchandise or offerings from your business. It’s distinct from customer acquisition or lead era due to the fact you’ve already transformed the purchaser at least once.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Strategies to Increase Customer Retention</a:t>
            </a:r>
            <a:endParaRPr lang="en-US"/>
          </a:p>
        </p:txBody>
      </p:sp>
      <p:sp>
        <p:nvSpPr>
          <p:cNvPr id="3" name="Content Placeholder 2"/>
          <p:cNvSpPr>
            <a:spLocks noGrp="1"/>
          </p:cNvSpPr>
          <p:nvPr>
            <p:ph idx="1"/>
          </p:nvPr>
        </p:nvSpPr>
        <p:spPr/>
        <p:txBody>
          <a:bodyPr/>
          <a:p>
            <a:r>
              <a:rPr lang="en-US"/>
              <a:t>Track and analyze churn metrics</a:t>
            </a:r>
            <a:endParaRPr lang="en-US"/>
          </a:p>
          <a:p>
            <a:r>
              <a:rPr lang="en-US"/>
              <a:t>Implement a customer feedback loop.</a:t>
            </a:r>
            <a:endParaRPr lang="en-US"/>
          </a:p>
          <a:p>
            <a:r>
              <a:rPr lang="en-US"/>
              <a:t>Maintain a customer communication calendar.</a:t>
            </a:r>
            <a:endParaRPr lang="en-US"/>
          </a:p>
          <a:p>
            <a:r>
              <a:rPr lang="en-US"/>
              <a:t>Send a company newsletter.</a:t>
            </a:r>
            <a:endParaRPr lang="en-US"/>
          </a:p>
          <a:p>
            <a:r>
              <a:rPr lang="en-US"/>
              <a:t>Start a customer education program.</a:t>
            </a:r>
            <a:endParaRPr lang="en-US"/>
          </a:p>
          <a:p>
            <a:r>
              <a:rPr lang="en-US"/>
              <a:t>Build trust with your customers.</a:t>
            </a:r>
            <a:endParaRPr lang="en-US"/>
          </a:p>
          <a:p>
            <a:r>
              <a:rPr lang="en-US"/>
              <a:t>Offer unique services.</a:t>
            </a:r>
            <a:endParaRPr lang="en-US"/>
          </a:p>
          <a:p>
            <a:r>
              <a:rPr lang="en-US"/>
              <a:t>Start a customer retention program.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p>
            <a:r>
              <a:rPr lang="en-US"/>
              <a:t> The intention of this challenge is to build a model that can develop the customer retention for those online sellers.</a:t>
            </a:r>
            <a:endParaRPr lang="en-US"/>
          </a:p>
          <a:p>
            <a:r>
              <a:rPr lang="en-US"/>
              <a:t>Five major factors that contributed to the success of an e-commerce store have been identified as: service quality, system quality, information quality, trust and net benefit.</a:t>
            </a:r>
            <a:endParaRPr lang="en-US"/>
          </a:p>
          <a:p>
            <a:r>
              <a:rPr lang="en-US"/>
              <a:t>How the utilitarian value and hedonistic values are helps to increase the loyalty from customers.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Due to development of technology lot of online sellers are increased. how to retain their customers is highly competitive.</a:t>
            </a:r>
            <a:endParaRPr lang="en-US"/>
          </a:p>
          <a:p>
            <a:r>
              <a:rPr lang="en-US"/>
              <a:t>gaining customer satisfaction.</a:t>
            </a:r>
            <a:endParaRPr lang="en-US"/>
          </a:p>
          <a:p>
            <a:r>
              <a:rPr lang="en-US"/>
              <a:t>getting repurchase order.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Analysis</a:t>
            </a:r>
            <a:endParaRPr lang="en-US"/>
          </a:p>
        </p:txBody>
      </p:sp>
      <p:sp>
        <p:nvSpPr>
          <p:cNvPr id="3" name="Content Placeholder 2"/>
          <p:cNvSpPr>
            <a:spLocks noGrp="1"/>
          </p:cNvSpPr>
          <p:nvPr>
            <p:ph idx="1"/>
          </p:nvPr>
        </p:nvSpPr>
        <p:spPr/>
        <p:txBody>
          <a:bodyPr/>
          <a:p>
            <a:r>
              <a:rPr lang="en-US"/>
              <a:t>we've a dataset which has the details of the shopping along with the shopping experience details.</a:t>
            </a:r>
            <a:endParaRPr lang="en-US"/>
          </a:p>
          <a:p>
            <a:r>
              <a:rPr lang="en-US"/>
              <a:t>269 columns and 71 rows.</a:t>
            </a:r>
            <a:endParaRPr lang="en-US"/>
          </a:p>
          <a:p>
            <a:r>
              <a:rPr lang="en-US"/>
              <a:t>There are no null values.</a:t>
            </a:r>
            <a:endParaRPr lang="en-US"/>
          </a:p>
          <a:p>
            <a:r>
              <a:rPr lang="en-US"/>
              <a:t>All are Object type question.</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sp>
        <p:nvSpPr>
          <p:cNvPr id="3" name="Content Placeholder 2"/>
          <p:cNvSpPr>
            <a:spLocks noGrp="1"/>
          </p:cNvSpPr>
          <p:nvPr>
            <p:ph idx="1"/>
          </p:nvPr>
        </p:nvSpPr>
        <p:spPr/>
        <p:txBody>
          <a:bodyPr/>
          <a:p>
            <a:r>
              <a:rPr lang="en-US"/>
              <a:t>Dependent variable:4 What is the Pin Code of where you shop online from?,Since How Long You are Shopping Online ?,How many times you have made an online purchase in the past 1 year? ,etc........</a:t>
            </a:r>
            <a:endParaRPr lang="en-US"/>
          </a:p>
          <a:p>
            <a:r>
              <a:rPr lang="en-US"/>
              <a:t>Independent variable:Gender,How old are you?,etc.</a:t>
            </a:r>
            <a:endParaRPr lang="en-US"/>
          </a:p>
          <a:p>
            <a:r>
              <a:rPr lang="en-US"/>
              <a:t>Which of the Indian online retailer would you recommend to a friend? column has 79% of respondents preferred Amazon.in, and 62% of respondents preferred Amazon.in, flipkart.com...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	</a:t>
            </a:r>
            <a:endParaRPr lang="en-US"/>
          </a:p>
        </p:txBody>
      </p:sp>
      <p:sp>
        <p:nvSpPr>
          <p:cNvPr id="3" name="Content Placeholder 2"/>
          <p:cNvSpPr>
            <a:spLocks noGrp="1"/>
          </p:cNvSpPr>
          <p:nvPr>
            <p:ph idx="1"/>
          </p:nvPr>
        </p:nvSpPr>
        <p:spPr/>
        <p:txBody>
          <a:bodyPr/>
          <a:p>
            <a:r>
              <a:rPr lang="en-US"/>
              <a:t>Shopping Experience related to question</a:t>
            </a:r>
            <a:endParaRPr lang="en-US"/>
          </a:p>
          <a:p>
            <a:r>
              <a:rPr lang="en-US"/>
              <a:t>Correlations among variables: shopping portal details and shopping experience are highly correlated.</a:t>
            </a:r>
            <a:endParaRPr lang="en-US"/>
          </a:p>
          <a:p>
            <a:r>
              <a:rPr lang="en-US"/>
              <a:t>multicollinearity issues may occurs due to high number of Columns.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Pre-processing Pipeline</a:t>
            </a:r>
            <a:endParaRPr lang="en-US"/>
          </a:p>
        </p:txBody>
      </p:sp>
      <p:sp>
        <p:nvSpPr>
          <p:cNvPr id="3" name="Content Placeholder 2"/>
          <p:cNvSpPr>
            <a:spLocks noGrp="1"/>
          </p:cNvSpPr>
          <p:nvPr>
            <p:ph idx="1"/>
          </p:nvPr>
        </p:nvSpPr>
        <p:spPr/>
        <p:txBody>
          <a:bodyPr/>
          <a:p>
            <a:r>
              <a:rPr lang="en-US"/>
              <a:t>Incomplete data: there are no incomplete data in this dataset.</a:t>
            </a:r>
            <a:endParaRPr lang="en-US"/>
          </a:p>
          <a:p>
            <a:r>
              <a:rPr lang="en-US"/>
              <a:t>Noisy data: Incorrect details are not available.</a:t>
            </a:r>
            <a:endParaRPr lang="en-US"/>
          </a:p>
          <a:p>
            <a:r>
              <a:rPr lang="en-US"/>
              <a:t>data cleaning process-dropping unwanted columns, null values columns, removing outliers.</a:t>
            </a:r>
            <a:endParaRPr lang="en-US"/>
          </a:p>
          <a:p>
            <a:r>
              <a:rPr lang="en-US"/>
              <a:t>through Data reduction  reduce the data size by dropping out spare features.</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5506</Words>
  <Application>WPS Presentation</Application>
  <PresentationFormat>Widescreen</PresentationFormat>
  <Paragraphs>97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 Light</vt:lpstr>
      <vt:lpstr>Calibri</vt:lpstr>
      <vt:lpstr>Microsoft YaHei</vt:lpstr>
      <vt:lpstr>Arial Unicode MS</vt:lpstr>
      <vt:lpstr>Microsoft New Tai Lue</vt:lpstr>
      <vt:lpstr>Arial</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
  <cp:lastModifiedBy>WPS_1614066381</cp:lastModifiedBy>
  <cp:revision>4</cp:revision>
  <dcterms:created xsi:type="dcterms:W3CDTF">2022-04-05T18:44:31Z</dcterms:created>
  <dcterms:modified xsi:type="dcterms:W3CDTF">2022-04-07T17:55:08Z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E89248AA170144B492B881E012B3FAC3</vt:lpwstr>
  </property>
  <property fmtid="{D5CDD505-2E9C-101B-9397-08002B2CF9AE}" pid="3" name="KSOProductBuildVer">
    <vt:lpwstr>1033-11.2.0.11042</vt:lpwstr>
  </property>
</Properties>
</file>