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notesMasterIdLst>
    <p:notesMasterId r:id="rId18"/>
  </p:notesMasterIdLst>
  <p:sldIdLst>
    <p:sldId id="256" r:id="rId2"/>
    <p:sldId id="257" r:id="rId3"/>
    <p:sldId id="259" r:id="rId4"/>
    <p:sldId id="268" r:id="rId5"/>
    <p:sldId id="269" r:id="rId6"/>
    <p:sldId id="270" r:id="rId7"/>
    <p:sldId id="271" r:id="rId8"/>
    <p:sldId id="272" r:id="rId9"/>
    <p:sldId id="258" r:id="rId10"/>
    <p:sldId id="260" r:id="rId11"/>
    <p:sldId id="262" r:id="rId12"/>
    <p:sldId id="265" r:id="rId13"/>
    <p:sldId id="261" r:id="rId14"/>
    <p:sldId id="263" r:id="rId15"/>
    <p:sldId id="264"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71" autoAdjust="0"/>
    <p:restoredTop sz="91656" autoAdjust="0"/>
  </p:normalViewPr>
  <p:slideViewPr>
    <p:cSldViewPr snapToGrid="0">
      <p:cViewPr varScale="1">
        <p:scale>
          <a:sx n="86" d="100"/>
          <a:sy n="86" d="100"/>
        </p:scale>
        <p:origin x="1054" y="7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563F80-11F2-4BE8-984A-B81F127FCD90}" type="datetimeFigureOut">
              <a:rPr lang="en-IN" smtClean="0"/>
              <a:t>22-07-2023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9E5150-F7F3-4C3A-808C-F110BB21FC19}" type="slidenum">
              <a:rPr lang="en-IN" smtClean="0"/>
              <a:t>‹#›</a:t>
            </a:fld>
            <a:endParaRPr lang="en-IN"/>
          </a:p>
        </p:txBody>
      </p:sp>
    </p:spTree>
    <p:extLst>
      <p:ext uri="{BB962C8B-B14F-4D97-AF65-F5344CB8AC3E}">
        <p14:creationId xmlns:p14="http://schemas.microsoft.com/office/powerpoint/2010/main" val="889457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89E5150-F7F3-4C3A-808C-F110BB21FC19}" type="slidenum">
              <a:rPr lang="en-IN" smtClean="0"/>
              <a:t>5</a:t>
            </a:fld>
            <a:endParaRPr lang="en-IN"/>
          </a:p>
        </p:txBody>
      </p:sp>
    </p:spTree>
    <p:extLst>
      <p:ext uri="{BB962C8B-B14F-4D97-AF65-F5344CB8AC3E}">
        <p14:creationId xmlns:p14="http://schemas.microsoft.com/office/powerpoint/2010/main" val="6950922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C1CB653-70B2-49D5-932B-82797E765099}" type="datetimeFigureOut">
              <a:rPr lang="en-IN" smtClean="0"/>
              <a:t>22-07-2023</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7236F7F9-40B9-46E3-8B40-B1DE4A2BD6B6}" type="slidenum">
              <a:rPr lang="en-IN" smtClean="0"/>
              <a:t>‹#›</a:t>
            </a:fld>
            <a:endParaRPr lang="en-IN"/>
          </a:p>
        </p:txBody>
      </p:sp>
    </p:spTree>
    <p:extLst>
      <p:ext uri="{BB962C8B-B14F-4D97-AF65-F5344CB8AC3E}">
        <p14:creationId xmlns:p14="http://schemas.microsoft.com/office/powerpoint/2010/main" val="43831466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C1CB653-70B2-49D5-932B-82797E765099}"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36F7F9-40B9-46E3-8B40-B1DE4A2BD6B6}" type="slidenum">
              <a:rPr lang="en-IN" smtClean="0"/>
              <a:t>‹#›</a:t>
            </a:fld>
            <a:endParaRPr lang="en-IN"/>
          </a:p>
        </p:txBody>
      </p:sp>
    </p:spTree>
    <p:extLst>
      <p:ext uri="{BB962C8B-B14F-4D97-AF65-F5344CB8AC3E}">
        <p14:creationId xmlns:p14="http://schemas.microsoft.com/office/powerpoint/2010/main" val="3333806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1CB653-70B2-49D5-932B-82797E765099}"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36F7F9-40B9-46E3-8B40-B1DE4A2BD6B6}" type="slidenum">
              <a:rPr lang="en-IN" smtClean="0"/>
              <a:t>‹#›</a:t>
            </a:fld>
            <a:endParaRPr lang="en-IN"/>
          </a:p>
        </p:txBody>
      </p:sp>
    </p:spTree>
    <p:extLst>
      <p:ext uri="{BB962C8B-B14F-4D97-AF65-F5344CB8AC3E}">
        <p14:creationId xmlns:p14="http://schemas.microsoft.com/office/powerpoint/2010/main" val="1385914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1CB653-70B2-49D5-932B-82797E765099}"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36F7F9-40B9-46E3-8B40-B1DE4A2BD6B6}" type="slidenum">
              <a:rPr lang="en-IN" smtClean="0"/>
              <a:t>‹#›</a:t>
            </a:fld>
            <a:endParaRPr lang="en-IN"/>
          </a:p>
        </p:txBody>
      </p:sp>
    </p:spTree>
    <p:extLst>
      <p:ext uri="{BB962C8B-B14F-4D97-AF65-F5344CB8AC3E}">
        <p14:creationId xmlns:p14="http://schemas.microsoft.com/office/powerpoint/2010/main" val="1588609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1CB653-70B2-49D5-932B-82797E765099}"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36F7F9-40B9-46E3-8B40-B1DE4A2BD6B6}" type="slidenum">
              <a:rPr lang="en-IN" smtClean="0"/>
              <a:t>‹#›</a:t>
            </a:fld>
            <a:endParaRPr lang="en-IN"/>
          </a:p>
        </p:txBody>
      </p:sp>
    </p:spTree>
    <p:extLst>
      <p:ext uri="{BB962C8B-B14F-4D97-AF65-F5344CB8AC3E}">
        <p14:creationId xmlns:p14="http://schemas.microsoft.com/office/powerpoint/2010/main" val="2574574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1CB653-70B2-49D5-932B-82797E765099}"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36F7F9-40B9-46E3-8B40-B1DE4A2BD6B6}" type="slidenum">
              <a:rPr lang="en-IN" smtClean="0"/>
              <a:t>‹#›</a:t>
            </a:fld>
            <a:endParaRPr lang="en-IN"/>
          </a:p>
        </p:txBody>
      </p:sp>
    </p:spTree>
    <p:extLst>
      <p:ext uri="{BB962C8B-B14F-4D97-AF65-F5344CB8AC3E}">
        <p14:creationId xmlns:p14="http://schemas.microsoft.com/office/powerpoint/2010/main" val="9664022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1CB653-70B2-49D5-932B-82797E765099}"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36F7F9-40B9-46E3-8B40-B1DE4A2BD6B6}" type="slidenum">
              <a:rPr lang="en-IN" smtClean="0"/>
              <a:t>‹#›</a:t>
            </a:fld>
            <a:endParaRPr lang="en-IN"/>
          </a:p>
        </p:txBody>
      </p:sp>
    </p:spTree>
    <p:extLst>
      <p:ext uri="{BB962C8B-B14F-4D97-AF65-F5344CB8AC3E}">
        <p14:creationId xmlns:p14="http://schemas.microsoft.com/office/powerpoint/2010/main" val="34554719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CB653-70B2-49D5-932B-82797E765099}"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36F7F9-40B9-46E3-8B40-B1DE4A2BD6B6}"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3207534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CB653-70B2-49D5-932B-82797E765099}"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36F7F9-40B9-46E3-8B40-B1DE4A2BD6B6}" type="slidenum">
              <a:rPr lang="en-IN" smtClean="0"/>
              <a:t>‹#›</a:t>
            </a:fld>
            <a:endParaRPr lang="en-IN"/>
          </a:p>
        </p:txBody>
      </p:sp>
    </p:spTree>
    <p:extLst>
      <p:ext uri="{BB962C8B-B14F-4D97-AF65-F5344CB8AC3E}">
        <p14:creationId xmlns:p14="http://schemas.microsoft.com/office/powerpoint/2010/main" val="206180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CB653-70B2-49D5-932B-82797E765099}"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36F7F9-40B9-46E3-8B40-B1DE4A2BD6B6}" type="slidenum">
              <a:rPr lang="en-IN" smtClean="0"/>
              <a:t>‹#›</a:t>
            </a:fld>
            <a:endParaRPr lang="en-IN"/>
          </a:p>
        </p:txBody>
      </p:sp>
    </p:spTree>
    <p:extLst>
      <p:ext uri="{BB962C8B-B14F-4D97-AF65-F5344CB8AC3E}">
        <p14:creationId xmlns:p14="http://schemas.microsoft.com/office/powerpoint/2010/main" val="4257747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1CB653-70B2-49D5-932B-82797E765099}"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36F7F9-40B9-46E3-8B40-B1DE4A2BD6B6}" type="slidenum">
              <a:rPr lang="en-IN" smtClean="0"/>
              <a:t>‹#›</a:t>
            </a:fld>
            <a:endParaRPr lang="en-IN"/>
          </a:p>
        </p:txBody>
      </p:sp>
    </p:spTree>
    <p:extLst>
      <p:ext uri="{BB962C8B-B14F-4D97-AF65-F5344CB8AC3E}">
        <p14:creationId xmlns:p14="http://schemas.microsoft.com/office/powerpoint/2010/main" val="1494761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1CB653-70B2-49D5-932B-82797E765099}"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36F7F9-40B9-46E3-8B40-B1DE4A2BD6B6}" type="slidenum">
              <a:rPr lang="en-IN" smtClean="0"/>
              <a:t>‹#›</a:t>
            </a:fld>
            <a:endParaRPr lang="en-IN"/>
          </a:p>
        </p:txBody>
      </p:sp>
    </p:spTree>
    <p:extLst>
      <p:ext uri="{BB962C8B-B14F-4D97-AF65-F5344CB8AC3E}">
        <p14:creationId xmlns:p14="http://schemas.microsoft.com/office/powerpoint/2010/main" val="864209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1CB653-70B2-49D5-932B-82797E765099}" type="datetimeFigureOut">
              <a:rPr lang="en-IN" smtClean="0"/>
              <a:t>22-07-2023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36F7F9-40B9-46E3-8B40-B1DE4A2BD6B6}" type="slidenum">
              <a:rPr lang="en-IN" smtClean="0"/>
              <a:t>‹#›</a:t>
            </a:fld>
            <a:endParaRPr lang="en-IN"/>
          </a:p>
        </p:txBody>
      </p:sp>
    </p:spTree>
    <p:extLst>
      <p:ext uri="{BB962C8B-B14F-4D97-AF65-F5344CB8AC3E}">
        <p14:creationId xmlns:p14="http://schemas.microsoft.com/office/powerpoint/2010/main" val="1197960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1CB653-70B2-49D5-932B-82797E765099}" type="datetimeFigureOut">
              <a:rPr lang="en-IN" smtClean="0"/>
              <a:t>22-07-2023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36F7F9-40B9-46E3-8B40-B1DE4A2BD6B6}" type="slidenum">
              <a:rPr lang="en-IN" smtClean="0"/>
              <a:t>‹#›</a:t>
            </a:fld>
            <a:endParaRPr lang="en-IN"/>
          </a:p>
        </p:txBody>
      </p:sp>
    </p:spTree>
    <p:extLst>
      <p:ext uri="{BB962C8B-B14F-4D97-AF65-F5344CB8AC3E}">
        <p14:creationId xmlns:p14="http://schemas.microsoft.com/office/powerpoint/2010/main" val="2839113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C1CB653-70B2-49D5-932B-82797E765099}" type="datetimeFigureOut">
              <a:rPr lang="en-IN" smtClean="0"/>
              <a:t>22-07-2023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36F7F9-40B9-46E3-8B40-B1DE4A2BD6B6}" type="slidenum">
              <a:rPr lang="en-IN" smtClean="0"/>
              <a:t>‹#›</a:t>
            </a:fld>
            <a:endParaRPr lang="en-IN"/>
          </a:p>
        </p:txBody>
      </p:sp>
    </p:spTree>
    <p:extLst>
      <p:ext uri="{BB962C8B-B14F-4D97-AF65-F5344CB8AC3E}">
        <p14:creationId xmlns:p14="http://schemas.microsoft.com/office/powerpoint/2010/main" val="2475274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C1CB653-70B2-49D5-932B-82797E765099}"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36F7F9-40B9-46E3-8B40-B1DE4A2BD6B6}" type="slidenum">
              <a:rPr lang="en-IN" smtClean="0"/>
              <a:t>‹#›</a:t>
            </a:fld>
            <a:endParaRPr lang="en-IN"/>
          </a:p>
        </p:txBody>
      </p:sp>
    </p:spTree>
    <p:extLst>
      <p:ext uri="{BB962C8B-B14F-4D97-AF65-F5344CB8AC3E}">
        <p14:creationId xmlns:p14="http://schemas.microsoft.com/office/powerpoint/2010/main" val="3790427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C1CB653-70B2-49D5-932B-82797E765099}"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36F7F9-40B9-46E3-8B40-B1DE4A2BD6B6}" type="slidenum">
              <a:rPr lang="en-IN" smtClean="0"/>
              <a:t>‹#›</a:t>
            </a:fld>
            <a:endParaRPr lang="en-IN"/>
          </a:p>
        </p:txBody>
      </p:sp>
    </p:spTree>
    <p:extLst>
      <p:ext uri="{BB962C8B-B14F-4D97-AF65-F5344CB8AC3E}">
        <p14:creationId xmlns:p14="http://schemas.microsoft.com/office/powerpoint/2010/main" val="2935596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C1CB653-70B2-49D5-932B-82797E765099}" type="datetimeFigureOut">
              <a:rPr lang="en-IN" smtClean="0"/>
              <a:t>22-07-2023</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236F7F9-40B9-46E3-8B40-B1DE4A2BD6B6}" type="slidenum">
              <a:rPr lang="en-IN" smtClean="0"/>
              <a:t>‹#›</a:t>
            </a:fld>
            <a:endParaRPr lang="en-IN"/>
          </a:p>
        </p:txBody>
      </p:sp>
    </p:spTree>
    <p:extLst>
      <p:ext uri="{BB962C8B-B14F-4D97-AF65-F5344CB8AC3E}">
        <p14:creationId xmlns:p14="http://schemas.microsoft.com/office/powerpoint/2010/main" val="1962409067"/>
      </p:ext>
    </p:extLst>
  </p:cSld>
  <p:clrMap bg1="dk1" tx1="lt1" bg2="dk2" tx2="lt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 id="214748381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F3851-CDA7-023B-EA5D-26B4DB76F7FA}"/>
              </a:ext>
            </a:extLst>
          </p:cNvPr>
          <p:cNvSpPr>
            <a:spLocks noGrp="1"/>
          </p:cNvSpPr>
          <p:nvPr>
            <p:ph type="title"/>
          </p:nvPr>
        </p:nvSpPr>
        <p:spPr/>
        <p:txBody>
          <a:bodyPr>
            <a:noAutofit/>
          </a:bodyPr>
          <a:lstStyle/>
          <a:p>
            <a:pPr algn="ctr"/>
            <a:br>
              <a:rPr lang="en-IN" sz="4000" dirty="0">
                <a:effectLst/>
                <a:latin typeface="Times New Roman" panose="02020603050405020304" pitchFamily="18" charset="0"/>
                <a:ea typeface="Times New Roman" panose="02020603050405020304" pitchFamily="18" charset="0"/>
              </a:rPr>
            </a:br>
            <a:r>
              <a:rPr lang="en-US" sz="4000" dirty="0">
                <a:latin typeface="Times New Roman" panose="02020603050405020304" pitchFamily="18" charset="0"/>
                <a:ea typeface="Times New Roman" panose="02020603050405020304" pitchFamily="18" charset="0"/>
              </a:rPr>
              <a:t>Feature Exploration and Model Comparison for Stock Market Prediction: Unveiling the Superiority of LSTM or ARIMA</a:t>
            </a:r>
            <a:br>
              <a:rPr lang="en-IN" sz="4000" dirty="0"/>
            </a:br>
            <a:endParaRPr lang="en-IN" sz="4000" dirty="0"/>
          </a:p>
        </p:txBody>
      </p:sp>
      <p:sp>
        <p:nvSpPr>
          <p:cNvPr id="4" name="Text Placeholder 3"/>
          <p:cNvSpPr>
            <a:spLocks noGrp="1"/>
          </p:cNvSpPr>
          <p:nvPr>
            <p:ph type="body" idx="1"/>
          </p:nvPr>
        </p:nvSpPr>
        <p:spPr/>
        <p:txBody>
          <a:bodyPr>
            <a:normAutofit/>
          </a:bodyPr>
          <a:lstStyle/>
          <a:p>
            <a:pPr algn="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16015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F3851-CDA7-023B-EA5D-26B4DB76F7FA}"/>
              </a:ext>
            </a:extLst>
          </p:cNvPr>
          <p:cNvSpPr>
            <a:spLocks noGrp="1"/>
          </p:cNvSpPr>
          <p:nvPr>
            <p:ph type="ctrTitle"/>
          </p:nvPr>
        </p:nvSpPr>
        <p:spPr>
          <a:xfrm>
            <a:off x="944545" y="964642"/>
            <a:ext cx="9505741" cy="1113541"/>
          </a:xfrm>
        </p:spPr>
        <p:txBody>
          <a:bodyPr/>
          <a:lstStyle/>
          <a:p>
            <a:pPr algn="ctr"/>
            <a:br>
              <a:rPr lang="en-IN" sz="1800" dirty="0">
                <a:effectLst/>
                <a:latin typeface="Times New Roman" panose="02020603050405020304" pitchFamily="18" charset="0"/>
                <a:ea typeface="Times New Roman" panose="02020603050405020304" pitchFamily="18" charset="0"/>
              </a:rPr>
            </a:br>
            <a:endParaRPr lang="en-IN" dirty="0"/>
          </a:p>
        </p:txBody>
      </p:sp>
      <p:sp>
        <p:nvSpPr>
          <p:cNvPr id="6" name="TextBox 5">
            <a:extLst>
              <a:ext uri="{FF2B5EF4-FFF2-40B4-BE49-F238E27FC236}">
                <a16:creationId xmlns:a16="http://schemas.microsoft.com/office/drawing/2014/main" id="{F5665D4D-8A1A-83B6-D940-55698F194186}"/>
              </a:ext>
            </a:extLst>
          </p:cNvPr>
          <p:cNvSpPr txBox="1"/>
          <p:nvPr/>
        </p:nvSpPr>
        <p:spPr>
          <a:xfrm>
            <a:off x="847123" y="312690"/>
            <a:ext cx="9317953" cy="646331"/>
          </a:xfrm>
          <a:prstGeom prst="rect">
            <a:avLst/>
          </a:prstGeom>
          <a:noFill/>
        </p:spPr>
        <p:txBody>
          <a:bodyPr wrap="square" rtlCol="0">
            <a:spAutoFit/>
          </a:bodyPr>
          <a:lstStyle/>
          <a:p>
            <a:r>
              <a:rPr lang="en-US" sz="3600" b="1" dirty="0">
                <a:latin typeface="Times New Roman" panose="02020603050405020304" pitchFamily="18" charset="0"/>
              </a:rPr>
              <a:t>METHODOLOGY</a:t>
            </a:r>
            <a:endParaRPr lang="en-IN" sz="3600" b="1" dirty="0"/>
          </a:p>
        </p:txBody>
      </p:sp>
      <p:sp>
        <p:nvSpPr>
          <p:cNvPr id="7" name="TextBox 6">
            <a:extLst>
              <a:ext uri="{FF2B5EF4-FFF2-40B4-BE49-F238E27FC236}">
                <a16:creationId xmlns:a16="http://schemas.microsoft.com/office/drawing/2014/main" id="{5804D247-C692-9719-EEA4-78FF5C670FF0}"/>
              </a:ext>
            </a:extLst>
          </p:cNvPr>
          <p:cNvSpPr txBox="1"/>
          <p:nvPr/>
        </p:nvSpPr>
        <p:spPr>
          <a:xfrm>
            <a:off x="847123" y="1393267"/>
            <a:ext cx="10055305" cy="4985980"/>
          </a:xfrm>
          <a:prstGeom prst="rect">
            <a:avLst/>
          </a:prstGeom>
          <a:noFill/>
        </p:spPr>
        <p:txBody>
          <a:bodyPr wrap="square" rtlCol="0">
            <a:spAutoFit/>
          </a:bodyPr>
          <a:lstStyle/>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Feature exploration is a fundamental step in developing effective predictive models. In this study, various features derived from different aspects of market data are explored. </a:t>
            </a:r>
          </a:p>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These features include Open, Close, High, and Low prices, which provide valuable information about the behavior of stocks. </a:t>
            </a:r>
          </a:p>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By examining and analyzing these features, the research aims to identify the most influential indicators for accurate prediction of stock market trends.</a:t>
            </a:r>
          </a:p>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LSTM is a type of recurrent neural network known for its ability to capture long-term dependencies in sequential data. </a:t>
            </a:r>
          </a:p>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ARIMA is a classical time series model that captures autoregressive and moving average components.</a:t>
            </a:r>
          </a:p>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LSTM and ARIMA models to this data, they gain insights into the strengths and weaknesses of each model. </a:t>
            </a:r>
          </a:p>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This analysis allows them to understand how well these models handle the inherent complexities of stock market data and how their performance varies under different market conditions</a:t>
            </a: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61562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5665D4D-8A1A-83B6-D940-55698F194186}"/>
              </a:ext>
            </a:extLst>
          </p:cNvPr>
          <p:cNvSpPr txBox="1"/>
          <p:nvPr/>
        </p:nvSpPr>
        <p:spPr>
          <a:xfrm>
            <a:off x="1055186" y="453367"/>
            <a:ext cx="9317953" cy="646331"/>
          </a:xfrm>
          <a:prstGeom prst="rect">
            <a:avLst/>
          </a:prstGeom>
          <a:noFill/>
        </p:spPr>
        <p:txBody>
          <a:bodyPr wrap="square" rtlCol="0">
            <a:spAutoFit/>
          </a:bodyPr>
          <a:lstStyle/>
          <a:p>
            <a:r>
              <a:rPr lang="en-US" sz="3600" b="1" dirty="0">
                <a:latin typeface="Times New Roman" panose="02020603050405020304" pitchFamily="18" charset="0"/>
              </a:rPr>
              <a:t>METRICS</a:t>
            </a:r>
            <a:endParaRPr lang="en-IN" sz="3600" b="1" dirty="0"/>
          </a:p>
        </p:txBody>
      </p:sp>
      <p:sp>
        <p:nvSpPr>
          <p:cNvPr id="7" name="TextBox 6">
            <a:extLst>
              <a:ext uri="{FF2B5EF4-FFF2-40B4-BE49-F238E27FC236}">
                <a16:creationId xmlns:a16="http://schemas.microsoft.com/office/drawing/2014/main" id="{7FE0D76C-8B45-E81E-A4CF-4FD6E3493F55}"/>
              </a:ext>
            </a:extLst>
          </p:cNvPr>
          <p:cNvSpPr txBox="1"/>
          <p:nvPr/>
        </p:nvSpPr>
        <p:spPr>
          <a:xfrm>
            <a:off x="1277098" y="1519512"/>
            <a:ext cx="9496091" cy="5098832"/>
          </a:xfrm>
          <a:prstGeom prst="rect">
            <a:avLst/>
          </a:prstGeom>
          <a:noFill/>
        </p:spPr>
        <p:txBody>
          <a:bodyPr wrap="square" rtlCol="0">
            <a:spAutoFit/>
          </a:bodyPr>
          <a:lstStyle/>
          <a:p>
            <a:pPr marL="701040" marR="229870" indent="-342900" algn="just">
              <a:spcBef>
                <a:spcPts val="300"/>
              </a:spcBef>
              <a:spcAft>
                <a:spcPts val="0"/>
              </a:spcAft>
              <a:buFont typeface="Arial" panose="020B0604020202020204" pitchFamily="34" charset="0"/>
              <a:buChar char="•"/>
              <a:tabLst>
                <a:tab pos="358775" algn="l"/>
              </a:tabLst>
            </a:pPr>
            <a:r>
              <a:rPr lang="en-US" sz="2000" b="0" kern="0" dirty="0">
                <a:effectLst/>
                <a:latin typeface="Times New Roman" panose="02020603050405020304" pitchFamily="18" charset="0"/>
                <a:ea typeface="Times New Roman" panose="02020603050405020304" pitchFamily="18" charset="0"/>
              </a:rPr>
              <a:t>MSE stands for Mean Squared Error. It is a commonly used metric to measure the average squared difference between the predicted and actual values in a regression problem. </a:t>
            </a:r>
          </a:p>
          <a:p>
            <a:pPr marL="701040" marR="229870" indent="-342900" algn="just">
              <a:spcBef>
                <a:spcPts val="300"/>
              </a:spcBef>
              <a:spcAft>
                <a:spcPts val="0"/>
              </a:spcAft>
              <a:buFont typeface="Arial" panose="020B0604020202020204" pitchFamily="34" charset="0"/>
              <a:buChar char="•"/>
              <a:tabLst>
                <a:tab pos="358775" algn="l"/>
              </a:tabLst>
            </a:pPr>
            <a:r>
              <a:rPr lang="en-US" sz="2000" b="0" kern="0" dirty="0">
                <a:effectLst/>
                <a:latin typeface="Times New Roman" panose="02020603050405020304" pitchFamily="18" charset="0"/>
                <a:ea typeface="Times New Roman" panose="02020603050405020304" pitchFamily="18" charset="0"/>
              </a:rPr>
              <a:t>MSE provides a quantitative measure of how well a regression model fits the data.</a:t>
            </a:r>
            <a:endParaRPr lang="en-IN" sz="2000" b="1" kern="0" dirty="0">
              <a:effectLst/>
              <a:latin typeface="Times New Roman" panose="02020603050405020304" pitchFamily="18" charset="0"/>
              <a:ea typeface="Times New Roman" panose="02020603050405020304" pitchFamily="18" charset="0"/>
            </a:endParaRPr>
          </a:p>
          <a:p>
            <a:pPr marL="358140" marR="229870" indent="1905" algn="ctr">
              <a:spcBef>
                <a:spcPts val="300"/>
              </a:spcBef>
              <a:spcAft>
                <a:spcPts val="0"/>
              </a:spcAft>
              <a:tabLst>
                <a:tab pos="358775" algn="l"/>
              </a:tabLst>
            </a:pPr>
            <a:r>
              <a:rPr lang="en-US" sz="2000" b="1" kern="0" dirty="0">
                <a:effectLst/>
                <a:latin typeface="Times New Roman" panose="02020603050405020304" pitchFamily="18" charset="0"/>
                <a:ea typeface="Times New Roman" panose="02020603050405020304" pitchFamily="18" charset="0"/>
              </a:rPr>
              <a:t>MSE = (1/n) * Σ(</a:t>
            </a:r>
            <a:r>
              <a:rPr lang="en-US" sz="2000" b="1" kern="0" dirty="0" err="1">
                <a:effectLst/>
                <a:latin typeface="Times New Roman" panose="02020603050405020304" pitchFamily="18" charset="0"/>
                <a:ea typeface="Times New Roman" panose="02020603050405020304" pitchFamily="18" charset="0"/>
              </a:rPr>
              <a:t>y_pred</a:t>
            </a:r>
            <a:r>
              <a:rPr lang="en-US" sz="2000" b="1" kern="0" dirty="0">
                <a:effectLst/>
                <a:latin typeface="Times New Roman" panose="02020603050405020304" pitchFamily="18" charset="0"/>
                <a:ea typeface="Times New Roman" panose="02020603050405020304" pitchFamily="18" charset="0"/>
              </a:rPr>
              <a:t> - </a:t>
            </a:r>
            <a:r>
              <a:rPr lang="en-US" sz="2000" b="1" kern="0" dirty="0" err="1">
                <a:effectLst/>
                <a:latin typeface="Times New Roman" panose="02020603050405020304" pitchFamily="18" charset="0"/>
                <a:ea typeface="Times New Roman" panose="02020603050405020304" pitchFamily="18" charset="0"/>
              </a:rPr>
              <a:t>y_actual</a:t>
            </a:r>
            <a:r>
              <a:rPr lang="en-US" sz="2000" b="1" kern="0" dirty="0">
                <a:effectLst/>
                <a:latin typeface="Times New Roman" panose="02020603050405020304" pitchFamily="18" charset="0"/>
                <a:ea typeface="Times New Roman" panose="02020603050405020304" pitchFamily="18" charset="0"/>
              </a:rPr>
              <a:t>)^2</a:t>
            </a:r>
            <a:endParaRPr lang="en-IN" sz="2000" b="1" kern="0" dirty="0">
              <a:effectLst/>
              <a:latin typeface="Times New Roman" panose="02020603050405020304" pitchFamily="18" charset="0"/>
              <a:ea typeface="Times New Roman" panose="02020603050405020304" pitchFamily="18" charset="0"/>
            </a:endParaRPr>
          </a:p>
          <a:p>
            <a:pPr marL="358140" marR="229870" indent="1905" algn="just">
              <a:spcBef>
                <a:spcPts val="300"/>
              </a:spcBef>
              <a:spcAft>
                <a:spcPts val="0"/>
              </a:spcAft>
              <a:tabLst>
                <a:tab pos="358775" algn="l"/>
              </a:tabLst>
            </a:pPr>
            <a:endParaRPr lang="en-US" sz="2000" b="0" kern="0" dirty="0">
              <a:effectLst/>
              <a:latin typeface="Times New Roman" panose="02020603050405020304" pitchFamily="18" charset="0"/>
              <a:ea typeface="Times New Roman" panose="02020603050405020304" pitchFamily="18" charset="0"/>
            </a:endParaRPr>
          </a:p>
          <a:p>
            <a:pPr marL="358140" marR="229870" indent="1905" algn="just">
              <a:spcBef>
                <a:spcPts val="300"/>
              </a:spcBef>
              <a:spcAft>
                <a:spcPts val="0"/>
              </a:spcAft>
              <a:tabLst>
                <a:tab pos="358775" algn="l"/>
              </a:tabLst>
            </a:pPr>
            <a:r>
              <a:rPr lang="en-US" sz="2000" b="0" kern="0" dirty="0">
                <a:effectLst/>
                <a:latin typeface="Times New Roman" panose="02020603050405020304" pitchFamily="18" charset="0"/>
                <a:ea typeface="Times New Roman" panose="02020603050405020304" pitchFamily="18" charset="0"/>
              </a:rPr>
              <a:t>      where, n is the number of data points, </a:t>
            </a:r>
          </a:p>
          <a:p>
            <a:pPr marL="701040" marR="229870" indent="-342900" algn="just">
              <a:spcBef>
                <a:spcPts val="300"/>
              </a:spcBef>
              <a:spcAft>
                <a:spcPts val="0"/>
              </a:spcAft>
              <a:buFont typeface="Arial" panose="020B0604020202020204" pitchFamily="34" charset="0"/>
              <a:buChar char="•"/>
              <a:tabLst>
                <a:tab pos="358775" algn="l"/>
              </a:tabLst>
            </a:pPr>
            <a:r>
              <a:rPr lang="en-US" sz="2000" b="0" kern="0" dirty="0">
                <a:effectLst/>
                <a:latin typeface="Times New Roman" panose="02020603050405020304" pitchFamily="18" charset="0"/>
                <a:ea typeface="Times New Roman" panose="02020603050405020304" pitchFamily="18" charset="0"/>
              </a:rPr>
              <a:t>The resulting value of MSE is always non-negative. </a:t>
            </a:r>
          </a:p>
          <a:p>
            <a:pPr marL="701040" marR="229870" indent="-342900" algn="just">
              <a:spcBef>
                <a:spcPts val="300"/>
              </a:spcBef>
              <a:spcAft>
                <a:spcPts val="0"/>
              </a:spcAft>
              <a:buFont typeface="Arial" panose="020B0604020202020204" pitchFamily="34" charset="0"/>
              <a:buChar char="•"/>
              <a:tabLst>
                <a:tab pos="358775" algn="l"/>
              </a:tabLst>
            </a:pPr>
            <a:r>
              <a:rPr lang="en-US" sz="2000" b="0" kern="0" dirty="0">
                <a:effectLst/>
                <a:latin typeface="Times New Roman" panose="02020603050405020304" pitchFamily="18" charset="0"/>
                <a:ea typeface="Times New Roman" panose="02020603050405020304" pitchFamily="18" charset="0"/>
              </a:rPr>
              <a:t>A lower MSE indicates that the regression model has better accuracy and fits the data more closely.</a:t>
            </a:r>
          </a:p>
          <a:p>
            <a:pPr marL="701040" marR="229870" indent="-342900" algn="just">
              <a:spcBef>
                <a:spcPts val="300"/>
              </a:spcBef>
              <a:spcAft>
                <a:spcPts val="0"/>
              </a:spcAft>
              <a:buFont typeface="Arial" panose="020B0604020202020204" pitchFamily="34" charset="0"/>
              <a:buChar char="•"/>
              <a:tabLst>
                <a:tab pos="358775" algn="l"/>
              </a:tabLst>
            </a:pPr>
            <a:r>
              <a:rPr lang="en-US" sz="1800" b="0" kern="0" dirty="0">
                <a:effectLst/>
                <a:latin typeface="Times New Roman" panose="02020603050405020304" pitchFamily="18" charset="0"/>
                <a:ea typeface="Times New Roman" panose="02020603050405020304" pitchFamily="18" charset="0"/>
              </a:rPr>
              <a:t>By comparing the outcomes of LSTM and ARIMA</a:t>
            </a:r>
          </a:p>
          <a:p>
            <a:pPr marL="701040" marR="229870" indent="-342900" algn="just">
              <a:spcBef>
                <a:spcPts val="300"/>
              </a:spcBef>
              <a:spcAft>
                <a:spcPts val="0"/>
              </a:spcAft>
              <a:buFont typeface="Arial" panose="020B0604020202020204" pitchFamily="34" charset="0"/>
              <a:buChar char="•"/>
              <a:tabLst>
                <a:tab pos="358775" algn="l"/>
              </a:tabLst>
            </a:pPr>
            <a:r>
              <a:rPr lang="en-US" sz="1800" b="0" kern="0" dirty="0">
                <a:effectLst/>
                <a:latin typeface="Times New Roman" panose="02020603050405020304" pitchFamily="18" charset="0"/>
                <a:ea typeface="Times New Roman" panose="02020603050405020304" pitchFamily="18" charset="0"/>
              </a:rPr>
              <a:t>The mean square error of LSTM is less than the mean square of ARIMA</a:t>
            </a:r>
            <a:endParaRPr lang="en-IN" b="1" kern="0" dirty="0">
              <a:latin typeface="Times New Roman" panose="02020603050405020304" pitchFamily="18" charset="0"/>
              <a:ea typeface="Times New Roman" panose="02020603050405020304" pitchFamily="18" charset="0"/>
            </a:endParaRPr>
          </a:p>
          <a:p>
            <a:pPr marL="358140" marR="229870" algn="just">
              <a:spcBef>
                <a:spcPts val="300"/>
              </a:spcBef>
              <a:spcAft>
                <a:spcPts val="0"/>
              </a:spcAft>
              <a:tabLst>
                <a:tab pos="358775" algn="l"/>
              </a:tabLst>
            </a:pPr>
            <a:r>
              <a:rPr lang="en-IN" sz="1800" b="1" kern="0" dirty="0">
                <a:effectLst/>
                <a:latin typeface="Times New Roman" panose="02020603050405020304" pitchFamily="18" charset="0"/>
                <a:ea typeface="Times New Roman" panose="02020603050405020304" pitchFamily="18" charset="0"/>
              </a:rPr>
              <a:t>                         </a:t>
            </a:r>
            <a:r>
              <a:rPr lang="en-US" sz="1800" b="0" kern="0" dirty="0">
                <a:effectLst/>
                <a:latin typeface="Times New Roman" panose="02020603050405020304" pitchFamily="18" charset="0"/>
                <a:ea typeface="Times New Roman" panose="02020603050405020304" pitchFamily="18" charset="0"/>
              </a:rPr>
              <a:t>Mean square error of LSTM =0.0095</a:t>
            </a:r>
            <a:endParaRPr lang="en-IN" sz="1800" b="1" kern="0" dirty="0">
              <a:effectLst/>
              <a:latin typeface="Times New Roman" panose="02020603050405020304" pitchFamily="18" charset="0"/>
              <a:ea typeface="Times New Roman" panose="02020603050405020304" pitchFamily="18" charset="0"/>
            </a:endParaRPr>
          </a:p>
          <a:p>
            <a:pPr>
              <a:spcBef>
                <a:spcPts val="1305"/>
              </a:spcBef>
              <a:spcAft>
                <a:spcPts val="0"/>
              </a:spcAft>
              <a:tabLst>
                <a:tab pos="270510" algn="l"/>
                <a:tab pos="358775" algn="l"/>
              </a:tabLst>
            </a:pPr>
            <a:r>
              <a:rPr lang="en-US" sz="1800" b="0" kern="0" dirty="0">
                <a:effectLst/>
                <a:latin typeface="Times New Roman" panose="02020603050405020304" pitchFamily="18" charset="0"/>
                <a:ea typeface="Times New Roman" panose="02020603050405020304" pitchFamily="18" charset="0"/>
              </a:rPr>
              <a:t>		  			Mean square of ARIMA	     =3.44</a:t>
            </a:r>
            <a:endParaRPr lang="en-IN" sz="2000" b="1" kern="0" dirty="0">
              <a:effectLst/>
              <a:latin typeface="Times New Roman" panose="02020603050405020304" pitchFamily="18" charset="0"/>
              <a:ea typeface="Times New Roman" panose="02020603050405020304" pitchFamily="18" charset="0"/>
            </a:endParaRPr>
          </a:p>
          <a:p>
            <a:endParaRPr lang="en-IN" sz="2000" dirty="0"/>
          </a:p>
        </p:txBody>
      </p:sp>
    </p:spTree>
    <p:extLst>
      <p:ext uri="{BB962C8B-B14F-4D97-AF65-F5344CB8AC3E}">
        <p14:creationId xmlns:p14="http://schemas.microsoft.com/office/powerpoint/2010/main" val="22466357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F3851-CDA7-023B-EA5D-26B4DB76F7FA}"/>
              </a:ext>
            </a:extLst>
          </p:cNvPr>
          <p:cNvSpPr>
            <a:spLocks noGrp="1"/>
          </p:cNvSpPr>
          <p:nvPr>
            <p:ph type="ctrTitle"/>
          </p:nvPr>
        </p:nvSpPr>
        <p:spPr>
          <a:xfrm>
            <a:off x="1396230" y="1302327"/>
            <a:ext cx="7766936" cy="775856"/>
          </a:xfrm>
        </p:spPr>
        <p:txBody>
          <a:bodyPr>
            <a:normAutofit fontScale="90000"/>
          </a:bodyPr>
          <a:lstStyle/>
          <a:p>
            <a:pPr algn="ctr"/>
            <a:br>
              <a:rPr lang="en-IN" sz="1800" dirty="0">
                <a:effectLst/>
                <a:latin typeface="Times New Roman" panose="02020603050405020304" pitchFamily="18" charset="0"/>
                <a:ea typeface="Times New Roman" panose="02020603050405020304" pitchFamily="18" charset="0"/>
              </a:rPr>
            </a:br>
            <a:endParaRPr lang="en-IN" dirty="0"/>
          </a:p>
        </p:txBody>
      </p:sp>
      <p:pic>
        <p:nvPicPr>
          <p:cNvPr id="7" name="Picture 6">
            <a:extLst>
              <a:ext uri="{FF2B5EF4-FFF2-40B4-BE49-F238E27FC236}">
                <a16:creationId xmlns:a16="http://schemas.microsoft.com/office/drawing/2014/main" id="{FDCEC514-5948-1B59-9F5A-508E38839446}"/>
              </a:ext>
            </a:extLst>
          </p:cNvPr>
          <p:cNvPicPr>
            <a:picLocks noChangeAspect="1"/>
          </p:cNvPicPr>
          <p:nvPr/>
        </p:nvPicPr>
        <p:blipFill>
          <a:blip r:embed="rId2"/>
          <a:stretch>
            <a:fillRect/>
          </a:stretch>
        </p:blipFill>
        <p:spPr>
          <a:xfrm>
            <a:off x="6300316" y="1302327"/>
            <a:ext cx="5810251" cy="4174164"/>
          </a:xfrm>
          <a:prstGeom prst="rect">
            <a:avLst/>
          </a:prstGeom>
        </p:spPr>
      </p:pic>
      <p:pic>
        <p:nvPicPr>
          <p:cNvPr id="8" name="Picture 7">
            <a:extLst>
              <a:ext uri="{FF2B5EF4-FFF2-40B4-BE49-F238E27FC236}">
                <a16:creationId xmlns:a16="http://schemas.microsoft.com/office/drawing/2014/main" id="{9D2BD8D0-CD2F-58A4-7EA9-F79AFFB3101C}"/>
              </a:ext>
            </a:extLst>
          </p:cNvPr>
          <p:cNvPicPr>
            <a:picLocks noChangeAspect="1"/>
          </p:cNvPicPr>
          <p:nvPr/>
        </p:nvPicPr>
        <p:blipFill>
          <a:blip r:embed="rId3"/>
          <a:stretch>
            <a:fillRect/>
          </a:stretch>
        </p:blipFill>
        <p:spPr>
          <a:xfrm>
            <a:off x="81433" y="1302327"/>
            <a:ext cx="6218883" cy="4174164"/>
          </a:xfrm>
          <a:prstGeom prst="rect">
            <a:avLst/>
          </a:prstGeom>
        </p:spPr>
      </p:pic>
    </p:spTree>
    <p:extLst>
      <p:ext uri="{BB962C8B-B14F-4D97-AF65-F5344CB8AC3E}">
        <p14:creationId xmlns:p14="http://schemas.microsoft.com/office/powerpoint/2010/main" val="27746187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5665D4D-8A1A-83B6-D940-55698F194186}"/>
              </a:ext>
            </a:extLst>
          </p:cNvPr>
          <p:cNvSpPr txBox="1"/>
          <p:nvPr/>
        </p:nvSpPr>
        <p:spPr>
          <a:xfrm>
            <a:off x="957654" y="634236"/>
            <a:ext cx="9317953" cy="646331"/>
          </a:xfrm>
          <a:prstGeom prst="rect">
            <a:avLst/>
          </a:prstGeom>
          <a:noFill/>
        </p:spPr>
        <p:txBody>
          <a:bodyPr wrap="square" rtlCol="0">
            <a:spAutoFit/>
          </a:bodyPr>
          <a:lstStyle/>
          <a:p>
            <a:r>
              <a:rPr lang="en-US" sz="3600" b="1" dirty="0">
                <a:solidFill>
                  <a:schemeClr val="tx1"/>
                </a:solidFill>
                <a:effectLst/>
                <a:latin typeface="Times New Roman" panose="02020603050405020304" pitchFamily="18" charset="0"/>
                <a:ea typeface="Times New Roman" panose="02020603050405020304" pitchFamily="18" charset="0"/>
              </a:rPr>
              <a:t>CONCLUSION</a:t>
            </a:r>
            <a:endParaRPr lang="en-IN" sz="3600" b="1" dirty="0"/>
          </a:p>
        </p:txBody>
      </p:sp>
      <p:sp>
        <p:nvSpPr>
          <p:cNvPr id="3" name="TextBox 2">
            <a:extLst>
              <a:ext uri="{FF2B5EF4-FFF2-40B4-BE49-F238E27FC236}">
                <a16:creationId xmlns:a16="http://schemas.microsoft.com/office/drawing/2014/main" id="{9304FC45-042A-AC2C-10E2-A94411D296F3}"/>
              </a:ext>
            </a:extLst>
          </p:cNvPr>
          <p:cNvSpPr txBox="1"/>
          <p:nvPr/>
        </p:nvSpPr>
        <p:spPr>
          <a:xfrm>
            <a:off x="957654" y="1739621"/>
            <a:ext cx="9465547" cy="2985433"/>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In my field of research, I have observed that LSTM, unlike ARIMA, can handle multiple columns of data and can benefit from training with a larger number of epochs. </a:t>
            </a:r>
          </a:p>
          <a:p>
            <a:pPr marL="285750" indent="-285750" algn="just">
              <a:buFont typeface="Arial" panose="020B0604020202020204" pitchFamily="34" charset="0"/>
              <a:buChar char="•"/>
            </a:pPr>
            <a:endParaRPr lang="en-US" sz="2400" dirty="0">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Consequently, when unveiling new features, I have found that incorporating multiple features with LSTM yields more accurate predictions compared to using a single feature with ARIMA.</a:t>
            </a:r>
          </a:p>
          <a:p>
            <a:pPr marL="285750" indent="-285750" algn="just">
              <a:buFont typeface="Arial" panose="020B0604020202020204" pitchFamily="34" charset="0"/>
              <a:buChar char="•"/>
            </a:pPr>
            <a:endParaRPr lang="en-IN" sz="2000" dirty="0"/>
          </a:p>
        </p:txBody>
      </p:sp>
    </p:spTree>
    <p:extLst>
      <p:ext uri="{BB962C8B-B14F-4D97-AF65-F5344CB8AC3E}">
        <p14:creationId xmlns:p14="http://schemas.microsoft.com/office/powerpoint/2010/main" val="21662223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5665D4D-8A1A-83B6-D940-55698F194186}"/>
              </a:ext>
            </a:extLst>
          </p:cNvPr>
          <p:cNvSpPr txBox="1"/>
          <p:nvPr/>
        </p:nvSpPr>
        <p:spPr>
          <a:xfrm>
            <a:off x="924447" y="665882"/>
            <a:ext cx="9582273" cy="646331"/>
          </a:xfrm>
          <a:prstGeom prst="rect">
            <a:avLst/>
          </a:prstGeom>
          <a:noFill/>
        </p:spPr>
        <p:txBody>
          <a:bodyPr wrap="square" rtlCol="0">
            <a:spAutoFit/>
          </a:bodyPr>
          <a:lstStyle/>
          <a:p>
            <a:r>
              <a:rPr lang="en-US" sz="3600" b="1" dirty="0">
                <a:solidFill>
                  <a:schemeClr val="tx1"/>
                </a:solidFill>
                <a:effectLst/>
                <a:latin typeface="Times New Roman" panose="02020603050405020304" pitchFamily="18" charset="0"/>
                <a:ea typeface="Times New Roman" panose="02020603050405020304" pitchFamily="18" charset="0"/>
              </a:rPr>
              <a:t>FUTURE  WORK</a:t>
            </a:r>
            <a:endParaRPr lang="en-IN" sz="3600" b="1" dirty="0"/>
          </a:p>
        </p:txBody>
      </p:sp>
      <p:sp>
        <p:nvSpPr>
          <p:cNvPr id="5" name="TextBox 4">
            <a:extLst>
              <a:ext uri="{FF2B5EF4-FFF2-40B4-BE49-F238E27FC236}">
                <a16:creationId xmlns:a16="http://schemas.microsoft.com/office/drawing/2014/main" id="{47E4F561-ECC8-7442-9DCC-B15E5C4F1FF7}"/>
              </a:ext>
            </a:extLst>
          </p:cNvPr>
          <p:cNvSpPr txBox="1"/>
          <p:nvPr/>
        </p:nvSpPr>
        <p:spPr>
          <a:xfrm>
            <a:off x="924447" y="1708220"/>
            <a:ext cx="9317953" cy="2646878"/>
          </a:xfrm>
          <a:prstGeom prst="rect">
            <a:avLst/>
          </a:prstGeom>
          <a:noFill/>
        </p:spPr>
        <p:txBody>
          <a:bodyPr wrap="square" rtlCol="0">
            <a:spAutoFit/>
          </a:bodyPr>
          <a:lstStyle/>
          <a:p>
            <a:pPr marL="342900" indent="-342900" algn="just">
              <a:buFont typeface="Arial" panose="020B0604020202020204" pitchFamily="34" charset="0"/>
              <a:buChar char="•"/>
            </a:pPr>
            <a:r>
              <a:rPr lang="en-US" sz="2400" spc="-10" dirty="0">
                <a:effectLst/>
                <a:latin typeface="Times New Roman" panose="02020603050405020304" pitchFamily="18" charset="0"/>
                <a:ea typeface="Times New Roman" panose="02020603050405020304" pitchFamily="18" charset="0"/>
              </a:rPr>
              <a:t>By conducting analysis with an expanded set of features, the aim is to identify the important and useful features for stock market prediction. </a:t>
            </a:r>
          </a:p>
          <a:p>
            <a:pPr marL="342900" indent="-342900" algn="just">
              <a:buFont typeface="Arial" panose="020B0604020202020204" pitchFamily="34" charset="0"/>
              <a:buChar char="•"/>
            </a:pPr>
            <a:endParaRPr lang="en-US" sz="2400" spc="-10" dirty="0">
              <a:effectLst/>
              <a:latin typeface="Times New Roman" panose="02020603050405020304" pitchFamily="18" charset="0"/>
              <a:ea typeface="Times New Roman" panose="02020603050405020304" pitchFamily="18" charset="0"/>
            </a:endParaRPr>
          </a:p>
          <a:p>
            <a:pPr marL="342900" indent="-342900" algn="just">
              <a:buFont typeface="Arial" panose="020B0604020202020204" pitchFamily="34" charset="0"/>
              <a:buChar char="•"/>
            </a:pPr>
            <a:r>
              <a:rPr lang="en-US" sz="2400" spc="-10" dirty="0">
                <a:effectLst/>
                <a:latin typeface="Times New Roman" panose="02020603050405020304" pitchFamily="18" charset="0"/>
                <a:ea typeface="Times New Roman" panose="02020603050405020304" pitchFamily="18" charset="0"/>
              </a:rPr>
              <a:t>Additionally, the objective is to determine the optimal combination of these features that yields the most accurate predictions for stock market analysis</a:t>
            </a:r>
            <a:r>
              <a:rPr lang="en-US" sz="2800" spc="-10" dirty="0">
                <a:effectLst/>
                <a:latin typeface="Times New Roman" panose="02020603050405020304" pitchFamily="18" charset="0"/>
                <a:ea typeface="Times New Roman" panose="02020603050405020304" pitchFamily="18" charset="0"/>
              </a:rPr>
              <a:t>.</a:t>
            </a:r>
            <a:endParaRPr lang="en-IN" sz="2800" dirty="0">
              <a:effectLst/>
              <a:latin typeface="Times New Roman" panose="02020603050405020304" pitchFamily="18" charset="0"/>
              <a:ea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33055498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F3851-CDA7-023B-EA5D-26B4DB76F7FA}"/>
              </a:ext>
            </a:extLst>
          </p:cNvPr>
          <p:cNvSpPr>
            <a:spLocks noGrp="1"/>
          </p:cNvSpPr>
          <p:nvPr>
            <p:ph type="ctrTitle"/>
          </p:nvPr>
        </p:nvSpPr>
        <p:spPr>
          <a:xfrm>
            <a:off x="1396230" y="1302327"/>
            <a:ext cx="7766936" cy="775856"/>
          </a:xfrm>
        </p:spPr>
        <p:txBody>
          <a:bodyPr>
            <a:normAutofit fontScale="90000"/>
          </a:bodyPr>
          <a:lstStyle/>
          <a:p>
            <a:pPr algn="ctr"/>
            <a:br>
              <a:rPr lang="en-IN" sz="1800" dirty="0">
                <a:effectLst/>
                <a:latin typeface="Times New Roman" panose="02020603050405020304" pitchFamily="18" charset="0"/>
                <a:ea typeface="Times New Roman" panose="02020603050405020304" pitchFamily="18" charset="0"/>
              </a:rPr>
            </a:br>
            <a:endParaRPr lang="en-IN" dirty="0"/>
          </a:p>
        </p:txBody>
      </p:sp>
      <p:sp>
        <p:nvSpPr>
          <p:cNvPr id="6" name="TextBox 5">
            <a:extLst>
              <a:ext uri="{FF2B5EF4-FFF2-40B4-BE49-F238E27FC236}">
                <a16:creationId xmlns:a16="http://schemas.microsoft.com/office/drawing/2014/main" id="{F5665D4D-8A1A-83B6-D940-55698F194186}"/>
              </a:ext>
            </a:extLst>
          </p:cNvPr>
          <p:cNvSpPr txBox="1"/>
          <p:nvPr/>
        </p:nvSpPr>
        <p:spPr>
          <a:xfrm>
            <a:off x="972413" y="437110"/>
            <a:ext cx="9317953"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REFERENCE</a:t>
            </a:r>
            <a:endParaRPr lang="en-IN" sz="3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697ED34-B316-27E8-DE49-BB96E42046E4}"/>
              </a:ext>
            </a:extLst>
          </p:cNvPr>
          <p:cNvSpPr txBox="1"/>
          <p:nvPr/>
        </p:nvSpPr>
        <p:spPr>
          <a:xfrm>
            <a:off x="1148023" y="1582895"/>
            <a:ext cx="9402981" cy="3785652"/>
          </a:xfrm>
          <a:prstGeom prst="rect">
            <a:avLst/>
          </a:prstGeom>
          <a:noFill/>
        </p:spPr>
        <p:txBody>
          <a:bodyPr wrap="square" rtlCol="0">
            <a:spAutoFit/>
          </a:bodyPr>
          <a:lstStyle/>
          <a:p>
            <a:pPr marL="228600" indent="-228600" algn="just">
              <a:spcBef>
                <a:spcPts val="805"/>
              </a:spcBef>
              <a:buSzPts val="1200"/>
              <a:buFont typeface="Arial MT"/>
              <a:buAutoNum type="arabicPeriod"/>
              <a:tabLst>
                <a:tab pos="270510" algn="l"/>
                <a:tab pos="558800" algn="l"/>
              </a:tabLst>
            </a:pPr>
            <a:r>
              <a:rPr lang="en-US" sz="2000" dirty="0">
                <a:effectLst/>
                <a:latin typeface="Times New Roman" panose="02020603050405020304" pitchFamily="18" charset="0"/>
                <a:ea typeface="Arial MT"/>
                <a:cs typeface="Times New Roman" panose="02020603050405020304" pitchFamily="18" charset="0"/>
              </a:rPr>
              <a:t>https://www.sciencedirect.com/science/article/abs/pii/S1568494621009947</a:t>
            </a:r>
            <a:endParaRPr lang="en-IN" sz="2000" dirty="0">
              <a:effectLst/>
              <a:latin typeface="Times New Roman" panose="02020603050405020304" pitchFamily="18" charset="0"/>
              <a:ea typeface="Arial MT"/>
              <a:cs typeface="Times New Roman" panose="02020603050405020304" pitchFamily="18" charset="0"/>
            </a:endParaRPr>
          </a:p>
          <a:p>
            <a:pPr marL="228600" marR="279400" indent="-228600" algn="just">
              <a:lnSpc>
                <a:spcPct val="150000"/>
              </a:lnSpc>
              <a:spcBef>
                <a:spcPts val="300"/>
              </a:spcBef>
              <a:buSzPts val="1200"/>
              <a:buFont typeface="Arial MT"/>
              <a:buAutoNum type="arabicPeriod"/>
              <a:tabLst>
                <a:tab pos="270510" algn="l"/>
                <a:tab pos="558800" algn="l"/>
              </a:tabLst>
            </a:pPr>
            <a:r>
              <a:rPr lang="en-US" sz="2000" dirty="0">
                <a:effectLst/>
                <a:latin typeface="Times New Roman" panose="02020603050405020304" pitchFamily="18" charset="0"/>
                <a:ea typeface="Arial MT"/>
                <a:cs typeface="Times New Roman" panose="02020603050405020304" pitchFamily="18" charset="0"/>
              </a:rPr>
              <a:t>G.J. </a:t>
            </a:r>
            <a:r>
              <a:rPr lang="en-US" sz="2000" dirty="0" err="1">
                <a:effectLst/>
                <a:latin typeface="Times New Roman" panose="02020603050405020304" pitchFamily="18" charset="0"/>
                <a:ea typeface="Arial MT"/>
                <a:cs typeface="Times New Roman" panose="02020603050405020304" pitchFamily="18" charset="0"/>
              </a:rPr>
              <a:t>Deboeck</a:t>
            </a:r>
            <a:r>
              <a:rPr lang="en-US" sz="2000" dirty="0">
                <a:effectLst/>
                <a:latin typeface="Times New Roman" panose="02020603050405020304" pitchFamily="18" charset="0"/>
                <a:ea typeface="Arial MT"/>
                <a:cs typeface="Times New Roman" panose="02020603050405020304" pitchFamily="18" charset="0"/>
              </a:rPr>
              <a:t>, Trading on the Edge: Neural, Genetic, and Fuzzy Systems for Chaotic Financial Markets, Wiley, New York, 1994</a:t>
            </a:r>
            <a:endParaRPr lang="en-IN" sz="2000" dirty="0">
              <a:effectLst/>
              <a:latin typeface="Times New Roman" panose="02020603050405020304" pitchFamily="18" charset="0"/>
              <a:ea typeface="Arial MT"/>
              <a:cs typeface="Times New Roman" panose="02020603050405020304" pitchFamily="18" charset="0"/>
            </a:endParaRPr>
          </a:p>
          <a:p>
            <a:pPr marL="228600" indent="-228600" algn="just">
              <a:spcBef>
                <a:spcPts val="690"/>
              </a:spcBef>
              <a:buSzPts val="1200"/>
              <a:buFont typeface="Arial MT"/>
              <a:buAutoNum type="arabicPeriod"/>
              <a:tabLst>
                <a:tab pos="270510" algn="l"/>
                <a:tab pos="558800" algn="l"/>
              </a:tabLst>
            </a:pPr>
            <a:r>
              <a:rPr lang="en-US" sz="2000" dirty="0">
                <a:effectLst/>
                <a:latin typeface="Times New Roman" panose="02020603050405020304" pitchFamily="18" charset="0"/>
                <a:ea typeface="Arial MT"/>
                <a:cs typeface="Times New Roman" panose="02020603050405020304" pitchFamily="18" charset="0"/>
              </a:rPr>
              <a:t>T.H. Nguyen, K. Shirai, J. </a:t>
            </a:r>
            <a:r>
              <a:rPr lang="en-US" sz="2000" dirty="0" err="1">
                <a:effectLst/>
                <a:latin typeface="Times New Roman" panose="02020603050405020304" pitchFamily="18" charset="0"/>
                <a:ea typeface="Arial MT"/>
                <a:cs typeface="Times New Roman" panose="02020603050405020304" pitchFamily="18" charset="0"/>
              </a:rPr>
              <a:t>Velcin</a:t>
            </a:r>
            <a:r>
              <a:rPr lang="en-US" sz="2000" dirty="0">
                <a:effectLst/>
                <a:latin typeface="Times New Roman" panose="02020603050405020304" pitchFamily="18" charset="0"/>
                <a:ea typeface="Arial MT"/>
                <a:cs typeface="Times New Roman" panose="02020603050405020304" pitchFamily="18" charset="0"/>
              </a:rPr>
              <a:t>, Sentiment analysis on social media for stock movement prediction, Expert Syst. Appl. 42 (24) (2015) 9603–9611.</a:t>
            </a:r>
            <a:endParaRPr lang="en-IN" sz="2000" dirty="0">
              <a:effectLst/>
              <a:latin typeface="Times New Roman" panose="02020603050405020304" pitchFamily="18" charset="0"/>
              <a:ea typeface="Arial MT"/>
              <a:cs typeface="Times New Roman" panose="02020603050405020304" pitchFamily="18" charset="0"/>
            </a:endParaRPr>
          </a:p>
          <a:p>
            <a:pPr marL="228600" indent="-228600" algn="just">
              <a:spcBef>
                <a:spcPts val="690"/>
              </a:spcBef>
              <a:buSzPts val="1200"/>
              <a:buFont typeface="Arial MT"/>
              <a:buAutoNum type="arabicPeriod"/>
              <a:tabLst>
                <a:tab pos="270510" algn="l"/>
                <a:tab pos="558800" algn="l"/>
              </a:tabLst>
            </a:pPr>
            <a:r>
              <a:rPr lang="en-US" sz="2000" dirty="0">
                <a:effectLst/>
                <a:latin typeface="Times New Roman" panose="02020603050405020304" pitchFamily="18" charset="0"/>
                <a:ea typeface="Arial MT"/>
                <a:cs typeface="Times New Roman" panose="02020603050405020304" pitchFamily="18" charset="0"/>
              </a:rPr>
              <a:t> S. Karasu, A. </a:t>
            </a:r>
            <a:r>
              <a:rPr lang="en-US" sz="2000" dirty="0" err="1">
                <a:effectLst/>
                <a:latin typeface="Times New Roman" panose="02020603050405020304" pitchFamily="18" charset="0"/>
                <a:ea typeface="Arial MT"/>
                <a:cs typeface="Times New Roman" panose="02020603050405020304" pitchFamily="18" charset="0"/>
              </a:rPr>
              <a:t>Altan</a:t>
            </a:r>
            <a:r>
              <a:rPr lang="en-US" sz="2000" dirty="0">
                <a:effectLst/>
                <a:latin typeface="Times New Roman" panose="02020603050405020304" pitchFamily="18" charset="0"/>
                <a:ea typeface="Arial MT"/>
                <a:cs typeface="Times New Roman" panose="02020603050405020304" pitchFamily="18" charset="0"/>
              </a:rPr>
              <a:t>, S. </a:t>
            </a:r>
            <a:r>
              <a:rPr lang="en-US" sz="2000" dirty="0" err="1">
                <a:effectLst/>
                <a:latin typeface="Times New Roman" panose="02020603050405020304" pitchFamily="18" charset="0"/>
                <a:ea typeface="Arial MT"/>
                <a:cs typeface="Times New Roman" panose="02020603050405020304" pitchFamily="18" charset="0"/>
              </a:rPr>
              <a:t>Bekiros</a:t>
            </a:r>
            <a:r>
              <a:rPr lang="en-US" sz="2000" dirty="0">
                <a:effectLst/>
                <a:latin typeface="Times New Roman" panose="02020603050405020304" pitchFamily="18" charset="0"/>
                <a:ea typeface="Arial MT"/>
                <a:cs typeface="Times New Roman" panose="02020603050405020304" pitchFamily="18" charset="0"/>
              </a:rPr>
              <a:t>, W. Ahmad, A new forecasting model with wrapper-based feature selection approach using multi-objective optimization technique for chaotic crude oil time series, Energy 212 (2020) 118750</a:t>
            </a:r>
            <a:endParaRPr lang="en-IN" sz="2000" dirty="0">
              <a:effectLst/>
              <a:latin typeface="Times New Roman" panose="02020603050405020304" pitchFamily="18" charset="0"/>
              <a:ea typeface="Arial MT"/>
              <a:cs typeface="Times New Roman" panose="02020603050405020304" pitchFamily="18" charset="0"/>
            </a:endParaRPr>
          </a:p>
          <a:p>
            <a:pPr marL="228600" indent="-228600" algn="just">
              <a:spcBef>
                <a:spcPts val="690"/>
              </a:spcBef>
              <a:buSzPts val="1200"/>
              <a:buFont typeface="Arial MT"/>
              <a:buAutoNum type="arabicPeriod"/>
              <a:tabLst>
                <a:tab pos="270510" algn="l"/>
                <a:tab pos="558800" algn="l"/>
              </a:tabLst>
            </a:pPr>
            <a:r>
              <a:rPr lang="en-US" sz="2000" dirty="0">
                <a:effectLst/>
                <a:latin typeface="Times New Roman" panose="02020603050405020304" pitchFamily="18" charset="0"/>
                <a:ea typeface="Arial MT"/>
                <a:cs typeface="Times New Roman" panose="02020603050405020304" pitchFamily="18" charset="0"/>
              </a:rPr>
              <a:t>A. </a:t>
            </a:r>
            <a:r>
              <a:rPr lang="en-US" sz="2000" dirty="0" err="1">
                <a:effectLst/>
                <a:latin typeface="Times New Roman" panose="02020603050405020304" pitchFamily="18" charset="0"/>
                <a:ea typeface="Arial MT"/>
                <a:cs typeface="Times New Roman" panose="02020603050405020304" pitchFamily="18" charset="0"/>
              </a:rPr>
              <a:t>Altan</a:t>
            </a:r>
            <a:r>
              <a:rPr lang="en-US" sz="2000" dirty="0">
                <a:effectLst/>
                <a:latin typeface="Times New Roman" panose="02020603050405020304" pitchFamily="18" charset="0"/>
                <a:ea typeface="Arial MT"/>
                <a:cs typeface="Times New Roman" panose="02020603050405020304" pitchFamily="18" charset="0"/>
              </a:rPr>
              <a:t>, S. Karasu, The effect of kernel values in support vector machine to forecasting performance of financial time series, J. </a:t>
            </a:r>
            <a:r>
              <a:rPr lang="en-US" sz="2000" dirty="0" err="1">
                <a:effectLst/>
                <a:latin typeface="Times New Roman" panose="02020603050405020304" pitchFamily="18" charset="0"/>
                <a:ea typeface="Arial MT"/>
                <a:cs typeface="Times New Roman" panose="02020603050405020304" pitchFamily="18" charset="0"/>
              </a:rPr>
              <a:t>Cogn</a:t>
            </a:r>
            <a:r>
              <a:rPr lang="en-US" sz="2000" dirty="0">
                <a:effectLst/>
                <a:latin typeface="Times New Roman" panose="02020603050405020304" pitchFamily="18" charset="0"/>
                <a:ea typeface="Arial MT"/>
                <a:cs typeface="Times New Roman" panose="02020603050405020304" pitchFamily="18" charset="0"/>
              </a:rPr>
              <a:t>. Syst. 4 (1) (2019) 17–21</a:t>
            </a:r>
            <a:endParaRPr lang="en-IN" sz="2000" dirty="0">
              <a:effectLst/>
              <a:latin typeface="Times New Roman" panose="02020603050405020304" pitchFamily="18" charset="0"/>
              <a:ea typeface="Arial MT"/>
              <a:cs typeface="Times New Roman" panose="02020603050405020304" pitchFamily="18" charset="0"/>
            </a:endParaRPr>
          </a:p>
        </p:txBody>
      </p:sp>
    </p:spTree>
    <p:extLst>
      <p:ext uri="{BB962C8B-B14F-4D97-AF65-F5344CB8AC3E}">
        <p14:creationId xmlns:p14="http://schemas.microsoft.com/office/powerpoint/2010/main" val="19840775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F3851-CDA7-023B-EA5D-26B4DB76F7FA}"/>
              </a:ext>
            </a:extLst>
          </p:cNvPr>
          <p:cNvSpPr>
            <a:spLocks noGrp="1"/>
          </p:cNvSpPr>
          <p:nvPr>
            <p:ph type="ctrTitle"/>
          </p:nvPr>
        </p:nvSpPr>
        <p:spPr>
          <a:xfrm>
            <a:off x="1396230" y="1302327"/>
            <a:ext cx="7766936" cy="775856"/>
          </a:xfrm>
        </p:spPr>
        <p:txBody>
          <a:bodyPr>
            <a:normAutofit fontScale="90000"/>
          </a:bodyPr>
          <a:lstStyle/>
          <a:p>
            <a:pPr algn="ctr"/>
            <a:br>
              <a:rPr lang="en-IN" sz="1800" dirty="0">
                <a:effectLst/>
                <a:latin typeface="Times New Roman" panose="02020603050405020304" pitchFamily="18" charset="0"/>
                <a:ea typeface="Times New Roman" panose="02020603050405020304" pitchFamily="18" charset="0"/>
              </a:rPr>
            </a:br>
            <a:endParaRPr lang="en-IN" dirty="0"/>
          </a:p>
        </p:txBody>
      </p:sp>
      <p:sp>
        <p:nvSpPr>
          <p:cNvPr id="6" name="TextBox 5">
            <a:extLst>
              <a:ext uri="{FF2B5EF4-FFF2-40B4-BE49-F238E27FC236}">
                <a16:creationId xmlns:a16="http://schemas.microsoft.com/office/drawing/2014/main" id="{F5665D4D-8A1A-83B6-D940-55698F194186}"/>
              </a:ext>
            </a:extLst>
          </p:cNvPr>
          <p:cNvSpPr txBox="1"/>
          <p:nvPr/>
        </p:nvSpPr>
        <p:spPr>
          <a:xfrm>
            <a:off x="967703" y="2372601"/>
            <a:ext cx="9317953" cy="1015663"/>
          </a:xfrm>
          <a:prstGeom prst="rect">
            <a:avLst/>
          </a:prstGeom>
          <a:noFill/>
        </p:spPr>
        <p:txBody>
          <a:bodyPr wrap="square" rtlCol="0">
            <a:spAutoFit/>
          </a:bodyPr>
          <a:lstStyle/>
          <a:p>
            <a:pPr algn="ctr"/>
            <a:r>
              <a:rPr lang="en-US" sz="6000" dirty="0">
                <a:latin typeface="Times New Roman" panose="02020603050405020304" pitchFamily="18" charset="0"/>
              </a:rPr>
              <a:t>Thank you</a:t>
            </a:r>
            <a:endParaRPr lang="en-IN" sz="6000" dirty="0"/>
          </a:p>
        </p:txBody>
      </p:sp>
    </p:spTree>
    <p:extLst>
      <p:ext uri="{BB962C8B-B14F-4D97-AF65-F5344CB8AC3E}">
        <p14:creationId xmlns:p14="http://schemas.microsoft.com/office/powerpoint/2010/main" val="17014511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5665D4D-8A1A-83B6-D940-55698F194186}"/>
              </a:ext>
            </a:extLst>
          </p:cNvPr>
          <p:cNvSpPr txBox="1"/>
          <p:nvPr/>
        </p:nvSpPr>
        <p:spPr>
          <a:xfrm>
            <a:off x="584122" y="188022"/>
            <a:ext cx="10487748"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052EF768-5438-CF5B-07A2-B12FDDBD2C15}"/>
              </a:ext>
            </a:extLst>
          </p:cNvPr>
          <p:cNvSpPr txBox="1"/>
          <p:nvPr/>
        </p:nvSpPr>
        <p:spPr>
          <a:xfrm>
            <a:off x="523683" y="1069834"/>
            <a:ext cx="10891243" cy="5324535"/>
          </a:xfrm>
          <a:prstGeom prst="rect">
            <a:avLst/>
          </a:prstGeom>
          <a:noFill/>
        </p:spPr>
        <p:txBody>
          <a:bodyPr wrap="square" rtlCol="0">
            <a:spAutoFit/>
          </a:bodyPr>
          <a:lstStyle/>
          <a:p>
            <a:pPr marL="285750" indent="-285750" algn="just">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This research study focuses on comparing the predictive abilities of Long Short-Term Memory (LSTM) and Autoregressive Integrated Moving Average (ARIMA) techniques in forecasting stock market trends.</a:t>
            </a:r>
            <a:endParaRPr lang="en-US" sz="20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The study explores various features derived from different aspects of market data, including Open, Close, High, and Low prices, to identify the most informative indicators for accurate prediction of stock market behavior.</a:t>
            </a:r>
          </a:p>
          <a:p>
            <a:pPr marL="285750" indent="-285750" algn="just">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LSTM, a type of recurrent neural network, is known for capturing long-term dependencies in sequential data, while ARIMA is a classical time series model that captures autoregressive and moving average components.</a:t>
            </a:r>
          </a:p>
          <a:p>
            <a:pPr marL="285750" indent="-285750" algn="just">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The research conducts an extensive experimental analysis to examine the strengths and weaknesses of LSTM and ARIMA models in handling the complexities of stock market data. Performance evaluation of these models is conducted across different market conditions and time periods to provide insights into their relative capabilities.</a:t>
            </a:r>
          </a:p>
          <a:p>
            <a:pPr marL="285750" indent="-285750" algn="just">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The findings of this research will contribute to the field of stock market prediction by emphasizing the importance of feature exploration and model selection.</a:t>
            </a:r>
          </a:p>
          <a:p>
            <a:pPr marL="285750" indent="-285750" algn="just">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Investors and financial professionals can benefit from the research findings by making more informed decisions based on reliable stock market predictions.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92592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29083" y="207562"/>
            <a:ext cx="9956775" cy="571500"/>
          </a:xfrm>
        </p:spPr>
        <p:txBody>
          <a:bodyPr>
            <a:noAutofit/>
          </a:bodyPr>
          <a:lstStyle/>
          <a:p>
            <a:r>
              <a:rPr lang="en-US" b="1" dirty="0">
                <a:latin typeface="Times New Roman" panose="02020603050405020304" pitchFamily="18" charset="0"/>
              </a:rPr>
              <a:t>Indicators</a:t>
            </a:r>
            <a:endParaRPr lang="en-IN" b="1" dirty="0"/>
          </a:p>
        </p:txBody>
      </p:sp>
      <p:sp>
        <p:nvSpPr>
          <p:cNvPr id="4" name="Content Placeholder 3"/>
          <p:cNvSpPr>
            <a:spLocks noGrp="1"/>
          </p:cNvSpPr>
          <p:nvPr>
            <p:ph sz="half" idx="1"/>
          </p:nvPr>
        </p:nvSpPr>
        <p:spPr>
          <a:xfrm>
            <a:off x="724119" y="1882693"/>
            <a:ext cx="4995334" cy="4901671"/>
          </a:xfrm>
        </p:spPr>
        <p:txBody>
          <a:bodyPr>
            <a:noAutofit/>
          </a:bodyPr>
          <a:lstStyle/>
          <a:p>
            <a:pPr lvl="1">
              <a:spcBef>
                <a:spcPts val="300"/>
              </a:spcBef>
              <a:buSzPts val="1100"/>
              <a:tabLst>
                <a:tab pos="270510" algn="l"/>
                <a:tab pos="555625" algn="l"/>
                <a:tab pos="6044565" algn="r"/>
              </a:tabLst>
            </a:pPr>
            <a:r>
              <a:rPr lang="en-US" sz="2000" spc="-5" dirty="0">
                <a:latin typeface="Times New Roman" panose="02020603050405020304" pitchFamily="18" charset="0"/>
                <a:ea typeface="Arial MT"/>
                <a:cs typeface="Times New Roman" panose="02020603050405020304" pitchFamily="18" charset="0"/>
              </a:rPr>
              <a:t>Moving Average	</a:t>
            </a:r>
            <a:endParaRPr lang="en-IN" sz="2000" spc="-5" dirty="0">
              <a:latin typeface="Times New Roman" panose="02020603050405020304" pitchFamily="18" charset="0"/>
              <a:ea typeface="Arial MT"/>
              <a:cs typeface="Times New Roman" panose="02020603050405020304" pitchFamily="18" charset="0"/>
            </a:endParaRPr>
          </a:p>
          <a:p>
            <a:pPr lvl="1">
              <a:spcBef>
                <a:spcPts val="300"/>
              </a:spcBef>
              <a:buSzPts val="1100"/>
              <a:tabLst>
                <a:tab pos="270510" algn="l"/>
                <a:tab pos="555625" algn="l"/>
                <a:tab pos="6044565" algn="r"/>
              </a:tabLst>
            </a:pPr>
            <a:r>
              <a:rPr lang="en-US" sz="2000" spc="-5" dirty="0">
                <a:latin typeface="Times New Roman" panose="02020603050405020304" pitchFamily="18" charset="0"/>
                <a:ea typeface="Arial MT"/>
                <a:cs typeface="Times New Roman" panose="02020603050405020304" pitchFamily="18" charset="0"/>
              </a:rPr>
              <a:t>Exponential Moving Average</a:t>
            </a:r>
            <a:endParaRPr lang="en-IN" sz="2000" spc="-5" dirty="0">
              <a:latin typeface="Times New Roman" panose="02020603050405020304" pitchFamily="18" charset="0"/>
              <a:ea typeface="Arial MT"/>
              <a:cs typeface="Times New Roman" panose="02020603050405020304" pitchFamily="18" charset="0"/>
            </a:endParaRPr>
          </a:p>
          <a:p>
            <a:pPr lvl="1">
              <a:spcBef>
                <a:spcPts val="300"/>
              </a:spcBef>
              <a:buSzPts val="1100"/>
              <a:tabLst>
                <a:tab pos="270510" algn="l"/>
                <a:tab pos="563245" algn="l"/>
                <a:tab pos="6044565" algn="r"/>
              </a:tabLst>
            </a:pPr>
            <a:r>
              <a:rPr lang="en-US" sz="2000" spc="-5" dirty="0">
                <a:latin typeface="Times New Roman" panose="02020603050405020304" pitchFamily="18" charset="0"/>
                <a:ea typeface="Arial MT"/>
                <a:cs typeface="Times New Roman" panose="02020603050405020304" pitchFamily="18" charset="0"/>
              </a:rPr>
              <a:t>Moving Average Convergence Divergence	</a:t>
            </a:r>
            <a:endParaRPr lang="en-IN" sz="2000" spc="-5" dirty="0">
              <a:latin typeface="Times New Roman" panose="02020603050405020304" pitchFamily="18" charset="0"/>
              <a:ea typeface="Arial MT"/>
              <a:cs typeface="Times New Roman" panose="02020603050405020304" pitchFamily="18" charset="0"/>
            </a:endParaRPr>
          </a:p>
          <a:p>
            <a:pPr lvl="1">
              <a:spcBef>
                <a:spcPts val="300"/>
              </a:spcBef>
              <a:buSzPts val="1100"/>
              <a:tabLst>
                <a:tab pos="270510" algn="l"/>
                <a:tab pos="563245" algn="l"/>
                <a:tab pos="6044565" algn="r"/>
              </a:tabLst>
            </a:pPr>
            <a:r>
              <a:rPr lang="en-IN" sz="2000" spc="-5" dirty="0">
                <a:latin typeface="Times New Roman" panose="02020603050405020304" pitchFamily="18" charset="0"/>
                <a:ea typeface="Arial MT"/>
                <a:cs typeface="Times New Roman" panose="02020603050405020304" pitchFamily="18" charset="0"/>
              </a:rPr>
              <a:t>Relative</a:t>
            </a:r>
            <a:r>
              <a:rPr lang="en-US" sz="2000" spc="-5" dirty="0">
                <a:latin typeface="Times New Roman" panose="02020603050405020304" pitchFamily="18" charset="0"/>
                <a:ea typeface="Arial MT"/>
                <a:cs typeface="Times New Roman" panose="02020603050405020304" pitchFamily="18" charset="0"/>
              </a:rPr>
              <a:t> Strength Index	</a:t>
            </a:r>
            <a:endParaRPr lang="en-IN" sz="2000" spc="-5" dirty="0">
              <a:latin typeface="Times New Roman" panose="02020603050405020304" pitchFamily="18" charset="0"/>
              <a:ea typeface="Arial MT"/>
              <a:cs typeface="Times New Roman" panose="02020603050405020304" pitchFamily="18" charset="0"/>
            </a:endParaRPr>
          </a:p>
          <a:p>
            <a:pPr lvl="1">
              <a:spcBef>
                <a:spcPts val="300"/>
              </a:spcBef>
              <a:buSzPts val="1100"/>
              <a:tabLst>
                <a:tab pos="270510" algn="l"/>
                <a:tab pos="563245" algn="l"/>
                <a:tab pos="6044565" algn="r"/>
              </a:tabLst>
            </a:pPr>
            <a:r>
              <a:rPr lang="en-US" sz="2000" spc="-5" dirty="0">
                <a:latin typeface="Times New Roman" panose="02020603050405020304" pitchFamily="18" charset="0"/>
                <a:ea typeface="Arial MT"/>
                <a:cs typeface="Times New Roman" panose="02020603050405020304" pitchFamily="18" charset="0"/>
              </a:rPr>
              <a:t>Negative Volume Index	</a:t>
            </a:r>
            <a:endParaRPr lang="en-IN" sz="2000" spc="-5" dirty="0">
              <a:latin typeface="Times New Roman" panose="02020603050405020304" pitchFamily="18" charset="0"/>
              <a:ea typeface="Arial MT"/>
              <a:cs typeface="Times New Roman" panose="02020603050405020304" pitchFamily="18" charset="0"/>
            </a:endParaRPr>
          </a:p>
          <a:p>
            <a:pPr lvl="1">
              <a:spcBef>
                <a:spcPts val="300"/>
              </a:spcBef>
              <a:buSzPts val="1100"/>
              <a:tabLst>
                <a:tab pos="270510" algn="l"/>
                <a:tab pos="563245" algn="l"/>
                <a:tab pos="6044565" algn="r"/>
              </a:tabLst>
            </a:pPr>
            <a:r>
              <a:rPr lang="en-US" sz="2000" spc="-5" dirty="0">
                <a:latin typeface="Times New Roman" panose="02020603050405020304" pitchFamily="18" charset="0"/>
                <a:ea typeface="Arial MT"/>
                <a:cs typeface="Times New Roman" panose="02020603050405020304" pitchFamily="18" charset="0"/>
              </a:rPr>
              <a:t>True Range Index	</a:t>
            </a:r>
            <a:endParaRPr lang="en-IN" sz="2000" spc="-5" dirty="0">
              <a:latin typeface="Times New Roman" panose="02020603050405020304" pitchFamily="18" charset="0"/>
              <a:ea typeface="Arial MT"/>
              <a:cs typeface="Times New Roman" panose="02020603050405020304" pitchFamily="18" charset="0"/>
            </a:endParaRPr>
          </a:p>
          <a:p>
            <a:pPr lvl="1">
              <a:spcBef>
                <a:spcPts val="300"/>
              </a:spcBef>
              <a:buSzPts val="1100"/>
              <a:tabLst>
                <a:tab pos="270510" algn="l"/>
                <a:tab pos="555625" algn="l"/>
                <a:tab pos="6044565" algn="r"/>
              </a:tabLst>
            </a:pPr>
            <a:r>
              <a:rPr lang="en-US" sz="2000" spc="-5" dirty="0">
                <a:latin typeface="Times New Roman" panose="02020603050405020304" pitchFamily="18" charset="0"/>
                <a:ea typeface="Arial MT"/>
                <a:cs typeface="Times New Roman" panose="02020603050405020304" pitchFamily="18" charset="0"/>
              </a:rPr>
              <a:t> Rate of Change	</a:t>
            </a:r>
            <a:endParaRPr lang="en-IN" sz="2000" spc="-5" dirty="0">
              <a:latin typeface="Times New Roman" panose="02020603050405020304" pitchFamily="18" charset="0"/>
              <a:ea typeface="Arial MT"/>
              <a:cs typeface="Times New Roman" panose="02020603050405020304" pitchFamily="18" charset="0"/>
            </a:endParaRPr>
          </a:p>
          <a:p>
            <a:pPr lvl="1">
              <a:spcBef>
                <a:spcPts val="300"/>
              </a:spcBef>
              <a:buSzPts val="1100"/>
              <a:tabLst>
                <a:tab pos="270510" algn="l"/>
                <a:tab pos="563245" algn="l"/>
                <a:tab pos="6044565" algn="r"/>
              </a:tabLst>
            </a:pPr>
            <a:r>
              <a:rPr lang="en-US" sz="2000" spc="-5" dirty="0">
                <a:latin typeface="Times New Roman" panose="02020603050405020304" pitchFamily="18" charset="0"/>
                <a:ea typeface="Arial MT"/>
                <a:cs typeface="Times New Roman" panose="02020603050405020304" pitchFamily="18" charset="0"/>
              </a:rPr>
              <a:t> Williams Percentage Range	</a:t>
            </a:r>
            <a:endParaRPr lang="en-IN" sz="2000" spc="-5" dirty="0">
              <a:latin typeface="Times New Roman" panose="02020603050405020304" pitchFamily="18" charset="0"/>
              <a:ea typeface="Arial MT"/>
              <a:cs typeface="Times New Roman" panose="02020603050405020304" pitchFamily="18" charset="0"/>
            </a:endParaRPr>
          </a:p>
          <a:p>
            <a:pPr lvl="1">
              <a:spcBef>
                <a:spcPts val="300"/>
              </a:spcBef>
              <a:buSzPts val="1100"/>
              <a:tabLst>
                <a:tab pos="270510" algn="l"/>
                <a:tab pos="563245" algn="l"/>
                <a:tab pos="6044565" algn="r"/>
              </a:tabLst>
            </a:pPr>
            <a:r>
              <a:rPr lang="en-US" sz="2000" spc="-5" dirty="0">
                <a:latin typeface="Times New Roman" panose="02020603050405020304" pitchFamily="18" charset="0"/>
                <a:ea typeface="Arial MT"/>
                <a:cs typeface="Times New Roman" panose="02020603050405020304" pitchFamily="18" charset="0"/>
              </a:rPr>
              <a:t> On-balance Volume	</a:t>
            </a:r>
            <a:endParaRPr lang="en-IN" sz="2000" spc="-5" dirty="0">
              <a:latin typeface="Times New Roman" panose="02020603050405020304" pitchFamily="18" charset="0"/>
              <a:ea typeface="Arial MT"/>
              <a:cs typeface="Times New Roman" panose="02020603050405020304" pitchFamily="18" charset="0"/>
            </a:endParaRPr>
          </a:p>
          <a:p>
            <a:pPr lvl="1">
              <a:spcBef>
                <a:spcPts val="300"/>
              </a:spcBef>
              <a:buSzPts val="1100"/>
              <a:tabLst>
                <a:tab pos="270510" algn="l"/>
                <a:tab pos="563245" algn="l"/>
                <a:tab pos="6044565" algn="r"/>
              </a:tabLst>
            </a:pPr>
            <a:r>
              <a:rPr lang="en-IN" sz="2000" spc="-5" dirty="0">
                <a:latin typeface="Times New Roman" panose="02020603050405020304" pitchFamily="18" charset="0"/>
                <a:ea typeface="Arial MT"/>
                <a:cs typeface="Times New Roman" panose="02020603050405020304" pitchFamily="18" charset="0"/>
              </a:rPr>
              <a:t>Force</a:t>
            </a:r>
            <a:r>
              <a:rPr lang="en-US" sz="2000" spc="-5" dirty="0">
                <a:latin typeface="Times New Roman" panose="02020603050405020304" pitchFamily="18" charset="0"/>
                <a:ea typeface="Arial MT"/>
                <a:cs typeface="Times New Roman" panose="02020603050405020304" pitchFamily="18" charset="0"/>
              </a:rPr>
              <a:t> Index</a:t>
            </a:r>
            <a:endParaRPr lang="en-IN" sz="20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half" idx="2"/>
          </p:nvPr>
        </p:nvSpPr>
        <p:spPr>
          <a:xfrm>
            <a:off x="6472549" y="1742018"/>
            <a:ext cx="4995332" cy="4901669"/>
          </a:xfrm>
        </p:spPr>
        <p:txBody>
          <a:bodyPr>
            <a:noAutofit/>
          </a:bodyPr>
          <a:lstStyle/>
          <a:p>
            <a:pPr lvl="1">
              <a:spcBef>
                <a:spcPts val="300"/>
              </a:spcBef>
              <a:buSzPts val="1100"/>
              <a:tabLst>
                <a:tab pos="270510" algn="l"/>
                <a:tab pos="630555" algn="l"/>
                <a:tab pos="6044565" algn="r"/>
              </a:tabLst>
            </a:pPr>
            <a:r>
              <a:rPr lang="en-IN" sz="2000" spc="-5" dirty="0">
                <a:latin typeface="Times New Roman" panose="02020603050405020304" pitchFamily="18" charset="0"/>
                <a:ea typeface="Calibri" panose="020F0502020204030204" pitchFamily="34" charset="0"/>
                <a:cs typeface="Times New Roman" panose="02020603050405020304" pitchFamily="18" charset="0"/>
              </a:rPr>
              <a:t>Closing price and volume change </a:t>
            </a:r>
            <a:r>
              <a:rPr lang="en-US" sz="2000" spc="-5" dirty="0">
                <a:latin typeface="Times New Roman" panose="02020603050405020304" pitchFamily="18" charset="0"/>
                <a:ea typeface="Arial MT"/>
                <a:cs typeface="Times New Roman" panose="02020603050405020304" pitchFamily="18" charset="0"/>
              </a:rPr>
              <a:t>               </a:t>
            </a:r>
            <a:endParaRPr lang="en-IN" sz="2000" spc="-5" dirty="0">
              <a:latin typeface="Times New Roman" panose="02020603050405020304" pitchFamily="18" charset="0"/>
              <a:ea typeface="Arial MT"/>
              <a:cs typeface="Times New Roman" panose="02020603050405020304" pitchFamily="18" charset="0"/>
            </a:endParaRPr>
          </a:p>
          <a:p>
            <a:pPr lvl="1">
              <a:spcBef>
                <a:spcPts val="300"/>
              </a:spcBef>
              <a:buSzPts val="1100"/>
              <a:tabLst>
                <a:tab pos="270510" algn="l"/>
                <a:tab pos="630555" algn="l"/>
                <a:tab pos="6044565" algn="r"/>
              </a:tabLst>
            </a:pPr>
            <a:r>
              <a:rPr lang="en-US" sz="2000" spc="-5" dirty="0">
                <a:latin typeface="Times New Roman" panose="02020603050405020304" pitchFamily="18" charset="0"/>
                <a:ea typeface="Arial MT"/>
                <a:cs typeface="Times New Roman" panose="02020603050405020304" pitchFamily="18" charset="0"/>
              </a:rPr>
              <a:t>Commodity Channel Index	</a:t>
            </a:r>
            <a:endParaRPr lang="en-IN" sz="2000" spc="-5" dirty="0">
              <a:latin typeface="Times New Roman" panose="02020603050405020304" pitchFamily="18" charset="0"/>
              <a:ea typeface="Arial MT"/>
              <a:cs typeface="Times New Roman" panose="02020603050405020304" pitchFamily="18" charset="0"/>
            </a:endParaRPr>
          </a:p>
          <a:p>
            <a:pPr lvl="1">
              <a:spcBef>
                <a:spcPts val="300"/>
              </a:spcBef>
              <a:buSzPts val="1100"/>
              <a:tabLst>
                <a:tab pos="270510" algn="l"/>
                <a:tab pos="630555" algn="l"/>
                <a:tab pos="6044565" algn="r"/>
              </a:tabLst>
            </a:pPr>
            <a:r>
              <a:rPr lang="en-US" sz="2000" spc="-5" dirty="0">
                <a:latin typeface="Times New Roman" panose="02020603050405020304" pitchFamily="18" charset="0"/>
                <a:ea typeface="Arial MT"/>
                <a:cs typeface="Times New Roman" panose="02020603050405020304" pitchFamily="18" charset="0"/>
              </a:rPr>
              <a:t>Degree of Variation	</a:t>
            </a:r>
            <a:endParaRPr lang="en-IN" sz="2000" spc="-5" dirty="0">
              <a:latin typeface="Times New Roman" panose="02020603050405020304" pitchFamily="18" charset="0"/>
              <a:ea typeface="Arial MT"/>
              <a:cs typeface="Times New Roman" panose="02020603050405020304" pitchFamily="18" charset="0"/>
            </a:endParaRPr>
          </a:p>
          <a:p>
            <a:pPr lvl="1">
              <a:spcBef>
                <a:spcPts val="300"/>
              </a:spcBef>
              <a:buSzPts val="1100"/>
              <a:tabLst>
                <a:tab pos="270510" algn="l"/>
                <a:tab pos="630555" algn="l"/>
                <a:tab pos="6044565" algn="r"/>
              </a:tabLst>
            </a:pPr>
            <a:r>
              <a:rPr lang="en-US" sz="2000" spc="-5" dirty="0">
                <a:latin typeface="Times New Roman" panose="02020603050405020304" pitchFamily="18" charset="0"/>
                <a:ea typeface="Arial MT"/>
                <a:cs typeface="Times New Roman" panose="02020603050405020304" pitchFamily="18" charset="0"/>
              </a:rPr>
              <a:t>True Strength Index	</a:t>
            </a:r>
            <a:endParaRPr lang="en-IN" sz="2000" spc="-5" dirty="0">
              <a:latin typeface="Times New Roman" panose="02020603050405020304" pitchFamily="18" charset="0"/>
              <a:ea typeface="Arial MT"/>
              <a:cs typeface="Times New Roman" panose="02020603050405020304" pitchFamily="18" charset="0"/>
            </a:endParaRPr>
          </a:p>
          <a:p>
            <a:pPr lvl="1">
              <a:spcBef>
                <a:spcPts val="300"/>
              </a:spcBef>
              <a:buSzPts val="1100"/>
              <a:tabLst>
                <a:tab pos="270510" algn="l"/>
                <a:tab pos="630555" algn="l"/>
                <a:tab pos="6044565" algn="r"/>
              </a:tabLst>
            </a:pPr>
            <a:r>
              <a:rPr lang="en-US" sz="2000" spc="-5" dirty="0">
                <a:latin typeface="Times New Roman" panose="02020603050405020304" pitchFamily="18" charset="0"/>
                <a:ea typeface="Arial MT"/>
                <a:cs typeface="Times New Roman" panose="02020603050405020304" pitchFamily="18" charset="0"/>
              </a:rPr>
              <a:t>Upper and Lower Bollinger Bound	</a:t>
            </a:r>
            <a:endParaRPr lang="en-IN" sz="2000" spc="-5" dirty="0">
              <a:latin typeface="Times New Roman" panose="02020603050405020304" pitchFamily="18" charset="0"/>
              <a:ea typeface="Arial MT"/>
              <a:cs typeface="Times New Roman" panose="02020603050405020304" pitchFamily="18" charset="0"/>
            </a:endParaRPr>
          </a:p>
          <a:p>
            <a:pPr lvl="1">
              <a:spcBef>
                <a:spcPts val="300"/>
              </a:spcBef>
              <a:buSzPts val="1100"/>
              <a:tabLst>
                <a:tab pos="270510" algn="l"/>
                <a:tab pos="630555" algn="l"/>
                <a:tab pos="6044565" algn="r"/>
              </a:tabLst>
            </a:pPr>
            <a:r>
              <a:rPr lang="en-US" sz="2000" spc="-5" dirty="0">
                <a:latin typeface="Times New Roman" panose="02020603050405020304" pitchFamily="18" charset="0"/>
                <a:ea typeface="Arial MT"/>
                <a:cs typeface="Times New Roman" panose="02020603050405020304" pitchFamily="18" charset="0"/>
              </a:rPr>
              <a:t>Average ease of movement	</a:t>
            </a:r>
            <a:endParaRPr lang="en-IN" sz="2000" spc="-5" dirty="0">
              <a:latin typeface="Times New Roman" panose="02020603050405020304" pitchFamily="18" charset="0"/>
              <a:ea typeface="Arial MT"/>
              <a:cs typeface="Times New Roman" panose="02020603050405020304" pitchFamily="18" charset="0"/>
            </a:endParaRPr>
          </a:p>
          <a:p>
            <a:pPr lvl="1">
              <a:spcBef>
                <a:spcPts val="300"/>
              </a:spcBef>
              <a:buSzPts val="1100"/>
              <a:tabLst>
                <a:tab pos="270510" algn="l"/>
                <a:tab pos="630555" algn="l"/>
                <a:tab pos="6044565" algn="r"/>
              </a:tabLst>
            </a:pPr>
            <a:r>
              <a:rPr lang="en-US" sz="2000" spc="-5" dirty="0">
                <a:latin typeface="Times New Roman" panose="02020603050405020304" pitchFamily="18" charset="0"/>
                <a:ea typeface="Arial MT"/>
                <a:cs typeface="Times New Roman" panose="02020603050405020304" pitchFamily="18" charset="0"/>
              </a:rPr>
              <a:t>Upper Lower vortex indicators   </a:t>
            </a:r>
            <a:endParaRPr lang="en-IN" sz="2000" spc="-5" dirty="0">
              <a:latin typeface="Times New Roman" panose="02020603050405020304" pitchFamily="18" charset="0"/>
              <a:ea typeface="Arial MT"/>
              <a:cs typeface="Times New Roman" panose="02020603050405020304" pitchFamily="18" charset="0"/>
            </a:endParaRPr>
          </a:p>
          <a:p>
            <a:pPr lvl="1">
              <a:spcBef>
                <a:spcPts val="300"/>
              </a:spcBef>
              <a:buSzPts val="1100"/>
              <a:tabLst>
                <a:tab pos="270510" algn="l"/>
                <a:tab pos="630555" algn="l"/>
                <a:tab pos="6044565" algn="r"/>
              </a:tabLst>
            </a:pPr>
            <a:r>
              <a:rPr lang="en-US" sz="2000" spc="-5" dirty="0">
                <a:latin typeface="Times New Roman" panose="02020603050405020304" pitchFamily="18" charset="0"/>
                <a:ea typeface="Arial MT"/>
                <a:cs typeface="Times New Roman" panose="02020603050405020304" pitchFamily="18" charset="0"/>
              </a:rPr>
              <a:t>Know Sure Thing 	</a:t>
            </a:r>
            <a:endParaRPr lang="en-IN" sz="2000" spc="-5" dirty="0">
              <a:latin typeface="Times New Roman" panose="02020603050405020304" pitchFamily="18" charset="0"/>
              <a:ea typeface="Arial MT"/>
              <a:cs typeface="Times New Roman" panose="02020603050405020304" pitchFamily="18" charset="0"/>
            </a:endParaRPr>
          </a:p>
          <a:p>
            <a:pPr lvl="1">
              <a:spcBef>
                <a:spcPts val="300"/>
              </a:spcBef>
              <a:buSzPts val="1100"/>
              <a:tabLst>
                <a:tab pos="270510" algn="l"/>
                <a:tab pos="630555" algn="l"/>
                <a:tab pos="6044565" algn="r"/>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De trended Price oscillator</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C6D4D67-DF66-49D8-410B-F041B1D64216}"/>
              </a:ext>
            </a:extLst>
          </p:cNvPr>
          <p:cNvSpPr txBox="1"/>
          <p:nvPr/>
        </p:nvSpPr>
        <p:spPr>
          <a:xfrm>
            <a:off x="1195753" y="845041"/>
            <a:ext cx="9314822" cy="830997"/>
          </a:xfrm>
          <a:prstGeom prst="rect">
            <a:avLst/>
          </a:prstGeom>
          <a:noFill/>
        </p:spPr>
        <p:txBody>
          <a:bodyPr wrap="square" rtlCol="0">
            <a:spAutoFit/>
          </a:bodyPr>
          <a:lstStyle/>
          <a:p>
            <a:r>
              <a:rPr lang="en-US" sz="2400" dirty="0">
                <a:latin typeface="Times New Roman" panose="02020603050405020304" pitchFamily="18" charset="0"/>
                <a:ea typeface="Calibri" panose="020F0502020204030204" pitchFamily="34" charset="0"/>
                <a:cs typeface="Times New Roman" panose="02020603050405020304" pitchFamily="18" charset="0"/>
              </a:rPr>
              <a:t>I</a:t>
            </a:r>
            <a:r>
              <a:rPr lang="en-US" sz="2400" b="0" i="0" dirty="0">
                <a:effectLst/>
                <a:latin typeface="Times New Roman" panose="02020603050405020304" pitchFamily="18" charset="0"/>
                <a:ea typeface="Calibri" panose="020F0502020204030204" pitchFamily="34" charset="0"/>
                <a:cs typeface="Times New Roman" panose="02020603050405020304" pitchFamily="18" charset="0"/>
              </a:rPr>
              <a:t>ndicators typically refers to technical chart patterns deriving from the price, volume, or open interest of a given security.</a:t>
            </a:r>
          </a:p>
        </p:txBody>
      </p:sp>
    </p:spTree>
    <p:extLst>
      <p:ext uri="{BB962C8B-B14F-4D97-AF65-F5344CB8AC3E}">
        <p14:creationId xmlns:p14="http://schemas.microsoft.com/office/powerpoint/2010/main" val="36678941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E48779-FC06-F3A3-F16E-16BEB18ED4A6}"/>
              </a:ext>
            </a:extLst>
          </p:cNvPr>
          <p:cNvSpPr txBox="1"/>
          <p:nvPr/>
        </p:nvSpPr>
        <p:spPr>
          <a:xfrm>
            <a:off x="653145" y="385794"/>
            <a:ext cx="4089678"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Moving average</a:t>
            </a:r>
            <a:endParaRPr lang="en-IN" sz="2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745E4345-AFC4-A885-420D-83B755816D70}"/>
              </a:ext>
            </a:extLst>
          </p:cNvPr>
          <p:cNvPicPr>
            <a:picLocks noChangeAspect="1"/>
          </p:cNvPicPr>
          <p:nvPr/>
        </p:nvPicPr>
        <p:blipFill>
          <a:blip r:embed="rId2"/>
          <a:stretch>
            <a:fillRect/>
          </a:stretch>
        </p:blipFill>
        <p:spPr>
          <a:xfrm>
            <a:off x="522515" y="1015378"/>
            <a:ext cx="4312285" cy="1852930"/>
          </a:xfrm>
          <a:prstGeom prst="rect">
            <a:avLst/>
          </a:prstGeom>
        </p:spPr>
      </p:pic>
      <p:sp>
        <p:nvSpPr>
          <p:cNvPr id="9" name="TextBox 8">
            <a:extLst>
              <a:ext uri="{FF2B5EF4-FFF2-40B4-BE49-F238E27FC236}">
                <a16:creationId xmlns:a16="http://schemas.microsoft.com/office/drawing/2014/main" id="{4DBD63F4-0FFC-5133-C5F5-3570EE39531C}"/>
              </a:ext>
            </a:extLst>
          </p:cNvPr>
          <p:cNvSpPr txBox="1"/>
          <p:nvPr/>
        </p:nvSpPr>
        <p:spPr>
          <a:xfrm>
            <a:off x="522515" y="3059668"/>
            <a:ext cx="4312285"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Exponential Moving Average</a:t>
            </a:r>
            <a:endParaRPr lang="en-IN" sz="24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780624C4-C1E8-3B96-2CFC-7D4459E58F99}"/>
              </a:ext>
            </a:extLst>
          </p:cNvPr>
          <p:cNvPicPr>
            <a:picLocks noChangeAspect="1"/>
          </p:cNvPicPr>
          <p:nvPr/>
        </p:nvPicPr>
        <p:blipFill>
          <a:blip r:embed="rId3"/>
          <a:stretch>
            <a:fillRect/>
          </a:stretch>
        </p:blipFill>
        <p:spPr>
          <a:xfrm>
            <a:off x="531858" y="3712693"/>
            <a:ext cx="4554855" cy="1688465"/>
          </a:xfrm>
          <a:prstGeom prst="rect">
            <a:avLst/>
          </a:prstGeom>
        </p:spPr>
      </p:pic>
      <p:sp>
        <p:nvSpPr>
          <p:cNvPr id="12" name="TextBox 11">
            <a:extLst>
              <a:ext uri="{FF2B5EF4-FFF2-40B4-BE49-F238E27FC236}">
                <a16:creationId xmlns:a16="http://schemas.microsoft.com/office/drawing/2014/main" id="{6A645681-8ABE-7881-808E-AFDCEF8C8681}"/>
              </a:ext>
            </a:extLst>
          </p:cNvPr>
          <p:cNvSpPr txBox="1"/>
          <p:nvPr/>
        </p:nvSpPr>
        <p:spPr>
          <a:xfrm>
            <a:off x="5627077" y="385794"/>
            <a:ext cx="5717512"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Moving Average Convergence Divergence</a:t>
            </a:r>
            <a:endParaRPr lang="en-IN" sz="2400"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1BCDD0B4-20C1-1974-4CE9-352DDDDF1D32}"/>
              </a:ext>
            </a:extLst>
          </p:cNvPr>
          <p:cNvSpPr/>
          <p:nvPr/>
        </p:nvSpPr>
        <p:spPr>
          <a:xfrm>
            <a:off x="6077578" y="1015377"/>
            <a:ext cx="4816510" cy="19287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367665" indent="-266700">
              <a:lnSpc>
                <a:spcPct val="150000"/>
              </a:lnSpc>
              <a:spcBef>
                <a:spcPts val="300"/>
              </a:spcBef>
              <a:tabLst>
                <a:tab pos="270510" algn="l"/>
                <a:tab pos="358775" algn="l"/>
              </a:tabLst>
            </a:pPr>
            <a:r>
              <a:rPr lang="en-US" sz="1800" b="1" kern="0" dirty="0">
                <a:effectLst/>
                <a:latin typeface="Times New Roman" panose="02020603050405020304" pitchFamily="18" charset="0"/>
                <a:ea typeface="Times New Roman" panose="02020603050405020304" pitchFamily="18" charset="0"/>
              </a:rPr>
              <a:t>Line = 12-day EMA - 26-day EMA</a:t>
            </a:r>
            <a:endParaRPr lang="en-IN" sz="2000" b="1" kern="0" dirty="0">
              <a:effectLst/>
              <a:latin typeface="Times New Roman" panose="02020603050405020304" pitchFamily="18" charset="0"/>
              <a:ea typeface="Times New Roman" panose="02020603050405020304" pitchFamily="18" charset="0"/>
            </a:endParaRPr>
          </a:p>
          <a:p>
            <a:pPr marL="180340" indent="-266700" algn="ctr">
              <a:lnSpc>
                <a:spcPct val="200000"/>
              </a:lnSpc>
              <a:spcBef>
                <a:spcPts val="300"/>
              </a:spcBef>
              <a:tabLst>
                <a:tab pos="270510" algn="l"/>
                <a:tab pos="358775" algn="l"/>
              </a:tabLst>
            </a:pPr>
            <a:r>
              <a:rPr lang="en-US" sz="1800" b="1" kern="0" dirty="0">
                <a:effectLst/>
                <a:latin typeface="Times New Roman" panose="02020603050405020304" pitchFamily="18" charset="0"/>
                <a:ea typeface="Times New Roman" panose="02020603050405020304" pitchFamily="18" charset="0"/>
              </a:rPr>
              <a:t>Signal Line = 9-day EMA of the MACD Line</a:t>
            </a:r>
            <a:endParaRPr lang="en-IN" sz="2000" b="1" kern="0" dirty="0">
              <a:effectLst/>
              <a:latin typeface="Times New Roman" panose="02020603050405020304" pitchFamily="18" charset="0"/>
              <a:ea typeface="Times New Roman" panose="02020603050405020304" pitchFamily="18" charset="0"/>
            </a:endParaRPr>
          </a:p>
          <a:p>
            <a:pPr marL="180340" indent="-266700" algn="ctr">
              <a:lnSpc>
                <a:spcPct val="150000"/>
              </a:lnSpc>
              <a:spcBef>
                <a:spcPts val="300"/>
              </a:spcBef>
              <a:tabLst>
                <a:tab pos="270510" algn="l"/>
                <a:tab pos="358775" algn="l"/>
              </a:tabLst>
            </a:pPr>
            <a:r>
              <a:rPr lang="en-US" sz="1800" b="1" kern="0" dirty="0">
                <a:effectLst/>
                <a:latin typeface="Times New Roman" panose="02020603050405020304" pitchFamily="18" charset="0"/>
                <a:ea typeface="Times New Roman" panose="02020603050405020304" pitchFamily="18" charset="0"/>
              </a:rPr>
              <a:t>Histogram = MACD Line - Signal Line</a:t>
            </a:r>
            <a:endParaRPr lang="en-IN" sz="2000" b="1" kern="0" dirty="0">
              <a:effectLst/>
              <a:latin typeface="Times New Roman" panose="02020603050405020304" pitchFamily="18" charset="0"/>
              <a:ea typeface="Times New Roman" panose="02020603050405020304" pitchFamily="18" charset="0"/>
            </a:endParaRPr>
          </a:p>
        </p:txBody>
      </p:sp>
      <p:sp>
        <p:nvSpPr>
          <p:cNvPr id="16" name="TextBox 15">
            <a:extLst>
              <a:ext uri="{FF2B5EF4-FFF2-40B4-BE49-F238E27FC236}">
                <a16:creationId xmlns:a16="http://schemas.microsoft.com/office/drawing/2014/main" id="{05DDF89B-191D-3D27-198C-22FD6CF072F3}"/>
              </a:ext>
            </a:extLst>
          </p:cNvPr>
          <p:cNvSpPr txBox="1"/>
          <p:nvPr/>
        </p:nvSpPr>
        <p:spPr>
          <a:xfrm>
            <a:off x="6077578" y="3186583"/>
            <a:ext cx="526701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Relative Strength Index</a:t>
            </a:r>
            <a:endParaRPr lang="en-IN" sz="2400" dirty="0">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3843BAAD-AFE0-2892-94B2-0BC23E42F463}"/>
              </a:ext>
            </a:extLst>
          </p:cNvPr>
          <p:cNvSpPr/>
          <p:nvPr/>
        </p:nvSpPr>
        <p:spPr>
          <a:xfrm>
            <a:off x="6096000" y="3843020"/>
            <a:ext cx="5154804" cy="16884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91440" indent="-266700" algn="ctr">
              <a:lnSpc>
                <a:spcPct val="200000"/>
              </a:lnSpc>
              <a:spcBef>
                <a:spcPts val="300"/>
              </a:spcBef>
              <a:tabLst>
                <a:tab pos="270510" algn="l"/>
                <a:tab pos="358775" algn="l"/>
              </a:tabLst>
            </a:pPr>
            <a:r>
              <a:rPr lang="en-US" sz="1800" b="1" kern="0">
                <a:effectLst/>
                <a:latin typeface="Times New Roman" panose="02020603050405020304" pitchFamily="18" charset="0"/>
                <a:ea typeface="Times New Roman" panose="02020603050405020304" pitchFamily="18" charset="0"/>
              </a:rPr>
              <a:t>RSI = 100 - (100 / (1 + RS))</a:t>
            </a:r>
            <a:endParaRPr lang="en-IN" sz="2000" b="1" kern="0">
              <a:effectLst/>
              <a:latin typeface="Times New Roman" panose="02020603050405020304" pitchFamily="18" charset="0"/>
              <a:ea typeface="Times New Roman" panose="02020603050405020304" pitchFamily="18" charset="0"/>
            </a:endParaRPr>
          </a:p>
          <a:p>
            <a:pPr marL="367665" indent="-266700" algn="ctr">
              <a:lnSpc>
                <a:spcPct val="200000"/>
              </a:lnSpc>
              <a:spcBef>
                <a:spcPts val="300"/>
              </a:spcBef>
              <a:tabLst>
                <a:tab pos="270510" algn="l"/>
                <a:tab pos="358775" algn="l"/>
              </a:tabLst>
            </a:pPr>
            <a:r>
              <a:rPr lang="en-US" sz="1800" b="1" kern="0">
                <a:effectLst/>
                <a:latin typeface="Times New Roman" panose="02020603050405020304" pitchFamily="18" charset="0"/>
                <a:ea typeface="Times New Roman" panose="02020603050405020304" pitchFamily="18" charset="0"/>
              </a:rPr>
              <a:t>RS = Average of x days' up closes / Average of x days' down closes</a:t>
            </a:r>
            <a:endParaRPr lang="en-IN" sz="2000" b="1" kern="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986070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F3851-CDA7-023B-EA5D-26B4DB76F7FA}"/>
              </a:ext>
            </a:extLst>
          </p:cNvPr>
          <p:cNvSpPr>
            <a:spLocks noGrp="1"/>
          </p:cNvSpPr>
          <p:nvPr>
            <p:ph type="ctrTitle"/>
          </p:nvPr>
        </p:nvSpPr>
        <p:spPr>
          <a:xfrm>
            <a:off x="1396230" y="1302327"/>
            <a:ext cx="7766936" cy="775856"/>
          </a:xfrm>
        </p:spPr>
        <p:txBody>
          <a:bodyPr>
            <a:normAutofit fontScale="90000"/>
          </a:bodyPr>
          <a:lstStyle/>
          <a:p>
            <a:pPr algn="ctr"/>
            <a:br>
              <a:rPr lang="en-IN" sz="1800" dirty="0">
                <a:effectLst/>
                <a:latin typeface="Times New Roman" panose="02020603050405020304" pitchFamily="18" charset="0"/>
                <a:ea typeface="Times New Roman" panose="02020603050405020304" pitchFamily="18" charset="0"/>
              </a:rPr>
            </a:br>
            <a:endParaRPr lang="en-IN" dirty="0"/>
          </a:p>
        </p:txBody>
      </p:sp>
      <p:sp>
        <p:nvSpPr>
          <p:cNvPr id="5" name="TextBox 4">
            <a:extLst>
              <a:ext uri="{FF2B5EF4-FFF2-40B4-BE49-F238E27FC236}">
                <a16:creationId xmlns:a16="http://schemas.microsoft.com/office/drawing/2014/main" id="{34D54B36-76B3-C70F-6014-00FE08862DB7}"/>
              </a:ext>
            </a:extLst>
          </p:cNvPr>
          <p:cNvSpPr txBox="1"/>
          <p:nvPr/>
        </p:nvSpPr>
        <p:spPr>
          <a:xfrm>
            <a:off x="846574" y="795048"/>
            <a:ext cx="6094324" cy="369332"/>
          </a:xfrm>
          <a:prstGeom prst="rect">
            <a:avLst/>
          </a:prstGeom>
          <a:noFill/>
        </p:spPr>
        <p:txBody>
          <a:bodyPr wrap="square">
            <a:spAutoFit/>
          </a:bodyPr>
          <a:lstStyle/>
          <a:p>
            <a:r>
              <a:rPr lang="en-US" sz="1800" spc="-5" dirty="0">
                <a:latin typeface="Times New Roman" panose="02020603050405020304" pitchFamily="18" charset="0"/>
                <a:ea typeface="Arial MT"/>
                <a:cs typeface="Times New Roman" panose="02020603050405020304" pitchFamily="18" charset="0"/>
              </a:rPr>
              <a:t>Negative Volume Index</a:t>
            </a:r>
            <a:endParaRPr lang="en-IN" dirty="0"/>
          </a:p>
        </p:txBody>
      </p:sp>
      <p:sp>
        <p:nvSpPr>
          <p:cNvPr id="8" name="TextBox 7">
            <a:extLst>
              <a:ext uri="{FF2B5EF4-FFF2-40B4-BE49-F238E27FC236}">
                <a16:creationId xmlns:a16="http://schemas.microsoft.com/office/drawing/2014/main" id="{22246D05-8473-1DCD-14F9-C85B73FF1F05}"/>
              </a:ext>
            </a:extLst>
          </p:cNvPr>
          <p:cNvSpPr txBox="1"/>
          <p:nvPr/>
        </p:nvSpPr>
        <p:spPr>
          <a:xfrm>
            <a:off x="846574" y="3749264"/>
            <a:ext cx="6094324" cy="369332"/>
          </a:xfrm>
          <a:prstGeom prst="rect">
            <a:avLst/>
          </a:prstGeom>
          <a:noFill/>
        </p:spPr>
        <p:txBody>
          <a:bodyPr wrap="square">
            <a:spAutoFit/>
          </a:bodyPr>
          <a:lstStyle/>
          <a:p>
            <a:r>
              <a:rPr lang="en-US" sz="1800" spc="-5">
                <a:latin typeface="Times New Roman" panose="02020603050405020304" pitchFamily="18" charset="0"/>
                <a:ea typeface="Arial MT"/>
                <a:cs typeface="Times New Roman" panose="02020603050405020304" pitchFamily="18" charset="0"/>
              </a:rPr>
              <a:t>True Range Index</a:t>
            </a:r>
            <a:endParaRPr lang="en-IN" dirty="0"/>
          </a:p>
        </p:txBody>
      </p:sp>
      <p:sp>
        <p:nvSpPr>
          <p:cNvPr id="10" name="TextBox 9">
            <a:extLst>
              <a:ext uri="{FF2B5EF4-FFF2-40B4-BE49-F238E27FC236}">
                <a16:creationId xmlns:a16="http://schemas.microsoft.com/office/drawing/2014/main" id="{27385C44-77AB-F2B5-4F86-6212FF25711E}"/>
              </a:ext>
            </a:extLst>
          </p:cNvPr>
          <p:cNvSpPr txBox="1"/>
          <p:nvPr/>
        </p:nvSpPr>
        <p:spPr>
          <a:xfrm>
            <a:off x="5790363" y="795048"/>
            <a:ext cx="6094324" cy="369332"/>
          </a:xfrm>
          <a:prstGeom prst="rect">
            <a:avLst/>
          </a:prstGeom>
          <a:noFill/>
        </p:spPr>
        <p:txBody>
          <a:bodyPr wrap="square">
            <a:spAutoFit/>
          </a:bodyPr>
          <a:lstStyle/>
          <a:p>
            <a:r>
              <a:rPr lang="en-US" sz="1800" spc="-5" dirty="0">
                <a:latin typeface="Times New Roman" panose="02020603050405020304" pitchFamily="18" charset="0"/>
                <a:ea typeface="Arial MT"/>
                <a:cs typeface="Times New Roman" panose="02020603050405020304" pitchFamily="18" charset="0"/>
              </a:rPr>
              <a:t>Rate of Change</a:t>
            </a:r>
            <a:endParaRPr lang="en-IN" dirty="0"/>
          </a:p>
        </p:txBody>
      </p:sp>
      <p:sp>
        <p:nvSpPr>
          <p:cNvPr id="14" name="TextBox 13">
            <a:extLst>
              <a:ext uri="{FF2B5EF4-FFF2-40B4-BE49-F238E27FC236}">
                <a16:creationId xmlns:a16="http://schemas.microsoft.com/office/drawing/2014/main" id="{048AFD0F-C3DA-05FD-16EF-34EDAA5D4C95}"/>
              </a:ext>
            </a:extLst>
          </p:cNvPr>
          <p:cNvSpPr txBox="1"/>
          <p:nvPr/>
        </p:nvSpPr>
        <p:spPr>
          <a:xfrm>
            <a:off x="5790363" y="3749264"/>
            <a:ext cx="6094324" cy="369332"/>
          </a:xfrm>
          <a:prstGeom prst="rect">
            <a:avLst/>
          </a:prstGeom>
          <a:noFill/>
        </p:spPr>
        <p:txBody>
          <a:bodyPr wrap="square">
            <a:spAutoFit/>
          </a:bodyPr>
          <a:lstStyle/>
          <a:p>
            <a:r>
              <a:rPr lang="en-US" sz="1800" spc="-5" dirty="0">
                <a:latin typeface="Times New Roman" panose="02020603050405020304" pitchFamily="18" charset="0"/>
                <a:ea typeface="Arial MT"/>
                <a:cs typeface="Times New Roman" panose="02020603050405020304" pitchFamily="18" charset="0"/>
              </a:rPr>
              <a:t>Williams Percentage Range</a:t>
            </a:r>
            <a:endParaRPr lang="en-IN" dirty="0"/>
          </a:p>
        </p:txBody>
      </p:sp>
      <p:pic>
        <p:nvPicPr>
          <p:cNvPr id="15" name="Picture 14" descr="Calculation 1: Negative Volume Index (NVI)">
            <a:extLst>
              <a:ext uri="{FF2B5EF4-FFF2-40B4-BE49-F238E27FC236}">
                <a16:creationId xmlns:a16="http://schemas.microsoft.com/office/drawing/2014/main" id="{835042FC-FF5E-7541-8A84-6F3504FFBD2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6575" y="1999966"/>
            <a:ext cx="4290202" cy="72453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06689810-BABD-3D1A-F785-5DC9161CAF16}"/>
              </a:ext>
            </a:extLst>
          </p:cNvPr>
          <p:cNvPicPr>
            <a:picLocks noChangeAspect="1"/>
          </p:cNvPicPr>
          <p:nvPr/>
        </p:nvPicPr>
        <p:blipFill>
          <a:blip r:embed="rId4"/>
          <a:stretch>
            <a:fillRect/>
          </a:stretch>
        </p:blipFill>
        <p:spPr>
          <a:xfrm>
            <a:off x="846574" y="4663067"/>
            <a:ext cx="4814638" cy="1757999"/>
          </a:xfrm>
          <a:prstGeom prst="rect">
            <a:avLst/>
          </a:prstGeom>
        </p:spPr>
      </p:pic>
      <p:pic>
        <p:nvPicPr>
          <p:cNvPr id="19" name="Picture 18">
            <a:extLst>
              <a:ext uri="{FF2B5EF4-FFF2-40B4-BE49-F238E27FC236}">
                <a16:creationId xmlns:a16="http://schemas.microsoft.com/office/drawing/2014/main" id="{ED4553C9-6979-7EDF-238E-0AE4F70018C4}"/>
              </a:ext>
            </a:extLst>
          </p:cNvPr>
          <p:cNvPicPr>
            <a:picLocks noChangeAspect="1"/>
          </p:cNvPicPr>
          <p:nvPr/>
        </p:nvPicPr>
        <p:blipFill>
          <a:blip r:embed="rId5"/>
          <a:stretch>
            <a:fillRect/>
          </a:stretch>
        </p:blipFill>
        <p:spPr>
          <a:xfrm>
            <a:off x="6096000" y="2113612"/>
            <a:ext cx="4996873" cy="433005"/>
          </a:xfrm>
          <a:prstGeom prst="rect">
            <a:avLst/>
          </a:prstGeom>
        </p:spPr>
      </p:pic>
      <p:pic>
        <p:nvPicPr>
          <p:cNvPr id="21" name="Picture 20">
            <a:extLst>
              <a:ext uri="{FF2B5EF4-FFF2-40B4-BE49-F238E27FC236}">
                <a16:creationId xmlns:a16="http://schemas.microsoft.com/office/drawing/2014/main" id="{A6F3CC76-9247-AD17-A81E-1D9A94E606AC}"/>
              </a:ext>
            </a:extLst>
          </p:cNvPr>
          <p:cNvPicPr>
            <a:picLocks noChangeAspect="1"/>
          </p:cNvPicPr>
          <p:nvPr/>
        </p:nvPicPr>
        <p:blipFill>
          <a:blip r:embed="rId6"/>
          <a:stretch>
            <a:fillRect/>
          </a:stretch>
        </p:blipFill>
        <p:spPr>
          <a:xfrm>
            <a:off x="6096000" y="4948507"/>
            <a:ext cx="5222035" cy="389704"/>
          </a:xfrm>
          <a:prstGeom prst="rect">
            <a:avLst/>
          </a:prstGeom>
        </p:spPr>
      </p:pic>
    </p:spTree>
    <p:extLst>
      <p:ext uri="{BB962C8B-B14F-4D97-AF65-F5344CB8AC3E}">
        <p14:creationId xmlns:p14="http://schemas.microsoft.com/office/powerpoint/2010/main" val="29377718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F3851-CDA7-023B-EA5D-26B4DB76F7FA}"/>
              </a:ext>
            </a:extLst>
          </p:cNvPr>
          <p:cNvSpPr>
            <a:spLocks noGrp="1"/>
          </p:cNvSpPr>
          <p:nvPr>
            <p:ph type="ctrTitle"/>
          </p:nvPr>
        </p:nvSpPr>
        <p:spPr>
          <a:xfrm>
            <a:off x="1396230" y="1302327"/>
            <a:ext cx="7766936" cy="775856"/>
          </a:xfrm>
        </p:spPr>
        <p:txBody>
          <a:bodyPr>
            <a:normAutofit fontScale="90000"/>
          </a:bodyPr>
          <a:lstStyle/>
          <a:p>
            <a:pPr algn="ctr"/>
            <a:br>
              <a:rPr lang="en-IN" sz="1800" dirty="0">
                <a:effectLst/>
                <a:latin typeface="Times New Roman" panose="02020603050405020304" pitchFamily="18" charset="0"/>
                <a:ea typeface="Times New Roman" panose="02020603050405020304" pitchFamily="18" charset="0"/>
              </a:rPr>
            </a:br>
            <a:endParaRPr lang="en-IN" dirty="0"/>
          </a:p>
        </p:txBody>
      </p:sp>
      <p:sp>
        <p:nvSpPr>
          <p:cNvPr id="5" name="TextBox 4">
            <a:extLst>
              <a:ext uri="{FF2B5EF4-FFF2-40B4-BE49-F238E27FC236}">
                <a16:creationId xmlns:a16="http://schemas.microsoft.com/office/drawing/2014/main" id="{A56560A7-90A6-2218-DC69-7587A8EBCC88}"/>
              </a:ext>
            </a:extLst>
          </p:cNvPr>
          <p:cNvSpPr txBox="1"/>
          <p:nvPr/>
        </p:nvSpPr>
        <p:spPr>
          <a:xfrm>
            <a:off x="836525" y="748329"/>
            <a:ext cx="6094324" cy="369332"/>
          </a:xfrm>
          <a:prstGeom prst="rect">
            <a:avLst/>
          </a:prstGeom>
          <a:noFill/>
        </p:spPr>
        <p:txBody>
          <a:bodyPr wrap="square">
            <a:spAutoFit/>
          </a:bodyPr>
          <a:lstStyle/>
          <a:p>
            <a:r>
              <a:rPr lang="en-US" sz="1800" spc="-5" dirty="0">
                <a:latin typeface="Times New Roman" panose="02020603050405020304" pitchFamily="18" charset="0"/>
                <a:ea typeface="Arial MT"/>
                <a:cs typeface="Times New Roman" panose="02020603050405020304" pitchFamily="18" charset="0"/>
              </a:rPr>
              <a:t>On-balance Volume</a:t>
            </a:r>
            <a:endParaRPr lang="en-IN" dirty="0"/>
          </a:p>
        </p:txBody>
      </p:sp>
      <p:sp>
        <p:nvSpPr>
          <p:cNvPr id="8" name="TextBox 7">
            <a:extLst>
              <a:ext uri="{FF2B5EF4-FFF2-40B4-BE49-F238E27FC236}">
                <a16:creationId xmlns:a16="http://schemas.microsoft.com/office/drawing/2014/main" id="{232AA801-5651-37C5-0834-0E81A2B323BE}"/>
              </a:ext>
            </a:extLst>
          </p:cNvPr>
          <p:cNvSpPr txBox="1"/>
          <p:nvPr/>
        </p:nvSpPr>
        <p:spPr>
          <a:xfrm>
            <a:off x="5840605" y="748329"/>
            <a:ext cx="6094324" cy="369332"/>
          </a:xfrm>
          <a:prstGeom prst="rect">
            <a:avLst/>
          </a:prstGeom>
          <a:noFill/>
        </p:spPr>
        <p:txBody>
          <a:bodyPr wrap="square">
            <a:spAutoFit/>
          </a:bodyPr>
          <a:lstStyle/>
          <a:p>
            <a:pPr lvl="1">
              <a:spcBef>
                <a:spcPts val="300"/>
              </a:spcBef>
              <a:buSzPts val="1100"/>
              <a:tabLst>
                <a:tab pos="270510" algn="l"/>
                <a:tab pos="563245" algn="l"/>
                <a:tab pos="6044565" algn="r"/>
              </a:tabLst>
            </a:pPr>
            <a:r>
              <a:rPr lang="en-IN" sz="1800" spc="-5" dirty="0">
                <a:latin typeface="Times New Roman" panose="02020603050405020304" pitchFamily="18" charset="0"/>
                <a:ea typeface="Arial MT"/>
                <a:cs typeface="Times New Roman" panose="02020603050405020304" pitchFamily="18" charset="0"/>
              </a:rPr>
              <a:t>Force</a:t>
            </a:r>
            <a:r>
              <a:rPr lang="en-US" sz="1800" spc="-5" dirty="0">
                <a:latin typeface="Times New Roman" panose="02020603050405020304" pitchFamily="18" charset="0"/>
                <a:ea typeface="Arial MT"/>
                <a:cs typeface="Times New Roman" panose="02020603050405020304" pitchFamily="18" charset="0"/>
              </a:rPr>
              <a:t> Index</a:t>
            </a:r>
            <a:endParaRPr lang="en-IN" sz="1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F6E0CAA-A4B4-6235-7BBF-13B073CA49E4}"/>
              </a:ext>
            </a:extLst>
          </p:cNvPr>
          <p:cNvSpPr txBox="1"/>
          <p:nvPr/>
        </p:nvSpPr>
        <p:spPr>
          <a:xfrm>
            <a:off x="836525" y="3779409"/>
            <a:ext cx="6094324" cy="369332"/>
          </a:xfrm>
          <a:prstGeom prst="rect">
            <a:avLst/>
          </a:prstGeom>
          <a:noFill/>
        </p:spPr>
        <p:txBody>
          <a:bodyPr wrap="square">
            <a:spAutoFit/>
          </a:bodyPr>
          <a:lstStyle/>
          <a:p>
            <a:r>
              <a:rPr lang="en-IN" sz="1800" spc="-5" dirty="0">
                <a:latin typeface="Times New Roman" panose="02020603050405020304" pitchFamily="18" charset="0"/>
                <a:ea typeface="Calibri" panose="020F0502020204030204" pitchFamily="34" charset="0"/>
                <a:cs typeface="Times New Roman" panose="02020603050405020304" pitchFamily="18" charset="0"/>
              </a:rPr>
              <a:t>Closing price and volume change</a:t>
            </a:r>
            <a:endParaRPr lang="en-IN" dirty="0"/>
          </a:p>
        </p:txBody>
      </p:sp>
      <p:sp>
        <p:nvSpPr>
          <p:cNvPr id="12" name="TextBox 11">
            <a:extLst>
              <a:ext uri="{FF2B5EF4-FFF2-40B4-BE49-F238E27FC236}">
                <a16:creationId xmlns:a16="http://schemas.microsoft.com/office/drawing/2014/main" id="{5FA70831-52CB-7256-15D4-A12173A2E268}"/>
              </a:ext>
            </a:extLst>
          </p:cNvPr>
          <p:cNvSpPr txBox="1"/>
          <p:nvPr/>
        </p:nvSpPr>
        <p:spPr>
          <a:xfrm>
            <a:off x="5840605" y="3779409"/>
            <a:ext cx="6094324" cy="369332"/>
          </a:xfrm>
          <a:prstGeom prst="rect">
            <a:avLst/>
          </a:prstGeom>
          <a:noFill/>
        </p:spPr>
        <p:txBody>
          <a:bodyPr wrap="square">
            <a:spAutoFit/>
          </a:bodyPr>
          <a:lstStyle/>
          <a:p>
            <a:r>
              <a:rPr lang="en-US" sz="1800" spc="-5" dirty="0">
                <a:latin typeface="Times New Roman" panose="02020603050405020304" pitchFamily="18" charset="0"/>
                <a:ea typeface="Arial MT"/>
                <a:cs typeface="Times New Roman" panose="02020603050405020304" pitchFamily="18" charset="0"/>
              </a:rPr>
              <a:t>Commodity Channel Index</a:t>
            </a:r>
            <a:endParaRPr lang="en-IN" dirty="0"/>
          </a:p>
        </p:txBody>
      </p:sp>
      <p:pic>
        <p:nvPicPr>
          <p:cNvPr id="14" name="Picture 13">
            <a:extLst>
              <a:ext uri="{FF2B5EF4-FFF2-40B4-BE49-F238E27FC236}">
                <a16:creationId xmlns:a16="http://schemas.microsoft.com/office/drawing/2014/main" id="{2087765B-45EA-EFBE-4AEF-2EE62D979D0D}"/>
              </a:ext>
            </a:extLst>
          </p:cNvPr>
          <p:cNvPicPr>
            <a:picLocks noChangeAspect="1"/>
          </p:cNvPicPr>
          <p:nvPr/>
        </p:nvPicPr>
        <p:blipFill>
          <a:blip r:embed="rId2"/>
          <a:stretch>
            <a:fillRect/>
          </a:stretch>
        </p:blipFill>
        <p:spPr>
          <a:xfrm>
            <a:off x="949652" y="1302327"/>
            <a:ext cx="4330046" cy="2398845"/>
          </a:xfrm>
          <a:prstGeom prst="rect">
            <a:avLst/>
          </a:prstGeom>
        </p:spPr>
      </p:pic>
      <p:pic>
        <p:nvPicPr>
          <p:cNvPr id="16" name="Picture 15">
            <a:extLst>
              <a:ext uri="{FF2B5EF4-FFF2-40B4-BE49-F238E27FC236}">
                <a16:creationId xmlns:a16="http://schemas.microsoft.com/office/drawing/2014/main" id="{455CBC18-96CE-C52C-85C4-E544CA0CA76A}"/>
              </a:ext>
            </a:extLst>
          </p:cNvPr>
          <p:cNvPicPr>
            <a:picLocks noChangeAspect="1"/>
          </p:cNvPicPr>
          <p:nvPr/>
        </p:nvPicPr>
        <p:blipFill>
          <a:blip r:embed="rId3"/>
          <a:stretch>
            <a:fillRect/>
          </a:stretch>
        </p:blipFill>
        <p:spPr>
          <a:xfrm>
            <a:off x="6297706" y="1939992"/>
            <a:ext cx="4589848" cy="1017086"/>
          </a:xfrm>
          <a:prstGeom prst="rect">
            <a:avLst/>
          </a:prstGeom>
        </p:spPr>
      </p:pic>
      <p:pic>
        <p:nvPicPr>
          <p:cNvPr id="18" name="Picture 17">
            <a:extLst>
              <a:ext uri="{FF2B5EF4-FFF2-40B4-BE49-F238E27FC236}">
                <a16:creationId xmlns:a16="http://schemas.microsoft.com/office/drawing/2014/main" id="{E688A541-4C32-412E-2A49-2090940A7410}"/>
              </a:ext>
            </a:extLst>
          </p:cNvPr>
          <p:cNvPicPr>
            <a:picLocks noChangeAspect="1"/>
          </p:cNvPicPr>
          <p:nvPr/>
        </p:nvPicPr>
        <p:blipFill>
          <a:blip r:embed="rId4"/>
          <a:stretch>
            <a:fillRect/>
          </a:stretch>
        </p:blipFill>
        <p:spPr>
          <a:xfrm>
            <a:off x="981129" y="4739931"/>
            <a:ext cx="4451484" cy="1274727"/>
          </a:xfrm>
          <a:prstGeom prst="rect">
            <a:avLst/>
          </a:prstGeom>
        </p:spPr>
      </p:pic>
      <p:pic>
        <p:nvPicPr>
          <p:cNvPr id="20" name="Picture 19">
            <a:extLst>
              <a:ext uri="{FF2B5EF4-FFF2-40B4-BE49-F238E27FC236}">
                <a16:creationId xmlns:a16="http://schemas.microsoft.com/office/drawing/2014/main" id="{B845A4CA-2CC4-97AF-15D7-3296E47E137F}"/>
              </a:ext>
            </a:extLst>
          </p:cNvPr>
          <p:cNvPicPr>
            <a:picLocks noChangeAspect="1"/>
          </p:cNvPicPr>
          <p:nvPr/>
        </p:nvPicPr>
        <p:blipFill>
          <a:blip r:embed="rId5"/>
          <a:stretch>
            <a:fillRect/>
          </a:stretch>
        </p:blipFill>
        <p:spPr>
          <a:xfrm>
            <a:off x="6297706" y="4739931"/>
            <a:ext cx="5022853" cy="1160452"/>
          </a:xfrm>
          <a:prstGeom prst="rect">
            <a:avLst/>
          </a:prstGeom>
        </p:spPr>
      </p:pic>
    </p:spTree>
    <p:extLst>
      <p:ext uri="{BB962C8B-B14F-4D97-AF65-F5344CB8AC3E}">
        <p14:creationId xmlns:p14="http://schemas.microsoft.com/office/powerpoint/2010/main" val="11112964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F3851-CDA7-023B-EA5D-26B4DB76F7FA}"/>
              </a:ext>
            </a:extLst>
          </p:cNvPr>
          <p:cNvSpPr>
            <a:spLocks noGrp="1"/>
          </p:cNvSpPr>
          <p:nvPr>
            <p:ph type="ctrTitle"/>
          </p:nvPr>
        </p:nvSpPr>
        <p:spPr>
          <a:xfrm>
            <a:off x="1396230" y="1302327"/>
            <a:ext cx="7766936" cy="775856"/>
          </a:xfrm>
        </p:spPr>
        <p:txBody>
          <a:bodyPr>
            <a:normAutofit fontScale="90000"/>
          </a:bodyPr>
          <a:lstStyle/>
          <a:p>
            <a:pPr algn="ctr"/>
            <a:br>
              <a:rPr lang="en-IN" sz="1800" dirty="0">
                <a:effectLst/>
                <a:latin typeface="Times New Roman" panose="02020603050405020304" pitchFamily="18" charset="0"/>
                <a:ea typeface="Times New Roman" panose="02020603050405020304" pitchFamily="18" charset="0"/>
              </a:rPr>
            </a:br>
            <a:endParaRPr lang="en-IN" dirty="0"/>
          </a:p>
        </p:txBody>
      </p:sp>
      <p:sp>
        <p:nvSpPr>
          <p:cNvPr id="5" name="TextBox 4">
            <a:extLst>
              <a:ext uri="{FF2B5EF4-FFF2-40B4-BE49-F238E27FC236}">
                <a16:creationId xmlns:a16="http://schemas.microsoft.com/office/drawing/2014/main" id="{C77D5311-42CC-0024-1044-50B4D362C2D9}"/>
              </a:ext>
            </a:extLst>
          </p:cNvPr>
          <p:cNvSpPr txBox="1"/>
          <p:nvPr/>
        </p:nvSpPr>
        <p:spPr>
          <a:xfrm>
            <a:off x="856622" y="1006064"/>
            <a:ext cx="6094324" cy="369332"/>
          </a:xfrm>
          <a:prstGeom prst="rect">
            <a:avLst/>
          </a:prstGeom>
          <a:noFill/>
        </p:spPr>
        <p:txBody>
          <a:bodyPr wrap="square">
            <a:spAutoFit/>
          </a:bodyPr>
          <a:lstStyle/>
          <a:p>
            <a:r>
              <a:rPr lang="en-US" sz="1800" spc="-5" dirty="0">
                <a:latin typeface="Times New Roman" panose="02020603050405020304" pitchFamily="18" charset="0"/>
                <a:ea typeface="Arial MT"/>
                <a:cs typeface="Times New Roman" panose="02020603050405020304" pitchFamily="18" charset="0"/>
              </a:rPr>
              <a:t>Degree of Variation</a:t>
            </a:r>
            <a:endParaRPr lang="en-IN" dirty="0"/>
          </a:p>
        </p:txBody>
      </p:sp>
      <p:sp>
        <p:nvSpPr>
          <p:cNvPr id="8" name="TextBox 7">
            <a:extLst>
              <a:ext uri="{FF2B5EF4-FFF2-40B4-BE49-F238E27FC236}">
                <a16:creationId xmlns:a16="http://schemas.microsoft.com/office/drawing/2014/main" id="{68C28971-C859-93AF-4FB4-B4B0C08A1AFC}"/>
              </a:ext>
            </a:extLst>
          </p:cNvPr>
          <p:cNvSpPr txBox="1"/>
          <p:nvPr/>
        </p:nvSpPr>
        <p:spPr>
          <a:xfrm>
            <a:off x="6116004" y="932995"/>
            <a:ext cx="6094324" cy="369332"/>
          </a:xfrm>
          <a:prstGeom prst="rect">
            <a:avLst/>
          </a:prstGeom>
          <a:noFill/>
        </p:spPr>
        <p:txBody>
          <a:bodyPr wrap="square">
            <a:spAutoFit/>
          </a:bodyPr>
          <a:lstStyle/>
          <a:p>
            <a:r>
              <a:rPr lang="en-US" sz="1800" spc="-5" dirty="0">
                <a:latin typeface="Times New Roman" panose="02020603050405020304" pitchFamily="18" charset="0"/>
                <a:ea typeface="Arial MT"/>
                <a:cs typeface="Times New Roman" panose="02020603050405020304" pitchFamily="18" charset="0"/>
              </a:rPr>
              <a:t>True Strength Index</a:t>
            </a:r>
            <a:endParaRPr lang="en-IN" dirty="0"/>
          </a:p>
        </p:txBody>
      </p:sp>
      <p:sp>
        <p:nvSpPr>
          <p:cNvPr id="10" name="TextBox 9">
            <a:extLst>
              <a:ext uri="{FF2B5EF4-FFF2-40B4-BE49-F238E27FC236}">
                <a16:creationId xmlns:a16="http://schemas.microsoft.com/office/drawing/2014/main" id="{7646FCFE-4AB0-A442-7264-3FC46CAA7C27}"/>
              </a:ext>
            </a:extLst>
          </p:cNvPr>
          <p:cNvSpPr txBox="1"/>
          <p:nvPr/>
        </p:nvSpPr>
        <p:spPr>
          <a:xfrm>
            <a:off x="856622" y="3879892"/>
            <a:ext cx="6094324" cy="369332"/>
          </a:xfrm>
          <a:prstGeom prst="rect">
            <a:avLst/>
          </a:prstGeom>
          <a:noFill/>
        </p:spPr>
        <p:txBody>
          <a:bodyPr wrap="square">
            <a:spAutoFit/>
          </a:bodyPr>
          <a:lstStyle/>
          <a:p>
            <a:r>
              <a:rPr lang="en-US" sz="1800" spc="-5" dirty="0">
                <a:latin typeface="Times New Roman" panose="02020603050405020304" pitchFamily="18" charset="0"/>
                <a:ea typeface="Arial MT"/>
                <a:cs typeface="Times New Roman" panose="02020603050405020304" pitchFamily="18" charset="0"/>
              </a:rPr>
              <a:t>Upper and Lower Bollinger Bound</a:t>
            </a:r>
            <a:endParaRPr lang="en-IN" dirty="0"/>
          </a:p>
        </p:txBody>
      </p:sp>
      <p:pic>
        <p:nvPicPr>
          <p:cNvPr id="14" name="Picture 13">
            <a:extLst>
              <a:ext uri="{FF2B5EF4-FFF2-40B4-BE49-F238E27FC236}">
                <a16:creationId xmlns:a16="http://schemas.microsoft.com/office/drawing/2014/main" id="{9C6D5254-E3C8-FD2F-1BDF-7F6091F18ADC}"/>
              </a:ext>
            </a:extLst>
          </p:cNvPr>
          <p:cNvPicPr>
            <a:picLocks noChangeAspect="1"/>
          </p:cNvPicPr>
          <p:nvPr/>
        </p:nvPicPr>
        <p:blipFill>
          <a:blip r:embed="rId2"/>
          <a:stretch>
            <a:fillRect/>
          </a:stretch>
        </p:blipFill>
        <p:spPr>
          <a:xfrm>
            <a:off x="856622" y="2238600"/>
            <a:ext cx="4009622" cy="493625"/>
          </a:xfrm>
          <a:prstGeom prst="rect">
            <a:avLst/>
          </a:prstGeom>
        </p:spPr>
      </p:pic>
      <p:pic>
        <p:nvPicPr>
          <p:cNvPr id="15" name="Picture 14">
            <a:extLst>
              <a:ext uri="{FF2B5EF4-FFF2-40B4-BE49-F238E27FC236}">
                <a16:creationId xmlns:a16="http://schemas.microsoft.com/office/drawing/2014/main" id="{E2D02463-6FC2-CEE9-4EB0-43984FCA4C8D}"/>
              </a:ext>
            </a:extLst>
          </p:cNvPr>
          <p:cNvPicPr>
            <a:picLocks noChangeAspect="1"/>
          </p:cNvPicPr>
          <p:nvPr/>
        </p:nvPicPr>
        <p:blipFill>
          <a:blip r:embed="rId3"/>
          <a:stretch>
            <a:fillRect/>
          </a:stretch>
        </p:blipFill>
        <p:spPr>
          <a:xfrm>
            <a:off x="6116004" y="1598589"/>
            <a:ext cx="5219374" cy="4640845"/>
          </a:xfrm>
          <a:prstGeom prst="rect">
            <a:avLst/>
          </a:prstGeom>
        </p:spPr>
      </p:pic>
      <p:pic>
        <p:nvPicPr>
          <p:cNvPr id="17" name="Picture 16">
            <a:extLst>
              <a:ext uri="{FF2B5EF4-FFF2-40B4-BE49-F238E27FC236}">
                <a16:creationId xmlns:a16="http://schemas.microsoft.com/office/drawing/2014/main" id="{EE487DA6-6008-54A5-26AD-D5EF5D18881D}"/>
              </a:ext>
            </a:extLst>
          </p:cNvPr>
          <p:cNvPicPr>
            <a:picLocks noChangeAspect="1"/>
          </p:cNvPicPr>
          <p:nvPr/>
        </p:nvPicPr>
        <p:blipFill>
          <a:blip r:embed="rId4"/>
          <a:stretch>
            <a:fillRect/>
          </a:stretch>
        </p:blipFill>
        <p:spPr>
          <a:xfrm>
            <a:off x="856622" y="4719918"/>
            <a:ext cx="4697013" cy="1286080"/>
          </a:xfrm>
          <a:prstGeom prst="rect">
            <a:avLst/>
          </a:prstGeom>
        </p:spPr>
      </p:pic>
    </p:spTree>
    <p:extLst>
      <p:ext uri="{BB962C8B-B14F-4D97-AF65-F5344CB8AC3E}">
        <p14:creationId xmlns:p14="http://schemas.microsoft.com/office/powerpoint/2010/main" val="26283437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40ED7E-D8A3-3E01-95CC-ED6C87015478}"/>
              </a:ext>
            </a:extLst>
          </p:cNvPr>
          <p:cNvSpPr txBox="1"/>
          <p:nvPr/>
        </p:nvSpPr>
        <p:spPr>
          <a:xfrm>
            <a:off x="723481" y="932995"/>
            <a:ext cx="5996354" cy="369332"/>
          </a:xfrm>
          <a:prstGeom prst="rect">
            <a:avLst/>
          </a:prstGeom>
          <a:noFill/>
        </p:spPr>
        <p:txBody>
          <a:bodyPr wrap="square">
            <a:spAutoFit/>
          </a:bodyPr>
          <a:lstStyle/>
          <a:p>
            <a:pPr lvl="1">
              <a:spcBef>
                <a:spcPts val="300"/>
              </a:spcBef>
              <a:buSzPts val="1100"/>
              <a:tabLst>
                <a:tab pos="270510" algn="l"/>
                <a:tab pos="630555" algn="l"/>
                <a:tab pos="6044565" algn="r"/>
              </a:tabLst>
            </a:pPr>
            <a:r>
              <a:rPr lang="en-US" sz="1800" spc="-5" dirty="0">
                <a:latin typeface="Times New Roman" panose="02020603050405020304" pitchFamily="18" charset="0"/>
                <a:ea typeface="Arial MT"/>
                <a:cs typeface="Times New Roman" panose="02020603050405020304" pitchFamily="18" charset="0"/>
              </a:rPr>
              <a:t>Upper Lower vortex indicators   </a:t>
            </a:r>
            <a:endParaRPr lang="en-IN" sz="1800" spc="-5" dirty="0">
              <a:latin typeface="Times New Roman" panose="02020603050405020304" pitchFamily="18" charset="0"/>
              <a:ea typeface="Arial MT"/>
              <a:cs typeface="Times New Roman" panose="02020603050405020304" pitchFamily="18" charset="0"/>
            </a:endParaRPr>
          </a:p>
        </p:txBody>
      </p:sp>
      <p:sp>
        <p:nvSpPr>
          <p:cNvPr id="8" name="TextBox 7">
            <a:extLst>
              <a:ext uri="{FF2B5EF4-FFF2-40B4-BE49-F238E27FC236}">
                <a16:creationId xmlns:a16="http://schemas.microsoft.com/office/drawing/2014/main" id="{310A2FBF-973A-9C83-C346-DF3CC2792394}"/>
              </a:ext>
            </a:extLst>
          </p:cNvPr>
          <p:cNvSpPr txBox="1"/>
          <p:nvPr/>
        </p:nvSpPr>
        <p:spPr>
          <a:xfrm>
            <a:off x="625511" y="3739230"/>
            <a:ext cx="6094324" cy="369332"/>
          </a:xfrm>
          <a:prstGeom prst="rect">
            <a:avLst/>
          </a:prstGeom>
          <a:noFill/>
        </p:spPr>
        <p:txBody>
          <a:bodyPr wrap="square">
            <a:spAutoFit/>
          </a:bodyPr>
          <a:lstStyle/>
          <a:p>
            <a:r>
              <a:rPr lang="en-US" sz="1800" spc="-5" dirty="0">
                <a:latin typeface="Times New Roman" panose="02020603050405020304" pitchFamily="18" charset="0"/>
                <a:ea typeface="Arial MT"/>
                <a:cs typeface="Times New Roman" panose="02020603050405020304" pitchFamily="18" charset="0"/>
              </a:rPr>
              <a:t>	Know Sure Thing </a:t>
            </a:r>
            <a:endParaRPr lang="en-IN" dirty="0"/>
          </a:p>
        </p:txBody>
      </p:sp>
      <p:sp>
        <p:nvSpPr>
          <p:cNvPr id="12" name="TextBox 11">
            <a:extLst>
              <a:ext uri="{FF2B5EF4-FFF2-40B4-BE49-F238E27FC236}">
                <a16:creationId xmlns:a16="http://schemas.microsoft.com/office/drawing/2014/main" id="{02796ADC-A457-B193-944B-B8D8327CEFFB}"/>
              </a:ext>
            </a:extLst>
          </p:cNvPr>
          <p:cNvSpPr txBox="1"/>
          <p:nvPr/>
        </p:nvSpPr>
        <p:spPr>
          <a:xfrm>
            <a:off x="5639637" y="932995"/>
            <a:ext cx="6094324" cy="369332"/>
          </a:xfrm>
          <a:prstGeom prst="rect">
            <a:avLst/>
          </a:prstGeom>
          <a:noFill/>
        </p:spPr>
        <p:txBody>
          <a:bodyPr wrap="square">
            <a:spAutoFit/>
          </a:bodyPr>
          <a:lstStyle/>
          <a:p>
            <a:pPr lvl="1">
              <a:spcBef>
                <a:spcPts val="300"/>
              </a:spcBef>
              <a:buSzPts val="1100"/>
              <a:tabLst>
                <a:tab pos="270510" algn="l"/>
                <a:tab pos="630555" algn="l"/>
                <a:tab pos="6044565" algn="r"/>
              </a:tabLst>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De trended Price oscillator</a:t>
            </a:r>
            <a:endParaRPr lang="en-IN" sz="1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D64649B0-B473-69F9-D44E-4749245F8F46}"/>
              </a:ext>
            </a:extLst>
          </p:cNvPr>
          <p:cNvSpPr txBox="1"/>
          <p:nvPr/>
        </p:nvSpPr>
        <p:spPr>
          <a:xfrm>
            <a:off x="6116004" y="3879892"/>
            <a:ext cx="6104372" cy="369332"/>
          </a:xfrm>
          <a:prstGeom prst="rect">
            <a:avLst/>
          </a:prstGeom>
          <a:noFill/>
        </p:spPr>
        <p:txBody>
          <a:bodyPr wrap="square">
            <a:spAutoFit/>
          </a:bodyPr>
          <a:lstStyle/>
          <a:p>
            <a:r>
              <a:rPr lang="en-US" sz="1800" spc="-5" dirty="0">
                <a:latin typeface="Times New Roman" panose="02020603050405020304" pitchFamily="18" charset="0"/>
                <a:ea typeface="Arial MT"/>
                <a:cs typeface="Times New Roman" panose="02020603050405020304" pitchFamily="18" charset="0"/>
              </a:rPr>
              <a:t>Average ease of movement</a:t>
            </a:r>
            <a:endParaRPr lang="en-IN" dirty="0"/>
          </a:p>
        </p:txBody>
      </p:sp>
      <p:pic>
        <p:nvPicPr>
          <p:cNvPr id="14" name="Picture 13">
            <a:extLst>
              <a:ext uri="{FF2B5EF4-FFF2-40B4-BE49-F238E27FC236}">
                <a16:creationId xmlns:a16="http://schemas.microsoft.com/office/drawing/2014/main" id="{CE281FEC-0F84-873B-97AC-52DA22EDB39B}"/>
              </a:ext>
            </a:extLst>
          </p:cNvPr>
          <p:cNvPicPr>
            <a:picLocks noChangeAspect="1"/>
          </p:cNvPicPr>
          <p:nvPr/>
        </p:nvPicPr>
        <p:blipFill>
          <a:blip r:embed="rId2"/>
          <a:stretch>
            <a:fillRect/>
          </a:stretch>
        </p:blipFill>
        <p:spPr>
          <a:xfrm>
            <a:off x="6116004" y="4686785"/>
            <a:ext cx="4823460" cy="1410970"/>
          </a:xfrm>
          <a:prstGeom prst="rect">
            <a:avLst/>
          </a:prstGeom>
        </p:spPr>
      </p:pic>
      <p:pic>
        <p:nvPicPr>
          <p:cNvPr id="16" name="Picture 15">
            <a:extLst>
              <a:ext uri="{FF2B5EF4-FFF2-40B4-BE49-F238E27FC236}">
                <a16:creationId xmlns:a16="http://schemas.microsoft.com/office/drawing/2014/main" id="{FE59A7AE-0E18-D0E2-997E-528705DB2386}"/>
              </a:ext>
            </a:extLst>
          </p:cNvPr>
          <p:cNvPicPr>
            <a:picLocks noChangeAspect="1"/>
          </p:cNvPicPr>
          <p:nvPr/>
        </p:nvPicPr>
        <p:blipFill>
          <a:blip r:embed="rId3"/>
          <a:stretch>
            <a:fillRect/>
          </a:stretch>
        </p:blipFill>
        <p:spPr>
          <a:xfrm>
            <a:off x="1199222" y="2199377"/>
            <a:ext cx="3520696" cy="1122047"/>
          </a:xfrm>
          <a:prstGeom prst="rect">
            <a:avLst/>
          </a:prstGeom>
        </p:spPr>
      </p:pic>
      <p:pic>
        <p:nvPicPr>
          <p:cNvPr id="17" name="Picture 16">
            <a:extLst>
              <a:ext uri="{FF2B5EF4-FFF2-40B4-BE49-F238E27FC236}">
                <a16:creationId xmlns:a16="http://schemas.microsoft.com/office/drawing/2014/main" id="{4C4A2C50-5E35-CF39-24A3-C021AFE31A6A}"/>
              </a:ext>
            </a:extLst>
          </p:cNvPr>
          <p:cNvPicPr>
            <a:picLocks noChangeAspect="1"/>
          </p:cNvPicPr>
          <p:nvPr/>
        </p:nvPicPr>
        <p:blipFill>
          <a:blip r:embed="rId4"/>
          <a:stretch>
            <a:fillRect/>
          </a:stretch>
        </p:blipFill>
        <p:spPr>
          <a:xfrm>
            <a:off x="1090632" y="4361982"/>
            <a:ext cx="4147820" cy="2060575"/>
          </a:xfrm>
          <a:prstGeom prst="rect">
            <a:avLst/>
          </a:prstGeom>
        </p:spPr>
      </p:pic>
      <p:pic>
        <p:nvPicPr>
          <p:cNvPr id="18" name="Picture 17">
            <a:extLst>
              <a:ext uri="{FF2B5EF4-FFF2-40B4-BE49-F238E27FC236}">
                <a16:creationId xmlns:a16="http://schemas.microsoft.com/office/drawing/2014/main" id="{790C37E5-D3C8-0E4A-BB0A-21DC4E3AC23C}"/>
              </a:ext>
            </a:extLst>
          </p:cNvPr>
          <p:cNvPicPr>
            <a:picLocks noChangeAspect="1"/>
          </p:cNvPicPr>
          <p:nvPr/>
        </p:nvPicPr>
        <p:blipFill>
          <a:blip r:embed="rId2"/>
          <a:stretch>
            <a:fillRect/>
          </a:stretch>
        </p:blipFill>
        <p:spPr>
          <a:xfrm>
            <a:off x="6096000" y="1923902"/>
            <a:ext cx="4823460" cy="1410970"/>
          </a:xfrm>
          <a:prstGeom prst="rect">
            <a:avLst/>
          </a:prstGeom>
        </p:spPr>
      </p:pic>
    </p:spTree>
    <p:extLst>
      <p:ext uri="{BB962C8B-B14F-4D97-AF65-F5344CB8AC3E}">
        <p14:creationId xmlns:p14="http://schemas.microsoft.com/office/powerpoint/2010/main" val="24883398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F3851-CDA7-023B-EA5D-26B4DB76F7FA}"/>
              </a:ext>
            </a:extLst>
          </p:cNvPr>
          <p:cNvSpPr>
            <a:spLocks noGrp="1"/>
          </p:cNvSpPr>
          <p:nvPr>
            <p:ph type="title"/>
          </p:nvPr>
        </p:nvSpPr>
        <p:spPr>
          <a:xfrm>
            <a:off x="727574" y="941904"/>
            <a:ext cx="10802439" cy="1494648"/>
          </a:xfrm>
        </p:spPr>
        <p:txBody>
          <a:bodyPr>
            <a:noAutofit/>
          </a:bodyPr>
          <a:lstStyle/>
          <a:p>
            <a:r>
              <a:rPr lang="en-US" sz="2000" b="0" kern="0" cap="none" dirty="0">
                <a:solidFill>
                  <a:schemeClr val="tx1"/>
                </a:solidFill>
                <a:effectLst/>
                <a:latin typeface="Times New Roman" panose="02020603050405020304" pitchFamily="18" charset="0"/>
                <a:ea typeface="Times New Roman" panose="02020603050405020304" pitchFamily="18" charset="0"/>
              </a:rPr>
              <a:t>Data were taken from the </a:t>
            </a:r>
            <a:r>
              <a:rPr lang="en-US" sz="2000" b="0" kern="0" cap="none" dirty="0" err="1">
                <a:solidFill>
                  <a:schemeClr val="tx1"/>
                </a:solidFill>
                <a:effectLst/>
                <a:latin typeface="Times New Roman" panose="02020603050405020304" pitchFamily="18" charset="0"/>
                <a:ea typeface="Times New Roman" panose="02020603050405020304" pitchFamily="18" charset="0"/>
              </a:rPr>
              <a:t>yfinance</a:t>
            </a:r>
            <a:r>
              <a:rPr lang="en-US" sz="2000" b="0" kern="0" cap="none" dirty="0">
                <a:solidFill>
                  <a:schemeClr val="tx1"/>
                </a:solidFill>
                <a:effectLst/>
                <a:latin typeface="Times New Roman" panose="02020603050405020304" pitchFamily="18" charset="0"/>
                <a:ea typeface="Times New Roman" panose="02020603050405020304" pitchFamily="18" charset="0"/>
              </a:rPr>
              <a:t> library for the tickers “GOOGL”,” TCS”,” IBM”.</a:t>
            </a:r>
            <a:br>
              <a:rPr lang="en-US" sz="2000" b="0" kern="0" cap="none" dirty="0">
                <a:solidFill>
                  <a:schemeClr val="tx1"/>
                </a:solidFill>
                <a:effectLst/>
                <a:latin typeface="Times New Roman" panose="02020603050405020304" pitchFamily="18" charset="0"/>
                <a:ea typeface="Times New Roman" panose="02020603050405020304" pitchFamily="18" charset="0"/>
              </a:rPr>
            </a:br>
            <a:r>
              <a:rPr lang="en-US" sz="2000" b="0" kern="0" cap="none" dirty="0">
                <a:solidFill>
                  <a:schemeClr val="tx1"/>
                </a:solidFill>
                <a:effectLst/>
                <a:latin typeface="Times New Roman" panose="02020603050405020304" pitchFamily="18" charset="0"/>
                <a:ea typeface="Times New Roman" panose="02020603050405020304" pitchFamily="18" charset="0"/>
              </a:rPr>
              <a:t>By using the various indicators, multiple attributes are added to the data.</a:t>
            </a:r>
            <a:endParaRPr lang="en-US" sz="2000" b="0" kern="0" cap="none"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F5665D4D-8A1A-83B6-D940-55698F194186}"/>
              </a:ext>
            </a:extLst>
          </p:cNvPr>
          <p:cNvSpPr txBox="1"/>
          <p:nvPr/>
        </p:nvSpPr>
        <p:spPr>
          <a:xfrm>
            <a:off x="727574" y="418684"/>
            <a:ext cx="11296522"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DATA DESCRIPTION</a:t>
            </a:r>
            <a:endParaRPr lang="en-IN" sz="3600" b="1" dirty="0">
              <a:latin typeface="Times New Roman" panose="02020603050405020304" pitchFamily="18" charset="0"/>
              <a:cs typeface="Times New Roman" panose="02020603050405020304" pitchFamily="18" charset="0"/>
            </a:endParaRPr>
          </a:p>
        </p:txBody>
      </p:sp>
      <p:pic>
        <p:nvPicPr>
          <p:cNvPr id="22" name="Picture 21">
            <a:extLst>
              <a:ext uri="{FF2B5EF4-FFF2-40B4-BE49-F238E27FC236}">
                <a16:creationId xmlns:a16="http://schemas.microsoft.com/office/drawing/2014/main" id="{FDCDE6FA-0ECC-5358-EB1A-F9B5349BB305}"/>
              </a:ext>
            </a:extLst>
          </p:cNvPr>
          <p:cNvPicPr>
            <a:picLocks noChangeAspect="1"/>
          </p:cNvPicPr>
          <p:nvPr/>
        </p:nvPicPr>
        <p:blipFill>
          <a:blip r:embed="rId2"/>
          <a:stretch>
            <a:fillRect/>
          </a:stretch>
        </p:blipFill>
        <p:spPr>
          <a:xfrm>
            <a:off x="727574" y="2436552"/>
            <a:ext cx="10802439" cy="4221424"/>
          </a:xfrm>
          <a:prstGeom prst="rect">
            <a:avLst/>
          </a:prstGeom>
        </p:spPr>
      </p:pic>
    </p:spTree>
    <p:extLst>
      <p:ext uri="{BB962C8B-B14F-4D97-AF65-F5344CB8AC3E}">
        <p14:creationId xmlns:p14="http://schemas.microsoft.com/office/powerpoint/2010/main" val="20883328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554</TotalTime>
  <Words>1067</Words>
  <Application>Microsoft Office PowerPoint</Application>
  <PresentationFormat>Widescreen</PresentationFormat>
  <Paragraphs>98</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MT</vt:lpstr>
      <vt:lpstr>Calibri</vt:lpstr>
      <vt:lpstr>Calibri Light</vt:lpstr>
      <vt:lpstr>Times New Roman</vt:lpstr>
      <vt:lpstr>Celestial</vt:lpstr>
      <vt:lpstr> Feature Exploration and Model Comparison for Stock Market Prediction: Unveiling the Superiority of LSTM or ARIMA </vt:lpstr>
      <vt:lpstr>PowerPoint Presentation</vt:lpstr>
      <vt:lpstr>Indicators</vt:lpstr>
      <vt:lpstr>PowerPoint Presentation</vt:lpstr>
      <vt:lpstr> </vt:lpstr>
      <vt:lpstr> </vt:lpstr>
      <vt:lpstr> </vt:lpstr>
      <vt:lpstr>PowerPoint Presentation</vt:lpstr>
      <vt:lpstr>Data were taken from the yfinance library for the tickers “GOOGL”,” TCS”,” IBM”. By using the various indicators, multiple attributes are added to the data.</vt:lpstr>
      <vt:lpstr> </vt:lpstr>
      <vt:lpstr>PowerPoint Presentation</vt:lpstr>
      <vt:lpstr> </vt:lpstr>
      <vt:lpstr>PowerPoint Presentation</vt:lpstr>
      <vt:lpstr>PowerPoint Presentation</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SUGANYA K</dc:creator>
  <cp:lastModifiedBy>SUGANYA K</cp:lastModifiedBy>
  <cp:revision>43</cp:revision>
  <dcterms:created xsi:type="dcterms:W3CDTF">2023-05-28T05:26:19Z</dcterms:created>
  <dcterms:modified xsi:type="dcterms:W3CDTF">2023-07-22T14:10:19Z</dcterms:modified>
</cp:coreProperties>
</file>