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5" r:id="rId1"/>
  </p:sldMasterIdLst>
  <p:sldIdLst>
    <p:sldId id="256" r:id="rId2"/>
    <p:sldId id="257" r:id="rId3"/>
    <p:sldId id="258" r:id="rId4"/>
    <p:sldId id="259" r:id="rId5"/>
    <p:sldId id="260" r:id="rId6"/>
    <p:sldId id="261" r:id="rId7"/>
    <p:sldId id="266" r:id="rId8"/>
    <p:sldId id="268" r:id="rId9"/>
    <p:sldId id="263" r:id="rId10"/>
    <p:sldId id="264" r:id="rId11"/>
    <p:sldId id="265" r:id="rId12"/>
    <p:sldId id="271"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2" d="100"/>
          <a:sy n="82" d="100"/>
        </p:scale>
        <p:origin x="72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uthikaa kv" userId="3d18e21a8818e882" providerId="LiveId" clId="{E9E8569B-69ED-4EE4-A193-84A7A02CD3D6}"/>
    <pc:docChg chg="custSel addSld delSld modSld sldOrd">
      <pc:chgData name="sruthikaa kv" userId="3d18e21a8818e882" providerId="LiveId" clId="{E9E8569B-69ED-4EE4-A193-84A7A02CD3D6}" dt="2023-10-12T11:27:19.262" v="305" actId="14100"/>
      <pc:docMkLst>
        <pc:docMk/>
      </pc:docMkLst>
      <pc:sldChg chg="modSp mod">
        <pc:chgData name="sruthikaa kv" userId="3d18e21a8818e882" providerId="LiveId" clId="{E9E8569B-69ED-4EE4-A193-84A7A02CD3D6}" dt="2023-10-12T11:21:48.944" v="212" actId="27636"/>
        <pc:sldMkLst>
          <pc:docMk/>
          <pc:sldMk cId="541545556" sldId="257"/>
        </pc:sldMkLst>
        <pc:spChg chg="mod">
          <ac:chgData name="sruthikaa kv" userId="3d18e21a8818e882" providerId="LiveId" clId="{E9E8569B-69ED-4EE4-A193-84A7A02CD3D6}" dt="2023-10-12T11:21:48.944" v="212" actId="27636"/>
          <ac:spMkLst>
            <pc:docMk/>
            <pc:sldMk cId="541545556" sldId="257"/>
            <ac:spMk id="3" creationId="{571A1E3F-DBF6-9E69-6736-53E58DC96A1F}"/>
          </ac:spMkLst>
        </pc:spChg>
      </pc:sldChg>
      <pc:sldChg chg="modSp mod">
        <pc:chgData name="sruthikaa kv" userId="3d18e21a8818e882" providerId="LiveId" clId="{E9E8569B-69ED-4EE4-A193-84A7A02CD3D6}" dt="2023-10-12T11:19:26.975" v="137" actId="20577"/>
        <pc:sldMkLst>
          <pc:docMk/>
          <pc:sldMk cId="3657488386" sldId="264"/>
        </pc:sldMkLst>
        <pc:spChg chg="mod">
          <ac:chgData name="sruthikaa kv" userId="3d18e21a8818e882" providerId="LiveId" clId="{E9E8569B-69ED-4EE4-A193-84A7A02CD3D6}" dt="2023-10-12T11:19:26.975" v="137" actId="20577"/>
          <ac:spMkLst>
            <pc:docMk/>
            <pc:sldMk cId="3657488386" sldId="264"/>
            <ac:spMk id="2" creationId="{ACB7C963-375D-A737-911D-8E835273F602}"/>
          </ac:spMkLst>
        </pc:spChg>
      </pc:sldChg>
      <pc:sldChg chg="modSp mod ord">
        <pc:chgData name="sruthikaa kv" userId="3d18e21a8818e882" providerId="LiveId" clId="{E9E8569B-69ED-4EE4-A193-84A7A02CD3D6}" dt="2023-10-12T11:16:30.385" v="110" actId="255"/>
        <pc:sldMkLst>
          <pc:docMk/>
          <pc:sldMk cId="4067031769" sldId="265"/>
        </pc:sldMkLst>
        <pc:spChg chg="mod">
          <ac:chgData name="sruthikaa kv" userId="3d18e21a8818e882" providerId="LiveId" clId="{E9E8569B-69ED-4EE4-A193-84A7A02CD3D6}" dt="2023-10-12T11:16:30.385" v="110" actId="255"/>
          <ac:spMkLst>
            <pc:docMk/>
            <pc:sldMk cId="4067031769" sldId="265"/>
            <ac:spMk id="3" creationId="{A3547069-4989-0DF1-0CF3-5BB551526837}"/>
          </ac:spMkLst>
        </pc:spChg>
      </pc:sldChg>
      <pc:sldChg chg="del ord">
        <pc:chgData name="sruthikaa kv" userId="3d18e21a8818e882" providerId="LiveId" clId="{E9E8569B-69ED-4EE4-A193-84A7A02CD3D6}" dt="2023-10-12T11:10:30.527" v="44" actId="2696"/>
        <pc:sldMkLst>
          <pc:docMk/>
          <pc:sldMk cId="0" sldId="269"/>
        </pc:sldMkLst>
      </pc:sldChg>
      <pc:sldChg chg="modSp new mod ord">
        <pc:chgData name="sruthikaa kv" userId="3d18e21a8818e882" providerId="LiveId" clId="{E9E8569B-69ED-4EE4-A193-84A7A02CD3D6}" dt="2023-10-12T11:15:59.502" v="108" actId="27636"/>
        <pc:sldMkLst>
          <pc:docMk/>
          <pc:sldMk cId="56838113" sldId="270"/>
        </pc:sldMkLst>
        <pc:spChg chg="mod">
          <ac:chgData name="sruthikaa kv" userId="3d18e21a8818e882" providerId="LiveId" clId="{E9E8569B-69ED-4EE4-A193-84A7A02CD3D6}" dt="2023-10-12T11:12:04.297" v="73" actId="20577"/>
          <ac:spMkLst>
            <pc:docMk/>
            <pc:sldMk cId="56838113" sldId="270"/>
            <ac:spMk id="2" creationId="{89A68A47-25A6-8326-6456-743CA6863073}"/>
          </ac:spMkLst>
        </pc:spChg>
        <pc:spChg chg="mod">
          <ac:chgData name="sruthikaa kv" userId="3d18e21a8818e882" providerId="LiveId" clId="{E9E8569B-69ED-4EE4-A193-84A7A02CD3D6}" dt="2023-10-12T11:15:59.502" v="108" actId="27636"/>
          <ac:spMkLst>
            <pc:docMk/>
            <pc:sldMk cId="56838113" sldId="270"/>
            <ac:spMk id="3" creationId="{D421A5F7-3C58-E162-0152-D15C1B94CCCB}"/>
          </ac:spMkLst>
        </pc:spChg>
      </pc:sldChg>
      <pc:sldChg chg="new del">
        <pc:chgData name="sruthikaa kv" userId="3d18e21a8818e882" providerId="LiveId" clId="{E9E8569B-69ED-4EE4-A193-84A7A02CD3D6}" dt="2023-10-12T11:10:07.133" v="38" actId="2696"/>
        <pc:sldMkLst>
          <pc:docMk/>
          <pc:sldMk cId="814998443" sldId="270"/>
        </pc:sldMkLst>
      </pc:sldChg>
      <pc:sldChg chg="modSp new del mod">
        <pc:chgData name="sruthikaa kv" userId="3d18e21a8818e882" providerId="LiveId" clId="{E9E8569B-69ED-4EE4-A193-84A7A02CD3D6}" dt="2023-10-12T11:04:37.824" v="30" actId="2696"/>
        <pc:sldMkLst>
          <pc:docMk/>
          <pc:sldMk cId="1390673836" sldId="270"/>
        </pc:sldMkLst>
        <pc:spChg chg="mod">
          <ac:chgData name="sruthikaa kv" userId="3d18e21a8818e882" providerId="LiveId" clId="{E9E8569B-69ED-4EE4-A193-84A7A02CD3D6}" dt="2023-10-12T11:02:12.633" v="26" actId="20577"/>
          <ac:spMkLst>
            <pc:docMk/>
            <pc:sldMk cId="1390673836" sldId="270"/>
            <ac:spMk id="2" creationId="{619E5373-67E1-3F43-4F90-357109FCEB28}"/>
          </ac:spMkLst>
        </pc:spChg>
        <pc:spChg chg="mod">
          <ac:chgData name="sruthikaa kv" userId="3d18e21a8818e882" providerId="LiveId" clId="{E9E8569B-69ED-4EE4-A193-84A7A02CD3D6}" dt="2023-10-12T11:04:33.091" v="29" actId="1076"/>
          <ac:spMkLst>
            <pc:docMk/>
            <pc:sldMk cId="1390673836" sldId="270"/>
            <ac:spMk id="3" creationId="{6E48F474-1D15-AEE1-BD12-5243F7DD7C3D}"/>
          </ac:spMkLst>
        </pc:spChg>
      </pc:sldChg>
      <pc:sldChg chg="modSp new del mod">
        <pc:chgData name="sruthikaa kv" userId="3d18e21a8818e882" providerId="LiveId" clId="{E9E8569B-69ED-4EE4-A193-84A7A02CD3D6}" dt="2023-10-12T11:09:56.569" v="36" actId="2696"/>
        <pc:sldMkLst>
          <pc:docMk/>
          <pc:sldMk cId="2247211898" sldId="270"/>
        </pc:sldMkLst>
        <pc:spChg chg="mod">
          <ac:chgData name="sruthikaa kv" userId="3d18e21a8818e882" providerId="LiveId" clId="{E9E8569B-69ED-4EE4-A193-84A7A02CD3D6}" dt="2023-10-12T11:09:44.746" v="35" actId="2711"/>
          <ac:spMkLst>
            <pc:docMk/>
            <pc:sldMk cId="2247211898" sldId="270"/>
            <ac:spMk id="2" creationId="{EB4C8037-635B-5D2B-D9D8-DEA51A537C66}"/>
          </ac:spMkLst>
        </pc:spChg>
      </pc:sldChg>
      <pc:sldChg chg="modSp new mod">
        <pc:chgData name="sruthikaa kv" userId="3d18e21a8818e882" providerId="LiveId" clId="{E9E8569B-69ED-4EE4-A193-84A7A02CD3D6}" dt="2023-10-12T11:27:19.262" v="305" actId="14100"/>
        <pc:sldMkLst>
          <pc:docMk/>
          <pc:sldMk cId="2277467563" sldId="271"/>
        </pc:sldMkLst>
        <pc:spChg chg="mod">
          <ac:chgData name="sruthikaa kv" userId="3d18e21a8818e882" providerId="LiveId" clId="{E9E8569B-69ED-4EE4-A193-84A7A02CD3D6}" dt="2023-10-12T11:27:04.165" v="303" actId="113"/>
          <ac:spMkLst>
            <pc:docMk/>
            <pc:sldMk cId="2277467563" sldId="271"/>
            <ac:spMk id="2" creationId="{77594543-2C43-08FC-887C-960B0091171C}"/>
          </ac:spMkLst>
        </pc:spChg>
        <pc:spChg chg="mod">
          <ac:chgData name="sruthikaa kv" userId="3d18e21a8818e882" providerId="LiveId" clId="{E9E8569B-69ED-4EE4-A193-84A7A02CD3D6}" dt="2023-10-12T11:27:19.262" v="305" actId="14100"/>
          <ac:spMkLst>
            <pc:docMk/>
            <pc:sldMk cId="2277467563" sldId="271"/>
            <ac:spMk id="3" creationId="{CBD436C7-E08B-D28B-AA83-487B84C2082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BF5841-6737-40E8-8CB5-330A81702D80}" type="datetimeFigureOut">
              <a:rPr lang="en-IN" smtClean="0"/>
              <a:pPr/>
              <a:t>12-10-2023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1B9C82C3-4D4C-42FB-9F2D-C9948B30E9D8}" type="slidenum">
              <a:rPr lang="en-IN" smtClean="0"/>
              <a:pPr/>
              <a:t>‹#›</a:t>
            </a:fld>
            <a:endParaRPr lang="en-IN"/>
          </a:p>
        </p:txBody>
      </p:sp>
    </p:spTree>
    <p:extLst>
      <p:ext uri="{BB962C8B-B14F-4D97-AF65-F5344CB8AC3E}">
        <p14:creationId xmlns:p14="http://schemas.microsoft.com/office/powerpoint/2010/main" val="4165304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BF5841-6737-40E8-8CB5-330A81702D80}" type="datetimeFigureOut">
              <a:rPr lang="en-IN" smtClean="0"/>
              <a:pPr/>
              <a:t>12-10-2023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9C82C3-4D4C-42FB-9F2D-C9948B30E9D8}" type="slidenum">
              <a:rPr lang="en-IN" smtClean="0"/>
              <a:pPr/>
              <a:t>‹#›</a:t>
            </a:fld>
            <a:endParaRPr lang="en-IN"/>
          </a:p>
        </p:txBody>
      </p:sp>
    </p:spTree>
    <p:extLst>
      <p:ext uri="{BB962C8B-B14F-4D97-AF65-F5344CB8AC3E}">
        <p14:creationId xmlns:p14="http://schemas.microsoft.com/office/powerpoint/2010/main" val="2464431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BF5841-6737-40E8-8CB5-330A81702D80}" type="datetimeFigureOut">
              <a:rPr lang="en-IN" smtClean="0"/>
              <a:pPr/>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9C82C3-4D4C-42FB-9F2D-C9948B30E9D8}" type="slidenum">
              <a:rPr lang="en-IN" smtClean="0"/>
              <a:pPr/>
              <a:t>‹#›</a:t>
            </a:fld>
            <a:endParaRPr lang="en-IN"/>
          </a:p>
        </p:txBody>
      </p:sp>
    </p:spTree>
    <p:extLst>
      <p:ext uri="{BB962C8B-B14F-4D97-AF65-F5344CB8AC3E}">
        <p14:creationId xmlns:p14="http://schemas.microsoft.com/office/powerpoint/2010/main" val="3811484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BF5841-6737-40E8-8CB5-330A81702D80}" type="datetimeFigureOut">
              <a:rPr lang="en-IN" smtClean="0"/>
              <a:pPr/>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9C82C3-4D4C-42FB-9F2D-C9948B30E9D8}" type="slidenum">
              <a:rPr lang="en-IN" smtClean="0"/>
              <a:pPr/>
              <a:t>‹#›</a:t>
            </a:fld>
            <a:endParaRPr lang="en-IN"/>
          </a:p>
        </p:txBody>
      </p:sp>
    </p:spTree>
    <p:extLst>
      <p:ext uri="{BB962C8B-B14F-4D97-AF65-F5344CB8AC3E}">
        <p14:creationId xmlns:p14="http://schemas.microsoft.com/office/powerpoint/2010/main" val="1116190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BF5841-6737-40E8-8CB5-330A81702D80}" type="datetimeFigureOut">
              <a:rPr lang="en-IN" smtClean="0"/>
              <a:pPr/>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9C82C3-4D4C-42FB-9F2D-C9948B30E9D8}" type="slidenum">
              <a:rPr lang="en-IN" smtClean="0"/>
              <a:pPr/>
              <a:t>‹#›</a:t>
            </a:fld>
            <a:endParaRPr lang="en-IN"/>
          </a:p>
        </p:txBody>
      </p:sp>
    </p:spTree>
    <p:extLst>
      <p:ext uri="{BB962C8B-B14F-4D97-AF65-F5344CB8AC3E}">
        <p14:creationId xmlns:p14="http://schemas.microsoft.com/office/powerpoint/2010/main" val="29551008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BF5841-6737-40E8-8CB5-330A81702D80}" type="datetimeFigureOut">
              <a:rPr lang="en-IN" smtClean="0"/>
              <a:pPr/>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9C82C3-4D4C-42FB-9F2D-C9948B30E9D8}" type="slidenum">
              <a:rPr lang="en-IN" smtClean="0"/>
              <a:pPr/>
              <a:t>‹#›</a:t>
            </a:fld>
            <a:endParaRPr lang="en-IN"/>
          </a:p>
        </p:txBody>
      </p:sp>
    </p:spTree>
    <p:extLst>
      <p:ext uri="{BB962C8B-B14F-4D97-AF65-F5344CB8AC3E}">
        <p14:creationId xmlns:p14="http://schemas.microsoft.com/office/powerpoint/2010/main" val="1378203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BF5841-6737-40E8-8CB5-330A81702D80}" type="datetimeFigureOut">
              <a:rPr lang="en-IN" smtClean="0"/>
              <a:pPr/>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9C82C3-4D4C-42FB-9F2D-C9948B30E9D8}" type="slidenum">
              <a:rPr lang="en-IN" smtClean="0"/>
              <a:pPr/>
              <a:t>‹#›</a:t>
            </a:fld>
            <a:endParaRPr lang="en-IN"/>
          </a:p>
        </p:txBody>
      </p:sp>
    </p:spTree>
    <p:extLst>
      <p:ext uri="{BB962C8B-B14F-4D97-AF65-F5344CB8AC3E}">
        <p14:creationId xmlns:p14="http://schemas.microsoft.com/office/powerpoint/2010/main" val="3254768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BF5841-6737-40E8-8CB5-330A81702D80}" type="datetimeFigureOut">
              <a:rPr lang="en-IN" smtClean="0"/>
              <a:pPr/>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9C82C3-4D4C-42FB-9F2D-C9948B30E9D8}" type="slidenum">
              <a:rPr lang="en-IN" smtClean="0"/>
              <a:pPr/>
              <a:t>‹#›</a:t>
            </a:fld>
            <a:endParaRPr lang="en-IN"/>
          </a:p>
        </p:txBody>
      </p:sp>
    </p:spTree>
    <p:extLst>
      <p:ext uri="{BB962C8B-B14F-4D97-AF65-F5344CB8AC3E}">
        <p14:creationId xmlns:p14="http://schemas.microsoft.com/office/powerpoint/2010/main" val="21917529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BF5841-6737-40E8-8CB5-330A81702D80}" type="datetimeFigureOut">
              <a:rPr lang="en-IN" smtClean="0"/>
              <a:pPr/>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9C82C3-4D4C-42FB-9F2D-C9948B30E9D8}" type="slidenum">
              <a:rPr lang="en-IN" smtClean="0"/>
              <a:pPr/>
              <a:t>‹#›</a:t>
            </a:fld>
            <a:endParaRPr lang="en-IN"/>
          </a:p>
        </p:txBody>
      </p:sp>
    </p:spTree>
    <p:extLst>
      <p:ext uri="{BB962C8B-B14F-4D97-AF65-F5344CB8AC3E}">
        <p14:creationId xmlns:p14="http://schemas.microsoft.com/office/powerpoint/2010/main" val="675229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BF5841-6737-40E8-8CB5-330A81702D80}" type="datetimeFigureOut">
              <a:rPr lang="en-IN" smtClean="0"/>
              <a:pPr/>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1B9C82C3-4D4C-42FB-9F2D-C9948B30E9D8}" type="slidenum">
              <a:rPr lang="en-IN" smtClean="0"/>
              <a:pPr/>
              <a:t>‹#›</a:t>
            </a:fld>
            <a:endParaRPr lang="en-IN"/>
          </a:p>
        </p:txBody>
      </p:sp>
    </p:spTree>
    <p:extLst>
      <p:ext uri="{BB962C8B-B14F-4D97-AF65-F5344CB8AC3E}">
        <p14:creationId xmlns:p14="http://schemas.microsoft.com/office/powerpoint/2010/main" val="1166885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BF5841-6737-40E8-8CB5-330A81702D80}" type="datetimeFigureOut">
              <a:rPr lang="en-IN" smtClean="0"/>
              <a:pPr/>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9C82C3-4D4C-42FB-9F2D-C9948B30E9D8}" type="slidenum">
              <a:rPr lang="en-IN" smtClean="0"/>
              <a:pPr/>
              <a:t>‹#›</a:t>
            </a:fld>
            <a:endParaRPr lang="en-IN"/>
          </a:p>
        </p:txBody>
      </p:sp>
    </p:spTree>
    <p:extLst>
      <p:ext uri="{BB962C8B-B14F-4D97-AF65-F5344CB8AC3E}">
        <p14:creationId xmlns:p14="http://schemas.microsoft.com/office/powerpoint/2010/main" val="3900071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BF5841-6737-40E8-8CB5-330A81702D80}" type="datetimeFigureOut">
              <a:rPr lang="en-IN" smtClean="0"/>
              <a:pPr/>
              <a:t>12-10-2023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9C82C3-4D4C-42FB-9F2D-C9948B30E9D8}" type="slidenum">
              <a:rPr lang="en-IN" smtClean="0"/>
              <a:pPr/>
              <a:t>‹#›</a:t>
            </a:fld>
            <a:endParaRPr lang="en-IN"/>
          </a:p>
        </p:txBody>
      </p:sp>
    </p:spTree>
    <p:extLst>
      <p:ext uri="{BB962C8B-B14F-4D97-AF65-F5344CB8AC3E}">
        <p14:creationId xmlns:p14="http://schemas.microsoft.com/office/powerpoint/2010/main" val="811910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BF5841-6737-40E8-8CB5-330A81702D80}" type="datetimeFigureOut">
              <a:rPr lang="en-IN" smtClean="0"/>
              <a:pPr/>
              <a:t>12-10-2023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9C82C3-4D4C-42FB-9F2D-C9948B30E9D8}" type="slidenum">
              <a:rPr lang="en-IN" smtClean="0"/>
              <a:pPr/>
              <a:t>‹#›</a:t>
            </a:fld>
            <a:endParaRPr lang="en-IN"/>
          </a:p>
        </p:txBody>
      </p:sp>
    </p:spTree>
    <p:extLst>
      <p:ext uri="{BB962C8B-B14F-4D97-AF65-F5344CB8AC3E}">
        <p14:creationId xmlns:p14="http://schemas.microsoft.com/office/powerpoint/2010/main" val="1028913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BF5841-6737-40E8-8CB5-330A81702D80}" type="datetimeFigureOut">
              <a:rPr lang="en-IN" smtClean="0"/>
              <a:pPr/>
              <a:t>12-10-2023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9C82C3-4D4C-42FB-9F2D-C9948B30E9D8}" type="slidenum">
              <a:rPr lang="en-IN" smtClean="0"/>
              <a:pPr/>
              <a:t>‹#›</a:t>
            </a:fld>
            <a:endParaRPr lang="en-IN"/>
          </a:p>
        </p:txBody>
      </p:sp>
    </p:spTree>
    <p:extLst>
      <p:ext uri="{BB962C8B-B14F-4D97-AF65-F5344CB8AC3E}">
        <p14:creationId xmlns:p14="http://schemas.microsoft.com/office/powerpoint/2010/main" val="1598353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BF5841-6737-40E8-8CB5-330A81702D80}" type="datetimeFigureOut">
              <a:rPr lang="en-IN" smtClean="0"/>
              <a:pPr/>
              <a:t>12-10-2023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B9C82C3-4D4C-42FB-9F2D-C9948B30E9D8}" type="slidenum">
              <a:rPr lang="en-IN" smtClean="0"/>
              <a:pPr/>
              <a:t>‹#›</a:t>
            </a:fld>
            <a:endParaRPr lang="en-IN"/>
          </a:p>
        </p:txBody>
      </p:sp>
    </p:spTree>
    <p:extLst>
      <p:ext uri="{BB962C8B-B14F-4D97-AF65-F5344CB8AC3E}">
        <p14:creationId xmlns:p14="http://schemas.microsoft.com/office/powerpoint/2010/main" val="3496050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BF5841-6737-40E8-8CB5-330A81702D80}" type="datetimeFigureOut">
              <a:rPr lang="en-IN" smtClean="0"/>
              <a:pPr/>
              <a:t>12-10-2023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9C82C3-4D4C-42FB-9F2D-C9948B30E9D8}" type="slidenum">
              <a:rPr lang="en-IN" smtClean="0"/>
              <a:pPr/>
              <a:t>‹#›</a:t>
            </a:fld>
            <a:endParaRPr lang="en-IN"/>
          </a:p>
        </p:txBody>
      </p:sp>
    </p:spTree>
    <p:extLst>
      <p:ext uri="{BB962C8B-B14F-4D97-AF65-F5344CB8AC3E}">
        <p14:creationId xmlns:p14="http://schemas.microsoft.com/office/powerpoint/2010/main" val="3340332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BF5841-6737-40E8-8CB5-330A81702D80}" type="datetimeFigureOut">
              <a:rPr lang="en-IN" smtClean="0"/>
              <a:pPr/>
              <a:t>12-10-2023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B9C82C3-4D4C-42FB-9F2D-C9948B30E9D8}" type="slidenum">
              <a:rPr lang="en-IN" smtClean="0"/>
              <a:pPr/>
              <a:t>‹#›</a:t>
            </a:fld>
            <a:endParaRPr lang="en-IN"/>
          </a:p>
        </p:txBody>
      </p:sp>
    </p:spTree>
    <p:extLst>
      <p:ext uri="{BB962C8B-B14F-4D97-AF65-F5344CB8AC3E}">
        <p14:creationId xmlns:p14="http://schemas.microsoft.com/office/powerpoint/2010/main" val="1563526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DBF5841-6737-40E8-8CB5-330A81702D80}" type="datetimeFigureOut">
              <a:rPr lang="en-IN" smtClean="0"/>
              <a:pPr/>
              <a:t>12-10-2023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B9C82C3-4D4C-42FB-9F2D-C9948B30E9D8}" type="slidenum">
              <a:rPr lang="en-IN" smtClean="0"/>
              <a:pPr/>
              <a:t>‹#›</a:t>
            </a:fld>
            <a:endParaRPr lang="en-IN"/>
          </a:p>
        </p:txBody>
      </p:sp>
    </p:spTree>
    <p:extLst>
      <p:ext uri="{BB962C8B-B14F-4D97-AF65-F5344CB8AC3E}">
        <p14:creationId xmlns:p14="http://schemas.microsoft.com/office/powerpoint/2010/main" val="2775675064"/>
      </p:ext>
    </p:extLst>
  </p:cSld>
  <p:clrMap bg1="lt1" tx1="dk1" bg2="lt2" tx2="dk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 id="2147483917" r:id="rId12"/>
    <p:sldLayoutId id="2147483918" r:id="rId13"/>
    <p:sldLayoutId id="2147483919" r:id="rId14"/>
    <p:sldLayoutId id="2147483920" r:id="rId15"/>
    <p:sldLayoutId id="2147483921" r:id="rId16"/>
    <p:sldLayoutId id="214748392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E1D9C-F530-AA1C-C025-5B1D4FF62D30}"/>
              </a:ext>
            </a:extLst>
          </p:cNvPr>
          <p:cNvSpPr>
            <a:spLocks noGrp="1"/>
          </p:cNvSpPr>
          <p:nvPr>
            <p:ph type="ctrTitle"/>
          </p:nvPr>
        </p:nvSpPr>
        <p:spPr>
          <a:xfrm>
            <a:off x="3051974" y="-3921618"/>
            <a:ext cx="16106523" cy="4651075"/>
          </a:xfrm>
        </p:spPr>
        <p:txBody>
          <a:bodyPr/>
          <a:lstStyle/>
          <a:p>
            <a:r>
              <a:rPr lang="en-US" dirty="0"/>
              <a:t>            </a:t>
            </a:r>
            <a:endParaRPr lang="en-IN" dirty="0"/>
          </a:p>
        </p:txBody>
      </p:sp>
      <p:sp>
        <p:nvSpPr>
          <p:cNvPr id="5" name="AutoShape 8">
            <a:extLst>
              <a:ext uri="{FF2B5EF4-FFF2-40B4-BE49-F238E27FC236}">
                <a16:creationId xmlns:a16="http://schemas.microsoft.com/office/drawing/2014/main" id="{54BBF2E0-F497-1763-8780-B94C66BC811A}"/>
              </a:ext>
            </a:extLst>
          </p:cNvPr>
          <p:cNvSpPr>
            <a:spLocks noGrp="1" noChangeAspect="1" noChangeArrowheads="1"/>
          </p:cNvSpPr>
          <p:nvPr>
            <p:ph type="subTitle" idx="1"/>
          </p:nvPr>
        </p:nvSpPr>
        <p:spPr bwMode="auto">
          <a:xfrm>
            <a:off x="389965" y="2596056"/>
            <a:ext cx="11134163" cy="318617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sz="3200" b="1" dirty="0"/>
          </a:p>
          <a:p>
            <a:r>
              <a:rPr lang="en-IN" sz="3200" b="1" dirty="0"/>
              <a:t> </a:t>
            </a:r>
            <a:r>
              <a:rPr lang="en-IN" sz="3200" b="1" dirty="0">
                <a:latin typeface="Times New Roman" pitchFamily="18" charset="0"/>
                <a:cs typeface="Times New Roman" pitchFamily="18" charset="0"/>
              </a:rPr>
              <a:t>IOT BASED FAULT IDENTIFY FOR AGED PEOPLE</a:t>
            </a:r>
          </a:p>
        </p:txBody>
      </p:sp>
      <p:pic>
        <p:nvPicPr>
          <p:cNvPr id="1026" name="Picture 2" descr="M.Kumarasamy College of Engineering, Karur :: MKCE">
            <a:extLst>
              <a:ext uri="{FF2B5EF4-FFF2-40B4-BE49-F238E27FC236}">
                <a16:creationId xmlns:a16="http://schemas.microsoft.com/office/drawing/2014/main" id="{CEF93F39-8086-C702-9BDB-B39AC433FD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6656294" cy="162709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Kumarasamy College of Engineering, Karur :: MKCE">
            <a:extLst>
              <a:ext uri="{FF2B5EF4-FFF2-40B4-BE49-F238E27FC236}">
                <a16:creationId xmlns:a16="http://schemas.microsoft.com/office/drawing/2014/main" id="{E2B29A28-E2B8-9A92-E3BC-C7C8719CF7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6353" y="1"/>
            <a:ext cx="2313734" cy="160019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C76B7039-6545-DFBA-D251-BCA37C726934}"/>
              </a:ext>
            </a:extLst>
          </p:cNvPr>
          <p:cNvPicPr>
            <a:picLocks noChangeAspect="1"/>
          </p:cNvPicPr>
          <p:nvPr/>
        </p:nvPicPr>
        <p:blipFill>
          <a:blip r:embed="rId4" cstate="print"/>
          <a:stretch>
            <a:fillRect/>
          </a:stretch>
        </p:blipFill>
        <p:spPr>
          <a:xfrm>
            <a:off x="7328647" y="0"/>
            <a:ext cx="2030506" cy="1748118"/>
          </a:xfrm>
          <a:prstGeom prst="rect">
            <a:avLst/>
          </a:prstGeom>
        </p:spPr>
      </p:pic>
      <p:sp>
        <p:nvSpPr>
          <p:cNvPr id="8" name="AutoShape 12">
            <a:extLst>
              <a:ext uri="{FF2B5EF4-FFF2-40B4-BE49-F238E27FC236}">
                <a16:creationId xmlns:a16="http://schemas.microsoft.com/office/drawing/2014/main" id="{51112CD8-C363-3575-D3FF-64A2E4FFE3B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647317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7C963-375D-A737-911D-8E835273F602}"/>
              </a:ext>
            </a:extLst>
          </p:cNvPr>
          <p:cNvSpPr>
            <a:spLocks noGrp="1"/>
          </p:cNvSpPr>
          <p:nvPr>
            <p:ph type="title"/>
          </p:nvPr>
        </p:nvSpPr>
        <p:spPr/>
        <p:txBody>
          <a:bodyPr>
            <a:normAutofit/>
          </a:bodyPr>
          <a:lstStyle/>
          <a:p>
            <a:r>
              <a:rPr lang="en-US" sz="3200" b="1" dirty="0">
                <a:latin typeface="Times New Roman" pitchFamily="18" charset="0"/>
                <a:cs typeface="Times New Roman" pitchFamily="18" charset="0"/>
              </a:rPr>
              <a:t>COMPARISON(with existing system)</a:t>
            </a:r>
            <a:endParaRPr lang="en-IN" sz="32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E5AE083A-DB64-8EE0-94BE-1C525DEF6594}"/>
              </a:ext>
            </a:extLst>
          </p:cNvPr>
          <p:cNvSpPr>
            <a:spLocks noGrp="1"/>
          </p:cNvSpPr>
          <p:nvPr>
            <p:ph idx="1"/>
          </p:nvPr>
        </p:nvSpPr>
        <p:spPr>
          <a:xfrm>
            <a:off x="1484310" y="901337"/>
            <a:ext cx="10018713" cy="4889864"/>
          </a:xfrm>
        </p:spPr>
        <p:txBody>
          <a:bodyPr/>
          <a:lstStyle/>
          <a:p>
            <a:r>
              <a:rPr lang="en-US" b="0" i="0" dirty="0">
                <a:solidFill>
                  <a:srgbClr val="374151"/>
                </a:solidFill>
                <a:effectLst/>
                <a:latin typeface="Times New Roman" pitchFamily="18" charset="0"/>
                <a:cs typeface="Times New Roman" pitchFamily="18" charset="0"/>
              </a:rPr>
              <a:t>The proposed IoT-based fault identification system offers advanced machine learning integration and personalized healthcare support, potentially improving accuracy and responsiveness compared to existing systems. However, ensuring cost-effectiveness, user-friendliness, and robust privacy measures will be crucial for successful adoption, as similar challenges exist in both the proposed and existing systems.</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657488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3039F-3435-12A1-1FC5-05383AEAA643}"/>
              </a:ext>
            </a:extLst>
          </p:cNvPr>
          <p:cNvSpPr>
            <a:spLocks noGrp="1"/>
          </p:cNvSpPr>
          <p:nvPr>
            <p:ph type="title"/>
          </p:nvPr>
        </p:nvSpPr>
        <p:spPr/>
        <p:txBody>
          <a:bodyPr>
            <a:normAutofit/>
          </a:bodyPr>
          <a:lstStyle/>
          <a:p>
            <a:r>
              <a:rPr lang="en-US" sz="3200" b="1" dirty="0">
                <a:latin typeface="Times New Roman" pitchFamily="18" charset="0"/>
                <a:cs typeface="Times New Roman" pitchFamily="18" charset="0"/>
              </a:rPr>
              <a:t>CONCLUSION:</a:t>
            </a:r>
            <a:endParaRPr lang="en-IN" sz="32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A3547069-4989-0DF1-0CF3-5BB551526837}"/>
              </a:ext>
            </a:extLst>
          </p:cNvPr>
          <p:cNvSpPr>
            <a:spLocks noGrp="1"/>
          </p:cNvSpPr>
          <p:nvPr>
            <p:ph idx="1"/>
          </p:nvPr>
        </p:nvSpPr>
        <p:spPr>
          <a:xfrm>
            <a:off x="1484310" y="1227909"/>
            <a:ext cx="10018713" cy="4563292"/>
          </a:xfrm>
        </p:spPr>
        <p:txBody>
          <a:bodyPr>
            <a:normAutofit/>
          </a:bodyPr>
          <a:lstStyle/>
          <a:p>
            <a:r>
              <a:rPr lang="en-US" b="0" i="0" dirty="0">
                <a:solidFill>
                  <a:srgbClr val="374151"/>
                </a:solidFill>
                <a:effectLst/>
                <a:latin typeface="Times New Roman" pitchFamily="18" charset="0"/>
                <a:cs typeface="Times New Roman" pitchFamily="18" charset="0"/>
              </a:rPr>
              <a:t> IoT-based fault identification systems for the elderly offer a transformative approach to aging care, providing real-time monitoring and timely response to health emergencies and accidents. These systems promote independence, enhance safety, and improve the overall quality of life for seniors, with a focus on privacy and cost-effectiveness as key considerations for successful implementation. As the aging population continues to rise, the significance of such technology in elderly care cannot be overstated.</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067031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94543-2C43-08FC-887C-960B0091171C}"/>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MODULES: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BD436C7-E08B-D28B-AA83-487B84C2082E}"/>
              </a:ext>
            </a:extLst>
          </p:cNvPr>
          <p:cNvSpPr>
            <a:spLocks noGrp="1"/>
          </p:cNvSpPr>
          <p:nvPr>
            <p:ph idx="1"/>
          </p:nvPr>
        </p:nvSpPr>
        <p:spPr>
          <a:xfrm>
            <a:off x="1212980" y="587829"/>
            <a:ext cx="10290043" cy="5203372"/>
          </a:xfrm>
        </p:spPr>
        <p:txBody>
          <a:bodyPr/>
          <a:lstStyle/>
          <a:p>
            <a:r>
              <a:rPr lang="en-US" dirty="0">
                <a:latin typeface="Times New Roman" panose="02020603050405020304" pitchFamily="18" charset="0"/>
                <a:cs typeface="Times New Roman" panose="02020603050405020304" pitchFamily="18" charset="0"/>
              </a:rPr>
              <a:t>Position detection sensor</a:t>
            </a:r>
          </a:p>
          <a:p>
            <a:r>
              <a:rPr lang="en-US" dirty="0" err="1">
                <a:latin typeface="Times New Roman" panose="02020603050405020304" pitchFamily="18" charset="0"/>
                <a:cs typeface="Times New Roman" panose="02020603050405020304" pitchFamily="18" charset="0"/>
              </a:rPr>
              <a:t>Nodemcu</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Alarm</a:t>
            </a:r>
          </a:p>
          <a:p>
            <a:r>
              <a:rPr lang="en-US" dirty="0" err="1">
                <a:latin typeface="Times New Roman" panose="02020603050405020304" pitchFamily="18" charset="0"/>
                <a:cs typeface="Times New Roman" panose="02020603050405020304" pitchFamily="18" charset="0"/>
              </a:rPr>
              <a:t>Wifimodule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7467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68A47-25A6-8326-6456-743CA6863073}"/>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REFERENCE:</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421A5F7-3C58-E162-0152-D15C1B94CCCB}"/>
              </a:ext>
            </a:extLst>
          </p:cNvPr>
          <p:cNvSpPr>
            <a:spLocks noGrp="1"/>
          </p:cNvSpPr>
          <p:nvPr>
            <p:ph idx="1"/>
          </p:nvPr>
        </p:nvSpPr>
        <p:spPr>
          <a:xfrm>
            <a:off x="1484310" y="2174033"/>
            <a:ext cx="10018713" cy="3617167"/>
          </a:xfrm>
        </p:spPr>
        <p:txBody>
          <a:bodyPr>
            <a:normAutofit fontScale="85000" lnSpcReduction="20000"/>
          </a:bodyPr>
          <a:lstStyle/>
          <a:p>
            <a:pPr marL="0" indent="0" algn="l">
              <a:buNone/>
            </a:pPr>
            <a:r>
              <a:rPr lang="en-IN" sz="2600" b="0" i="0" dirty="0">
                <a:solidFill>
                  <a:srgbClr val="000000"/>
                </a:solidFill>
                <a:effectLst/>
                <a:latin typeface="Times New Roman" panose="02020603050405020304" pitchFamily="18" charset="0"/>
                <a:cs typeface="Times New Roman" panose="02020603050405020304" pitchFamily="18" charset="0"/>
              </a:rPr>
              <a:t>[1]R. </a:t>
            </a:r>
            <a:r>
              <a:rPr lang="en-IN" sz="2600" b="0" i="0" dirty="0" err="1">
                <a:solidFill>
                  <a:srgbClr val="000000"/>
                </a:solidFill>
                <a:effectLst/>
                <a:latin typeface="Times New Roman" panose="02020603050405020304" pitchFamily="18" charset="0"/>
                <a:cs typeface="Times New Roman" panose="02020603050405020304" pitchFamily="18" charset="0"/>
              </a:rPr>
              <a:t>Isermann</a:t>
            </a:r>
            <a:r>
              <a:rPr lang="en-IN" sz="2600" b="0" i="0" dirty="0">
                <a:solidFill>
                  <a:srgbClr val="000000"/>
                </a:solidFill>
                <a:effectLst/>
                <a:latin typeface="Times New Roman" panose="02020603050405020304" pitchFamily="18" charset="0"/>
                <a:cs typeface="Times New Roman" panose="02020603050405020304" pitchFamily="18" charset="0"/>
              </a:rPr>
              <a:t>, Fault-Diagnosis Systems, Springer, Berlin, 2006 </a:t>
            </a:r>
          </a:p>
          <a:p>
            <a:pPr marL="0" indent="0" algn="l">
              <a:buNone/>
            </a:pPr>
            <a:r>
              <a:rPr lang="en-IN" sz="2600" b="0" i="0" dirty="0">
                <a:solidFill>
                  <a:srgbClr val="000000"/>
                </a:solidFill>
                <a:effectLst/>
                <a:latin typeface="Times New Roman" panose="02020603050405020304" pitchFamily="18" charset="0"/>
                <a:cs typeface="Times New Roman" panose="02020603050405020304" pitchFamily="18" charset="0"/>
              </a:rPr>
              <a:t>[2] R. </a:t>
            </a:r>
            <a:r>
              <a:rPr lang="en-IN" sz="2600" b="0" i="0" dirty="0" err="1">
                <a:solidFill>
                  <a:srgbClr val="000000"/>
                </a:solidFill>
                <a:effectLst/>
                <a:latin typeface="Times New Roman" panose="02020603050405020304" pitchFamily="18" charset="0"/>
                <a:cs typeface="Times New Roman" panose="02020603050405020304" pitchFamily="18" charset="0"/>
              </a:rPr>
              <a:t>Isermann</a:t>
            </a:r>
            <a:r>
              <a:rPr lang="en-IN" sz="2600" b="0" i="0" dirty="0">
                <a:solidFill>
                  <a:srgbClr val="000000"/>
                </a:solidFill>
                <a:effectLst/>
                <a:latin typeface="Times New Roman" panose="02020603050405020304" pitchFamily="18" charset="0"/>
                <a:cs typeface="Times New Roman" panose="02020603050405020304" pitchFamily="18" charset="0"/>
              </a:rPr>
              <a:t>,“Model-Based Fault Detection And Diagnosis-Status And Applications”, Annual Reviews in Control, Vol. 29, Is. 1, 2005 </a:t>
            </a:r>
          </a:p>
          <a:p>
            <a:pPr marL="0" indent="0" algn="l">
              <a:buNone/>
            </a:pPr>
            <a:r>
              <a:rPr lang="en-IN" sz="2600" b="0" i="0" dirty="0">
                <a:solidFill>
                  <a:srgbClr val="000000"/>
                </a:solidFill>
                <a:effectLst/>
                <a:latin typeface="Times New Roman" panose="02020603050405020304" pitchFamily="18" charset="0"/>
                <a:cs typeface="Times New Roman" panose="02020603050405020304" pitchFamily="18" charset="0"/>
              </a:rPr>
              <a:t>[3] R. </a:t>
            </a:r>
            <a:r>
              <a:rPr lang="en-IN" sz="2600" b="0" i="0" dirty="0" err="1">
                <a:solidFill>
                  <a:srgbClr val="000000"/>
                </a:solidFill>
                <a:effectLst/>
                <a:latin typeface="Times New Roman" panose="02020603050405020304" pitchFamily="18" charset="0"/>
                <a:cs typeface="Times New Roman" panose="02020603050405020304" pitchFamily="18" charset="0"/>
              </a:rPr>
              <a:t>Isermann</a:t>
            </a:r>
            <a:r>
              <a:rPr lang="en-IN" sz="2600" b="0" i="0" dirty="0">
                <a:solidFill>
                  <a:srgbClr val="000000"/>
                </a:solidFill>
                <a:effectLst/>
                <a:latin typeface="Times New Roman" panose="02020603050405020304" pitchFamily="18" charset="0"/>
                <a:cs typeface="Times New Roman" panose="02020603050405020304" pitchFamily="18" charset="0"/>
              </a:rPr>
              <a:t>, "Process Fault Detection Based on </a:t>
            </a:r>
            <a:r>
              <a:rPr lang="en-IN" sz="2600" b="0" i="0" dirty="0" err="1">
                <a:solidFill>
                  <a:srgbClr val="000000"/>
                </a:solidFill>
                <a:effectLst/>
                <a:latin typeface="Times New Roman" panose="02020603050405020304" pitchFamily="18" charset="0"/>
                <a:cs typeface="Times New Roman" panose="02020603050405020304" pitchFamily="18" charset="0"/>
              </a:rPr>
              <a:t>Modeling</a:t>
            </a:r>
            <a:r>
              <a:rPr lang="en-IN" sz="2600" b="0" i="0" dirty="0">
                <a:solidFill>
                  <a:srgbClr val="000000"/>
                </a:solidFill>
                <a:effectLst/>
                <a:latin typeface="Times New Roman" panose="02020603050405020304" pitchFamily="18" charset="0"/>
                <a:cs typeface="Times New Roman" panose="02020603050405020304" pitchFamily="18" charset="0"/>
              </a:rPr>
              <a:t> and Estimation Methods–A Survey”, </a:t>
            </a:r>
            <a:r>
              <a:rPr lang="en-IN" sz="2600" b="0" i="0" dirty="0" err="1">
                <a:solidFill>
                  <a:srgbClr val="000000"/>
                </a:solidFill>
                <a:effectLst/>
                <a:latin typeface="Times New Roman" panose="02020603050405020304" pitchFamily="18" charset="0"/>
                <a:cs typeface="Times New Roman" panose="02020603050405020304" pitchFamily="18" charset="0"/>
              </a:rPr>
              <a:t>Automatica</a:t>
            </a:r>
            <a:r>
              <a:rPr lang="en-IN" sz="2600" b="0" i="0" dirty="0">
                <a:solidFill>
                  <a:srgbClr val="000000"/>
                </a:solidFill>
                <a:effectLst/>
                <a:latin typeface="Times New Roman" panose="02020603050405020304" pitchFamily="18" charset="0"/>
                <a:cs typeface="Times New Roman" panose="02020603050405020304" pitchFamily="18" charset="0"/>
              </a:rPr>
              <a:t>, Vol. 20, No. 4, 1984 </a:t>
            </a:r>
          </a:p>
          <a:p>
            <a:pPr marL="0" indent="0" algn="l">
              <a:buNone/>
            </a:pPr>
            <a:r>
              <a:rPr lang="en-IN" sz="2600" b="0" i="0" dirty="0">
                <a:solidFill>
                  <a:srgbClr val="000000"/>
                </a:solidFill>
                <a:effectLst/>
                <a:latin typeface="Times New Roman" panose="02020603050405020304" pitchFamily="18" charset="0"/>
                <a:cs typeface="Times New Roman" panose="02020603050405020304" pitchFamily="18" charset="0"/>
              </a:rPr>
              <a:t>[4] I. Castillo and T. Edgar, “Model Based Fault Detection and Diagnosis”, TWCCC Conference, Spring 2008, Austin, Texas </a:t>
            </a:r>
          </a:p>
          <a:p>
            <a:pPr marL="0" indent="0" algn="l">
              <a:buNone/>
            </a:pPr>
            <a:r>
              <a:rPr lang="en-IN" sz="2600" b="0" i="0" dirty="0">
                <a:solidFill>
                  <a:srgbClr val="000000"/>
                </a:solidFill>
                <a:effectLst/>
                <a:latin typeface="Times New Roman" panose="02020603050405020304" pitchFamily="18" charset="0"/>
                <a:cs typeface="Times New Roman" panose="02020603050405020304" pitchFamily="18" charset="0"/>
              </a:rPr>
              <a:t>[5] V. Venkatasubramanian, R. </a:t>
            </a:r>
            <a:r>
              <a:rPr lang="en-IN" sz="2600" b="0" i="0" dirty="0" err="1">
                <a:solidFill>
                  <a:srgbClr val="000000"/>
                </a:solidFill>
                <a:effectLst/>
                <a:latin typeface="Times New Roman" panose="02020603050405020304" pitchFamily="18" charset="0"/>
                <a:cs typeface="Times New Roman" panose="02020603050405020304" pitchFamily="18" charset="0"/>
              </a:rPr>
              <a:t>Rengaswamy</a:t>
            </a:r>
            <a:r>
              <a:rPr lang="en-IN" sz="2600" b="0" i="0" dirty="0">
                <a:solidFill>
                  <a:srgbClr val="000000"/>
                </a:solidFill>
                <a:effectLst/>
                <a:latin typeface="Times New Roman" panose="02020603050405020304" pitchFamily="18" charset="0"/>
                <a:cs typeface="Times New Roman" panose="02020603050405020304" pitchFamily="18" charset="0"/>
              </a:rPr>
              <a:t>, S. N. </a:t>
            </a:r>
            <a:r>
              <a:rPr lang="en-IN" sz="2600" b="0" i="0" dirty="0" err="1">
                <a:solidFill>
                  <a:srgbClr val="000000"/>
                </a:solidFill>
                <a:effectLst/>
                <a:latin typeface="Times New Roman" panose="02020603050405020304" pitchFamily="18" charset="0"/>
                <a:cs typeface="Times New Roman" panose="02020603050405020304" pitchFamily="18" charset="0"/>
              </a:rPr>
              <a:t>Kavuri</a:t>
            </a:r>
            <a:r>
              <a:rPr lang="en-IN" sz="2600" b="0" i="0" dirty="0">
                <a:solidFill>
                  <a:srgbClr val="000000"/>
                </a:solidFill>
                <a:effectLst/>
                <a:latin typeface="Times New Roman" panose="02020603050405020304" pitchFamily="18" charset="0"/>
                <a:cs typeface="Times New Roman" panose="02020603050405020304" pitchFamily="18" charset="0"/>
              </a:rPr>
              <a:t> and K. Yin, “A review of process fault detection and diagnosis Part I: </a:t>
            </a:r>
            <a:r>
              <a:rPr lang="en-IN" sz="2600" b="0" i="0" dirty="0" err="1">
                <a:solidFill>
                  <a:srgbClr val="000000"/>
                </a:solidFill>
                <a:effectLst/>
                <a:latin typeface="Times New Roman" panose="02020603050405020304" pitchFamily="18" charset="0"/>
                <a:cs typeface="Times New Roman" panose="02020603050405020304" pitchFamily="18" charset="0"/>
              </a:rPr>
              <a:t>Quantiative</a:t>
            </a:r>
            <a:r>
              <a:rPr lang="en-IN" sz="2600" b="0" i="0" dirty="0">
                <a:solidFill>
                  <a:srgbClr val="000000"/>
                </a:solidFill>
                <a:effectLst/>
                <a:latin typeface="Times New Roman" panose="02020603050405020304" pitchFamily="18" charset="0"/>
                <a:cs typeface="Times New Roman" panose="02020603050405020304" pitchFamily="18" charset="0"/>
              </a:rPr>
              <a:t> model-based methods”, Computers and Chemical Engineering, No. 27, 2003</a:t>
            </a:r>
          </a:p>
          <a:p>
            <a:endParaRPr lang="en-IN" dirty="0"/>
          </a:p>
        </p:txBody>
      </p:sp>
    </p:spTree>
    <p:extLst>
      <p:ext uri="{BB962C8B-B14F-4D97-AF65-F5344CB8AC3E}">
        <p14:creationId xmlns:p14="http://schemas.microsoft.com/office/powerpoint/2010/main" val="56838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F2FC3-8A33-805A-BB98-3A000C7931A5}"/>
              </a:ext>
            </a:extLst>
          </p:cNvPr>
          <p:cNvSpPr>
            <a:spLocks noGrp="1"/>
          </p:cNvSpPr>
          <p:nvPr>
            <p:ph type="title"/>
          </p:nvPr>
        </p:nvSpPr>
        <p:spPr>
          <a:xfrm>
            <a:off x="-1543369" y="190500"/>
            <a:ext cx="10018713" cy="1752599"/>
          </a:xfrm>
        </p:spPr>
        <p:txBody>
          <a:bodyPr>
            <a:normAutofit/>
          </a:bodyPr>
          <a:lstStyle/>
          <a:p>
            <a:r>
              <a:rPr lang="en-US" sz="3200" b="1" dirty="0">
                <a:latin typeface="Times New Roman" pitchFamily="18" charset="0"/>
                <a:cs typeface="Times New Roman" pitchFamily="18" charset="0"/>
              </a:rPr>
              <a:t>TEAM MEMBERS:</a:t>
            </a:r>
            <a:endParaRPr lang="en-IN" sz="32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571A1E3F-DBF6-9E69-6736-53E58DC96A1F}"/>
              </a:ext>
            </a:extLst>
          </p:cNvPr>
          <p:cNvSpPr>
            <a:spLocks noGrp="1"/>
          </p:cNvSpPr>
          <p:nvPr>
            <p:ph idx="1"/>
          </p:nvPr>
        </p:nvSpPr>
        <p:spPr>
          <a:xfrm>
            <a:off x="416859" y="1681479"/>
            <a:ext cx="11431605" cy="4060415"/>
          </a:xfrm>
        </p:spPr>
        <p:txBody>
          <a:bodyPr>
            <a:normAutofit fontScale="92500"/>
          </a:bodyPr>
          <a:lstStyle/>
          <a:p>
            <a:pPr>
              <a:buFont typeface="Arial" panose="020B0604020202020204" pitchFamily="34" charset="0"/>
              <a:buChar char="•"/>
            </a:pPr>
            <a:r>
              <a:rPr lang="en-US" sz="2800" dirty="0">
                <a:latin typeface="Times New Roman" pitchFamily="18" charset="0"/>
                <a:cs typeface="Times New Roman" pitchFamily="18" charset="0"/>
              </a:rPr>
              <a:t>SRUTHIKAA KV(927621BEC212)</a:t>
            </a:r>
          </a:p>
          <a:p>
            <a:r>
              <a:rPr lang="en-US" sz="2800" dirty="0">
                <a:latin typeface="Times New Roman" pitchFamily="18" charset="0"/>
                <a:cs typeface="Times New Roman" pitchFamily="18" charset="0"/>
              </a:rPr>
              <a:t>YUVA SHREE R(927621BEC252)</a:t>
            </a:r>
          </a:p>
          <a:p>
            <a:r>
              <a:rPr lang="en-US" sz="2800" dirty="0">
                <a:latin typeface="Times New Roman" pitchFamily="18" charset="0"/>
                <a:cs typeface="Times New Roman" pitchFamily="18" charset="0"/>
              </a:rPr>
              <a:t>SOWMIGA B(927621BEC207)</a:t>
            </a:r>
          </a:p>
          <a:p>
            <a:r>
              <a:rPr lang="en-US" sz="2800" dirty="0">
                <a:latin typeface="Times New Roman" pitchFamily="18" charset="0"/>
                <a:cs typeface="Times New Roman" pitchFamily="18" charset="0"/>
              </a:rPr>
              <a:t>SUGANYA DEVI S(927621BEC220)</a:t>
            </a:r>
          </a:p>
          <a:p>
            <a:endParaRPr lang="en-US" dirty="0"/>
          </a:p>
          <a:p>
            <a:pPr marL="0" indent="0">
              <a:buNone/>
            </a:pPr>
            <a:r>
              <a:rPr lang="en-US" b="1" dirty="0">
                <a:latin typeface="Times New Roman" pitchFamily="18" charset="0"/>
                <a:cs typeface="Times New Roman" pitchFamily="18" charset="0"/>
              </a:rPr>
              <a:t>                                                                                       </a:t>
            </a:r>
            <a:r>
              <a:rPr lang="en-US" sz="3500" b="1" dirty="0">
                <a:latin typeface="Times New Roman" pitchFamily="18" charset="0"/>
                <a:cs typeface="Times New Roman" pitchFamily="18" charset="0"/>
              </a:rPr>
              <a:t>GUIDED BY:</a:t>
            </a:r>
          </a:p>
          <a:p>
            <a:pPr marL="0" indent="0">
              <a:buNone/>
            </a:pP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Mrs.SENTAMILSELVI</a:t>
            </a:r>
            <a:r>
              <a:rPr lang="en-US" sz="2800" dirty="0">
                <a:latin typeface="Times New Roman" pitchFamily="18" charset="0"/>
                <a:cs typeface="Times New Roman" pitchFamily="18" charset="0"/>
              </a:rPr>
              <a:t> M(AP/ECE)                   </a:t>
            </a:r>
            <a:r>
              <a:rPr lang="en-US" dirty="0"/>
              <a:t>                                                       </a:t>
            </a:r>
            <a:endParaRPr lang="en-IN" dirty="0"/>
          </a:p>
        </p:txBody>
      </p:sp>
    </p:spTree>
    <p:extLst>
      <p:ext uri="{BB962C8B-B14F-4D97-AF65-F5344CB8AC3E}">
        <p14:creationId xmlns:p14="http://schemas.microsoft.com/office/powerpoint/2010/main" val="541545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9C8B-735C-F3D7-1B4D-59E07804B983}"/>
              </a:ext>
            </a:extLst>
          </p:cNvPr>
          <p:cNvSpPr>
            <a:spLocks noGrp="1"/>
          </p:cNvSpPr>
          <p:nvPr>
            <p:ph type="title"/>
          </p:nvPr>
        </p:nvSpPr>
        <p:spPr>
          <a:xfrm>
            <a:off x="838200" y="375285"/>
            <a:ext cx="10515600" cy="1325563"/>
          </a:xfrm>
        </p:spPr>
        <p:txBody>
          <a:bodyPr>
            <a:normAutofit/>
          </a:bodyPr>
          <a:lstStyle/>
          <a:p>
            <a:r>
              <a:rPr lang="en-US" sz="3200" b="1" dirty="0">
                <a:latin typeface="Times New Roman" pitchFamily="18" charset="0"/>
                <a:cs typeface="Times New Roman" pitchFamily="18" charset="0"/>
              </a:rPr>
              <a:t>INTRODUCTION:</a:t>
            </a:r>
            <a:endParaRPr lang="en-IN" sz="32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F98C6BFA-2869-D9E7-EA1C-649866FD5D65}"/>
              </a:ext>
            </a:extLst>
          </p:cNvPr>
          <p:cNvSpPr>
            <a:spLocks noGrp="1"/>
          </p:cNvSpPr>
          <p:nvPr>
            <p:ph idx="1"/>
          </p:nvPr>
        </p:nvSpPr>
        <p:spPr>
          <a:xfrm>
            <a:off x="1829750" y="1700848"/>
            <a:ext cx="10018713" cy="3124201"/>
          </a:xfrm>
        </p:spPr>
        <p:txBody>
          <a:bodyPr>
            <a:noAutofit/>
          </a:bodyPr>
          <a:lstStyle/>
          <a:p>
            <a:r>
              <a:rPr lang="en-US" b="0" i="0" dirty="0">
                <a:solidFill>
                  <a:srgbClr val="374151"/>
                </a:solidFill>
                <a:effectLst/>
                <a:latin typeface="Times New Roman" pitchFamily="18" charset="0"/>
                <a:cs typeface="Times New Roman" pitchFamily="18" charset="0"/>
              </a:rPr>
              <a:t>IoT-based fault identification systems for the elderly are innovative solutions leveraging Internet of Things (IoT) technology to enhance the safety and well-being of aging individuals. These systems employ sensors and data analytics to monitor seniors' daily activities, detect falls, health emergencies, and deviations from routines, and send alerts to caregivers or healthcare professionals when anomalies occur. With a growing aging population, these systems provide timely assistance, reduce healthcare costs, and offer peace of mind to </a:t>
            </a:r>
            <a:r>
              <a:rPr lang="en-US" b="0" i="0" dirty="0" err="1">
                <a:solidFill>
                  <a:srgbClr val="374151"/>
                </a:solidFill>
                <a:effectLst/>
                <a:latin typeface="Times New Roman" pitchFamily="18" charset="0"/>
                <a:cs typeface="Times New Roman" pitchFamily="18" charset="0"/>
              </a:rPr>
              <a:t>families.IoT</a:t>
            </a:r>
            <a:r>
              <a:rPr lang="en-US" b="0" i="0" dirty="0">
                <a:solidFill>
                  <a:srgbClr val="374151"/>
                </a:solidFill>
                <a:effectLst/>
                <a:latin typeface="Times New Roman" pitchFamily="18" charset="0"/>
                <a:cs typeface="Times New Roman" pitchFamily="18" charset="0"/>
              </a:rPr>
              <a:t>-based fault identification represents a vital step toward enabling seniors to live independently while ensuring rapid response to their needs.</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753663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4ED1-B0A2-CD31-A1D1-1BD79F26DB61}"/>
              </a:ext>
            </a:extLst>
          </p:cNvPr>
          <p:cNvSpPr>
            <a:spLocks noGrp="1"/>
          </p:cNvSpPr>
          <p:nvPr>
            <p:ph type="title"/>
          </p:nvPr>
        </p:nvSpPr>
        <p:spPr>
          <a:xfrm>
            <a:off x="407351" y="-106680"/>
            <a:ext cx="10018713" cy="1752599"/>
          </a:xfrm>
        </p:spPr>
        <p:txBody>
          <a:bodyPr>
            <a:normAutofit/>
          </a:bodyPr>
          <a:lstStyle/>
          <a:p>
            <a:r>
              <a:rPr lang="en-US" sz="3200" b="1" dirty="0">
                <a:latin typeface="Times New Roman" pitchFamily="18" charset="0"/>
                <a:cs typeface="Times New Roman" pitchFamily="18" charset="0"/>
              </a:rPr>
              <a:t>ABSTRACT:</a:t>
            </a:r>
            <a:endParaRPr lang="en-IN" sz="32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0FFB2A75-C8C9-36EF-F189-3FFC72BAAEC3}"/>
              </a:ext>
            </a:extLst>
          </p:cNvPr>
          <p:cNvSpPr>
            <a:spLocks noGrp="1"/>
          </p:cNvSpPr>
          <p:nvPr>
            <p:ph idx="1"/>
          </p:nvPr>
        </p:nvSpPr>
        <p:spPr>
          <a:xfrm>
            <a:off x="1667190" y="1986279"/>
            <a:ext cx="10018713" cy="3124201"/>
          </a:xfrm>
        </p:spPr>
        <p:txBody>
          <a:bodyPr>
            <a:noAutofit/>
          </a:bodyPr>
          <a:lstStyle/>
          <a:p>
            <a:r>
              <a:rPr lang="en-US" b="0" i="0" dirty="0">
                <a:solidFill>
                  <a:srgbClr val="374151"/>
                </a:solidFill>
                <a:effectLst/>
                <a:latin typeface="Times New Roman" pitchFamily="18" charset="0"/>
                <a:cs typeface="Times New Roman" pitchFamily="18" charset="0"/>
              </a:rPr>
              <a:t>The aging global population presents a pressing challenge in healthcare and elderly care. In response, Internet of Things (IoT) technology is increasingly deployed to create fault identification systems tailored to the needs of aged individuals. These IoT-based systems continuously monitor the well-being of seniors, utilizing an array of sensors and data analytics to detect anomalies or faults in real-time. This paper explores the architecture, components, and benefits of IoT-based fault identification solutions for the elderly, emphasizing timely response to falls, medical emergencies, and deviations from daily routines. In summary, IoT-based fault identification for aged people represents a transformative approach to elderly care, offering enhanced safety, independence, and peace of mind for both seniors and their caregivers.</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471952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05B2A-9357-B94A-1C73-899D5386A9A1}"/>
              </a:ext>
            </a:extLst>
          </p:cNvPr>
          <p:cNvSpPr>
            <a:spLocks noGrp="1"/>
          </p:cNvSpPr>
          <p:nvPr>
            <p:ph type="title"/>
          </p:nvPr>
        </p:nvSpPr>
        <p:spPr>
          <a:xfrm>
            <a:off x="472440" y="161925"/>
            <a:ext cx="10515600" cy="1325563"/>
          </a:xfrm>
        </p:spPr>
        <p:txBody>
          <a:bodyPr>
            <a:normAutofit/>
          </a:bodyPr>
          <a:lstStyle/>
          <a:p>
            <a:r>
              <a:rPr lang="en-US" sz="3200" b="1" dirty="0">
                <a:latin typeface="Times New Roman" pitchFamily="18" charset="0"/>
                <a:cs typeface="Times New Roman" pitchFamily="18" charset="0"/>
              </a:rPr>
              <a:t>PROBLEM STATEMENT:</a:t>
            </a:r>
            <a:endParaRPr lang="en-IN" sz="32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000AC8BA-E144-5278-5E29-A7778290CF68}"/>
              </a:ext>
            </a:extLst>
          </p:cNvPr>
          <p:cNvSpPr>
            <a:spLocks noGrp="1"/>
          </p:cNvSpPr>
          <p:nvPr>
            <p:ph idx="1"/>
          </p:nvPr>
        </p:nvSpPr>
        <p:spPr>
          <a:xfrm>
            <a:off x="1676400" y="1253331"/>
            <a:ext cx="10515600" cy="4351338"/>
          </a:xfrm>
        </p:spPr>
        <p:txBody>
          <a:bodyPr>
            <a:normAutofit/>
          </a:bodyPr>
          <a:lstStyle/>
          <a:p>
            <a:pPr algn="l">
              <a:buFont typeface="+mj-lt"/>
              <a:buAutoNum type="arabicPeriod"/>
            </a:pPr>
            <a:r>
              <a:rPr lang="en-US" b="1" i="0" dirty="0">
                <a:solidFill>
                  <a:srgbClr val="374151"/>
                </a:solidFill>
                <a:effectLst/>
                <a:latin typeface="Times New Roman" pitchFamily="18" charset="0"/>
                <a:cs typeface="Times New Roman" pitchFamily="18" charset="0"/>
              </a:rPr>
              <a:t>Balancing Autonomy and Safety</a:t>
            </a:r>
            <a:r>
              <a:rPr lang="en-US" b="0" i="0" dirty="0">
                <a:solidFill>
                  <a:srgbClr val="374151"/>
                </a:solidFill>
                <a:effectLst/>
                <a:latin typeface="Times New Roman" pitchFamily="18" charset="0"/>
                <a:cs typeface="Times New Roman" pitchFamily="18" charset="0"/>
              </a:rPr>
              <a:t>: Striking the right balance between preserving the independence and privacy of the elderly and implementing monitoring solutions to provide timely assistance in case of faults or emergencies.</a:t>
            </a:r>
          </a:p>
          <a:p>
            <a:pPr algn="l">
              <a:buFont typeface="+mj-lt"/>
              <a:buAutoNum type="arabicPeriod"/>
            </a:pPr>
            <a:r>
              <a:rPr lang="en-US" b="1" i="0" dirty="0">
                <a:solidFill>
                  <a:srgbClr val="374151"/>
                </a:solidFill>
                <a:effectLst/>
                <a:latin typeface="Times New Roman" pitchFamily="18" charset="0"/>
                <a:cs typeface="Times New Roman" pitchFamily="18" charset="0"/>
              </a:rPr>
              <a:t>Timely Response to Elderly Emergencies</a:t>
            </a:r>
            <a:r>
              <a:rPr lang="en-US" b="0" i="0" dirty="0">
                <a:solidFill>
                  <a:srgbClr val="374151"/>
                </a:solidFill>
                <a:effectLst/>
                <a:latin typeface="Times New Roman" pitchFamily="18" charset="0"/>
                <a:cs typeface="Times New Roman" pitchFamily="18" charset="0"/>
              </a:rPr>
              <a:t>: Developing an IoT-based system to swiftly detect and respond to falls, health issues, and deviations from routines among the aging population while ensuring privacy and data security.</a:t>
            </a:r>
          </a:p>
          <a:p>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2635941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82B69-6CDB-3E9C-145B-9F5DFA7951CD}"/>
              </a:ext>
            </a:extLst>
          </p:cNvPr>
          <p:cNvSpPr>
            <a:spLocks noGrp="1"/>
          </p:cNvSpPr>
          <p:nvPr>
            <p:ph type="title"/>
          </p:nvPr>
        </p:nvSpPr>
        <p:spPr>
          <a:xfrm>
            <a:off x="-3322319" y="-76200"/>
            <a:ext cx="14571344" cy="1752599"/>
          </a:xfrm>
        </p:spPr>
        <p:txBody>
          <a:bodyPr>
            <a:normAutofit/>
          </a:bodyPr>
          <a:lstStyle/>
          <a:p>
            <a:r>
              <a:rPr lang="en-US" sz="3200" b="1" dirty="0">
                <a:latin typeface="Times New Roman" pitchFamily="18" charset="0"/>
                <a:ea typeface="Calibri" panose="020F0502020204030204" pitchFamily="34" charset="0"/>
                <a:cs typeface="Times New Roman" pitchFamily="18" charset="0"/>
              </a:rPr>
              <a:t>OBJECTIVE:</a:t>
            </a:r>
            <a:endParaRPr lang="en-IN" sz="3200" b="1" dirty="0">
              <a:latin typeface="Times New Roman" pitchFamily="18" charset="0"/>
              <a:ea typeface="Calibri" panose="020F0502020204030204" pitchFamily="34" charset="0"/>
              <a:cs typeface="Times New Roman" pitchFamily="18" charset="0"/>
            </a:endParaRPr>
          </a:p>
        </p:txBody>
      </p:sp>
      <p:sp>
        <p:nvSpPr>
          <p:cNvPr id="3" name="Content Placeholder 2">
            <a:extLst>
              <a:ext uri="{FF2B5EF4-FFF2-40B4-BE49-F238E27FC236}">
                <a16:creationId xmlns:a16="http://schemas.microsoft.com/office/drawing/2014/main" id="{6419A39E-1276-AEAF-6505-D8C73E24D165}"/>
              </a:ext>
            </a:extLst>
          </p:cNvPr>
          <p:cNvSpPr>
            <a:spLocks noGrp="1"/>
          </p:cNvSpPr>
          <p:nvPr>
            <p:ph idx="1"/>
          </p:nvPr>
        </p:nvSpPr>
        <p:spPr>
          <a:xfrm>
            <a:off x="1778951" y="1457959"/>
            <a:ext cx="10018713" cy="3124201"/>
          </a:xfrm>
        </p:spPr>
        <p:txBody>
          <a:bodyPr>
            <a:normAutofit/>
          </a:bodyPr>
          <a:lstStyle/>
          <a:p>
            <a:pPr algn="l">
              <a:buFont typeface="+mj-lt"/>
              <a:buAutoNum type="arabicPeriod"/>
            </a:pPr>
            <a:r>
              <a:rPr lang="en-US" b="1" i="0" dirty="0">
                <a:solidFill>
                  <a:srgbClr val="374151"/>
                </a:solidFill>
                <a:effectLst/>
                <a:latin typeface="Times New Roman" pitchFamily="18" charset="0"/>
                <a:cs typeface="Times New Roman" pitchFamily="18" charset="0"/>
              </a:rPr>
              <a:t>Enhanced Safety</a:t>
            </a:r>
            <a:r>
              <a:rPr lang="en-US" b="0" i="0" dirty="0">
                <a:solidFill>
                  <a:srgbClr val="374151"/>
                </a:solidFill>
                <a:effectLst/>
                <a:latin typeface="Times New Roman" pitchFamily="18" charset="0"/>
                <a:cs typeface="Times New Roman" pitchFamily="18" charset="0"/>
              </a:rPr>
              <a:t>: To leverage IoT technology for continuous monitoring and early detection of faults, such as falls or health emergencies, to ensure the safety of the elder</a:t>
            </a:r>
            <a:r>
              <a:rPr lang="en-US" b="0" i="0" dirty="0">
                <a:solidFill>
                  <a:srgbClr val="374151"/>
                </a:solidFill>
                <a:effectLst/>
                <a:latin typeface="Times New Roman" pitchFamily="18" charset="0"/>
                <a:ea typeface="Calibri" panose="020F0502020204030204" pitchFamily="34" charset="0"/>
                <a:cs typeface="Times New Roman" pitchFamily="18" charset="0"/>
              </a:rPr>
              <a:t>l</a:t>
            </a:r>
            <a:r>
              <a:rPr lang="en-US" b="0" i="0" dirty="0">
                <a:solidFill>
                  <a:srgbClr val="374151"/>
                </a:solidFill>
                <a:effectLst/>
                <a:latin typeface="Times New Roman" pitchFamily="18" charset="0"/>
                <a:cs typeface="Times New Roman" pitchFamily="18" charset="0"/>
              </a:rPr>
              <a:t>y.</a:t>
            </a:r>
          </a:p>
          <a:p>
            <a:pPr algn="l">
              <a:buFont typeface="+mj-lt"/>
              <a:buAutoNum type="arabicPeriod"/>
            </a:pPr>
            <a:r>
              <a:rPr lang="en-US" b="1" i="0" dirty="0">
                <a:solidFill>
                  <a:srgbClr val="374151"/>
                </a:solidFill>
                <a:effectLst/>
                <a:latin typeface="Times New Roman" pitchFamily="18" charset="0"/>
                <a:cs typeface="Times New Roman" pitchFamily="18" charset="0"/>
              </a:rPr>
              <a:t>Improved Quality of Life</a:t>
            </a:r>
            <a:r>
              <a:rPr lang="en-US" b="0" i="0" dirty="0">
                <a:solidFill>
                  <a:srgbClr val="374151"/>
                </a:solidFill>
                <a:effectLst/>
                <a:latin typeface="Times New Roman" pitchFamily="18" charset="0"/>
                <a:cs typeface="Times New Roman" pitchFamily="18" charset="0"/>
              </a:rPr>
              <a:t>: To enable aging individuals to maintain their independence and quality of life by providing timely assistance and healthcare support when required.</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594652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40EE1-B101-03B4-FEB1-4849B05C346E}"/>
              </a:ext>
            </a:extLst>
          </p:cNvPr>
          <p:cNvSpPr>
            <a:spLocks noGrp="1"/>
          </p:cNvSpPr>
          <p:nvPr>
            <p:ph type="title" idx="4294967295"/>
          </p:nvPr>
        </p:nvSpPr>
        <p:spPr>
          <a:xfrm>
            <a:off x="2173288" y="427038"/>
            <a:ext cx="10018712" cy="1208087"/>
          </a:xfrm>
        </p:spPr>
        <p:txBody>
          <a:bodyPr>
            <a:normAutofit/>
          </a:bodyPr>
          <a:lstStyle/>
          <a:p>
            <a:r>
              <a:rPr lang="en-US" sz="3200" b="1" dirty="0">
                <a:latin typeface="Times New Roman" pitchFamily="18" charset="0"/>
                <a:cs typeface="Times New Roman" pitchFamily="18" charset="0"/>
              </a:rPr>
              <a:t>BLOCK DIAGRAM:</a:t>
            </a:r>
            <a:endParaRPr lang="en-IN" sz="3200" b="1" dirty="0">
              <a:latin typeface="Times New Roman" pitchFamily="18" charset="0"/>
              <a:cs typeface="Times New Roman" pitchFamily="18" charset="0"/>
            </a:endParaRPr>
          </a:p>
        </p:txBody>
      </p:sp>
      <p:pic>
        <p:nvPicPr>
          <p:cNvPr id="2050" name="Picture 2" descr="Block Diagram of Internet of Things (IoT) The Figure 1 shows ...">
            <a:extLst>
              <a:ext uri="{FF2B5EF4-FFF2-40B4-BE49-F238E27FC236}">
                <a16:creationId xmlns:a16="http://schemas.microsoft.com/office/drawing/2014/main" id="{67DBEEA8-0D98-50B9-143F-42D70DC1E4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2160" y="1635761"/>
            <a:ext cx="9306560" cy="4260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106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EXISTING SYSTEM:</a:t>
            </a:r>
          </a:p>
        </p:txBody>
      </p:sp>
      <p:sp>
        <p:nvSpPr>
          <p:cNvPr id="3" name="Content Placeholder 2"/>
          <p:cNvSpPr>
            <a:spLocks noGrp="1"/>
          </p:cNvSpPr>
          <p:nvPr>
            <p:ph idx="1"/>
          </p:nvPr>
        </p:nvSpPr>
        <p:spPr>
          <a:xfrm>
            <a:off x="1484310" y="966651"/>
            <a:ext cx="10018713" cy="4824550"/>
          </a:xfrm>
        </p:spPr>
        <p:txBody>
          <a:bodyPr>
            <a:normAutofit/>
          </a:bodyPr>
          <a:lstStyle/>
          <a:p>
            <a:r>
              <a:rPr lang="en-US" dirty="0">
                <a:solidFill>
                  <a:srgbClr val="374151"/>
                </a:solidFill>
                <a:latin typeface="Times New Roman" pitchFamily="18" charset="0"/>
                <a:cs typeface="Times New Roman" pitchFamily="18" charset="0"/>
              </a:rPr>
              <a:t>Existing </a:t>
            </a:r>
            <a:r>
              <a:rPr lang="en-US" dirty="0" err="1">
                <a:solidFill>
                  <a:srgbClr val="374151"/>
                </a:solidFill>
                <a:latin typeface="Times New Roman" pitchFamily="18" charset="0"/>
                <a:cs typeface="Times New Roman" pitchFamily="18" charset="0"/>
              </a:rPr>
              <a:t>IoT</a:t>
            </a:r>
            <a:r>
              <a:rPr lang="en-US" dirty="0">
                <a:solidFill>
                  <a:srgbClr val="374151"/>
                </a:solidFill>
                <a:latin typeface="Times New Roman" pitchFamily="18" charset="0"/>
                <a:cs typeface="Times New Roman" pitchFamily="18" charset="0"/>
              </a:rPr>
              <a:t>-based fault identification systems for the elderly typically involve wearable sensors and data analysis to detect falls, health anomalies, and deviations from routines, providing timely alerts to caregivers and healthcare providers. These systems aim to enhance elderly safety and independence.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4856-2CAF-A5C0-5BA6-0278AE222530}"/>
              </a:ext>
            </a:extLst>
          </p:cNvPr>
          <p:cNvSpPr>
            <a:spLocks noGrp="1"/>
          </p:cNvSpPr>
          <p:nvPr>
            <p:ph type="title"/>
          </p:nvPr>
        </p:nvSpPr>
        <p:spPr/>
        <p:txBody>
          <a:bodyPr>
            <a:normAutofit/>
          </a:bodyPr>
          <a:lstStyle/>
          <a:p>
            <a:r>
              <a:rPr lang="en-US" sz="3200" b="1" dirty="0">
                <a:latin typeface="Times New Roman" pitchFamily="18" charset="0"/>
                <a:cs typeface="Times New Roman" pitchFamily="18" charset="0"/>
              </a:rPr>
              <a:t>PROPOSED SYSTEM:</a:t>
            </a:r>
            <a:endParaRPr lang="en-IN" sz="32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1A0AC281-80D4-F33B-6278-0A1ECCFD7AFA}"/>
              </a:ext>
            </a:extLst>
          </p:cNvPr>
          <p:cNvSpPr>
            <a:spLocks noGrp="1"/>
          </p:cNvSpPr>
          <p:nvPr>
            <p:ph idx="1"/>
          </p:nvPr>
        </p:nvSpPr>
        <p:spPr>
          <a:xfrm>
            <a:off x="1484310" y="692331"/>
            <a:ext cx="10018713" cy="5098869"/>
          </a:xfrm>
        </p:spPr>
        <p:txBody>
          <a:bodyPr>
            <a:normAutofit/>
          </a:bodyPr>
          <a:lstStyle/>
          <a:p>
            <a:r>
              <a:rPr lang="en-US" b="0" i="0" dirty="0">
                <a:solidFill>
                  <a:srgbClr val="374151"/>
                </a:solidFill>
                <a:effectLst/>
                <a:latin typeface="Times New Roman" pitchFamily="18" charset="0"/>
                <a:cs typeface="Times New Roman" pitchFamily="18" charset="0"/>
              </a:rPr>
              <a:t>The proposed IoT-based fault identification system for aged people will integrate advanced machine learning algorithms with wearable and environmental sensors to provide real-time fault detection, rapid response, and personalized healthcare support, enhancing seniors' safety and well-being.</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6287564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TM03457496[[fn=Parallax]]</Template>
  <TotalTime>68</TotalTime>
  <Words>829</Words>
  <Application>Microsoft Office PowerPoint</Application>
  <PresentationFormat>Widescreen</PresentationFormat>
  <Paragraphs>41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Corbel</vt:lpstr>
      <vt:lpstr>Times New Roman</vt:lpstr>
      <vt:lpstr>Parallax</vt:lpstr>
      <vt:lpstr>            </vt:lpstr>
      <vt:lpstr>TEAM MEMBERS:</vt:lpstr>
      <vt:lpstr>INTRODUCTION:</vt:lpstr>
      <vt:lpstr>ABSTRACT:</vt:lpstr>
      <vt:lpstr>PROBLEM STATEMENT:</vt:lpstr>
      <vt:lpstr>OBJECTIVE:</vt:lpstr>
      <vt:lpstr>BLOCK DIAGRAM:</vt:lpstr>
      <vt:lpstr>EXISTING SYSTEM:</vt:lpstr>
      <vt:lpstr>PROPOSED SYSTEM:</vt:lpstr>
      <vt:lpstr>COMPARISON(with existing system)</vt:lpstr>
      <vt:lpstr>CONCLUSION:</vt:lpstr>
      <vt:lpstr>MODULES: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Sowmiga B</dc:creator>
  <cp:lastModifiedBy>sruthikaa kv</cp:lastModifiedBy>
  <cp:revision>6</cp:revision>
  <dcterms:created xsi:type="dcterms:W3CDTF">2023-09-28T07:42:40Z</dcterms:created>
  <dcterms:modified xsi:type="dcterms:W3CDTF">2023-10-12T11:27:24Z</dcterms:modified>
</cp:coreProperties>
</file>