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31" r:id="rId1"/>
  </p:sldMasterIdLst>
  <p:sldIdLst>
    <p:sldId id="256" r:id="rId2"/>
    <p:sldId id="257" r:id="rId3"/>
    <p:sldId id="261" r:id="rId4"/>
    <p:sldId id="258" r:id="rId5"/>
    <p:sldId id="259" r:id="rId6"/>
    <p:sldId id="262" r:id="rId7"/>
    <p:sldId id="263" r:id="rId8"/>
    <p:sldId id="264" r:id="rId9"/>
    <p:sldId id="265" r:id="rId10"/>
    <p:sldId id="267" r:id="rId11"/>
    <p:sldId id="268" r:id="rId12"/>
    <p:sldId id="269" r:id="rId13"/>
    <p:sldId id="260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/>
    <p:restoredTop sz="94464"/>
  </p:normalViewPr>
  <p:slideViewPr>
    <p:cSldViewPr snapToGrid="0" snapToObjects="1">
      <p:cViewPr varScale="1">
        <p:scale>
          <a:sx n="90" d="100"/>
          <a:sy n="90" d="100"/>
        </p:scale>
        <p:origin x="880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7/23/17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5348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dirty="0"/>
              <a:t>7/23/17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36522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dirty="0"/>
              <a:t>7/23/17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3741909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dirty="0"/>
              <a:t>7/23/17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44129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dirty="0"/>
              <a:t>7/23/17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3223141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dirty="0"/>
              <a:t>7/23/17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71558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7/23/17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8242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E61D-D431-422C-9764-11DAFE33AB63}" type="datetimeFigureOut">
              <a:rPr lang="en-US" dirty="0"/>
              <a:t>7/23/17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948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7/23/17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450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7/23/17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053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7/23/17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3066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7/23/17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7992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7/23/17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675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7/23/17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121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7/23/17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4474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dirty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7/23/17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669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7/23/17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123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2" r:id="rId1"/>
    <p:sldLayoutId id="2147483933" r:id="rId2"/>
    <p:sldLayoutId id="2147483934" r:id="rId3"/>
    <p:sldLayoutId id="2147483935" r:id="rId4"/>
    <p:sldLayoutId id="2147483936" r:id="rId5"/>
    <p:sldLayoutId id="2147483937" r:id="rId6"/>
    <p:sldLayoutId id="2147483938" r:id="rId7"/>
    <p:sldLayoutId id="2147483939" r:id="rId8"/>
    <p:sldLayoutId id="2147483940" r:id="rId9"/>
    <p:sldLayoutId id="2147483941" r:id="rId10"/>
    <p:sldLayoutId id="2147483942" r:id="rId11"/>
    <p:sldLayoutId id="2147483943" r:id="rId12"/>
    <p:sldLayoutId id="2147483944" r:id="rId13"/>
    <p:sldLayoutId id="2147483945" r:id="rId14"/>
    <p:sldLayoutId id="2147483946" r:id="rId15"/>
    <p:sldLayoutId id="2147483947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ianshu.com/p/927c8384855a" TargetMode="External"/><Relationship Id="rId4" Type="http://schemas.openxmlformats.org/officeDocument/2006/relationships/hyperlink" Target="http://www.cnblogs.com/ioshe/p/5489086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ocoachina.com/ios/20160523/16386.html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>
                <a:latin typeface="Century Schoolbook" charset="0"/>
                <a:ea typeface="Century Schoolbook" charset="0"/>
                <a:cs typeface="Century Schoolbook" charset="0"/>
              </a:rPr>
              <a:t>iOS</a:t>
            </a:r>
            <a:r>
              <a:rPr kumimoji="1" lang="zh-CN" altLang="en-US">
                <a:latin typeface="Century Schoolbook" charset="0"/>
                <a:ea typeface="Century Schoolbook" charset="0"/>
                <a:cs typeface="Century Schoolbook" charset="0"/>
              </a:rPr>
              <a:t> </a:t>
            </a:r>
            <a:r>
              <a:rPr kumimoji="1" lang="en-US" altLang="zh-CN">
                <a:latin typeface="Century Schoolbook" charset="0"/>
                <a:ea typeface="Century Schoolbook" charset="0"/>
                <a:cs typeface="Century Schoolbook" charset="0"/>
              </a:rPr>
              <a:t> Runtime</a:t>
            </a:r>
            <a:endParaRPr kumimoji="1" lang="zh-CN" altLang="en-US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>
                <a:latin typeface="Century Schoolbook" charset="0"/>
                <a:ea typeface="Century Schoolbook" charset="0"/>
                <a:cs typeface="Century Schoolbook" charset="0"/>
              </a:rPr>
              <a:t>Mr.huangjian@foxmail.com</a:t>
            </a:r>
            <a:endParaRPr kumimoji="1" lang="zh-CN" altLang="en-US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9236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2000"/>
          </a:xfrm>
        </p:spPr>
        <p:txBody>
          <a:bodyPr>
            <a:normAutofit/>
          </a:bodyPr>
          <a:lstStyle/>
          <a:p>
            <a:r>
              <a:rPr kumimoji="1" lang="en-US" altLang="zh-CN"/>
              <a:t>Runtime</a:t>
            </a:r>
            <a:r>
              <a:rPr kumimoji="1" lang="zh-CN" altLang="en-US"/>
              <a:t> </a:t>
            </a:r>
            <a:r>
              <a:rPr kumimoji="1" lang="zh-CN" altLang="en-US"/>
              <a:t>方法整理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371600"/>
            <a:ext cx="10394320" cy="529995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latin typeface="Ayuthaya" charset="-34"/>
                <a:ea typeface="Ayuthaya" charset="-34"/>
                <a:cs typeface="Ayuthaya" charset="-34"/>
              </a:rPr>
              <a:t>打印 </a:t>
            </a:r>
            <a:r>
              <a:rPr lang="en-US" altLang="zh-CN">
                <a:solidFill>
                  <a:schemeClr val="tx1"/>
                </a:solidFill>
                <a:latin typeface="Ayuthaya" charset="-34"/>
                <a:ea typeface="Ayuthaya" charset="-34"/>
                <a:cs typeface="Ayuthaya" charset="-34"/>
              </a:rPr>
              <a:t>aClass </a:t>
            </a:r>
            <a:r>
              <a:rPr lang="zh-CN" altLang="en-US">
                <a:solidFill>
                  <a:schemeClr val="tx1"/>
                </a:solidFill>
                <a:latin typeface="Ayuthaya" charset="-34"/>
                <a:ea typeface="Ayuthaya" charset="-34"/>
                <a:cs typeface="Ayuthaya" charset="-34"/>
              </a:rPr>
              <a:t>类的所有方法及其对应的参数数据类型和返回值</a:t>
            </a:r>
          </a:p>
          <a:p>
            <a:pPr marL="0" indent="0">
              <a:buNone/>
            </a:pPr>
            <a:endParaRPr lang="zh-CN" altLang="en-US" sz="1200">
              <a:solidFill>
                <a:srgbClr val="000000"/>
              </a:solidFill>
              <a:latin typeface="Ayuthaya" charset="-34"/>
            </a:endParaRPr>
          </a:p>
          <a:p>
            <a:pPr marL="0" indent="0">
              <a:buNone/>
            </a:pPr>
            <a:r>
              <a:rPr lang="en-US" altLang="zh-CN" sz="1200">
                <a:solidFill>
                  <a:srgbClr val="000000"/>
                </a:solidFill>
                <a:latin typeface="Ayuthaya" charset="-34"/>
              </a:rPr>
              <a:t>+ (</a:t>
            </a:r>
            <a:r>
              <a:rPr lang="en-US" altLang="zh-CN" sz="1200">
                <a:solidFill>
                  <a:srgbClr val="AA0D91"/>
                </a:solidFill>
                <a:latin typeface="Ayuthaya" charset="-34"/>
              </a:rPr>
              <a:t>void</a:t>
            </a:r>
            <a:r>
              <a:rPr lang="en-US" altLang="zh-CN" sz="1200">
                <a:solidFill>
                  <a:srgbClr val="000000"/>
                </a:solidFill>
                <a:latin typeface="Ayuthaya" charset="-34"/>
              </a:rPr>
              <a:t>)classMethodList:(Class)aClass {</a:t>
            </a:r>
          </a:p>
          <a:p>
            <a:pPr marL="0" indent="0">
              <a:buNone/>
            </a:pPr>
            <a:r>
              <a:rPr lang="en-US" altLang="zh-CN" sz="1200">
                <a:solidFill>
                  <a:srgbClr val="000000"/>
                </a:solidFill>
                <a:latin typeface="Ayuthaya" charset="-34"/>
              </a:rPr>
              <a:t>    </a:t>
            </a:r>
            <a:r>
              <a:rPr lang="en-US" altLang="zh-CN" sz="1200">
                <a:solidFill>
                  <a:srgbClr val="5C2699"/>
                </a:solidFill>
                <a:latin typeface="Ayuthaya" charset="-34"/>
              </a:rPr>
              <a:t>u_int</a:t>
            </a:r>
            <a:r>
              <a:rPr lang="en-US" altLang="zh-CN" sz="1200">
                <a:solidFill>
                  <a:srgbClr val="000000"/>
                </a:solidFill>
                <a:latin typeface="Ayuthaya" charset="-34"/>
              </a:rPr>
              <a:t> count;</a:t>
            </a:r>
          </a:p>
          <a:p>
            <a:pPr marL="0" indent="0">
              <a:buNone/>
            </a:pPr>
            <a:r>
              <a:rPr lang="en-US" altLang="zh-CN" sz="1200">
                <a:solidFill>
                  <a:srgbClr val="000000"/>
                </a:solidFill>
                <a:latin typeface="Ayuthaya" charset="-34"/>
              </a:rPr>
              <a:t>    </a:t>
            </a:r>
            <a:r>
              <a:rPr lang="en-US" altLang="zh-CN" sz="1200">
                <a:solidFill>
                  <a:srgbClr val="5C2699"/>
                </a:solidFill>
                <a:latin typeface="Ayuthaya" charset="-34"/>
              </a:rPr>
              <a:t>Method</a:t>
            </a:r>
            <a:r>
              <a:rPr lang="en-US" altLang="zh-CN" sz="1200">
                <a:solidFill>
                  <a:srgbClr val="000000"/>
                </a:solidFill>
                <a:latin typeface="Ayuthaya" charset="-34"/>
              </a:rPr>
              <a:t> * methods = </a:t>
            </a:r>
            <a:r>
              <a:rPr lang="en-US" altLang="zh-CN" sz="1200">
                <a:solidFill>
                  <a:srgbClr val="2E0D6E"/>
                </a:solidFill>
                <a:latin typeface="Ayuthaya" charset="-34"/>
              </a:rPr>
              <a:t>class_copyMethodList</a:t>
            </a:r>
            <a:r>
              <a:rPr lang="en-US" altLang="zh-CN" sz="1200">
                <a:solidFill>
                  <a:srgbClr val="000000"/>
                </a:solidFill>
                <a:latin typeface="Ayuthaya" charset="-34"/>
              </a:rPr>
              <a:t>(aClass,&amp;count);</a:t>
            </a:r>
          </a:p>
          <a:p>
            <a:pPr marL="0" indent="0">
              <a:buNone/>
            </a:pPr>
            <a:r>
              <a:rPr lang="en-US" altLang="zh-CN" sz="1200">
                <a:solidFill>
                  <a:srgbClr val="000000"/>
                </a:solidFill>
                <a:latin typeface="Ayuthaya" charset="-34"/>
              </a:rPr>
              <a:t>    </a:t>
            </a:r>
            <a:r>
              <a:rPr lang="en-US" altLang="zh-CN" sz="1200">
                <a:solidFill>
                  <a:srgbClr val="2E0D6E"/>
                </a:solidFill>
                <a:latin typeface="Ayuthaya" charset="-34"/>
              </a:rPr>
              <a:t>NSLog</a:t>
            </a:r>
            <a:r>
              <a:rPr lang="en-US" altLang="zh-CN" sz="1200">
                <a:solidFill>
                  <a:srgbClr val="000000"/>
                </a:solidFill>
                <a:latin typeface="Ayuthaya" charset="-34"/>
              </a:rPr>
              <a:t>(</a:t>
            </a:r>
            <a:r>
              <a:rPr lang="en-US" altLang="zh-CN" sz="1200">
                <a:solidFill>
                  <a:srgbClr val="C41A16"/>
                </a:solidFill>
                <a:latin typeface="Ayuthaya" charset="-34"/>
              </a:rPr>
              <a:t>@"Class's name: %@, Ivar's count: %d\n\n"</a:t>
            </a:r>
            <a:r>
              <a:rPr lang="en-US" altLang="zh-CN" sz="1200">
                <a:solidFill>
                  <a:srgbClr val="000000"/>
                </a:solidFill>
                <a:latin typeface="Ayuthaya" charset="-34"/>
              </a:rPr>
              <a:t>, </a:t>
            </a:r>
            <a:r>
              <a:rPr lang="en-US" altLang="zh-CN" sz="1200">
                <a:solidFill>
                  <a:srgbClr val="2E0D6E"/>
                </a:solidFill>
                <a:latin typeface="Ayuthaya" charset="-34"/>
              </a:rPr>
              <a:t>NSStringFromClass</a:t>
            </a:r>
            <a:r>
              <a:rPr lang="en-US" altLang="zh-CN" sz="1200">
                <a:solidFill>
                  <a:srgbClr val="000000"/>
                </a:solidFill>
                <a:latin typeface="Ayuthaya" charset="-34"/>
              </a:rPr>
              <a:t>(aClass), count);</a:t>
            </a:r>
          </a:p>
          <a:p>
            <a:pPr marL="0" indent="0">
              <a:buNone/>
            </a:pPr>
            <a:r>
              <a:rPr lang="mr-IN" altLang="zh-CN" sz="1200">
                <a:solidFill>
                  <a:srgbClr val="000000"/>
                </a:solidFill>
                <a:latin typeface="Ayuthaya" charset="-34"/>
              </a:rPr>
              <a:t>   </a:t>
            </a:r>
            <a:r>
              <a:rPr lang="zh-CN" altLang="en-US" sz="1200">
                <a:solidFill>
                  <a:srgbClr val="000000"/>
                </a:solidFill>
                <a:latin typeface="Ayuthaya" charset="-34"/>
              </a:rPr>
              <a:t>   </a:t>
            </a:r>
            <a:r>
              <a:rPr lang="mr-IN" altLang="zh-CN" sz="1200">
                <a:solidFill>
                  <a:srgbClr val="AA0D91"/>
                </a:solidFill>
                <a:latin typeface="Ayuthaya" charset="-34"/>
              </a:rPr>
              <a:t>for</a:t>
            </a:r>
            <a:r>
              <a:rPr lang="mr-IN" altLang="zh-CN" sz="1200">
                <a:solidFill>
                  <a:srgbClr val="000000"/>
                </a:solidFill>
                <a:latin typeface="Ayuthaya" charset="-34"/>
              </a:rPr>
              <a:t>(</a:t>
            </a:r>
            <a:r>
              <a:rPr lang="mr-IN" altLang="zh-CN" sz="1200">
                <a:solidFill>
                  <a:srgbClr val="AA0D91"/>
                </a:solidFill>
                <a:latin typeface="Ayuthaya" charset="-34"/>
              </a:rPr>
              <a:t>int</a:t>
            </a:r>
            <a:r>
              <a:rPr lang="mr-IN" altLang="zh-CN" sz="1200">
                <a:solidFill>
                  <a:srgbClr val="000000"/>
                </a:solidFill>
                <a:latin typeface="Ayuthaya" charset="-34"/>
              </a:rPr>
              <a:t> i = </a:t>
            </a:r>
            <a:r>
              <a:rPr lang="mr-IN" altLang="zh-CN" sz="1200">
                <a:solidFill>
                  <a:srgbClr val="1C00CF"/>
                </a:solidFill>
                <a:latin typeface="Ayuthaya" charset="-34"/>
              </a:rPr>
              <a:t>0</a:t>
            </a:r>
            <a:r>
              <a:rPr lang="mr-IN" altLang="zh-CN" sz="1200">
                <a:solidFill>
                  <a:srgbClr val="000000"/>
                </a:solidFill>
                <a:latin typeface="Ayuthaya" charset="-34"/>
              </a:rPr>
              <a:t>;i &lt; count; i++) {</a:t>
            </a:r>
          </a:p>
          <a:p>
            <a:pPr marL="0" indent="0">
              <a:buNone/>
            </a:pPr>
            <a:r>
              <a:rPr lang="en-US" altLang="zh-CN" sz="1200">
                <a:solidFill>
                  <a:srgbClr val="000000"/>
                </a:solidFill>
                <a:latin typeface="Ayuthaya" charset="-34"/>
              </a:rPr>
              <a:t>        </a:t>
            </a:r>
            <a:r>
              <a:rPr lang="en-US" altLang="zh-CN" sz="1200">
                <a:solidFill>
                  <a:srgbClr val="5C2699"/>
                </a:solidFill>
                <a:latin typeface="Ayuthaya" charset="-34"/>
              </a:rPr>
              <a:t>Method</a:t>
            </a:r>
            <a:r>
              <a:rPr lang="en-US" altLang="zh-CN" sz="1200">
                <a:solidFill>
                  <a:srgbClr val="000000"/>
                </a:solidFill>
                <a:latin typeface="Ayuthaya" charset="-34"/>
              </a:rPr>
              <a:t> method = methods[i];</a:t>
            </a:r>
          </a:p>
          <a:p>
            <a:pPr marL="0" indent="0">
              <a:buNone/>
            </a:pPr>
            <a:r>
              <a:rPr lang="en-US" altLang="zh-CN" sz="1200">
                <a:solidFill>
                  <a:srgbClr val="000000"/>
                </a:solidFill>
                <a:latin typeface="Ayuthaya" charset="-34"/>
              </a:rPr>
              <a:t>        </a:t>
            </a:r>
            <a:r>
              <a:rPr lang="en-US" altLang="zh-CN" sz="1200">
                <a:solidFill>
                  <a:srgbClr val="5C2699"/>
                </a:solidFill>
                <a:latin typeface="Ayuthaya" charset="-34"/>
              </a:rPr>
              <a:t>NSString</a:t>
            </a:r>
            <a:r>
              <a:rPr lang="en-US" altLang="zh-CN" sz="1200">
                <a:solidFill>
                  <a:srgbClr val="000000"/>
                </a:solidFill>
                <a:latin typeface="Ayuthaya" charset="-34"/>
              </a:rPr>
              <a:t> *methodName = [</a:t>
            </a:r>
            <a:r>
              <a:rPr lang="en-US" altLang="zh-CN" sz="1200">
                <a:solidFill>
                  <a:srgbClr val="5C2699"/>
                </a:solidFill>
                <a:latin typeface="Ayuthaya" charset="-34"/>
              </a:rPr>
              <a:t>NSString</a:t>
            </a:r>
            <a:r>
              <a:rPr lang="en-US" altLang="zh-CN" sz="1200">
                <a:solidFill>
                  <a:srgbClr val="000000"/>
                </a:solidFill>
                <a:latin typeface="Ayuthaya" charset="-34"/>
              </a:rPr>
              <a:t> </a:t>
            </a:r>
            <a:r>
              <a:rPr lang="en-US" altLang="zh-CN" sz="1200">
                <a:solidFill>
                  <a:srgbClr val="2E0D6E"/>
                </a:solidFill>
                <a:latin typeface="Ayuthaya" charset="-34"/>
              </a:rPr>
              <a:t>stringWithUTF8String</a:t>
            </a:r>
            <a:r>
              <a:rPr lang="en-US" altLang="zh-CN" sz="1200">
                <a:solidFill>
                  <a:srgbClr val="000000"/>
                </a:solidFill>
                <a:latin typeface="Ayuthaya" charset="-34"/>
              </a:rPr>
              <a:t>:</a:t>
            </a:r>
            <a:r>
              <a:rPr lang="en-US" altLang="zh-CN" sz="1200">
                <a:solidFill>
                  <a:srgbClr val="2E0D6E"/>
                </a:solidFill>
                <a:latin typeface="Ayuthaya" charset="-34"/>
              </a:rPr>
              <a:t>sel_getName</a:t>
            </a:r>
            <a:r>
              <a:rPr lang="en-US" altLang="zh-CN" sz="1200">
                <a:solidFill>
                  <a:srgbClr val="000000"/>
                </a:solidFill>
                <a:latin typeface="Ayuthaya" charset="-34"/>
              </a:rPr>
              <a:t>(</a:t>
            </a:r>
            <a:r>
              <a:rPr lang="en-US" altLang="zh-CN" sz="1200">
                <a:solidFill>
                  <a:srgbClr val="2E0D6E"/>
                </a:solidFill>
                <a:latin typeface="Ayuthaya" charset="-34"/>
              </a:rPr>
              <a:t>method_getName</a:t>
            </a:r>
            <a:r>
              <a:rPr lang="en-US" altLang="zh-CN" sz="1200">
                <a:solidFill>
                  <a:srgbClr val="000000"/>
                </a:solidFill>
                <a:latin typeface="Ayuthaya" charset="-34"/>
              </a:rPr>
              <a:t>(method))];</a:t>
            </a:r>
          </a:p>
          <a:p>
            <a:pPr marL="0" indent="0">
              <a:buNone/>
            </a:pPr>
            <a:r>
              <a:rPr lang="en-US" altLang="zh-CN" sz="1200">
                <a:solidFill>
                  <a:srgbClr val="000000"/>
                </a:solidFill>
                <a:latin typeface="Ayuthaya" charset="-34"/>
              </a:rPr>
              <a:t>        </a:t>
            </a:r>
            <a:r>
              <a:rPr lang="en-US" altLang="zh-CN" sz="1200">
                <a:solidFill>
                  <a:srgbClr val="5C2699"/>
                </a:solidFill>
                <a:latin typeface="Ayuthaya" charset="-34"/>
              </a:rPr>
              <a:t>NSString</a:t>
            </a:r>
            <a:r>
              <a:rPr lang="en-US" altLang="zh-CN" sz="1200">
                <a:solidFill>
                  <a:srgbClr val="000000"/>
                </a:solidFill>
                <a:latin typeface="Ayuthaya" charset="-34"/>
              </a:rPr>
              <a:t> *methodType = [</a:t>
            </a:r>
            <a:r>
              <a:rPr lang="en-US" altLang="zh-CN" sz="1200">
                <a:solidFill>
                  <a:srgbClr val="5C2699"/>
                </a:solidFill>
                <a:latin typeface="Ayuthaya" charset="-34"/>
              </a:rPr>
              <a:t>NSString</a:t>
            </a:r>
            <a:r>
              <a:rPr lang="en-US" altLang="zh-CN" sz="1200">
                <a:solidFill>
                  <a:srgbClr val="000000"/>
                </a:solidFill>
                <a:latin typeface="Ayuthaya" charset="-34"/>
              </a:rPr>
              <a:t> </a:t>
            </a:r>
            <a:r>
              <a:rPr lang="en-US" altLang="zh-CN" sz="1200">
                <a:solidFill>
                  <a:srgbClr val="2E0D6E"/>
                </a:solidFill>
                <a:latin typeface="Ayuthaya" charset="-34"/>
              </a:rPr>
              <a:t>stringWithUTF8String</a:t>
            </a:r>
            <a:r>
              <a:rPr lang="en-US" altLang="zh-CN" sz="1200">
                <a:solidFill>
                  <a:srgbClr val="000000"/>
                </a:solidFill>
                <a:latin typeface="Ayuthaya" charset="-34"/>
              </a:rPr>
              <a:t>:</a:t>
            </a:r>
            <a:r>
              <a:rPr lang="en-US" altLang="zh-CN" sz="1200">
                <a:solidFill>
                  <a:srgbClr val="2E0D6E"/>
                </a:solidFill>
                <a:latin typeface="Ayuthaya" charset="-34"/>
              </a:rPr>
              <a:t>method_getTypeEncoding</a:t>
            </a:r>
            <a:r>
              <a:rPr lang="en-US" altLang="zh-CN" sz="1200">
                <a:solidFill>
                  <a:srgbClr val="000000"/>
                </a:solidFill>
                <a:latin typeface="Ayuthaya" charset="-34"/>
              </a:rPr>
              <a:t>(method)];</a:t>
            </a:r>
          </a:p>
          <a:p>
            <a:pPr marL="0" indent="0">
              <a:buNone/>
            </a:pPr>
            <a:r>
              <a:rPr lang="en-US" altLang="zh-CN" sz="1200">
                <a:solidFill>
                  <a:srgbClr val="000000"/>
                </a:solidFill>
                <a:latin typeface="Ayuthaya" charset="-34"/>
              </a:rPr>
              <a:t>        </a:t>
            </a:r>
            <a:r>
              <a:rPr lang="en-US" altLang="zh-CN" sz="1200">
                <a:solidFill>
                  <a:srgbClr val="5C2699"/>
                </a:solidFill>
                <a:latin typeface="Ayuthaya" charset="-34"/>
              </a:rPr>
              <a:t>NSString</a:t>
            </a:r>
            <a:r>
              <a:rPr lang="en-US" altLang="zh-CN" sz="1200">
                <a:solidFill>
                  <a:srgbClr val="000000"/>
                </a:solidFill>
                <a:latin typeface="Ayuthaya" charset="-34"/>
              </a:rPr>
              <a:t> *methodArgs = </a:t>
            </a:r>
            <a:r>
              <a:rPr lang="en-US" altLang="zh-CN" sz="1200">
                <a:solidFill>
                  <a:srgbClr val="1C00CF"/>
                </a:solidFill>
                <a:latin typeface="Ayuthaya" charset="-34"/>
              </a:rPr>
              <a:t>@(</a:t>
            </a:r>
            <a:r>
              <a:rPr lang="en-US" altLang="zh-CN" sz="1200">
                <a:solidFill>
                  <a:srgbClr val="2E0D6E"/>
                </a:solidFill>
                <a:latin typeface="Ayuthaya" charset="-34"/>
              </a:rPr>
              <a:t>method_getNumberOfArguments</a:t>
            </a:r>
            <a:r>
              <a:rPr lang="en-US" altLang="zh-CN" sz="1200">
                <a:solidFill>
                  <a:srgbClr val="000000"/>
                </a:solidFill>
                <a:latin typeface="Ayuthaya" charset="-34"/>
              </a:rPr>
              <a:t>(method)</a:t>
            </a:r>
            <a:r>
              <a:rPr lang="en-US" altLang="zh-CN" sz="1200">
                <a:solidFill>
                  <a:srgbClr val="1C00CF"/>
                </a:solidFill>
                <a:latin typeface="Ayuthaya" charset="-34"/>
              </a:rPr>
              <a:t>)</a:t>
            </a:r>
            <a:r>
              <a:rPr lang="en-US" altLang="zh-CN" sz="1200">
                <a:solidFill>
                  <a:srgbClr val="000000"/>
                </a:solidFill>
                <a:latin typeface="Ayuthaya" charset="-34"/>
              </a:rPr>
              <a:t>.</a:t>
            </a:r>
            <a:r>
              <a:rPr lang="en-US" altLang="zh-CN" sz="1200">
                <a:solidFill>
                  <a:srgbClr val="5C2699"/>
                </a:solidFill>
                <a:latin typeface="Ayuthaya" charset="-34"/>
              </a:rPr>
              <a:t>stringValue</a:t>
            </a:r>
            <a:r>
              <a:rPr lang="en-US" altLang="zh-CN" sz="1200">
                <a:solidFill>
                  <a:srgbClr val="000000"/>
                </a:solidFill>
                <a:latin typeface="Ayuthaya" charset="-34"/>
              </a:rPr>
              <a:t>;</a:t>
            </a:r>
          </a:p>
          <a:p>
            <a:pPr marL="0" indent="0">
              <a:buNone/>
            </a:pPr>
            <a:r>
              <a:rPr lang="mr-IN" altLang="zh-CN" sz="1200">
                <a:solidFill>
                  <a:srgbClr val="000000"/>
                </a:solidFill>
                <a:latin typeface="Ayuthaya" charset="-34"/>
              </a:rPr>
              <a:t>      </a:t>
            </a:r>
            <a:r>
              <a:rPr lang="zh-CN" altLang="en-US" sz="1200">
                <a:solidFill>
                  <a:srgbClr val="000000"/>
                </a:solidFill>
                <a:latin typeface="Ayuthaya" charset="-34"/>
              </a:rPr>
              <a:t>	</a:t>
            </a:r>
            <a:r>
              <a:rPr lang="mr-IN" altLang="zh-CN" sz="1200">
                <a:solidFill>
                  <a:srgbClr val="000000"/>
                </a:solidFill>
                <a:latin typeface="Ayuthaya" charset="-34"/>
              </a:rPr>
              <a:t> </a:t>
            </a:r>
            <a:r>
              <a:rPr lang="zh-CN" altLang="en-US" sz="1200">
                <a:solidFill>
                  <a:srgbClr val="000000"/>
                </a:solidFill>
                <a:latin typeface="Ayuthaya" charset="-34"/>
              </a:rPr>
              <a:t>  </a:t>
            </a:r>
            <a:r>
              <a:rPr lang="mr-IN" altLang="zh-CN" sz="1200">
                <a:solidFill>
                  <a:srgbClr val="000000"/>
                </a:solidFill>
                <a:latin typeface="Ayuthaya" charset="-34"/>
              </a:rPr>
              <a:t> </a:t>
            </a:r>
            <a:r>
              <a:rPr lang="mr-IN" altLang="zh-CN" sz="1200">
                <a:solidFill>
                  <a:srgbClr val="2E0D6E"/>
                </a:solidFill>
                <a:latin typeface="Ayuthaya" charset="-34"/>
              </a:rPr>
              <a:t>NSLog</a:t>
            </a:r>
            <a:r>
              <a:rPr lang="mr-IN" altLang="zh-CN" sz="1200">
                <a:solidFill>
                  <a:srgbClr val="000000"/>
                </a:solidFill>
                <a:latin typeface="Ayuthaya" charset="-34"/>
              </a:rPr>
              <a:t>(</a:t>
            </a:r>
            <a:r>
              <a:rPr lang="mr-IN" altLang="zh-CN" sz="1200">
                <a:solidFill>
                  <a:srgbClr val="C41A16"/>
                </a:solidFill>
                <a:latin typeface="Ayuthaya" charset="-34"/>
              </a:rPr>
              <a:t>@"[%d]methodName : %@"</a:t>
            </a:r>
            <a:r>
              <a:rPr lang="mr-IN" altLang="zh-CN" sz="1200">
                <a:solidFill>
                  <a:srgbClr val="000000"/>
                </a:solidFill>
                <a:latin typeface="Ayuthaya" charset="-34"/>
              </a:rPr>
              <a:t>, i, methodName);</a:t>
            </a:r>
          </a:p>
          <a:p>
            <a:pPr marL="0" indent="0">
              <a:buNone/>
            </a:pPr>
            <a:r>
              <a:rPr lang="mr-IN" altLang="zh-CN" sz="1200">
                <a:solidFill>
                  <a:srgbClr val="000000"/>
                </a:solidFill>
                <a:latin typeface="Ayuthaya" charset="-34"/>
              </a:rPr>
              <a:t>        </a:t>
            </a:r>
            <a:r>
              <a:rPr lang="zh-CN" altLang="en-US" sz="1200">
                <a:solidFill>
                  <a:srgbClr val="000000"/>
                </a:solidFill>
                <a:latin typeface="Ayuthaya" charset="-34"/>
              </a:rPr>
              <a:t>	   </a:t>
            </a:r>
            <a:r>
              <a:rPr lang="mr-IN" altLang="zh-CN" sz="1200">
                <a:solidFill>
                  <a:srgbClr val="2E0D6E"/>
                </a:solidFill>
                <a:latin typeface="Ayuthaya" charset="-34"/>
              </a:rPr>
              <a:t>NSLog</a:t>
            </a:r>
            <a:r>
              <a:rPr lang="mr-IN" altLang="zh-CN" sz="1200">
                <a:solidFill>
                  <a:srgbClr val="000000"/>
                </a:solidFill>
                <a:latin typeface="Ayuthaya" charset="-34"/>
              </a:rPr>
              <a:t>(</a:t>
            </a:r>
            <a:r>
              <a:rPr lang="mr-IN" altLang="zh-CN" sz="1200">
                <a:solidFill>
                  <a:srgbClr val="C41A16"/>
                </a:solidFill>
                <a:latin typeface="Ayuthaya" charset="-34"/>
              </a:rPr>
              <a:t>@"[%d]methodArgs : %@"</a:t>
            </a:r>
            <a:r>
              <a:rPr lang="mr-IN" altLang="zh-CN" sz="1200">
                <a:solidFill>
                  <a:srgbClr val="000000"/>
                </a:solidFill>
                <a:latin typeface="Ayuthaya" charset="-34"/>
              </a:rPr>
              <a:t>, i, methodArgs);</a:t>
            </a:r>
          </a:p>
          <a:p>
            <a:pPr marL="0" indent="0">
              <a:buNone/>
            </a:pPr>
            <a:r>
              <a:rPr lang="mr-IN" altLang="zh-CN" sz="1200">
                <a:solidFill>
                  <a:srgbClr val="000000"/>
                </a:solidFill>
                <a:latin typeface="Ayuthaya" charset="-34"/>
              </a:rPr>
              <a:t>       </a:t>
            </a:r>
            <a:r>
              <a:rPr lang="zh-CN" altLang="en-US" sz="1200">
                <a:solidFill>
                  <a:srgbClr val="000000"/>
                </a:solidFill>
                <a:latin typeface="Ayuthaya" charset="-34"/>
              </a:rPr>
              <a:t>	   </a:t>
            </a:r>
            <a:r>
              <a:rPr lang="mr-IN" altLang="zh-CN" sz="1200">
                <a:solidFill>
                  <a:srgbClr val="000000"/>
                </a:solidFill>
                <a:latin typeface="Ayuthaya" charset="-34"/>
              </a:rPr>
              <a:t> </a:t>
            </a:r>
            <a:r>
              <a:rPr lang="mr-IN" altLang="zh-CN" sz="1200">
                <a:solidFill>
                  <a:srgbClr val="2E0D6E"/>
                </a:solidFill>
                <a:latin typeface="Ayuthaya" charset="-34"/>
              </a:rPr>
              <a:t>NSLog</a:t>
            </a:r>
            <a:r>
              <a:rPr lang="mr-IN" altLang="zh-CN" sz="1200">
                <a:solidFill>
                  <a:srgbClr val="000000"/>
                </a:solidFill>
                <a:latin typeface="Ayuthaya" charset="-34"/>
              </a:rPr>
              <a:t>(</a:t>
            </a:r>
            <a:r>
              <a:rPr lang="mr-IN" altLang="zh-CN" sz="1200">
                <a:solidFill>
                  <a:srgbClr val="C41A16"/>
                </a:solidFill>
                <a:latin typeface="Ayuthaya" charset="-34"/>
              </a:rPr>
              <a:t>@"[%d]methodType : %@\n\n"</a:t>
            </a:r>
            <a:r>
              <a:rPr lang="mr-IN" altLang="zh-CN" sz="1200">
                <a:solidFill>
                  <a:srgbClr val="000000"/>
                </a:solidFill>
                <a:latin typeface="Ayuthaya" charset="-34"/>
              </a:rPr>
              <a:t>, i, methodType);</a:t>
            </a:r>
          </a:p>
          <a:p>
            <a:pPr marL="0" indent="0">
              <a:buNone/>
            </a:pPr>
            <a:r>
              <a:rPr lang="mr-IN" altLang="zh-CN" sz="1200">
                <a:solidFill>
                  <a:srgbClr val="000000"/>
                </a:solidFill>
                <a:latin typeface="Ayuthaya" charset="-34"/>
              </a:rPr>
              <a:t>    </a:t>
            </a:r>
            <a:r>
              <a:rPr lang="zh-CN" altLang="en-US" sz="1200">
                <a:solidFill>
                  <a:srgbClr val="000000"/>
                </a:solidFill>
                <a:latin typeface="Ayuthaya" charset="-34"/>
              </a:rPr>
              <a:t>  </a:t>
            </a:r>
            <a:r>
              <a:rPr lang="en-US" altLang="zh-CN" sz="1200">
                <a:solidFill>
                  <a:srgbClr val="000000"/>
                </a:solidFill>
                <a:latin typeface="Ayuthaya" charset="-34"/>
              </a:rPr>
              <a:t>}</a:t>
            </a:r>
            <a:endParaRPr lang="mr-IN" altLang="zh-CN" sz="1200">
              <a:solidFill>
                <a:srgbClr val="000000"/>
              </a:solidFill>
              <a:latin typeface="Ayuthaya" charset="-34"/>
            </a:endParaRPr>
          </a:p>
          <a:p>
            <a:pPr marL="0" indent="0">
              <a:buNone/>
            </a:pPr>
            <a:r>
              <a:rPr lang="en-US" altLang="zh-CN" sz="1200">
                <a:solidFill>
                  <a:srgbClr val="000000"/>
                </a:solidFill>
                <a:latin typeface="Ayuthaya" charset="-34"/>
              </a:rPr>
              <a:t>    </a:t>
            </a:r>
            <a:r>
              <a:rPr lang="en-US" altLang="zh-CN" sz="1200">
                <a:solidFill>
                  <a:srgbClr val="2E0D6E"/>
                </a:solidFill>
                <a:latin typeface="Ayuthaya" charset="-34"/>
              </a:rPr>
              <a:t>free</a:t>
            </a:r>
            <a:r>
              <a:rPr lang="en-US" altLang="zh-CN" sz="1200">
                <a:solidFill>
                  <a:srgbClr val="000000"/>
                </a:solidFill>
                <a:latin typeface="Ayuthaya" charset="-34"/>
              </a:rPr>
              <a:t>(methods);</a:t>
            </a:r>
          </a:p>
          <a:p>
            <a:pPr marL="0" indent="0">
              <a:buNone/>
            </a:pPr>
            <a:r>
              <a:rPr lang="en-US" altLang="zh-CN" sz="1200">
                <a:solidFill>
                  <a:srgbClr val="000000"/>
                </a:solidFill>
                <a:latin typeface="Ayuthaya" charset="-34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06309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Runtime</a:t>
            </a:r>
            <a:r>
              <a:rPr kumimoji="1" lang="zh-CN" altLang="en-US"/>
              <a:t> </a:t>
            </a:r>
            <a:r>
              <a:rPr kumimoji="1" lang="zh-CN" altLang="en-US">
                <a:latin typeface="Heiti SC Light" charset="-122"/>
                <a:ea typeface="Heiti SC Light" charset="-122"/>
                <a:cs typeface="Heiti SC Light" charset="-122"/>
              </a:rPr>
              <a:t>面向切面编程</a:t>
            </a:r>
            <a:endParaRPr kumimoji="1" lang="zh-CN" altLang="en-US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918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R</a:t>
            </a:r>
            <a:r>
              <a:rPr kumimoji="1" lang="en-US" altLang="zh-CN"/>
              <a:t>untime</a:t>
            </a:r>
            <a:r>
              <a:rPr kumimoji="1" lang="zh-CN" altLang="en-US"/>
              <a:t> </a:t>
            </a:r>
            <a:r>
              <a:rPr kumimoji="1" lang="zh-CN" altLang="en-US">
                <a:latin typeface="Heiti SC Light" charset="-122"/>
                <a:ea typeface="Heiti SC Light" charset="-122"/>
                <a:cs typeface="Heiti SC Light" charset="-122"/>
              </a:rPr>
              <a:t>在好玩友</a:t>
            </a:r>
            <a:r>
              <a:rPr kumimoji="1" lang="en-US" altLang="zh-CN">
                <a:latin typeface="Ayuthaya" charset="-34"/>
                <a:ea typeface="Ayuthaya" charset="-34"/>
                <a:cs typeface="Ayuthaya" charset="-34"/>
              </a:rPr>
              <a:t>SDK</a:t>
            </a:r>
            <a:r>
              <a:rPr kumimoji="1" lang="zh-CN" altLang="en-US">
                <a:latin typeface="Heiti SC Light" charset="-122"/>
                <a:ea typeface="Heiti SC Light" charset="-122"/>
                <a:cs typeface="Heiti SC Light" charset="-122"/>
              </a:rPr>
              <a:t>中的应用</a:t>
            </a:r>
            <a:endParaRPr kumimoji="1" lang="zh-CN" altLang="en-US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0512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>
                <a:latin typeface="Ayuthaya" charset="-34"/>
                <a:ea typeface="Ayuthaya" charset="-34"/>
                <a:cs typeface="Ayuthaya" charset="-34"/>
              </a:rPr>
              <a:t>Runtime</a:t>
            </a:r>
            <a:r>
              <a:rPr kumimoji="1" lang="zh-CN" altLang="en-US" b="1">
                <a:latin typeface="Ayuthaya" charset="-34"/>
                <a:ea typeface="Ayuthaya" charset="-34"/>
                <a:cs typeface="Ayuthaya" charset="-34"/>
              </a:rPr>
              <a:t> </a:t>
            </a:r>
            <a:r>
              <a:rPr kumimoji="1" lang="zh-CN" altLang="en-US" b="1">
                <a:latin typeface="Heiti SC Light" charset="-122"/>
                <a:ea typeface="Heiti SC Light" charset="-122"/>
                <a:cs typeface="Heiti SC Light" charset="-122"/>
              </a:rPr>
              <a:t>参考链接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532239"/>
            <a:ext cx="8596668" cy="450912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charset="2"/>
              <a:buChar char="l"/>
            </a:pPr>
            <a:r>
              <a:rPr lang="en-US" altLang="zh-CN">
                <a:latin typeface="Ayuthaya" charset="-34"/>
                <a:ea typeface="Ayuthaya" charset="-34"/>
                <a:cs typeface="Ayuthaya" charset="-34"/>
              </a:rPr>
              <a:t>Runtime</a:t>
            </a:r>
            <a:r>
              <a:rPr lang="zh-CN" altLang="en-US">
                <a:latin typeface="Ayuthaya" charset="-34"/>
                <a:ea typeface="Ayuthaya" charset="-34"/>
                <a:cs typeface="Ayuthaya" charset="-34"/>
              </a:rPr>
              <a:t>全方位装逼指</a:t>
            </a:r>
            <a:r>
              <a:rPr lang="zh-CN" altLang="en-US">
                <a:latin typeface="Ayuthaya" charset="-34"/>
                <a:ea typeface="Ayuthaya" charset="-34"/>
                <a:cs typeface="Ayuthaya" charset="-34"/>
              </a:rPr>
              <a:t>南</a:t>
            </a:r>
            <a:r>
              <a:rPr lang="zh-CN" altLang="en-US">
                <a:latin typeface="Ayuthaya" charset="-34"/>
                <a:ea typeface="Ayuthaya" charset="-34"/>
                <a:cs typeface="Ayuthaya" charset="-34"/>
              </a:rPr>
              <a:t> </a:t>
            </a:r>
            <a:r>
              <a:rPr kumimoji="1" lang="en-US" altLang="zh-CN">
                <a:latin typeface="Ayuthaya" charset="-34"/>
                <a:ea typeface="Ayuthaya" charset="-34"/>
                <a:cs typeface="Ayuthaya" charset="-34"/>
                <a:hlinkClick r:id="rId2"/>
              </a:rPr>
              <a:t>http://www.cocoachina.com/ios/20160523/16386.html</a:t>
            </a:r>
            <a:endParaRPr kumimoji="1" lang="zh-CN" altLang="en-US">
              <a:latin typeface="Ayuthaya" charset="-34"/>
              <a:ea typeface="Ayuthaya" charset="-34"/>
              <a:cs typeface="Ayuthaya" charset="-34"/>
            </a:endParaRPr>
          </a:p>
          <a:p>
            <a:pPr>
              <a:lnSpc>
                <a:spcPct val="150000"/>
              </a:lnSpc>
              <a:buFont typeface="Wingdings" charset="2"/>
              <a:buChar char="l"/>
            </a:pPr>
            <a:r>
              <a:rPr kumimoji="1" lang="en-US" altLang="zh-CN">
                <a:latin typeface="Ayuthaya" charset="-34"/>
                <a:ea typeface="Ayuthaya" charset="-34"/>
                <a:cs typeface="Ayuthaya" charset="-34"/>
              </a:rPr>
              <a:t>iOS~runtime</a:t>
            </a:r>
            <a:r>
              <a:rPr kumimoji="1" lang="zh-CN" altLang="en-US">
                <a:latin typeface="Ayuthaya" charset="-34"/>
                <a:ea typeface="Ayuthaya" charset="-34"/>
                <a:cs typeface="Ayuthaya" charset="-34"/>
              </a:rPr>
              <a:t>理解</a:t>
            </a:r>
          </a:p>
          <a:p>
            <a:pPr marL="0" indent="0">
              <a:lnSpc>
                <a:spcPct val="150000"/>
              </a:lnSpc>
              <a:buNone/>
            </a:pPr>
            <a:r>
              <a:rPr kumimoji="1" lang="zh-CN" altLang="en-US">
                <a:latin typeface="Ayuthaya" charset="-34"/>
                <a:ea typeface="Ayuthaya" charset="-34"/>
                <a:cs typeface="Ayuthaya" charset="-34"/>
              </a:rPr>
              <a:t>	</a:t>
            </a:r>
            <a:r>
              <a:rPr kumimoji="1" lang="en-US" altLang="zh-CN">
                <a:latin typeface="Ayuthaya" charset="-34"/>
                <a:ea typeface="Ayuthaya" charset="-34"/>
                <a:cs typeface="Ayuthaya" charset="-34"/>
                <a:hlinkClick r:id="rId3"/>
              </a:rPr>
              <a:t>http://www.jianshu.com/p/927c8384855a</a:t>
            </a:r>
            <a:endParaRPr kumimoji="1" lang="zh-CN" altLang="en-US">
              <a:latin typeface="Ayuthaya" charset="-34"/>
              <a:ea typeface="Ayuthaya" charset="-34"/>
              <a:cs typeface="Ayuthaya" charset="-34"/>
            </a:endParaRPr>
          </a:p>
          <a:p>
            <a:pPr>
              <a:lnSpc>
                <a:spcPct val="150000"/>
              </a:lnSpc>
              <a:buFont typeface="Wingdings" charset="2"/>
              <a:buChar char="l"/>
            </a:pPr>
            <a:r>
              <a:rPr kumimoji="1" lang="en-US" altLang="zh-CN">
                <a:latin typeface="Ayuthaya" charset="-34"/>
                <a:ea typeface="Ayuthaya" charset="-34"/>
                <a:cs typeface="Ayuthaya" charset="-34"/>
              </a:rPr>
              <a:t>iOS</a:t>
            </a:r>
            <a:r>
              <a:rPr kumimoji="1" lang="zh-CN" altLang="en-US">
                <a:latin typeface="Ayuthaya" charset="-34"/>
                <a:ea typeface="Ayuthaya" charset="-34"/>
                <a:cs typeface="Ayuthaya" charset="-34"/>
              </a:rPr>
              <a:t>开发</a:t>
            </a:r>
            <a:r>
              <a:rPr kumimoji="1" lang="en-US" altLang="zh-CN">
                <a:latin typeface="Ayuthaya" charset="-34"/>
                <a:ea typeface="Ayuthaya" charset="-34"/>
                <a:cs typeface="Ayuthaya" charset="-34"/>
              </a:rPr>
              <a:t>-Runtime</a:t>
            </a:r>
            <a:r>
              <a:rPr kumimoji="1" lang="zh-CN" altLang="en-US">
                <a:latin typeface="Ayuthaya" charset="-34"/>
                <a:ea typeface="Ayuthaya" charset="-34"/>
                <a:cs typeface="Ayuthaya" charset="-34"/>
              </a:rPr>
              <a:t>详解</a:t>
            </a:r>
          </a:p>
          <a:p>
            <a:pPr marL="0" indent="0">
              <a:lnSpc>
                <a:spcPct val="150000"/>
              </a:lnSpc>
              <a:buNone/>
            </a:pPr>
            <a:r>
              <a:rPr kumimoji="1" lang="zh-CN" altLang="en-US">
                <a:latin typeface="Ayuthaya" charset="-34"/>
                <a:ea typeface="Ayuthaya" charset="-34"/>
                <a:cs typeface="Ayuthaya" charset="-34"/>
              </a:rPr>
              <a:t>	</a:t>
            </a:r>
            <a:r>
              <a:rPr kumimoji="1" lang="en-US" altLang="zh-CN">
                <a:latin typeface="Ayuthaya" charset="-34"/>
                <a:ea typeface="Ayuthaya" charset="-34"/>
                <a:cs typeface="Ayuthaya" charset="-34"/>
                <a:hlinkClick r:id="rId4"/>
              </a:rPr>
              <a:t>http://www.cnblogs.com/ioshe/p/5489086.html</a:t>
            </a:r>
            <a:endParaRPr kumimoji="1" lang="zh-CN" altLang="en-US">
              <a:latin typeface="Ayuthaya" charset="-34"/>
              <a:ea typeface="Ayuthaya" charset="-34"/>
              <a:cs typeface="Ayuthaya" charset="-34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kumimoji="1" lang="zh-CN" altLang="en-US">
                <a:latin typeface="Ayuthaya" charset="-34"/>
                <a:ea typeface="Ayuthaya" charset="-34"/>
                <a:cs typeface="Ayuthaya" charset="-34"/>
              </a:rPr>
              <a:t/>
            </a:r>
            <a:br>
              <a:rPr kumimoji="1" lang="zh-CN" altLang="en-US">
                <a:latin typeface="Ayuthaya" charset="-34"/>
                <a:ea typeface="Ayuthaya" charset="-34"/>
                <a:cs typeface="Ayuthaya" charset="-34"/>
              </a:rPr>
            </a:br>
            <a:endParaRPr kumimoji="1" lang="zh-CN" altLang="en-US">
              <a:latin typeface="Ayuthaya" charset="-34"/>
              <a:ea typeface="Ayuthaya" charset="-34"/>
              <a:cs typeface="Ayuthaya" charset="-34"/>
            </a:endParaRPr>
          </a:p>
          <a:p>
            <a:pPr marL="0" indent="0">
              <a:lnSpc>
                <a:spcPct val="150000"/>
              </a:lnSpc>
              <a:buNone/>
            </a:pPr>
            <a:endParaRPr kumimoji="1" lang="zh-CN" altLang="en-US">
              <a:latin typeface="Ayuthaya" charset="-34"/>
              <a:ea typeface="Ayuthaya" charset="-34"/>
              <a:cs typeface="Ayuthaya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228828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21437905">
            <a:off x="1020234" y="2338387"/>
            <a:ext cx="8596668" cy="2447925"/>
          </a:xfrm>
        </p:spPr>
        <p:txBody>
          <a:bodyPr>
            <a:noAutofit/>
          </a:bodyPr>
          <a:lstStyle/>
          <a:p>
            <a:pPr algn="ctr"/>
            <a:r>
              <a:rPr kumimoji="1" lang="en-US" altLang="zh-CN" sz="1380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yuthaya" charset="-34"/>
                <a:ea typeface="Ayuthaya" charset="-34"/>
                <a:cs typeface="Ayuthaya" charset="-34"/>
              </a:rPr>
              <a:t>T</a:t>
            </a:r>
            <a:r>
              <a:rPr kumimoji="1" lang="en-US" altLang="zh-CN" sz="1380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yuthaya" charset="-34"/>
                <a:ea typeface="Ayuthaya" charset="-34"/>
                <a:cs typeface="Ayuthaya" charset="-34"/>
              </a:rPr>
              <a:t>hanks!</a:t>
            </a:r>
            <a:endParaRPr kumimoji="1" lang="zh-CN" altLang="en-US" sz="1380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yuthaya" charset="-34"/>
              <a:ea typeface="Ayuthaya" charset="-34"/>
              <a:cs typeface="Ayuthaya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89258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48497"/>
          </a:xfrm>
        </p:spPr>
        <p:txBody>
          <a:bodyPr/>
          <a:lstStyle/>
          <a:p>
            <a:r>
              <a:rPr kumimoji="1" lang="en-US" altLang="zh-CN" b="1">
                <a:latin typeface="Ayuthaya" charset="-34"/>
                <a:ea typeface="Ayuthaya" charset="-34"/>
                <a:cs typeface="Ayuthaya" charset="-34"/>
              </a:rPr>
              <a:t>R</a:t>
            </a:r>
            <a:r>
              <a:rPr kumimoji="1" lang="en-US" altLang="zh-CN" b="1">
                <a:latin typeface="Ayuthaya" charset="-34"/>
                <a:ea typeface="Ayuthaya" charset="-34"/>
                <a:cs typeface="Ayuthaya" charset="-34"/>
              </a:rPr>
              <a:t>untime</a:t>
            </a:r>
            <a:r>
              <a:rPr kumimoji="1" lang="zh-CN" altLang="en-US" b="1">
                <a:latin typeface="Ayuthaya" charset="-34"/>
                <a:ea typeface="Ayuthaya" charset="-34"/>
                <a:cs typeface="Ayuthaya" charset="-34"/>
              </a:rPr>
              <a:t> </a:t>
            </a:r>
            <a:r>
              <a:rPr kumimoji="1" lang="zh-CN" altLang="en-US" b="1">
                <a:latin typeface="Heiti SC Light" charset="-122"/>
                <a:ea typeface="Heiti SC Light" charset="-122"/>
                <a:cs typeface="Heiti SC Light" charset="-122"/>
              </a:rPr>
              <a:t>简介</a:t>
            </a:r>
            <a:endParaRPr kumimoji="1" lang="zh-CN" altLang="en-US" b="1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0321" y="1719031"/>
            <a:ext cx="10440759" cy="438520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>
                <a:latin typeface="Ayuthaya" charset="-34"/>
                <a:ea typeface="Ayuthaya" charset="-34"/>
                <a:cs typeface="Ayuthaya" charset="-34"/>
              </a:rPr>
              <a:t>Run</a:t>
            </a:r>
            <a:r>
              <a:rPr lang="en-US" altLang="zh-CN" sz="2800">
                <a:latin typeface="Ayuthaya" charset="-34"/>
                <a:ea typeface="Ayuthaya" charset="-34"/>
                <a:cs typeface="Ayuthaya" charset="-34"/>
              </a:rPr>
              <a:t>t</a:t>
            </a:r>
            <a:r>
              <a:rPr lang="en-US" altLang="zh-CN" sz="2800">
                <a:latin typeface="Ayuthaya" charset="-34"/>
                <a:ea typeface="Ayuthaya" charset="-34"/>
                <a:cs typeface="Ayuthaya" charset="-34"/>
              </a:rPr>
              <a:t>ime</a:t>
            </a:r>
            <a:r>
              <a:rPr lang="zh-CN" altLang="en-US" sz="2800">
                <a:latin typeface="Ayuthaya" charset="-34"/>
                <a:ea typeface="Ayuthaya" charset="-34"/>
                <a:cs typeface="Ayuthaya" charset="-34"/>
              </a:rPr>
              <a:t> 简称运行时。</a:t>
            </a:r>
          </a:p>
          <a:p>
            <a:pPr>
              <a:lnSpc>
                <a:spcPct val="150000"/>
              </a:lnSpc>
            </a:pPr>
            <a:r>
              <a:rPr lang="en-US" altLang="zh-CN" sz="2800">
                <a:latin typeface="Ayuthaya" charset="-34"/>
                <a:ea typeface="Ayuthaya" charset="-34"/>
                <a:cs typeface="Ayuthaya" charset="-34"/>
              </a:rPr>
              <a:t>OC</a:t>
            </a:r>
            <a:r>
              <a:rPr lang="zh-CN" altLang="en-US" sz="2800">
                <a:latin typeface="Ayuthaya" charset="-34"/>
                <a:ea typeface="Ayuthaya" charset="-34"/>
                <a:cs typeface="Ayuthaya" charset="-34"/>
              </a:rPr>
              <a:t> 就是</a:t>
            </a:r>
            <a:r>
              <a:rPr lang="zh-CN" altLang="en-US" sz="2800">
                <a:latin typeface="Ayuthaya" charset="-34"/>
                <a:ea typeface="Ayuthaya" charset="-34"/>
                <a:cs typeface="Ayuthaya" charset="-34"/>
              </a:rPr>
              <a:t>运</a:t>
            </a:r>
            <a:r>
              <a:rPr lang="zh-CN" altLang="en-US" sz="2800">
                <a:latin typeface="Ayuthaya" charset="-34"/>
                <a:ea typeface="Ayuthaya" charset="-34"/>
                <a:cs typeface="Ayuthaya" charset="-34"/>
              </a:rPr>
              <a:t>行时机制，其中最主要的是消息机制。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sz="2400">
                <a:latin typeface="Ayuthaya" charset="-34"/>
                <a:ea typeface="Ayuthaya" charset="-34"/>
                <a:cs typeface="Ayuthaya" charset="-34"/>
              </a:rPr>
              <a:t>对于 </a:t>
            </a:r>
            <a:r>
              <a:rPr lang="en-US" altLang="zh-CN" sz="2400">
                <a:latin typeface="Ayuthaya" charset="-34"/>
                <a:ea typeface="Ayuthaya" charset="-34"/>
                <a:cs typeface="Ayuthaya" charset="-34"/>
              </a:rPr>
              <a:t>C</a:t>
            </a:r>
            <a:r>
              <a:rPr lang="zh-CN" altLang="en-US" sz="2400">
                <a:latin typeface="Ayuthaya" charset="-34"/>
                <a:ea typeface="Ayuthaya" charset="-34"/>
                <a:cs typeface="Ayuthaya" charset="-34"/>
              </a:rPr>
              <a:t> 语言，函数的调用在编译的时候会决定调用哪个函数。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sz="2400">
                <a:latin typeface="Ayuthaya" charset="-34"/>
                <a:ea typeface="Ayuthaya" charset="-34"/>
                <a:cs typeface="Ayuthaya" charset="-34"/>
              </a:rPr>
              <a:t>对于 </a:t>
            </a:r>
            <a:r>
              <a:rPr lang="en-US" altLang="zh-CN" sz="2400">
                <a:latin typeface="Ayuthaya" charset="-34"/>
                <a:ea typeface="Ayuthaya" charset="-34"/>
                <a:cs typeface="Ayuthaya" charset="-34"/>
              </a:rPr>
              <a:t>OC</a:t>
            </a:r>
            <a:r>
              <a:rPr lang="zh-CN" altLang="en-US" sz="2400">
                <a:latin typeface="Ayuthaya" charset="-34"/>
                <a:ea typeface="Ayuthaya" charset="-34"/>
                <a:cs typeface="Ayuthaya" charset="-34"/>
              </a:rPr>
              <a:t> </a:t>
            </a:r>
            <a:r>
              <a:rPr lang="zh-CN" altLang="en-US" sz="2400">
                <a:latin typeface="Ayuthaya" charset="-34"/>
                <a:ea typeface="Ayuthaya" charset="-34"/>
                <a:cs typeface="Ayuthaya" charset="-34"/>
              </a:rPr>
              <a:t>而言</a:t>
            </a:r>
            <a:r>
              <a:rPr lang="zh-CN" altLang="en-US" sz="2400">
                <a:latin typeface="Ayuthaya" charset="-34"/>
                <a:ea typeface="Ayuthaya" charset="-34"/>
                <a:cs typeface="Ayuthaya" charset="-34"/>
              </a:rPr>
              <a:t>，函数属于动态调用过程，在编译的时候并不能决定真正调用哪个函数，只有在真正运行的时候才会根据函数的名称找到对应的函数来调用。</a:t>
            </a:r>
          </a:p>
        </p:txBody>
      </p:sp>
    </p:spTree>
    <p:extLst>
      <p:ext uri="{BB962C8B-B14F-4D97-AF65-F5344CB8AC3E}">
        <p14:creationId xmlns:p14="http://schemas.microsoft.com/office/powerpoint/2010/main" val="125646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22638"/>
          </a:xfrm>
        </p:spPr>
        <p:txBody>
          <a:bodyPr/>
          <a:lstStyle/>
          <a:p>
            <a:r>
              <a:rPr kumimoji="1" lang="en-US" altLang="zh-CN" b="1">
                <a:latin typeface="Ayuthaya" charset="-34"/>
                <a:ea typeface="Ayuthaya" charset="-34"/>
                <a:cs typeface="Ayuthaya" charset="-34"/>
              </a:rPr>
              <a:t>Runtime</a:t>
            </a:r>
            <a:r>
              <a:rPr kumimoji="1" lang="zh-CN" altLang="en-US" b="1">
                <a:latin typeface="Ayuthaya" charset="-34"/>
                <a:ea typeface="Ayuthaya" charset="-34"/>
                <a:cs typeface="Ayuthaya" charset="-34"/>
              </a:rPr>
              <a:t> </a:t>
            </a:r>
            <a:r>
              <a:rPr kumimoji="1" lang="zh-CN" altLang="en-US" b="1">
                <a:latin typeface="Heiti SC Light" charset="-122"/>
                <a:ea typeface="Heiti SC Light" charset="-122"/>
                <a:cs typeface="Heiti SC Light" charset="-122"/>
              </a:rPr>
              <a:t>相关文件</a:t>
            </a:r>
            <a:endParaRPr kumimoji="1" lang="zh-CN" altLang="en-US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581669"/>
            <a:ext cx="9183358" cy="484384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>
                <a:solidFill>
                  <a:srgbClr val="643820"/>
                </a:solidFill>
                <a:latin typeface="Ayuthaya" charset="-34"/>
              </a:rPr>
              <a:t>#import </a:t>
            </a:r>
            <a:r>
              <a:rPr lang="en-US" altLang="zh-CN">
                <a:solidFill>
                  <a:srgbClr val="C41A16"/>
                </a:solidFill>
                <a:latin typeface="Ayuthaya" charset="-34"/>
              </a:rPr>
              <a:t>&lt;objc/message.h&gt;</a:t>
            </a:r>
            <a:endParaRPr lang="en-US" altLang="zh-CN">
              <a:solidFill>
                <a:srgbClr val="643820"/>
              </a:solidFill>
              <a:latin typeface="Ayuthaya" charset="-34"/>
            </a:endParaRPr>
          </a:p>
          <a:p>
            <a:pPr marL="0" indent="0">
              <a:buNone/>
            </a:pPr>
            <a:r>
              <a:rPr lang="en-US" altLang="zh-CN">
                <a:solidFill>
                  <a:srgbClr val="643820"/>
                </a:solidFill>
                <a:latin typeface="Ayuthaya" charset="-34"/>
              </a:rPr>
              <a:t>#import </a:t>
            </a:r>
            <a:r>
              <a:rPr lang="en-US" altLang="zh-CN">
                <a:solidFill>
                  <a:srgbClr val="C41A16"/>
                </a:solidFill>
                <a:latin typeface="Ayuthaya" charset="-34"/>
              </a:rPr>
              <a:t>&lt;objc/runtime.h&gt;</a:t>
            </a:r>
            <a:endParaRPr lang="zh-CN" altLang="en-US">
              <a:solidFill>
                <a:srgbClr val="C41A16"/>
              </a:solidFill>
              <a:latin typeface="Ayuthaya" charset="-34"/>
            </a:endParaRPr>
          </a:p>
          <a:p>
            <a:pPr marL="0" indent="0">
              <a:buNone/>
            </a:pPr>
            <a:endParaRPr kumimoji="1" lang="zh-CN" altLang="en-US">
              <a:solidFill>
                <a:srgbClr val="C41A16"/>
              </a:solidFill>
              <a:latin typeface="Ayuthaya" charset="-34"/>
            </a:endParaRPr>
          </a:p>
          <a:p>
            <a:pPr marL="0" indent="0">
              <a:buNone/>
            </a:pPr>
            <a:r>
              <a:rPr lang="en-US" altLang="zh-CN">
                <a:solidFill>
                  <a:srgbClr val="AA0D91"/>
                </a:solidFill>
                <a:latin typeface="Ayuthaya" charset="-34"/>
              </a:rPr>
              <a:t>typedef</a:t>
            </a:r>
            <a:r>
              <a:rPr lang="en-US" altLang="zh-CN">
                <a:solidFill>
                  <a:srgbClr val="000000"/>
                </a:solidFill>
                <a:latin typeface="Ayuthaya" charset="-34"/>
              </a:rPr>
              <a:t> </a:t>
            </a:r>
            <a:r>
              <a:rPr lang="en-US" altLang="zh-CN">
                <a:solidFill>
                  <a:srgbClr val="AA0D91"/>
                </a:solidFill>
                <a:latin typeface="Ayuthaya" charset="-34"/>
              </a:rPr>
              <a:t>struct</a:t>
            </a:r>
            <a:r>
              <a:rPr lang="en-US" altLang="zh-CN">
                <a:solidFill>
                  <a:srgbClr val="000000"/>
                </a:solidFill>
                <a:latin typeface="Ayuthaya" charset="-34"/>
              </a:rPr>
              <a:t> </a:t>
            </a:r>
            <a:r>
              <a:rPr lang="en-US" altLang="zh-CN">
                <a:solidFill>
                  <a:srgbClr val="5C2699"/>
                </a:solidFill>
                <a:latin typeface="Ayuthaya" charset="-34"/>
              </a:rPr>
              <a:t>objc_class</a:t>
            </a:r>
            <a:r>
              <a:rPr lang="en-US" altLang="zh-CN">
                <a:solidFill>
                  <a:srgbClr val="000000"/>
                </a:solidFill>
                <a:latin typeface="Ayuthaya" charset="-34"/>
              </a:rPr>
              <a:t> *</a:t>
            </a:r>
            <a:r>
              <a:rPr lang="zh-CN" altLang="en-US">
                <a:solidFill>
                  <a:srgbClr val="000000"/>
                </a:solidFill>
                <a:latin typeface="Ayuthaya" charset="-34"/>
              </a:rPr>
              <a:t> </a:t>
            </a:r>
            <a:r>
              <a:rPr lang="en-US" altLang="zh-CN">
                <a:solidFill>
                  <a:srgbClr val="000000"/>
                </a:solidFill>
                <a:latin typeface="Ayuthaya" charset="-34"/>
              </a:rPr>
              <a:t>Class; </a:t>
            </a:r>
            <a:r>
              <a:rPr lang="en-US" altLang="zh-CN">
                <a:solidFill>
                  <a:srgbClr val="007400"/>
                </a:solidFill>
                <a:latin typeface="Ayuthaya" charset="-34"/>
              </a:rPr>
              <a:t>// </a:t>
            </a:r>
            <a:r>
              <a:rPr lang="zh-CN" altLang="en-US">
                <a:solidFill>
                  <a:srgbClr val="007400"/>
                </a:solidFill>
                <a:latin typeface="PingFangSC-Regular" charset="-122"/>
                <a:ea typeface="PingFangSC-Regular" charset="-122"/>
              </a:rPr>
              <a:t>代表一个类</a:t>
            </a:r>
            <a:endParaRPr lang="en-US" altLang="zh-CN">
              <a:solidFill>
                <a:srgbClr val="000000"/>
              </a:solidFill>
              <a:latin typeface="Ayuthaya" charset="-34"/>
              <a:ea typeface="PingFangSC-Regular" charset="-122"/>
            </a:endParaRPr>
          </a:p>
          <a:p>
            <a:pPr marL="0" indent="0">
              <a:buNone/>
            </a:pPr>
            <a:r>
              <a:rPr lang="en-US" altLang="zh-CN">
                <a:solidFill>
                  <a:srgbClr val="AA0D91"/>
                </a:solidFill>
                <a:latin typeface="Ayuthaya" charset="-34"/>
                <a:ea typeface="PingFangSC-Regular" charset="-122"/>
              </a:rPr>
              <a:t>typedef</a:t>
            </a:r>
            <a:r>
              <a:rPr lang="en-US" altLang="zh-CN">
                <a:solidFill>
                  <a:srgbClr val="000000"/>
                </a:solidFill>
                <a:latin typeface="Ayuthaya" charset="-34"/>
                <a:ea typeface="PingFangSC-Regular" charset="-122"/>
              </a:rPr>
              <a:t> </a:t>
            </a:r>
            <a:r>
              <a:rPr lang="en-US" altLang="zh-CN">
                <a:solidFill>
                  <a:srgbClr val="AA0D91"/>
                </a:solidFill>
                <a:latin typeface="Ayuthaya" charset="-34"/>
                <a:ea typeface="PingFangSC-Regular" charset="-122"/>
              </a:rPr>
              <a:t>struct</a:t>
            </a:r>
            <a:r>
              <a:rPr lang="en-US" altLang="zh-CN">
                <a:solidFill>
                  <a:srgbClr val="000000"/>
                </a:solidFill>
                <a:latin typeface="Ayuthaya" charset="-34"/>
                <a:ea typeface="PingFangSC-Regular" charset="-122"/>
              </a:rPr>
              <a:t> </a:t>
            </a:r>
            <a:r>
              <a:rPr lang="en-US" altLang="zh-CN">
                <a:solidFill>
                  <a:srgbClr val="5C2699"/>
                </a:solidFill>
                <a:latin typeface="Ayuthaya" charset="-34"/>
                <a:ea typeface="PingFangSC-Regular" charset="-122"/>
              </a:rPr>
              <a:t>objc_method</a:t>
            </a:r>
            <a:r>
              <a:rPr lang="en-US" altLang="zh-CN">
                <a:solidFill>
                  <a:srgbClr val="000000"/>
                </a:solidFill>
                <a:latin typeface="Ayuthaya" charset="-34"/>
                <a:ea typeface="PingFangSC-Regular" charset="-122"/>
              </a:rPr>
              <a:t> *</a:t>
            </a:r>
            <a:r>
              <a:rPr lang="zh-CN" altLang="en-US">
                <a:solidFill>
                  <a:srgbClr val="000000"/>
                </a:solidFill>
                <a:latin typeface="Ayuthaya" charset="-34"/>
                <a:ea typeface="PingFangSC-Regular" charset="-122"/>
              </a:rPr>
              <a:t> </a:t>
            </a:r>
            <a:r>
              <a:rPr lang="en-US" altLang="zh-CN">
                <a:solidFill>
                  <a:srgbClr val="000000"/>
                </a:solidFill>
                <a:latin typeface="Ayuthaya" charset="-34"/>
                <a:ea typeface="PingFangSC-Regular" charset="-122"/>
              </a:rPr>
              <a:t>Method; </a:t>
            </a:r>
            <a:r>
              <a:rPr lang="en-US" altLang="zh-CN">
                <a:solidFill>
                  <a:srgbClr val="007400"/>
                </a:solidFill>
                <a:latin typeface="Ayuthaya" charset="-34"/>
                <a:ea typeface="PingFangSC-Regular" charset="-122"/>
              </a:rPr>
              <a:t>// </a:t>
            </a:r>
            <a:r>
              <a:rPr lang="zh-CN" altLang="en-US">
                <a:solidFill>
                  <a:srgbClr val="007400"/>
                </a:solidFill>
                <a:latin typeface="PingFangSC-Regular" charset="-122"/>
                <a:ea typeface="PingFangSC-Regular" charset="-122"/>
              </a:rPr>
              <a:t>一个类型，代表着类定义中的一个方法</a:t>
            </a:r>
            <a:endParaRPr lang="en-US" altLang="zh-CN">
              <a:solidFill>
                <a:srgbClr val="000000"/>
              </a:solidFill>
              <a:latin typeface="Ayuthaya" charset="-34"/>
              <a:ea typeface="PingFangSC-Regular" charset="-122"/>
            </a:endParaRPr>
          </a:p>
          <a:p>
            <a:pPr marL="0" indent="0">
              <a:buNone/>
            </a:pPr>
            <a:r>
              <a:rPr lang="en-US" altLang="zh-CN">
                <a:solidFill>
                  <a:srgbClr val="AA0D91"/>
                </a:solidFill>
                <a:latin typeface="Ayuthaya" charset="-34"/>
                <a:ea typeface="PingFangSC-Regular" charset="-122"/>
              </a:rPr>
              <a:t>typedef</a:t>
            </a:r>
            <a:r>
              <a:rPr lang="en-US" altLang="zh-CN">
                <a:solidFill>
                  <a:srgbClr val="000000"/>
                </a:solidFill>
                <a:latin typeface="Ayuthaya" charset="-34"/>
                <a:ea typeface="PingFangSC-Regular" charset="-122"/>
              </a:rPr>
              <a:t> </a:t>
            </a:r>
            <a:r>
              <a:rPr lang="en-US" altLang="zh-CN">
                <a:solidFill>
                  <a:srgbClr val="AA0D91"/>
                </a:solidFill>
                <a:latin typeface="Ayuthaya" charset="-34"/>
                <a:ea typeface="PingFangSC-Regular" charset="-122"/>
              </a:rPr>
              <a:t>struct</a:t>
            </a:r>
            <a:r>
              <a:rPr lang="en-US" altLang="zh-CN">
                <a:solidFill>
                  <a:srgbClr val="000000"/>
                </a:solidFill>
                <a:latin typeface="Ayuthaya" charset="-34"/>
                <a:ea typeface="PingFangSC-Regular" charset="-122"/>
              </a:rPr>
              <a:t> </a:t>
            </a:r>
            <a:r>
              <a:rPr lang="en-US" altLang="zh-CN">
                <a:solidFill>
                  <a:srgbClr val="5C2699"/>
                </a:solidFill>
                <a:latin typeface="Ayuthaya" charset="-34"/>
                <a:ea typeface="PingFangSC-Regular" charset="-122"/>
              </a:rPr>
              <a:t>objc_ivar</a:t>
            </a:r>
            <a:r>
              <a:rPr lang="en-US" altLang="zh-CN">
                <a:solidFill>
                  <a:srgbClr val="000000"/>
                </a:solidFill>
                <a:latin typeface="Ayuthaya" charset="-34"/>
                <a:ea typeface="PingFangSC-Regular" charset="-122"/>
              </a:rPr>
              <a:t> *</a:t>
            </a:r>
            <a:r>
              <a:rPr lang="zh-CN" altLang="en-US">
                <a:solidFill>
                  <a:srgbClr val="000000"/>
                </a:solidFill>
                <a:latin typeface="Ayuthaya" charset="-34"/>
                <a:ea typeface="PingFangSC-Regular" charset="-122"/>
              </a:rPr>
              <a:t> </a:t>
            </a:r>
            <a:r>
              <a:rPr lang="en-US" altLang="zh-CN">
                <a:solidFill>
                  <a:srgbClr val="000000"/>
                </a:solidFill>
                <a:latin typeface="Ayuthaya" charset="-34"/>
                <a:ea typeface="PingFangSC-Regular" charset="-122"/>
              </a:rPr>
              <a:t>Ivar;     </a:t>
            </a:r>
            <a:r>
              <a:rPr lang="en-US" altLang="zh-CN">
                <a:solidFill>
                  <a:srgbClr val="007400"/>
                </a:solidFill>
                <a:latin typeface="Ayuthaya" charset="-34"/>
                <a:ea typeface="PingFangSC-Regular" charset="-122"/>
              </a:rPr>
              <a:t>// </a:t>
            </a:r>
            <a:r>
              <a:rPr lang="zh-CN" altLang="en-US">
                <a:solidFill>
                  <a:srgbClr val="007400"/>
                </a:solidFill>
                <a:latin typeface="PingFangSC-Regular" charset="-122"/>
                <a:ea typeface="PingFangSC-Regular" charset="-122"/>
              </a:rPr>
              <a:t>代表实例</a:t>
            </a:r>
            <a:r>
              <a:rPr lang="en-US" altLang="zh-CN">
                <a:solidFill>
                  <a:srgbClr val="007400"/>
                </a:solidFill>
                <a:latin typeface="Ayuthaya" charset="-34"/>
                <a:ea typeface="PingFangSC-Regular" charset="-122"/>
              </a:rPr>
              <a:t>(</a:t>
            </a:r>
            <a:r>
              <a:rPr lang="zh-CN" altLang="en-US">
                <a:solidFill>
                  <a:srgbClr val="007400"/>
                </a:solidFill>
                <a:latin typeface="PingFangSC-Regular" charset="-122"/>
                <a:ea typeface="PingFangSC-Regular" charset="-122"/>
              </a:rPr>
              <a:t>对象</a:t>
            </a:r>
            <a:r>
              <a:rPr lang="en-US" altLang="zh-CN">
                <a:solidFill>
                  <a:srgbClr val="007400"/>
                </a:solidFill>
                <a:latin typeface="Ayuthaya" charset="-34"/>
                <a:ea typeface="PingFangSC-Regular" charset="-122"/>
              </a:rPr>
              <a:t>)</a:t>
            </a:r>
            <a:r>
              <a:rPr lang="zh-CN" altLang="en-US">
                <a:solidFill>
                  <a:srgbClr val="007400"/>
                </a:solidFill>
                <a:latin typeface="PingFangSC-Regular" charset="-122"/>
                <a:ea typeface="PingFangSC-Regular" charset="-122"/>
              </a:rPr>
              <a:t>的变量</a:t>
            </a:r>
            <a:endParaRPr lang="en-US" altLang="zh-CN">
              <a:solidFill>
                <a:srgbClr val="000000"/>
              </a:solidFill>
              <a:latin typeface="Ayuthaya" charset="-34"/>
              <a:ea typeface="PingFangSC-Regular" charset="-122"/>
            </a:endParaRPr>
          </a:p>
          <a:p>
            <a:pPr marL="0" indent="0">
              <a:buNone/>
            </a:pPr>
            <a:r>
              <a:rPr lang="en-US" altLang="zh-CN">
                <a:solidFill>
                  <a:srgbClr val="AA0D91"/>
                </a:solidFill>
                <a:latin typeface="Ayuthaya" charset="-34"/>
                <a:ea typeface="PingFangSC-Regular" charset="-122"/>
              </a:rPr>
              <a:t>typedef</a:t>
            </a:r>
            <a:r>
              <a:rPr lang="en-US" altLang="zh-CN">
                <a:solidFill>
                  <a:srgbClr val="000000"/>
                </a:solidFill>
                <a:latin typeface="Ayuthaya" charset="-34"/>
                <a:ea typeface="PingFangSC-Regular" charset="-122"/>
              </a:rPr>
              <a:t> </a:t>
            </a:r>
            <a:r>
              <a:rPr lang="en-US" altLang="zh-CN">
                <a:solidFill>
                  <a:srgbClr val="AA0D91"/>
                </a:solidFill>
                <a:latin typeface="Ayuthaya" charset="-34"/>
                <a:ea typeface="PingFangSC-Regular" charset="-122"/>
              </a:rPr>
              <a:t>struct</a:t>
            </a:r>
            <a:r>
              <a:rPr lang="en-US" altLang="zh-CN">
                <a:solidFill>
                  <a:srgbClr val="000000"/>
                </a:solidFill>
                <a:latin typeface="Ayuthaya" charset="-34"/>
                <a:ea typeface="PingFangSC-Regular" charset="-122"/>
              </a:rPr>
              <a:t> </a:t>
            </a:r>
            <a:r>
              <a:rPr lang="en-US" altLang="zh-CN">
                <a:solidFill>
                  <a:srgbClr val="5C2699"/>
                </a:solidFill>
                <a:latin typeface="Ayuthaya" charset="-34"/>
                <a:ea typeface="PingFangSC-Regular" charset="-122"/>
              </a:rPr>
              <a:t>objc_category</a:t>
            </a:r>
            <a:r>
              <a:rPr lang="en-US" altLang="zh-CN">
                <a:solidFill>
                  <a:srgbClr val="000000"/>
                </a:solidFill>
                <a:latin typeface="Ayuthaya" charset="-34"/>
                <a:ea typeface="PingFangSC-Regular" charset="-122"/>
              </a:rPr>
              <a:t> *</a:t>
            </a:r>
            <a:r>
              <a:rPr lang="zh-CN" altLang="en-US">
                <a:solidFill>
                  <a:srgbClr val="000000"/>
                </a:solidFill>
                <a:latin typeface="Ayuthaya" charset="-34"/>
                <a:ea typeface="PingFangSC-Regular" charset="-122"/>
              </a:rPr>
              <a:t> </a:t>
            </a:r>
            <a:r>
              <a:rPr lang="en-US" altLang="zh-CN">
                <a:solidFill>
                  <a:srgbClr val="000000"/>
                </a:solidFill>
                <a:latin typeface="Ayuthaya" charset="-34"/>
                <a:ea typeface="PingFangSC-Regular" charset="-122"/>
              </a:rPr>
              <a:t>Category; </a:t>
            </a:r>
            <a:r>
              <a:rPr lang="en-US" altLang="zh-CN">
                <a:solidFill>
                  <a:srgbClr val="007400"/>
                </a:solidFill>
                <a:latin typeface="Ayuthaya" charset="-34"/>
                <a:ea typeface="PingFangSC-Regular" charset="-122"/>
              </a:rPr>
              <a:t>// </a:t>
            </a:r>
            <a:r>
              <a:rPr lang="zh-CN" altLang="en-US">
                <a:solidFill>
                  <a:srgbClr val="007400"/>
                </a:solidFill>
                <a:latin typeface="PingFangSC-Regular" charset="-122"/>
                <a:ea typeface="PingFangSC-Regular" charset="-122"/>
              </a:rPr>
              <a:t>代表一个分类</a:t>
            </a:r>
            <a:endParaRPr lang="en-US" altLang="zh-CN">
              <a:solidFill>
                <a:srgbClr val="000000"/>
              </a:solidFill>
              <a:latin typeface="Ayuthaya" charset="-34"/>
              <a:ea typeface="PingFangSC-Regular" charset="-122"/>
            </a:endParaRPr>
          </a:p>
          <a:p>
            <a:pPr marL="0" indent="0">
              <a:buNone/>
            </a:pPr>
            <a:r>
              <a:rPr lang="en-US" altLang="zh-CN">
                <a:solidFill>
                  <a:srgbClr val="AA0D91"/>
                </a:solidFill>
                <a:latin typeface="Ayuthaya" charset="-34"/>
                <a:ea typeface="PingFangSC-Regular" charset="-122"/>
              </a:rPr>
              <a:t>typedef</a:t>
            </a:r>
            <a:r>
              <a:rPr lang="en-US" altLang="zh-CN">
                <a:solidFill>
                  <a:srgbClr val="000000"/>
                </a:solidFill>
                <a:latin typeface="Ayuthaya" charset="-34"/>
                <a:ea typeface="PingFangSC-Regular" charset="-122"/>
              </a:rPr>
              <a:t> </a:t>
            </a:r>
            <a:r>
              <a:rPr lang="en-US" altLang="zh-CN">
                <a:solidFill>
                  <a:srgbClr val="AA0D91"/>
                </a:solidFill>
                <a:latin typeface="Ayuthaya" charset="-34"/>
                <a:ea typeface="PingFangSC-Regular" charset="-122"/>
              </a:rPr>
              <a:t>struct</a:t>
            </a:r>
            <a:r>
              <a:rPr lang="en-US" altLang="zh-CN">
                <a:solidFill>
                  <a:srgbClr val="000000"/>
                </a:solidFill>
                <a:latin typeface="Ayuthaya" charset="-34"/>
                <a:ea typeface="PingFangSC-Regular" charset="-122"/>
              </a:rPr>
              <a:t> </a:t>
            </a:r>
            <a:r>
              <a:rPr lang="en-US" altLang="zh-CN">
                <a:solidFill>
                  <a:srgbClr val="5C2699"/>
                </a:solidFill>
                <a:latin typeface="Ayuthaya" charset="-34"/>
                <a:ea typeface="PingFangSC-Regular" charset="-122"/>
              </a:rPr>
              <a:t>objc_property</a:t>
            </a:r>
            <a:r>
              <a:rPr lang="en-US" altLang="zh-CN">
                <a:solidFill>
                  <a:srgbClr val="000000"/>
                </a:solidFill>
                <a:latin typeface="Ayuthaya" charset="-34"/>
                <a:ea typeface="PingFangSC-Regular" charset="-122"/>
              </a:rPr>
              <a:t> *</a:t>
            </a:r>
            <a:r>
              <a:rPr lang="zh-CN" altLang="en-US">
                <a:solidFill>
                  <a:srgbClr val="000000"/>
                </a:solidFill>
                <a:latin typeface="Ayuthaya" charset="-34"/>
                <a:ea typeface="PingFangSC-Regular" charset="-122"/>
              </a:rPr>
              <a:t> </a:t>
            </a:r>
            <a:r>
              <a:rPr lang="en-US" altLang="zh-CN">
                <a:solidFill>
                  <a:srgbClr val="000000"/>
                </a:solidFill>
                <a:latin typeface="Ayuthaya" charset="-34"/>
                <a:ea typeface="PingFangSC-Regular" charset="-122"/>
              </a:rPr>
              <a:t>objc_property_t;  </a:t>
            </a:r>
            <a:r>
              <a:rPr lang="en-US" altLang="zh-CN">
                <a:solidFill>
                  <a:srgbClr val="007400"/>
                </a:solidFill>
                <a:latin typeface="Ayuthaya" charset="-34"/>
                <a:ea typeface="PingFangSC-Regular" charset="-122"/>
              </a:rPr>
              <a:t>// </a:t>
            </a:r>
            <a:r>
              <a:rPr lang="zh-CN" altLang="en-US">
                <a:solidFill>
                  <a:srgbClr val="007400"/>
                </a:solidFill>
                <a:latin typeface="PingFangSC-Regular" charset="-122"/>
                <a:ea typeface="PingFangSC-Regular" charset="-122"/>
              </a:rPr>
              <a:t>代表</a:t>
            </a:r>
            <a:r>
              <a:rPr lang="en-US" altLang="zh-CN">
                <a:solidFill>
                  <a:srgbClr val="007400"/>
                </a:solidFill>
                <a:latin typeface="Ayuthaya" charset="-34"/>
                <a:ea typeface="PingFangSC-Regular" charset="-122"/>
              </a:rPr>
              <a:t>OC</a:t>
            </a:r>
            <a:r>
              <a:rPr lang="zh-CN" altLang="en-US">
                <a:solidFill>
                  <a:srgbClr val="007400"/>
                </a:solidFill>
                <a:latin typeface="PingFangSC-Regular" charset="-122"/>
                <a:ea typeface="PingFangSC-Regular" charset="-122"/>
              </a:rPr>
              <a:t>声明的属性</a:t>
            </a:r>
            <a:endParaRPr kumimoji="1" lang="zh-CN" altLang="en-US">
              <a:solidFill>
                <a:srgbClr val="C41A16"/>
              </a:solidFill>
              <a:latin typeface="Ayuthaya" charset="-34"/>
            </a:endParaRPr>
          </a:p>
          <a:p>
            <a:pPr marL="0" indent="0">
              <a:buNone/>
            </a:pPr>
            <a:endParaRPr lang="zh-CN" altLang="en-US">
              <a:solidFill>
                <a:srgbClr val="AA0D91"/>
              </a:solidFill>
              <a:latin typeface="Ayuthaya" charset="-34"/>
              <a:ea typeface="PingFangSC-Regular" charset="-122"/>
            </a:endParaRPr>
          </a:p>
          <a:p>
            <a:pPr marL="0" indent="0">
              <a:buNone/>
            </a:pPr>
            <a:r>
              <a:rPr lang="zh-CN" altLang="en-US" b="0" i="0" spc="100">
                <a:solidFill>
                  <a:srgbClr val="333333"/>
                </a:solidFill>
                <a:effectLst/>
                <a:latin typeface="PingFang SC" charset="-122"/>
                <a:ea typeface="PingFang SC" charset="-122"/>
                <a:cs typeface="PingFang SC" charset="-122"/>
              </a:rPr>
              <a:t>对</a:t>
            </a:r>
            <a:r>
              <a:rPr lang="zh-CN" altLang="en-US">
                <a:solidFill>
                  <a:srgbClr val="AA0D91"/>
                </a:solidFill>
                <a:latin typeface="Ayuthaya" charset="-34"/>
                <a:ea typeface="PingFangSC-Regular" charset="-122"/>
              </a:rPr>
              <a:t>对象</a:t>
            </a:r>
            <a:r>
              <a:rPr lang="zh-CN" altLang="en-US" b="0" i="0" spc="100">
                <a:solidFill>
                  <a:srgbClr val="333333"/>
                </a:solidFill>
                <a:effectLst/>
                <a:latin typeface="PingFang SC" charset="-122"/>
                <a:ea typeface="PingFang SC" charset="-122"/>
                <a:cs typeface="PingFang SC" charset="-122"/>
              </a:rPr>
              <a:t>进行操作的方法一般以</a:t>
            </a:r>
            <a:r>
              <a:rPr lang="en-US" altLang="zh-CN">
                <a:solidFill>
                  <a:srgbClr val="5C2699"/>
                </a:solidFill>
                <a:latin typeface="Ayuthaya" charset="-34"/>
                <a:ea typeface="PingFangSC-Regular" charset="-122"/>
              </a:rPr>
              <a:t>object_</a:t>
            </a:r>
            <a:r>
              <a:rPr lang="zh-CN" altLang="en-US" b="0" i="0" spc="100">
                <a:solidFill>
                  <a:srgbClr val="333333"/>
                </a:solidFill>
                <a:effectLst/>
                <a:latin typeface="PingFang SC" charset="-122"/>
                <a:ea typeface="PingFang SC" charset="-122"/>
                <a:cs typeface="PingFang SC" charset="-122"/>
              </a:rPr>
              <a:t>开头</a:t>
            </a:r>
          </a:p>
          <a:p>
            <a:pPr marL="0" indent="0">
              <a:buNone/>
            </a:pPr>
            <a:r>
              <a:rPr lang="zh-CN" altLang="en-US" b="0" i="0" spc="100">
                <a:solidFill>
                  <a:srgbClr val="333333"/>
                </a:solidFill>
                <a:effectLst/>
                <a:latin typeface="PingFang SC" charset="-122"/>
                <a:ea typeface="PingFang SC" charset="-122"/>
                <a:cs typeface="PingFang SC" charset="-122"/>
              </a:rPr>
              <a:t>对</a:t>
            </a:r>
            <a:r>
              <a:rPr lang="zh-CN" altLang="en-US">
                <a:solidFill>
                  <a:srgbClr val="AA0D91"/>
                </a:solidFill>
                <a:latin typeface="Ayuthaya" charset="-34"/>
                <a:ea typeface="PingFangSC-Regular" charset="-122"/>
              </a:rPr>
              <a:t>类</a:t>
            </a:r>
            <a:r>
              <a:rPr lang="zh-CN" altLang="en-US" b="0" i="0" spc="100">
                <a:solidFill>
                  <a:srgbClr val="333333"/>
                </a:solidFill>
                <a:effectLst/>
                <a:latin typeface="PingFang SC" charset="-122"/>
                <a:ea typeface="PingFang SC" charset="-122"/>
                <a:cs typeface="PingFang SC" charset="-122"/>
              </a:rPr>
              <a:t>进行操作的方法一般以</a:t>
            </a:r>
            <a:r>
              <a:rPr lang="en-US" altLang="zh-CN">
                <a:solidFill>
                  <a:srgbClr val="5C2699"/>
                </a:solidFill>
                <a:latin typeface="Ayuthaya" charset="-34"/>
                <a:ea typeface="PingFangSC-Regular" charset="-122"/>
              </a:rPr>
              <a:t>class_</a:t>
            </a:r>
            <a:r>
              <a:rPr lang="zh-CN" altLang="en-US" b="0" i="0" spc="100">
                <a:solidFill>
                  <a:srgbClr val="333333"/>
                </a:solidFill>
                <a:effectLst/>
                <a:latin typeface="PingFang SC" charset="-122"/>
                <a:ea typeface="PingFang SC" charset="-122"/>
                <a:cs typeface="PingFang SC" charset="-122"/>
              </a:rPr>
              <a:t>开头</a:t>
            </a:r>
          </a:p>
          <a:p>
            <a:pPr marL="0" indent="0">
              <a:buNone/>
            </a:pPr>
            <a:r>
              <a:rPr lang="zh-CN" altLang="en-US" b="0" i="0" spc="100">
                <a:solidFill>
                  <a:srgbClr val="333333"/>
                </a:solidFill>
                <a:effectLst/>
                <a:latin typeface="PingFang SC" charset="-122"/>
                <a:ea typeface="PingFang SC" charset="-122"/>
                <a:cs typeface="PingFang SC" charset="-122"/>
              </a:rPr>
              <a:t>对</a:t>
            </a:r>
            <a:r>
              <a:rPr lang="zh-CN" altLang="en-US">
                <a:solidFill>
                  <a:srgbClr val="AA0D91"/>
                </a:solidFill>
                <a:latin typeface="Ayuthaya" charset="-34"/>
                <a:ea typeface="PingFangSC-Regular" charset="-122"/>
              </a:rPr>
              <a:t>类或对象的方法</a:t>
            </a:r>
            <a:r>
              <a:rPr lang="zh-CN" altLang="en-US" b="0" i="0" spc="100">
                <a:solidFill>
                  <a:srgbClr val="333333"/>
                </a:solidFill>
                <a:effectLst/>
                <a:latin typeface="PingFang SC" charset="-122"/>
                <a:ea typeface="PingFang SC" charset="-122"/>
                <a:cs typeface="PingFang SC" charset="-122"/>
              </a:rPr>
              <a:t>进行操作的方法一般以</a:t>
            </a:r>
            <a:r>
              <a:rPr lang="en-US" altLang="zh-CN">
                <a:solidFill>
                  <a:srgbClr val="5C2699"/>
                </a:solidFill>
                <a:latin typeface="Ayuthaya" charset="-34"/>
                <a:ea typeface="PingFangSC-Regular" charset="-122"/>
              </a:rPr>
              <a:t>method_</a:t>
            </a:r>
            <a:r>
              <a:rPr lang="zh-CN" altLang="en-US" b="0" i="0" spc="100">
                <a:solidFill>
                  <a:srgbClr val="333333"/>
                </a:solidFill>
                <a:effectLst/>
                <a:latin typeface="PingFang SC" charset="-122"/>
                <a:ea typeface="PingFang SC" charset="-122"/>
                <a:cs typeface="PingFang SC" charset="-122"/>
              </a:rPr>
              <a:t>开头</a:t>
            </a:r>
          </a:p>
          <a:p>
            <a:pPr marL="0" indent="0">
              <a:buNone/>
            </a:pPr>
            <a:r>
              <a:rPr lang="zh-CN" altLang="en-US" b="0" i="0" spc="100">
                <a:solidFill>
                  <a:srgbClr val="333333"/>
                </a:solidFill>
                <a:effectLst/>
                <a:latin typeface="PingFang SC" charset="-122"/>
                <a:ea typeface="PingFang SC" charset="-122"/>
                <a:cs typeface="PingFang SC" charset="-122"/>
              </a:rPr>
              <a:t>对</a:t>
            </a:r>
            <a:r>
              <a:rPr lang="zh-CN" altLang="en-US">
                <a:solidFill>
                  <a:srgbClr val="AA0D91"/>
                </a:solidFill>
                <a:latin typeface="Ayuthaya" charset="-34"/>
                <a:ea typeface="PingFangSC-Regular" charset="-122"/>
              </a:rPr>
              <a:t>成员变量</a:t>
            </a:r>
            <a:r>
              <a:rPr lang="zh-CN" altLang="en-US" b="0" i="0" spc="100">
                <a:solidFill>
                  <a:srgbClr val="333333"/>
                </a:solidFill>
                <a:effectLst/>
                <a:latin typeface="PingFang SC" charset="-122"/>
                <a:ea typeface="PingFang SC" charset="-122"/>
                <a:cs typeface="PingFang SC" charset="-122"/>
              </a:rPr>
              <a:t>进行操作的方法一般以</a:t>
            </a:r>
            <a:r>
              <a:rPr lang="en-US" altLang="zh-CN">
                <a:solidFill>
                  <a:srgbClr val="5C2699"/>
                </a:solidFill>
                <a:latin typeface="Ayuthaya" charset="-34"/>
                <a:ea typeface="PingFangSC-Regular" charset="-122"/>
              </a:rPr>
              <a:t>ivar_</a:t>
            </a:r>
            <a:r>
              <a:rPr lang="zh-CN" altLang="en-US" b="0" i="0" spc="100">
                <a:solidFill>
                  <a:srgbClr val="333333"/>
                </a:solidFill>
                <a:effectLst/>
                <a:latin typeface="PingFang SC" charset="-122"/>
                <a:ea typeface="PingFang SC" charset="-122"/>
                <a:cs typeface="PingFang SC" charset="-122"/>
              </a:rPr>
              <a:t>开头</a:t>
            </a:r>
          </a:p>
          <a:p>
            <a:pPr marL="0" indent="0">
              <a:buNone/>
            </a:pPr>
            <a:r>
              <a:rPr lang="zh-CN" altLang="en-US" b="0" i="0" spc="100">
                <a:solidFill>
                  <a:srgbClr val="333333"/>
                </a:solidFill>
                <a:effectLst/>
                <a:latin typeface="PingFang SC" charset="-122"/>
                <a:ea typeface="PingFang SC" charset="-122"/>
                <a:cs typeface="PingFang SC" charset="-122"/>
              </a:rPr>
              <a:t>对</a:t>
            </a:r>
            <a:r>
              <a:rPr lang="zh-CN" altLang="en-US">
                <a:solidFill>
                  <a:srgbClr val="AA0D91"/>
                </a:solidFill>
                <a:latin typeface="Ayuthaya" charset="-34"/>
                <a:ea typeface="PingFangSC-Regular" charset="-122"/>
              </a:rPr>
              <a:t>属性</a:t>
            </a:r>
            <a:r>
              <a:rPr lang="zh-CN" altLang="en-US" b="0" i="0" spc="100">
                <a:solidFill>
                  <a:srgbClr val="333333"/>
                </a:solidFill>
                <a:effectLst/>
                <a:latin typeface="PingFang SC" charset="-122"/>
                <a:ea typeface="PingFang SC" charset="-122"/>
                <a:cs typeface="PingFang SC" charset="-122"/>
              </a:rPr>
              <a:t>进行操作的方法一般以</a:t>
            </a:r>
            <a:r>
              <a:rPr lang="en-US" altLang="zh-CN">
                <a:solidFill>
                  <a:srgbClr val="5C2699"/>
                </a:solidFill>
                <a:latin typeface="Ayuthaya" charset="-34"/>
                <a:ea typeface="PingFangSC-Regular" charset="-122"/>
              </a:rPr>
              <a:t>property_</a:t>
            </a:r>
            <a:r>
              <a:rPr lang="zh-CN" altLang="en-US" b="0" i="0" spc="100">
                <a:solidFill>
                  <a:srgbClr val="333333"/>
                </a:solidFill>
                <a:effectLst/>
                <a:latin typeface="PingFang SC" charset="-122"/>
                <a:ea typeface="PingFang SC" charset="-122"/>
                <a:cs typeface="PingFang SC" charset="-122"/>
              </a:rPr>
              <a:t>开头开头</a:t>
            </a:r>
          </a:p>
          <a:p>
            <a:pPr marL="0" indent="0">
              <a:buNone/>
            </a:pPr>
            <a:r>
              <a:rPr lang="zh-CN" altLang="en-US" b="0" i="0" spc="100">
                <a:solidFill>
                  <a:srgbClr val="333333"/>
                </a:solidFill>
                <a:effectLst/>
                <a:latin typeface="PingFang SC" charset="-122"/>
                <a:ea typeface="PingFang SC" charset="-122"/>
                <a:cs typeface="PingFang SC" charset="-122"/>
              </a:rPr>
              <a:t>对</a:t>
            </a:r>
            <a:r>
              <a:rPr lang="zh-CN" altLang="en-US">
                <a:solidFill>
                  <a:srgbClr val="AA0D91"/>
                </a:solidFill>
                <a:latin typeface="Ayuthaya" charset="-34"/>
                <a:ea typeface="PingFangSC-Regular" charset="-122"/>
              </a:rPr>
              <a:t>协议</a:t>
            </a:r>
            <a:r>
              <a:rPr lang="zh-CN" altLang="en-US" b="0" i="0" spc="100">
                <a:solidFill>
                  <a:srgbClr val="333333"/>
                </a:solidFill>
                <a:effectLst/>
                <a:latin typeface="PingFang SC" charset="-122"/>
                <a:ea typeface="PingFang SC" charset="-122"/>
                <a:cs typeface="PingFang SC" charset="-122"/>
              </a:rPr>
              <a:t>进行操作的方法一般以</a:t>
            </a:r>
            <a:r>
              <a:rPr lang="en-US" altLang="zh-CN">
                <a:solidFill>
                  <a:srgbClr val="5C2699"/>
                </a:solidFill>
                <a:latin typeface="Ayuthaya" charset="-34"/>
                <a:ea typeface="PingFangSC-Regular" charset="-122"/>
              </a:rPr>
              <a:t>protocol_</a:t>
            </a:r>
            <a:r>
              <a:rPr lang="zh-CN" altLang="en-US" b="0" i="0" spc="100">
                <a:solidFill>
                  <a:srgbClr val="333333"/>
                </a:solidFill>
                <a:effectLst/>
                <a:latin typeface="PingFang SC" charset="-122"/>
                <a:ea typeface="PingFang SC" charset="-122"/>
                <a:cs typeface="PingFang SC" charset="-122"/>
              </a:rPr>
              <a:t>开头</a:t>
            </a:r>
          </a:p>
        </p:txBody>
      </p:sp>
    </p:spTree>
    <p:extLst>
      <p:ext uri="{BB962C8B-B14F-4D97-AF65-F5344CB8AC3E}">
        <p14:creationId xmlns:p14="http://schemas.microsoft.com/office/powerpoint/2010/main" val="2031494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0789"/>
          </a:xfrm>
        </p:spPr>
        <p:txBody>
          <a:bodyPr/>
          <a:lstStyle/>
          <a:p>
            <a:r>
              <a:rPr kumimoji="1" lang="en-US" altLang="zh-CN" b="1">
                <a:latin typeface="Ayuthaya" charset="-34"/>
                <a:ea typeface="Ayuthaya" charset="-34"/>
                <a:cs typeface="Ayuthaya" charset="-34"/>
              </a:rPr>
              <a:t>R</a:t>
            </a:r>
            <a:r>
              <a:rPr kumimoji="1" lang="en-US" altLang="zh-CN" b="1">
                <a:latin typeface="Ayuthaya" charset="-34"/>
                <a:ea typeface="Ayuthaya" charset="-34"/>
                <a:cs typeface="Ayuthaya" charset="-34"/>
              </a:rPr>
              <a:t>untime</a:t>
            </a:r>
            <a:r>
              <a:rPr kumimoji="1" lang="zh-CN" altLang="en-US" b="1">
                <a:latin typeface="Ayuthaya" charset="-34"/>
                <a:ea typeface="Ayuthaya" charset="-34"/>
                <a:cs typeface="Ayuthaya" charset="-34"/>
              </a:rPr>
              <a:t> </a:t>
            </a:r>
            <a:r>
              <a:rPr kumimoji="1" lang="zh-CN" altLang="en-US" b="1">
                <a:latin typeface="Heiti SC Light" charset="-122"/>
                <a:ea typeface="Heiti SC Light" charset="-122"/>
                <a:cs typeface="Heiti SC Light" charset="-122"/>
              </a:rPr>
              <a:t>作用</a:t>
            </a:r>
            <a:endParaRPr kumimoji="1" lang="zh-CN" altLang="en-US" b="1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260389"/>
            <a:ext cx="8596668" cy="4780973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kumimoji="1" lang="zh-CN" altLang="en-US" sz="2400">
                <a:solidFill>
                  <a:schemeClr val="accent2">
                    <a:lumMod val="75000"/>
                  </a:schemeClr>
                </a:solidFill>
                <a:latin typeface="Heiti SC Light" charset="-122"/>
                <a:ea typeface="Heiti SC Light" charset="-122"/>
                <a:cs typeface="Heiti SC Light" charset="-122"/>
              </a:rPr>
              <a:t>发送消息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zh-CN" altLang="en-US">
                <a:latin typeface="Century Schoolbook" charset="0"/>
                <a:ea typeface="Century Schoolbook" charset="0"/>
                <a:cs typeface="Century Schoolbook" charset="0"/>
              </a:rPr>
              <a:t>	方法调用的本质，就是让对象发送消息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>
                <a:solidFill>
                  <a:srgbClr val="643820"/>
                </a:solidFill>
                <a:latin typeface="Ayuthaya" charset="-34"/>
              </a:rPr>
              <a:t>#import </a:t>
            </a:r>
            <a:r>
              <a:rPr lang="en-US" altLang="zh-CN">
                <a:solidFill>
                  <a:srgbClr val="C41A16"/>
                </a:solidFill>
                <a:latin typeface="Ayuthaya" charset="-34"/>
              </a:rPr>
              <a:t>&lt;objc/message.h&gt;</a:t>
            </a:r>
            <a:endParaRPr lang="zh-CN" altLang="en-US">
              <a:solidFill>
                <a:srgbClr val="C41A16"/>
              </a:solidFill>
              <a:latin typeface="Ayuthaya" charset="-34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zh-CN" altLang="en-US">
                <a:solidFill>
                  <a:schemeClr val="tx1"/>
                </a:solidFill>
                <a:latin typeface="Century Schoolbook" charset="0"/>
                <a:ea typeface="Century Schoolbook" charset="0"/>
                <a:cs typeface="Century Schoolbook" charset="0"/>
              </a:rPr>
              <a:t>调用方法：</a:t>
            </a:r>
            <a:endParaRPr lang="zh-CN" altLang="en-US">
              <a:solidFill>
                <a:schemeClr val="tx1"/>
              </a:solidFill>
              <a:latin typeface="Century Schoolbook" charset="0"/>
              <a:ea typeface="Century Schoolbook" charset="0"/>
              <a:cs typeface="Century Schoolbook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rgbClr val="000000"/>
                </a:solidFill>
                <a:latin typeface="Ayuthaya" charset="-34"/>
              </a:rPr>
              <a:t>[</a:t>
            </a:r>
            <a:r>
              <a:rPr lang="en-US" altLang="zh-CN">
                <a:solidFill>
                  <a:srgbClr val="3F6E74"/>
                </a:solidFill>
                <a:latin typeface="Ayuthaya" charset="-34"/>
              </a:rPr>
              <a:t>obj</a:t>
            </a:r>
            <a:r>
              <a:rPr lang="en-US" altLang="zh-CN">
                <a:solidFill>
                  <a:srgbClr val="000000"/>
                </a:solidFill>
                <a:latin typeface="Ayuthaya" charset="-34"/>
              </a:rPr>
              <a:t> </a:t>
            </a:r>
            <a:r>
              <a:rPr lang="en-US" altLang="zh-CN">
                <a:solidFill>
                  <a:srgbClr val="26474B"/>
                </a:solidFill>
                <a:latin typeface="Ayuthaya" charset="-34"/>
              </a:rPr>
              <a:t>method</a:t>
            </a:r>
            <a:r>
              <a:rPr lang="en-US" altLang="zh-CN">
                <a:solidFill>
                  <a:srgbClr val="000000"/>
                </a:solidFill>
                <a:latin typeface="Ayuthaya" charset="-34"/>
              </a:rPr>
              <a:t>];</a:t>
            </a:r>
          </a:p>
          <a:p>
            <a:pPr marL="0" indent="0">
              <a:buNone/>
            </a:pPr>
            <a:r>
              <a:rPr lang="en-US" altLang="zh-CN">
                <a:solidFill>
                  <a:srgbClr val="000000"/>
                </a:solidFill>
                <a:latin typeface="Ayuthaya" charset="-34"/>
              </a:rPr>
              <a:t>[</a:t>
            </a:r>
            <a:r>
              <a:rPr lang="en-US" altLang="zh-CN">
                <a:solidFill>
                  <a:srgbClr val="3F6E74"/>
                </a:solidFill>
                <a:latin typeface="Ayuthaya" charset="-34"/>
              </a:rPr>
              <a:t>obj</a:t>
            </a:r>
            <a:r>
              <a:rPr lang="en-US" altLang="zh-CN">
                <a:solidFill>
                  <a:srgbClr val="000000"/>
                </a:solidFill>
                <a:latin typeface="Ayuthaya" charset="-34"/>
              </a:rPr>
              <a:t> </a:t>
            </a:r>
            <a:r>
              <a:rPr lang="en-US" altLang="zh-CN">
                <a:solidFill>
                  <a:srgbClr val="2E0D6E"/>
                </a:solidFill>
                <a:latin typeface="Ayuthaya" charset="-34"/>
              </a:rPr>
              <a:t>performSelector</a:t>
            </a:r>
            <a:r>
              <a:rPr lang="en-US" altLang="zh-CN">
                <a:solidFill>
                  <a:srgbClr val="000000"/>
                </a:solidFill>
                <a:latin typeface="Ayuthaya" charset="-34"/>
              </a:rPr>
              <a:t>:</a:t>
            </a:r>
            <a:r>
              <a:rPr lang="en-US" altLang="zh-CN">
                <a:solidFill>
                  <a:srgbClr val="AA0D91"/>
                </a:solidFill>
                <a:latin typeface="Ayuthaya" charset="-34"/>
              </a:rPr>
              <a:t>@selector</a:t>
            </a:r>
            <a:r>
              <a:rPr lang="en-US" altLang="zh-CN">
                <a:solidFill>
                  <a:srgbClr val="000000"/>
                </a:solidFill>
                <a:latin typeface="Ayuthaya" charset="-34"/>
              </a:rPr>
              <a:t>(method)];</a:t>
            </a:r>
            <a:endParaRPr lang="zh-CN" altLang="en-US">
              <a:solidFill>
                <a:srgbClr val="000000"/>
              </a:solidFill>
              <a:latin typeface="Ayuthaya" charset="-34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zh-CN" altLang="en-US">
                <a:solidFill>
                  <a:schemeClr val="tx1"/>
                </a:solidFill>
                <a:latin typeface="Century Schoolbook" charset="0"/>
                <a:ea typeface="Century Schoolbook" charset="0"/>
                <a:cs typeface="Century Schoolbook" charset="0"/>
              </a:rPr>
              <a:t>调用本质：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>
                <a:solidFill>
                  <a:srgbClr val="2E0D6E"/>
                </a:solidFill>
                <a:latin typeface="Ayuthaya" charset="-34"/>
              </a:rPr>
              <a:t>objc_msgSend</a:t>
            </a:r>
            <a:r>
              <a:rPr lang="en-US" altLang="zh-CN">
                <a:solidFill>
                  <a:srgbClr val="000000"/>
                </a:solidFill>
                <a:latin typeface="Ayuthaya" charset="-34"/>
              </a:rPr>
              <a:t>(obj, </a:t>
            </a:r>
            <a:r>
              <a:rPr lang="en-US" altLang="zh-CN">
                <a:solidFill>
                  <a:srgbClr val="AA0D91"/>
                </a:solidFill>
                <a:latin typeface="Ayuthaya" charset="-34"/>
              </a:rPr>
              <a:t>@selector</a:t>
            </a:r>
            <a:r>
              <a:rPr lang="en-US" altLang="zh-CN">
                <a:solidFill>
                  <a:srgbClr val="000000"/>
                </a:solidFill>
                <a:latin typeface="Ayuthaya" charset="-34"/>
              </a:rPr>
              <a:t>(method));</a:t>
            </a:r>
            <a:endParaRPr kumimoji="1" lang="zh-CN" altLang="en-US">
              <a:latin typeface="Ayuthaya" charset="-34"/>
              <a:ea typeface="Ayuthaya" charset="-34"/>
              <a:cs typeface="Ayuthaya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4626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0789"/>
          </a:xfrm>
        </p:spPr>
        <p:txBody>
          <a:bodyPr/>
          <a:lstStyle/>
          <a:p>
            <a:r>
              <a:rPr kumimoji="1" lang="en-US" altLang="zh-CN" b="1">
                <a:latin typeface="Ayuthaya" charset="-34"/>
                <a:ea typeface="Ayuthaya" charset="-34"/>
                <a:cs typeface="Ayuthaya" charset="-34"/>
              </a:rPr>
              <a:t>R</a:t>
            </a:r>
            <a:r>
              <a:rPr kumimoji="1" lang="en-US" altLang="zh-CN" b="1">
                <a:latin typeface="Ayuthaya" charset="-34"/>
                <a:ea typeface="Ayuthaya" charset="-34"/>
                <a:cs typeface="Ayuthaya" charset="-34"/>
              </a:rPr>
              <a:t>untime</a:t>
            </a:r>
            <a:r>
              <a:rPr kumimoji="1" lang="zh-CN" altLang="en-US" b="1">
                <a:latin typeface="Ayuthaya" charset="-34"/>
                <a:ea typeface="Ayuthaya" charset="-34"/>
                <a:cs typeface="Ayuthaya" charset="-34"/>
              </a:rPr>
              <a:t> </a:t>
            </a:r>
            <a:r>
              <a:rPr kumimoji="1" lang="zh-CN" altLang="en-US" b="1">
                <a:latin typeface="Heiti SC Light" charset="-122"/>
                <a:ea typeface="Heiti SC Light" charset="-122"/>
                <a:cs typeface="Heiti SC Light" charset="-122"/>
              </a:rPr>
              <a:t>作用</a:t>
            </a:r>
            <a:endParaRPr kumimoji="1" lang="zh-CN" altLang="en-US" b="1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677333" y="1260389"/>
            <a:ext cx="9887693" cy="5189838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kumimoji="1" lang="zh-CN" altLang="en-US" sz="2600">
                <a:solidFill>
                  <a:schemeClr val="accent2">
                    <a:lumMod val="75000"/>
                  </a:schemeClr>
                </a:solidFill>
                <a:latin typeface="Heiti SC Light" charset="-122"/>
                <a:ea typeface="Heiti SC Light" charset="-122"/>
                <a:cs typeface="Heiti SC Light" charset="-122"/>
              </a:rPr>
              <a:t>交换方法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zh-CN" altLang="en-US" sz="1900">
                <a:latin typeface="Century Schoolbook" charset="0"/>
                <a:ea typeface="Century Schoolbook" charset="0"/>
                <a:cs typeface="Century Schoolbook" charset="0"/>
              </a:rPr>
              <a:t>使用场景</a:t>
            </a:r>
            <a:r>
              <a:rPr lang="en-US" altLang="zh-CN" sz="1900">
                <a:latin typeface="Century Schoolbook" charset="0"/>
                <a:ea typeface="Century Schoolbook" charset="0"/>
                <a:cs typeface="Century Schoolbook" charset="0"/>
              </a:rPr>
              <a:t>:</a:t>
            </a:r>
            <a:r>
              <a:rPr lang="zh-CN" altLang="en-US" sz="1900">
                <a:latin typeface="Century Schoolbook" charset="0"/>
                <a:ea typeface="Century Schoolbook" charset="0"/>
                <a:cs typeface="Century Schoolbook" charset="0"/>
              </a:rPr>
              <a:t> 系统自带的方法功能不够，给系统自带的方法扩展一些功能，并且保持原有的功能。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zh-CN" altLang="en-US" sz="1900">
                <a:latin typeface="Century Schoolbook" charset="0"/>
                <a:ea typeface="Century Schoolbook" charset="0"/>
                <a:cs typeface="Century Schoolbook" charset="0"/>
              </a:rPr>
              <a:t>	方式一</a:t>
            </a:r>
            <a:r>
              <a:rPr lang="en-US" altLang="zh-CN" sz="1900">
                <a:latin typeface="Century Schoolbook" charset="0"/>
                <a:ea typeface="Century Schoolbook" charset="0"/>
                <a:cs typeface="Century Schoolbook" charset="0"/>
              </a:rPr>
              <a:t>:</a:t>
            </a:r>
            <a:r>
              <a:rPr lang="zh-CN" altLang="en-US" sz="1900">
                <a:latin typeface="Century Schoolbook" charset="0"/>
                <a:ea typeface="Century Schoolbook" charset="0"/>
                <a:cs typeface="Century Schoolbook" charset="0"/>
              </a:rPr>
              <a:t> 继承系统的类，重写方法</a:t>
            </a:r>
            <a:r>
              <a:rPr lang="en-US" altLang="zh-CN" sz="1900">
                <a:latin typeface="Century Schoolbook" charset="0"/>
                <a:ea typeface="Century Schoolbook" charset="0"/>
                <a:cs typeface="Century Schoolbook" charset="0"/>
              </a:rPr>
              <a:t>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zh-CN" altLang="en-US" sz="1900">
                <a:latin typeface="Century Schoolbook" charset="0"/>
                <a:ea typeface="Century Schoolbook" charset="0"/>
                <a:cs typeface="Century Schoolbook" charset="0"/>
              </a:rPr>
              <a:t>	方式二</a:t>
            </a:r>
            <a:r>
              <a:rPr lang="en-US" altLang="zh-CN" sz="1900">
                <a:latin typeface="Century Schoolbook" charset="0"/>
                <a:ea typeface="Century Schoolbook" charset="0"/>
                <a:cs typeface="Century Schoolbook" charset="0"/>
              </a:rPr>
              <a:t>:</a:t>
            </a:r>
            <a:r>
              <a:rPr lang="zh-CN" altLang="en-US" sz="1900">
                <a:latin typeface="Century Schoolbook" charset="0"/>
                <a:ea typeface="Century Schoolbook" charset="0"/>
                <a:cs typeface="Century Schoolbook" charset="0"/>
              </a:rPr>
              <a:t> 使用</a:t>
            </a:r>
            <a:r>
              <a:rPr lang="en-US" altLang="zh-CN" sz="1900">
                <a:latin typeface="Century Schoolbook" charset="0"/>
                <a:ea typeface="Century Schoolbook" charset="0"/>
                <a:cs typeface="Century Schoolbook" charset="0"/>
              </a:rPr>
              <a:t>Runtime</a:t>
            </a:r>
            <a:r>
              <a:rPr lang="zh-CN" altLang="en-US" sz="1900">
                <a:latin typeface="Century Schoolbook" charset="0"/>
                <a:ea typeface="Century Schoolbook" charset="0"/>
                <a:cs typeface="Century Schoolbook" charset="0"/>
              </a:rPr>
              <a:t>，交换方法</a:t>
            </a:r>
            <a:r>
              <a:rPr lang="en-US" altLang="zh-CN" sz="1900">
                <a:latin typeface="Century Schoolbook" charset="0"/>
                <a:ea typeface="Century Schoolbook" charset="0"/>
                <a:cs typeface="Century Schoolbook" charset="0"/>
              </a:rPr>
              <a:t>.</a:t>
            </a:r>
            <a:endParaRPr kumimoji="1" lang="zh-CN" altLang="en-US" sz="2600">
              <a:solidFill>
                <a:schemeClr val="accent2">
                  <a:lumMod val="75000"/>
                </a:schemeClr>
              </a:solidFill>
              <a:latin typeface="Heiti SC Light" charset="-122"/>
              <a:ea typeface="Heiti SC Light" charset="-122"/>
              <a:cs typeface="Heiti SC Light" charset="-122"/>
            </a:endParaRPr>
          </a:p>
          <a:p>
            <a:pPr marL="0" indent="0">
              <a:lnSpc>
                <a:spcPct val="160000"/>
              </a:lnSpc>
              <a:spcAft>
                <a:spcPts val="1000"/>
              </a:spcAft>
              <a:buNone/>
            </a:pPr>
            <a:r>
              <a:rPr lang="en-US" altLang="zh-CN">
                <a:solidFill>
                  <a:srgbClr val="643820"/>
                </a:solidFill>
                <a:latin typeface="Ayuthaya" charset="-34"/>
              </a:rPr>
              <a:t>#import </a:t>
            </a:r>
            <a:r>
              <a:rPr lang="en-US" altLang="zh-CN">
                <a:solidFill>
                  <a:srgbClr val="C41A16"/>
                </a:solidFill>
                <a:latin typeface="Ayuthaya" charset="-34"/>
              </a:rPr>
              <a:t>&lt;objc/runtime.h&gt;</a:t>
            </a:r>
            <a:endParaRPr lang="zh-CN" altLang="en-US">
              <a:solidFill>
                <a:srgbClr val="C41A16"/>
              </a:solidFill>
              <a:latin typeface="Ayuthaya" charset="-34"/>
            </a:endParaRPr>
          </a:p>
          <a:p>
            <a:pPr marL="0" indent="0">
              <a:buNone/>
            </a:pPr>
            <a:r>
              <a:rPr lang="en-US" altLang="zh-CN">
                <a:solidFill>
                  <a:srgbClr val="000000"/>
                </a:solidFill>
                <a:latin typeface="Ayuthaya" charset="-34"/>
              </a:rPr>
              <a:t>+ (</a:t>
            </a:r>
            <a:r>
              <a:rPr lang="en-US" altLang="zh-CN">
                <a:solidFill>
                  <a:srgbClr val="AA0D91"/>
                </a:solidFill>
                <a:latin typeface="Ayuthaya" charset="-34"/>
              </a:rPr>
              <a:t>void</a:t>
            </a:r>
            <a:r>
              <a:rPr lang="en-US" altLang="zh-CN">
                <a:solidFill>
                  <a:srgbClr val="000000"/>
                </a:solidFill>
                <a:latin typeface="Ayuthaya" charset="-34"/>
              </a:rPr>
              <a:t>)load {</a:t>
            </a:r>
          </a:p>
          <a:p>
            <a:pPr marL="0" indent="0">
              <a:buNone/>
            </a:pPr>
            <a:r>
              <a:rPr lang="en-US" altLang="zh-CN">
                <a:solidFill>
                  <a:srgbClr val="000000"/>
                </a:solidFill>
                <a:latin typeface="Ayuthaya" charset="-34"/>
              </a:rPr>
              <a:t>    </a:t>
            </a:r>
            <a:r>
              <a:rPr lang="en-US" altLang="zh-CN">
                <a:solidFill>
                  <a:srgbClr val="643820"/>
                </a:solidFill>
                <a:latin typeface="Ayuthaya" charset="-34"/>
              </a:rPr>
              <a:t>OBJC_EXPORT</a:t>
            </a:r>
            <a:r>
              <a:rPr lang="en-US" altLang="zh-CN">
                <a:solidFill>
                  <a:srgbClr val="000000"/>
                </a:solidFill>
                <a:latin typeface="Ayuthaya" charset="-34"/>
              </a:rPr>
              <a:t> </a:t>
            </a:r>
            <a:r>
              <a:rPr lang="en-US" altLang="zh-CN">
                <a:solidFill>
                  <a:srgbClr val="5C2699"/>
                </a:solidFill>
                <a:latin typeface="Ayuthaya" charset="-34"/>
              </a:rPr>
              <a:t>Method</a:t>
            </a:r>
            <a:r>
              <a:rPr lang="en-US" altLang="zh-CN">
                <a:solidFill>
                  <a:srgbClr val="000000"/>
                </a:solidFill>
                <a:latin typeface="Ayuthaya" charset="-34"/>
              </a:rPr>
              <a:t> class_getClassMethod(Class cls, </a:t>
            </a:r>
            <a:r>
              <a:rPr lang="en-US" altLang="zh-CN">
                <a:solidFill>
                  <a:srgbClr val="AA0D91"/>
                </a:solidFill>
                <a:latin typeface="Ayuthaya" charset="-34"/>
              </a:rPr>
              <a:t>SEL</a:t>
            </a:r>
            <a:r>
              <a:rPr lang="en-US" altLang="zh-CN">
                <a:solidFill>
                  <a:srgbClr val="000000"/>
                </a:solidFill>
                <a:latin typeface="Ayuthaya" charset="-34"/>
              </a:rPr>
              <a:t> name);</a:t>
            </a:r>
          </a:p>
          <a:p>
            <a:pPr marL="0" indent="0">
              <a:buNone/>
            </a:pPr>
            <a:r>
              <a:rPr lang="en-US" altLang="zh-CN">
                <a:solidFill>
                  <a:srgbClr val="000000"/>
                </a:solidFill>
                <a:latin typeface="Ayuthaya" charset="-34"/>
              </a:rPr>
              <a:t>    </a:t>
            </a:r>
            <a:r>
              <a:rPr lang="en-US" altLang="zh-CN">
                <a:solidFill>
                  <a:srgbClr val="643820"/>
                </a:solidFill>
                <a:latin typeface="Ayuthaya" charset="-34"/>
              </a:rPr>
              <a:t>OBJC_EXPORT</a:t>
            </a:r>
            <a:r>
              <a:rPr lang="en-US" altLang="zh-CN">
                <a:solidFill>
                  <a:srgbClr val="000000"/>
                </a:solidFill>
                <a:latin typeface="Ayuthaya" charset="-34"/>
              </a:rPr>
              <a:t> </a:t>
            </a:r>
            <a:r>
              <a:rPr lang="en-US" altLang="zh-CN">
                <a:solidFill>
                  <a:srgbClr val="5C2699"/>
                </a:solidFill>
                <a:latin typeface="Ayuthaya" charset="-34"/>
              </a:rPr>
              <a:t>Method</a:t>
            </a:r>
            <a:r>
              <a:rPr lang="en-US" altLang="zh-CN">
                <a:solidFill>
                  <a:srgbClr val="000000"/>
                </a:solidFill>
                <a:latin typeface="Ayuthaya" charset="-34"/>
              </a:rPr>
              <a:t> class_getInstanceMethod(Class cls, </a:t>
            </a:r>
            <a:r>
              <a:rPr lang="en-US" altLang="zh-CN">
                <a:solidFill>
                  <a:srgbClr val="AA0D91"/>
                </a:solidFill>
                <a:latin typeface="Ayuthaya" charset="-34"/>
              </a:rPr>
              <a:t>SEL</a:t>
            </a:r>
            <a:r>
              <a:rPr lang="en-US" altLang="zh-CN">
                <a:solidFill>
                  <a:srgbClr val="000000"/>
                </a:solidFill>
                <a:latin typeface="Ayuthaya" charset="-34"/>
              </a:rPr>
              <a:t> name);</a:t>
            </a:r>
          </a:p>
          <a:p>
            <a:pPr marL="0" indent="0">
              <a:buNone/>
            </a:pPr>
            <a:r>
              <a:rPr lang="mr-IN" altLang="zh-CN">
                <a:solidFill>
                  <a:srgbClr val="000000"/>
                </a:solidFill>
                <a:latin typeface="Ayuthaya" charset="-34"/>
              </a:rPr>
              <a:t>    </a:t>
            </a:r>
          </a:p>
          <a:p>
            <a:pPr marL="0" indent="0">
              <a:buNone/>
            </a:pPr>
            <a:r>
              <a:rPr lang="en-US" altLang="zh-CN">
                <a:solidFill>
                  <a:srgbClr val="000000"/>
                </a:solidFill>
                <a:latin typeface="Ayuthaya" charset="-34"/>
              </a:rPr>
              <a:t>    </a:t>
            </a:r>
            <a:r>
              <a:rPr lang="en-US" altLang="zh-CN">
                <a:solidFill>
                  <a:srgbClr val="643820"/>
                </a:solidFill>
                <a:latin typeface="Ayuthaya" charset="-34"/>
              </a:rPr>
              <a:t>OBJC_EXPORT</a:t>
            </a:r>
            <a:r>
              <a:rPr lang="en-US" altLang="zh-CN">
                <a:solidFill>
                  <a:srgbClr val="000000"/>
                </a:solidFill>
                <a:latin typeface="Ayuthaya" charset="-34"/>
              </a:rPr>
              <a:t> </a:t>
            </a:r>
            <a:r>
              <a:rPr lang="en-US" altLang="zh-CN">
                <a:solidFill>
                  <a:srgbClr val="AA0D91"/>
                </a:solidFill>
                <a:latin typeface="Ayuthaya" charset="-34"/>
              </a:rPr>
              <a:t>void</a:t>
            </a:r>
            <a:r>
              <a:rPr lang="en-US" altLang="zh-CN">
                <a:solidFill>
                  <a:srgbClr val="000000"/>
                </a:solidFill>
                <a:latin typeface="Ayuthaya" charset="-34"/>
              </a:rPr>
              <a:t> method_exchangeImplementations(</a:t>
            </a:r>
            <a:r>
              <a:rPr lang="en-US" altLang="zh-CN">
                <a:solidFill>
                  <a:srgbClr val="5C2699"/>
                </a:solidFill>
                <a:latin typeface="Ayuthaya" charset="-34"/>
              </a:rPr>
              <a:t>Method</a:t>
            </a:r>
            <a:r>
              <a:rPr lang="en-US" altLang="zh-CN">
                <a:solidFill>
                  <a:srgbClr val="000000"/>
                </a:solidFill>
                <a:latin typeface="Ayuthaya" charset="-34"/>
              </a:rPr>
              <a:t> m1, </a:t>
            </a:r>
            <a:r>
              <a:rPr lang="en-US" altLang="zh-CN">
                <a:solidFill>
                  <a:srgbClr val="5C2699"/>
                </a:solidFill>
                <a:latin typeface="Ayuthaya" charset="-34"/>
              </a:rPr>
              <a:t>Method</a:t>
            </a:r>
            <a:r>
              <a:rPr lang="en-US" altLang="zh-CN">
                <a:solidFill>
                  <a:srgbClr val="000000"/>
                </a:solidFill>
                <a:latin typeface="Ayuthaya" charset="-34"/>
              </a:rPr>
              <a:t> m2);</a:t>
            </a:r>
          </a:p>
          <a:p>
            <a:pPr marL="0" indent="0">
              <a:buNone/>
            </a:pPr>
            <a:r>
              <a:rPr lang="en-US" altLang="zh-CN">
                <a:solidFill>
                  <a:srgbClr val="000000"/>
                </a:solidFill>
                <a:latin typeface="Ayuthaya" charset="-34"/>
              </a:rPr>
              <a:t>}</a:t>
            </a:r>
            <a:endParaRPr lang="zh-CN" altLang="en-US">
              <a:solidFill>
                <a:schemeClr val="bg1">
                  <a:lumMod val="50000"/>
                </a:schemeClr>
              </a:solidFill>
              <a:latin typeface="Heiti SC Light" charset="-122"/>
              <a:ea typeface="Heiti SC Light" charset="-122"/>
              <a:cs typeface="Heiti SC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6879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0789"/>
          </a:xfrm>
        </p:spPr>
        <p:txBody>
          <a:bodyPr/>
          <a:lstStyle/>
          <a:p>
            <a:r>
              <a:rPr kumimoji="1" lang="en-US" altLang="zh-CN" b="1">
                <a:latin typeface="Ayuthaya" charset="-34"/>
                <a:ea typeface="Ayuthaya" charset="-34"/>
                <a:cs typeface="Ayuthaya" charset="-34"/>
              </a:rPr>
              <a:t>R</a:t>
            </a:r>
            <a:r>
              <a:rPr kumimoji="1" lang="en-US" altLang="zh-CN" b="1">
                <a:latin typeface="Ayuthaya" charset="-34"/>
                <a:ea typeface="Ayuthaya" charset="-34"/>
                <a:cs typeface="Ayuthaya" charset="-34"/>
              </a:rPr>
              <a:t>untime</a:t>
            </a:r>
            <a:r>
              <a:rPr kumimoji="1" lang="zh-CN" altLang="en-US" b="1">
                <a:latin typeface="Ayuthaya" charset="-34"/>
                <a:ea typeface="Ayuthaya" charset="-34"/>
                <a:cs typeface="Ayuthaya" charset="-34"/>
              </a:rPr>
              <a:t> </a:t>
            </a:r>
            <a:r>
              <a:rPr kumimoji="1" lang="zh-CN" altLang="en-US" b="1">
                <a:latin typeface="Heiti SC Light" charset="-122"/>
                <a:ea typeface="Heiti SC Light" charset="-122"/>
                <a:cs typeface="Heiti SC Light" charset="-122"/>
              </a:rPr>
              <a:t>作用</a:t>
            </a:r>
            <a:endParaRPr kumimoji="1" lang="zh-CN" altLang="en-US" b="1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677332" y="1260388"/>
            <a:ext cx="11271651" cy="5597611"/>
          </a:xfrm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kumimoji="1" lang="zh-CN" altLang="en-US" sz="4200">
                <a:solidFill>
                  <a:schemeClr val="accent2">
                    <a:lumMod val="75000"/>
                  </a:schemeClr>
                </a:solidFill>
                <a:latin typeface="Heiti SC Light" charset="-122"/>
                <a:ea typeface="Heiti SC Light" charset="-122"/>
                <a:cs typeface="Heiti SC Light" charset="-122"/>
              </a:rPr>
              <a:t>动态添加方法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zh-CN" altLang="en-US" sz="3300">
                <a:latin typeface="Century Schoolbook" charset="0"/>
                <a:ea typeface="Century Schoolbook" charset="0"/>
                <a:cs typeface="Century Schoolbook" charset="0"/>
              </a:rPr>
              <a:t>使用场景</a:t>
            </a:r>
            <a:r>
              <a:rPr lang="en-US" altLang="zh-CN" sz="3300">
                <a:latin typeface="Century Schoolbook" charset="0"/>
                <a:ea typeface="Century Schoolbook" charset="0"/>
                <a:cs typeface="Century Schoolbook" charset="0"/>
              </a:rPr>
              <a:t>:</a:t>
            </a:r>
            <a:r>
              <a:rPr lang="zh-CN" altLang="en-US" sz="3300">
                <a:latin typeface="Century Schoolbook" charset="0"/>
                <a:ea typeface="Century Schoolbook" charset="0"/>
                <a:cs typeface="Century Schoolbook" charset="0"/>
              </a:rPr>
              <a:t> </a:t>
            </a:r>
            <a:r>
              <a:rPr lang="zh-CN" altLang="en-US" sz="3300">
                <a:latin typeface="Century Schoolbook" charset="0"/>
                <a:ea typeface="Century Schoolbook" charset="0"/>
                <a:cs typeface="Century Schoolbook" charset="0"/>
              </a:rPr>
              <a:t>当使用</a:t>
            </a:r>
            <a:r>
              <a:rPr lang="en-US" altLang="zh-CN" sz="3300">
                <a:latin typeface="Century Schoolbook" charset="0"/>
                <a:ea typeface="Century Schoolbook" charset="0"/>
                <a:cs typeface="Century Schoolbook" charset="0"/>
              </a:rPr>
              <a:t>performSelector</a:t>
            </a:r>
            <a:r>
              <a:rPr lang="zh-CN" altLang="en-US" sz="3300">
                <a:latin typeface="Century Schoolbook" charset="0"/>
                <a:ea typeface="Century Schoolbook" charset="0"/>
                <a:cs typeface="Century Schoolbook" charset="0"/>
              </a:rPr>
              <a:t>执行一个并不存在的方法时，编译不会报错，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zh-CN" altLang="en-US" sz="3300">
                <a:latin typeface="Century Schoolbook" charset="0"/>
                <a:ea typeface="Century Schoolbook" charset="0"/>
                <a:cs typeface="Century Schoolbook" charset="0"/>
              </a:rPr>
              <a:t>但运行会报错，这时我们可以给这个类动态添加这个方法。</a:t>
            </a:r>
            <a:endParaRPr lang="zh-CN" altLang="en-US" sz="2000">
              <a:latin typeface="Century Schoolbook" charset="0"/>
              <a:ea typeface="Century Schoolbook" charset="0"/>
              <a:cs typeface="Century Schoolbook" charset="0"/>
            </a:endParaRPr>
          </a:p>
          <a:p>
            <a:pPr marL="0" indent="0">
              <a:buNone/>
            </a:pPr>
            <a:r>
              <a:rPr lang="en-US" altLang="zh-CN" sz="2800">
                <a:solidFill>
                  <a:srgbClr val="AA0D91"/>
                </a:solidFill>
                <a:latin typeface="Ayuthaya" charset="-34"/>
              </a:rPr>
              <a:t>void</a:t>
            </a:r>
            <a:r>
              <a:rPr lang="en-US" altLang="zh-CN" sz="2800">
                <a:solidFill>
                  <a:srgbClr val="000000"/>
                </a:solidFill>
                <a:latin typeface="Ayuthaya" charset="-34"/>
              </a:rPr>
              <a:t> my_method(</a:t>
            </a:r>
            <a:r>
              <a:rPr lang="en-US" altLang="zh-CN" sz="2800">
                <a:solidFill>
                  <a:srgbClr val="AA0D91"/>
                </a:solidFill>
                <a:latin typeface="Ayuthaya" charset="-34"/>
              </a:rPr>
              <a:t>id</a:t>
            </a:r>
            <a:r>
              <a:rPr lang="en-US" altLang="zh-CN" sz="2800">
                <a:solidFill>
                  <a:srgbClr val="000000"/>
                </a:solidFill>
                <a:latin typeface="Ayuthaya" charset="-34"/>
              </a:rPr>
              <a:t> </a:t>
            </a:r>
            <a:r>
              <a:rPr lang="en-US" altLang="zh-CN" sz="2800">
                <a:solidFill>
                  <a:srgbClr val="AA0D91"/>
                </a:solidFill>
                <a:latin typeface="Ayuthaya" charset="-34"/>
              </a:rPr>
              <a:t>self</a:t>
            </a:r>
            <a:r>
              <a:rPr lang="en-US" altLang="zh-CN" sz="2800">
                <a:solidFill>
                  <a:srgbClr val="000000"/>
                </a:solidFill>
                <a:latin typeface="Ayuthaya" charset="-34"/>
              </a:rPr>
              <a:t>, </a:t>
            </a:r>
            <a:r>
              <a:rPr lang="en-US" altLang="zh-CN" sz="2800">
                <a:solidFill>
                  <a:srgbClr val="AA0D91"/>
                </a:solidFill>
                <a:latin typeface="Ayuthaya" charset="-34"/>
              </a:rPr>
              <a:t>SEL</a:t>
            </a:r>
            <a:r>
              <a:rPr lang="en-US" altLang="zh-CN" sz="2800">
                <a:solidFill>
                  <a:srgbClr val="000000"/>
                </a:solidFill>
                <a:latin typeface="Ayuthaya" charset="-34"/>
              </a:rPr>
              <a:t> sel) {</a:t>
            </a:r>
            <a:r>
              <a:rPr lang="mr-IN" altLang="zh-CN" sz="2800">
                <a:solidFill>
                  <a:srgbClr val="000000"/>
                </a:solidFill>
                <a:latin typeface="Ayuthaya" charset="-34"/>
              </a:rPr>
              <a:t> </a:t>
            </a:r>
            <a:r>
              <a:rPr lang="en-US" altLang="zh-CN" sz="2800">
                <a:solidFill>
                  <a:srgbClr val="000000"/>
                </a:solidFill>
                <a:latin typeface="Ayuthaya" charset="-34"/>
              </a:rPr>
              <a:t>}</a:t>
            </a:r>
            <a:endParaRPr lang="zh-CN" altLang="en-US" sz="2800">
              <a:solidFill>
                <a:srgbClr val="000000"/>
              </a:solidFill>
              <a:latin typeface="Ayuthaya" charset="-34"/>
            </a:endParaRPr>
          </a:p>
          <a:p>
            <a:pPr marL="0" indent="0">
              <a:buNone/>
            </a:pPr>
            <a:endParaRPr lang="mr-IN" altLang="zh-CN" sz="2800">
              <a:solidFill>
                <a:srgbClr val="000000"/>
              </a:solidFill>
              <a:latin typeface="Ayuthaya" charset="-34"/>
            </a:endParaRPr>
          </a:p>
          <a:p>
            <a:pPr marL="0" indent="0">
              <a:buNone/>
            </a:pPr>
            <a:r>
              <a:rPr lang="mr-IN" altLang="zh-CN" sz="2800">
                <a:solidFill>
                  <a:srgbClr val="007400"/>
                </a:solidFill>
                <a:latin typeface="Ayuthaya" charset="-34"/>
              </a:rPr>
              <a:t>/**</a:t>
            </a:r>
            <a:r>
              <a:rPr lang="zh-CN" altLang="en-US" sz="2800">
                <a:solidFill>
                  <a:srgbClr val="007400"/>
                </a:solidFill>
                <a:latin typeface="Ayuthaya" charset="-34"/>
              </a:rPr>
              <a:t> </a:t>
            </a:r>
            <a:r>
              <a:rPr lang="zh-CN" altLang="en-US" sz="2800">
                <a:solidFill>
                  <a:srgbClr val="007400"/>
                </a:solidFill>
                <a:latin typeface="PingFangSC-Regular" charset="-122"/>
                <a:ea typeface="PingFangSC-Regular" charset="-122"/>
              </a:rPr>
              <a:t>当一个对象调用未实现的方法，会调用这个方法处理</a:t>
            </a:r>
            <a:r>
              <a:rPr lang="en-US" altLang="zh-CN" sz="2800">
                <a:solidFill>
                  <a:srgbClr val="007400"/>
                </a:solidFill>
                <a:latin typeface="Ayuthaya" charset="-34"/>
                <a:ea typeface="PingFangSC-Regular" charset="-122"/>
              </a:rPr>
              <a:t>,</a:t>
            </a:r>
            <a:r>
              <a:rPr lang="zh-CN" altLang="en-US" sz="2800">
                <a:solidFill>
                  <a:srgbClr val="007400"/>
                </a:solidFill>
                <a:latin typeface="PingFangSC-Regular" charset="-122"/>
                <a:ea typeface="PingFangSC-Regular" charset="-122"/>
              </a:rPr>
              <a:t>并且会把对应的方法列表传过来</a:t>
            </a:r>
            <a:r>
              <a:rPr lang="en-US" altLang="zh-CN" sz="2800">
                <a:solidFill>
                  <a:srgbClr val="007400"/>
                </a:solidFill>
                <a:latin typeface="Ayuthaya" charset="-34"/>
                <a:ea typeface="PingFangSC-Regular" charset="-122"/>
              </a:rPr>
              <a:t>.</a:t>
            </a:r>
            <a:r>
              <a:rPr lang="mr-IN" altLang="zh-CN" sz="2800">
                <a:solidFill>
                  <a:srgbClr val="007400"/>
                </a:solidFill>
                <a:latin typeface="Ayuthaya" charset="-34"/>
                <a:ea typeface="PingFangSC-Regular" charset="-122"/>
              </a:rPr>
              <a:t> */</a:t>
            </a:r>
            <a:endParaRPr lang="mr-IN" altLang="zh-CN" sz="2800">
              <a:solidFill>
                <a:srgbClr val="000000"/>
              </a:solidFill>
              <a:latin typeface="Ayuthaya" charset="-34"/>
              <a:ea typeface="PingFangSC-Regular" charset="-122"/>
            </a:endParaRPr>
          </a:p>
          <a:p>
            <a:pPr marL="0" indent="0">
              <a:buNone/>
            </a:pPr>
            <a:r>
              <a:rPr lang="en-US" altLang="zh-CN" sz="2800">
                <a:solidFill>
                  <a:srgbClr val="000000"/>
                </a:solidFill>
                <a:latin typeface="Ayuthaya" charset="-34"/>
                <a:ea typeface="PingFangSC-Regular" charset="-122"/>
              </a:rPr>
              <a:t>+ (</a:t>
            </a:r>
            <a:r>
              <a:rPr lang="en-US" altLang="zh-CN" sz="2800">
                <a:solidFill>
                  <a:srgbClr val="AA0D91"/>
                </a:solidFill>
                <a:latin typeface="Ayuthaya" charset="-34"/>
                <a:ea typeface="PingFangSC-Regular" charset="-122"/>
              </a:rPr>
              <a:t>BOOL</a:t>
            </a:r>
            <a:r>
              <a:rPr lang="en-US" altLang="zh-CN" sz="2800">
                <a:solidFill>
                  <a:srgbClr val="000000"/>
                </a:solidFill>
                <a:latin typeface="Ayuthaya" charset="-34"/>
                <a:ea typeface="PingFangSC-Regular" charset="-122"/>
              </a:rPr>
              <a:t>)resolveInstanceMethod:(</a:t>
            </a:r>
            <a:r>
              <a:rPr lang="en-US" altLang="zh-CN" sz="2800">
                <a:solidFill>
                  <a:srgbClr val="AA0D91"/>
                </a:solidFill>
                <a:latin typeface="Ayuthaya" charset="-34"/>
                <a:ea typeface="PingFangSC-Regular" charset="-122"/>
              </a:rPr>
              <a:t>SEL</a:t>
            </a:r>
            <a:r>
              <a:rPr lang="en-US" altLang="zh-CN" sz="2800">
                <a:solidFill>
                  <a:srgbClr val="000000"/>
                </a:solidFill>
                <a:latin typeface="Ayuthaya" charset="-34"/>
                <a:ea typeface="PingFangSC-Regular" charset="-122"/>
              </a:rPr>
              <a:t>)sel {</a:t>
            </a:r>
          </a:p>
          <a:p>
            <a:pPr marL="0" indent="0">
              <a:buNone/>
            </a:pPr>
            <a:r>
              <a:rPr lang="en-US" altLang="zh-CN" sz="2800">
                <a:solidFill>
                  <a:srgbClr val="000000"/>
                </a:solidFill>
                <a:latin typeface="Ayuthaya" charset="-34"/>
                <a:ea typeface="PingFangSC-Regular" charset="-122"/>
              </a:rPr>
              <a:t>    </a:t>
            </a:r>
            <a:r>
              <a:rPr lang="en-US" altLang="zh-CN" sz="2800">
                <a:solidFill>
                  <a:srgbClr val="AA0D91"/>
                </a:solidFill>
                <a:latin typeface="Ayuthaya" charset="-34"/>
                <a:ea typeface="PingFangSC-Regular" charset="-122"/>
              </a:rPr>
              <a:t>if</a:t>
            </a:r>
            <a:r>
              <a:rPr lang="en-US" altLang="zh-CN" sz="2800">
                <a:solidFill>
                  <a:srgbClr val="000000"/>
                </a:solidFill>
                <a:latin typeface="Ayuthaya" charset="-34"/>
                <a:ea typeface="PingFangSC-Regular" charset="-122"/>
              </a:rPr>
              <a:t> (sel == </a:t>
            </a:r>
            <a:r>
              <a:rPr lang="en-US" altLang="zh-CN" sz="2800">
                <a:solidFill>
                  <a:srgbClr val="AA0D91"/>
                </a:solidFill>
                <a:latin typeface="Ayuthaya" charset="-34"/>
                <a:ea typeface="PingFangSC-Regular" charset="-122"/>
              </a:rPr>
              <a:t>@selector</a:t>
            </a:r>
            <a:r>
              <a:rPr lang="en-US" altLang="zh-CN" sz="2800">
                <a:solidFill>
                  <a:srgbClr val="000000"/>
                </a:solidFill>
                <a:latin typeface="Ayuthaya" charset="-34"/>
                <a:ea typeface="PingFangSC-Regular" charset="-122"/>
              </a:rPr>
              <a:t>(method)) {</a:t>
            </a:r>
          </a:p>
          <a:p>
            <a:pPr marL="0" indent="0">
              <a:buNone/>
            </a:pPr>
            <a:r>
              <a:rPr lang="mr-IN" altLang="zh-CN" sz="2800">
                <a:solidFill>
                  <a:srgbClr val="000000"/>
                </a:solidFill>
                <a:latin typeface="Ayuthaya" charset="-34"/>
                <a:ea typeface="PingFangSC-Regular" charset="-122"/>
              </a:rPr>
              <a:t>        </a:t>
            </a:r>
            <a:r>
              <a:rPr lang="zh-CN" altLang="en-US" sz="2800">
                <a:solidFill>
                  <a:srgbClr val="000000"/>
                </a:solidFill>
                <a:latin typeface="Ayuthaya" charset="-34"/>
                <a:ea typeface="PingFangSC-Regular" charset="-122"/>
              </a:rPr>
              <a:t>	</a:t>
            </a:r>
            <a:r>
              <a:rPr lang="en-US" altLang="zh-CN" sz="2800">
                <a:solidFill>
                  <a:srgbClr val="007400"/>
                </a:solidFill>
                <a:latin typeface="Ayuthaya" charset="-34"/>
                <a:ea typeface="PingFangSC-Regular" charset="-122"/>
              </a:rPr>
              <a:t>//</a:t>
            </a:r>
            <a:r>
              <a:rPr lang="zh-CN" altLang="en-US" sz="2800">
                <a:solidFill>
                  <a:srgbClr val="007400"/>
                </a:solidFill>
                <a:latin typeface="Ayuthaya" charset="-34"/>
                <a:ea typeface="PingFangSC-Regular" charset="-122"/>
              </a:rPr>
              <a:t> </a:t>
            </a:r>
            <a:r>
              <a:rPr lang="zh-CN" altLang="mr-IN" sz="2800">
                <a:solidFill>
                  <a:srgbClr val="007400"/>
                </a:solidFill>
                <a:latin typeface="PingFangSC-Regular" charset="-122"/>
                <a:ea typeface="PingFangSC-Regular" charset="-122"/>
              </a:rPr>
              <a:t>添加方法的类</a:t>
            </a:r>
            <a:r>
              <a:rPr lang="en-US" altLang="zh-CN" sz="2800">
                <a:solidFill>
                  <a:srgbClr val="007400"/>
                </a:solidFill>
                <a:latin typeface="Ayuthaya" charset="-34"/>
                <a:ea typeface="PingFangSC-Regular" charset="-122"/>
              </a:rPr>
              <a:t>,</a:t>
            </a:r>
            <a:r>
              <a:rPr lang="zh-CN" altLang="en-US" sz="2800">
                <a:solidFill>
                  <a:srgbClr val="007400"/>
                </a:solidFill>
                <a:latin typeface="Ayuthaya" charset="-34"/>
                <a:ea typeface="PingFangSC-Regular" charset="-122"/>
              </a:rPr>
              <a:t> </a:t>
            </a:r>
            <a:r>
              <a:rPr lang="zh-CN" altLang="mr-IN" sz="2800">
                <a:solidFill>
                  <a:srgbClr val="007400"/>
                </a:solidFill>
                <a:latin typeface="PingFangSC-Regular" charset="-122"/>
                <a:ea typeface="PingFangSC-Regular" charset="-122"/>
              </a:rPr>
              <a:t>添加方法的方法编号</a:t>
            </a:r>
            <a:r>
              <a:rPr lang="en-US" altLang="zh-CN" sz="2800">
                <a:solidFill>
                  <a:srgbClr val="007400"/>
                </a:solidFill>
                <a:latin typeface="Ayuthaya" charset="-34"/>
                <a:ea typeface="PingFangSC-Regular" charset="-122"/>
              </a:rPr>
              <a:t>,</a:t>
            </a:r>
            <a:r>
              <a:rPr lang="zh-CN" altLang="en-US" sz="2800">
                <a:solidFill>
                  <a:srgbClr val="007400"/>
                </a:solidFill>
                <a:latin typeface="Ayuthaya" charset="-34"/>
                <a:ea typeface="PingFangSC-Regular" charset="-122"/>
              </a:rPr>
              <a:t> </a:t>
            </a:r>
            <a:r>
              <a:rPr lang="zh-CN" altLang="mr-IN" sz="2800">
                <a:solidFill>
                  <a:srgbClr val="007400"/>
                </a:solidFill>
                <a:latin typeface="PingFangSC-Regular" charset="-122"/>
                <a:ea typeface="PingFangSC-Regular" charset="-122"/>
              </a:rPr>
              <a:t>添加方法的函数实现（函数地址）</a:t>
            </a:r>
            <a:r>
              <a:rPr lang="zh-CN" altLang="en-US" sz="2800">
                <a:solidFill>
                  <a:srgbClr val="007400"/>
                </a:solidFill>
                <a:latin typeface="PingFangSC-Regular" charset="-122"/>
                <a:ea typeface="PingFangSC-Regular" charset="-122"/>
              </a:rPr>
              <a:t>，</a:t>
            </a:r>
            <a:endParaRPr lang="mr-IN" altLang="zh-CN" sz="2800">
              <a:solidFill>
                <a:srgbClr val="007400"/>
              </a:solidFill>
              <a:latin typeface="Ayuthaya" charset="-34"/>
              <a:ea typeface="PingFangSC-Regular" charset="-122"/>
            </a:endParaRPr>
          </a:p>
          <a:p>
            <a:pPr marL="0" indent="0">
              <a:buNone/>
            </a:pPr>
            <a:r>
              <a:rPr lang="zh-CN" altLang="en-US" sz="2800">
                <a:solidFill>
                  <a:srgbClr val="007400"/>
                </a:solidFill>
                <a:latin typeface="PingFangSC-Regular" charset="-122"/>
                <a:ea typeface="PingFangSC-Regular" charset="-122"/>
              </a:rPr>
              <a:t>	     </a:t>
            </a:r>
            <a:r>
              <a:rPr lang="zh-CN" altLang="mr-IN" sz="2800">
                <a:solidFill>
                  <a:srgbClr val="007400"/>
                </a:solidFill>
                <a:latin typeface="PingFangSC-Regular" charset="-122"/>
                <a:ea typeface="PingFangSC-Regular" charset="-122"/>
              </a:rPr>
              <a:t>函数的类型，</a:t>
            </a:r>
            <a:r>
              <a:rPr lang="mr-IN" altLang="zh-CN" sz="2800">
                <a:solidFill>
                  <a:srgbClr val="007400"/>
                </a:solidFill>
                <a:latin typeface="Ayuthaya" charset="-34"/>
                <a:ea typeface="PingFangSC-Regular" charset="-122"/>
              </a:rPr>
              <a:t>(</a:t>
            </a:r>
            <a:r>
              <a:rPr lang="zh-CN" altLang="mr-IN" sz="2800">
                <a:solidFill>
                  <a:srgbClr val="007400"/>
                </a:solidFill>
                <a:latin typeface="PingFangSC-Regular" charset="-122"/>
                <a:ea typeface="PingFangSC-Regular" charset="-122"/>
              </a:rPr>
              <a:t>返回值</a:t>
            </a:r>
            <a:r>
              <a:rPr lang="mr-IN" altLang="zh-CN" sz="2800">
                <a:solidFill>
                  <a:srgbClr val="007400"/>
                </a:solidFill>
                <a:latin typeface="Ayuthaya" charset="-34"/>
                <a:ea typeface="PingFangSC-Regular" charset="-122"/>
              </a:rPr>
              <a:t>+</a:t>
            </a:r>
            <a:r>
              <a:rPr lang="zh-CN" altLang="mr-IN" sz="2800">
                <a:solidFill>
                  <a:srgbClr val="007400"/>
                </a:solidFill>
                <a:latin typeface="PingFangSC-Regular" charset="-122"/>
                <a:ea typeface="PingFangSC-Regular" charset="-122"/>
              </a:rPr>
              <a:t>参数类型</a:t>
            </a:r>
            <a:r>
              <a:rPr lang="mr-IN" altLang="zh-CN" sz="2800">
                <a:solidFill>
                  <a:srgbClr val="007400"/>
                </a:solidFill>
                <a:latin typeface="Ayuthaya" charset="-34"/>
                <a:ea typeface="PingFangSC-Regular" charset="-122"/>
              </a:rPr>
              <a:t>)</a:t>
            </a:r>
            <a:r>
              <a:rPr lang="zh-CN" altLang="en-US" sz="2800">
                <a:solidFill>
                  <a:srgbClr val="007400"/>
                </a:solidFill>
                <a:latin typeface="Ayuthaya" charset="-34"/>
                <a:ea typeface="PingFangSC-Regular" charset="-122"/>
              </a:rPr>
              <a:t> </a:t>
            </a:r>
            <a:r>
              <a:rPr lang="mr-IN" altLang="zh-CN" sz="2800">
                <a:solidFill>
                  <a:srgbClr val="007400"/>
                </a:solidFill>
                <a:latin typeface="Ayuthaya" charset="-34"/>
                <a:ea typeface="PingFangSC-Regular" charset="-122"/>
              </a:rPr>
              <a:t>v </a:t>
            </a:r>
            <a:r>
              <a:rPr lang="zh-CN" altLang="mr-IN" sz="2800">
                <a:solidFill>
                  <a:srgbClr val="007400"/>
                </a:solidFill>
                <a:latin typeface="PingFangSC-Regular" charset="-122"/>
                <a:ea typeface="PingFangSC-Regular" charset="-122"/>
              </a:rPr>
              <a:t>指</a:t>
            </a:r>
            <a:r>
              <a:rPr lang="mr-IN" altLang="zh-CN" sz="2800">
                <a:solidFill>
                  <a:srgbClr val="007400"/>
                </a:solidFill>
                <a:latin typeface="Ayuthaya" charset="-34"/>
                <a:ea typeface="PingFangSC-Regular" charset="-122"/>
              </a:rPr>
              <a:t> void</a:t>
            </a:r>
            <a:r>
              <a:rPr lang="en-US" altLang="zh-CN" sz="2800">
                <a:solidFill>
                  <a:srgbClr val="007400"/>
                </a:solidFill>
                <a:latin typeface="Ayuthaya" charset="-34"/>
                <a:ea typeface="PingFangSC-Regular" charset="-122"/>
              </a:rPr>
              <a:t>,</a:t>
            </a:r>
            <a:r>
              <a:rPr lang="zh-CN" altLang="en-US" sz="2800">
                <a:solidFill>
                  <a:srgbClr val="007400"/>
                </a:solidFill>
                <a:latin typeface="Ayuthaya" charset="-34"/>
                <a:ea typeface="PingFangSC-Regular" charset="-122"/>
              </a:rPr>
              <a:t> </a:t>
            </a:r>
            <a:r>
              <a:rPr lang="mr-IN" altLang="zh-CN" sz="2800">
                <a:solidFill>
                  <a:srgbClr val="007400"/>
                </a:solidFill>
                <a:latin typeface="Ayuthaya" charset="-34"/>
                <a:ea typeface="PingFangSC-Regular" charset="-122"/>
              </a:rPr>
              <a:t>@ </a:t>
            </a:r>
            <a:r>
              <a:rPr lang="zh-CN" altLang="mr-IN" sz="2800">
                <a:solidFill>
                  <a:srgbClr val="007400"/>
                </a:solidFill>
                <a:latin typeface="PingFangSC-Regular" charset="-122"/>
                <a:ea typeface="PingFangSC-Regular" charset="-122"/>
              </a:rPr>
              <a:t>指</a:t>
            </a:r>
            <a:r>
              <a:rPr lang="mr-IN" altLang="zh-CN" sz="2800">
                <a:solidFill>
                  <a:srgbClr val="007400"/>
                </a:solidFill>
                <a:latin typeface="Ayuthaya" charset="-34"/>
                <a:ea typeface="PingFangSC-Regular" charset="-122"/>
              </a:rPr>
              <a:t> </a:t>
            </a:r>
            <a:r>
              <a:rPr lang="zh-CN" altLang="mr-IN" sz="2800">
                <a:solidFill>
                  <a:srgbClr val="007400"/>
                </a:solidFill>
                <a:latin typeface="PingFangSC-Regular" charset="-122"/>
                <a:ea typeface="PingFangSC-Regular" charset="-122"/>
              </a:rPr>
              <a:t>对象</a:t>
            </a:r>
            <a:r>
              <a:rPr lang="mr-IN" altLang="zh-CN" sz="2800">
                <a:solidFill>
                  <a:srgbClr val="007400"/>
                </a:solidFill>
                <a:latin typeface="Ayuthaya" charset="-34"/>
                <a:ea typeface="PingFangSC-Regular" charset="-122"/>
              </a:rPr>
              <a:t>-&gt;self</a:t>
            </a:r>
            <a:r>
              <a:rPr lang="en-US" altLang="zh-CN" sz="2800">
                <a:solidFill>
                  <a:srgbClr val="007400"/>
                </a:solidFill>
                <a:latin typeface="Ayuthaya" charset="-34"/>
                <a:ea typeface="PingFangSC-Regular" charset="-122"/>
              </a:rPr>
              <a:t>,</a:t>
            </a:r>
            <a:r>
              <a:rPr lang="zh-CN" altLang="en-US" sz="2800">
                <a:solidFill>
                  <a:srgbClr val="007400"/>
                </a:solidFill>
                <a:latin typeface="Ayuthaya" charset="-34"/>
                <a:ea typeface="PingFangSC-Regular" charset="-122"/>
              </a:rPr>
              <a:t> </a:t>
            </a:r>
            <a:r>
              <a:rPr lang="mr-IN" altLang="zh-CN" sz="2800">
                <a:solidFill>
                  <a:srgbClr val="007400"/>
                </a:solidFill>
                <a:latin typeface="Ayuthaya" charset="-34"/>
                <a:ea typeface="PingFangSC-Regular" charset="-122"/>
              </a:rPr>
              <a:t>: </a:t>
            </a:r>
            <a:r>
              <a:rPr lang="zh-CN" altLang="mr-IN" sz="2800">
                <a:solidFill>
                  <a:srgbClr val="007400"/>
                </a:solidFill>
                <a:latin typeface="PingFangSC-Regular" charset="-122"/>
                <a:ea typeface="PingFangSC-Regular" charset="-122"/>
              </a:rPr>
              <a:t>指</a:t>
            </a:r>
            <a:r>
              <a:rPr lang="mr-IN" altLang="zh-CN" sz="2800">
                <a:solidFill>
                  <a:srgbClr val="007400"/>
                </a:solidFill>
                <a:latin typeface="Ayuthaya" charset="-34"/>
                <a:ea typeface="PingFangSC-Regular" charset="-122"/>
              </a:rPr>
              <a:t> SEL-&gt;_cmd</a:t>
            </a:r>
            <a:r>
              <a:rPr lang="zh-CN" altLang="en-US" sz="2800">
                <a:solidFill>
                  <a:srgbClr val="007400"/>
                </a:solidFill>
                <a:latin typeface="Ayuthaya" charset="-34"/>
                <a:ea typeface="PingFangSC-Regular" charset="-122"/>
              </a:rPr>
              <a:t> </a:t>
            </a:r>
            <a:r>
              <a:rPr lang="mr-IN" altLang="zh-CN" sz="2800">
                <a:solidFill>
                  <a:srgbClr val="007400"/>
                </a:solidFill>
                <a:latin typeface="Ayuthaya" charset="-34"/>
                <a:ea typeface="PingFangSC-Regular" charset="-122"/>
              </a:rPr>
              <a:t>*</a:t>
            </a:r>
            <a:r>
              <a:rPr lang="en-US" altLang="zh-CN" sz="2800">
                <a:solidFill>
                  <a:srgbClr val="007400"/>
                </a:solidFill>
                <a:latin typeface="Ayuthaya" charset="-34"/>
                <a:ea typeface="PingFangSC-Regular" charset="-122"/>
              </a:rPr>
              <a:t>/</a:t>
            </a:r>
            <a:endParaRPr lang="zh-CN" altLang="en-US" sz="2800">
              <a:solidFill>
                <a:srgbClr val="007400"/>
              </a:solidFill>
              <a:latin typeface="Ayuthaya" charset="-34"/>
              <a:ea typeface="PingFangSC-Regular" charset="-122"/>
            </a:endParaRPr>
          </a:p>
          <a:p>
            <a:pPr marL="0" indent="0">
              <a:buNone/>
            </a:pPr>
            <a:r>
              <a:rPr lang="zh-CN" altLang="en-US" sz="2800">
                <a:solidFill>
                  <a:srgbClr val="000000"/>
                </a:solidFill>
                <a:latin typeface="Ayuthaya" charset="-34"/>
                <a:ea typeface="PingFangSC-Regular" charset="-122"/>
              </a:rPr>
              <a:t>	</a:t>
            </a:r>
            <a:r>
              <a:rPr lang="en-US" altLang="zh-CN" sz="2800">
                <a:solidFill>
                  <a:srgbClr val="000000"/>
                </a:solidFill>
                <a:latin typeface="Ayuthaya" charset="-34"/>
              </a:rPr>
              <a:t> </a:t>
            </a:r>
            <a:r>
              <a:rPr lang="zh-CN" altLang="en-US" sz="2800">
                <a:solidFill>
                  <a:srgbClr val="000000"/>
                </a:solidFill>
                <a:latin typeface="Ayuthaya" charset="-34"/>
              </a:rPr>
              <a:t>  </a:t>
            </a:r>
            <a:r>
              <a:rPr lang="en-US" altLang="zh-CN" sz="2800">
                <a:solidFill>
                  <a:srgbClr val="000000"/>
                </a:solidFill>
                <a:latin typeface="Ayuthaya" charset="-34"/>
              </a:rPr>
              <a:t>class_addMethod(</a:t>
            </a:r>
            <a:r>
              <a:rPr lang="en-US" altLang="zh-CN" sz="2800">
                <a:solidFill>
                  <a:srgbClr val="AA0D91"/>
                </a:solidFill>
                <a:latin typeface="Ayuthaya" charset="-34"/>
              </a:rPr>
              <a:t>self</a:t>
            </a:r>
            <a:r>
              <a:rPr lang="en-US" altLang="zh-CN" sz="2800">
                <a:solidFill>
                  <a:srgbClr val="000000"/>
                </a:solidFill>
                <a:latin typeface="Ayuthaya" charset="-34"/>
              </a:rPr>
              <a:t>, </a:t>
            </a:r>
            <a:r>
              <a:rPr lang="en-US" altLang="zh-CN" sz="2800">
                <a:solidFill>
                  <a:srgbClr val="AA0D91"/>
                </a:solidFill>
                <a:latin typeface="Ayuthaya" charset="-34"/>
              </a:rPr>
              <a:t>@selector</a:t>
            </a:r>
            <a:r>
              <a:rPr lang="en-US" altLang="zh-CN" sz="2800">
                <a:solidFill>
                  <a:srgbClr val="000000"/>
                </a:solidFill>
                <a:latin typeface="Ayuthaya" charset="-34"/>
              </a:rPr>
              <a:t>(method), my_method, </a:t>
            </a:r>
            <a:r>
              <a:rPr lang="en-US" altLang="zh-CN" sz="2800">
                <a:solidFill>
                  <a:srgbClr val="C41A16"/>
                </a:solidFill>
                <a:latin typeface="Ayuthaya" charset="-34"/>
              </a:rPr>
              <a:t>"v@:"</a:t>
            </a:r>
            <a:r>
              <a:rPr lang="en-US" altLang="zh-CN" sz="2800">
                <a:solidFill>
                  <a:srgbClr val="000000"/>
                </a:solidFill>
                <a:latin typeface="Ayuthaya" charset="-34"/>
              </a:rPr>
              <a:t>);</a:t>
            </a:r>
            <a:endParaRPr lang="zh-CN" altLang="en-US" sz="2800">
              <a:solidFill>
                <a:srgbClr val="000000"/>
              </a:solidFill>
              <a:latin typeface="Ayuthaya" charset="-34"/>
              <a:ea typeface="PingFangSC-Regular" charset="-122"/>
            </a:endParaRPr>
          </a:p>
          <a:p>
            <a:pPr marL="0" indent="0">
              <a:buNone/>
            </a:pPr>
            <a:r>
              <a:rPr lang="zh-CN" altLang="en-US" sz="2800">
                <a:solidFill>
                  <a:srgbClr val="000000"/>
                </a:solidFill>
                <a:latin typeface="Ayuthaya" charset="-34"/>
                <a:ea typeface="PingFangSC-Regular" charset="-122"/>
              </a:rPr>
              <a:t>	</a:t>
            </a:r>
            <a:r>
              <a:rPr lang="en-US" altLang="zh-CN" sz="2800">
                <a:solidFill>
                  <a:srgbClr val="000000"/>
                </a:solidFill>
                <a:latin typeface="Ayuthaya" charset="-34"/>
                <a:ea typeface="PingFangSC-Regular" charset="-122"/>
              </a:rPr>
              <a:t>}</a:t>
            </a:r>
            <a:endParaRPr lang="mr-IN" altLang="zh-CN" sz="2800">
              <a:solidFill>
                <a:srgbClr val="000000"/>
              </a:solidFill>
              <a:latin typeface="Ayuthaya" charset="-34"/>
              <a:ea typeface="PingFangSC-Regular" charset="-122"/>
            </a:endParaRPr>
          </a:p>
          <a:p>
            <a:pPr marL="0" indent="0">
              <a:buNone/>
            </a:pPr>
            <a:r>
              <a:rPr lang="en-US" altLang="zh-CN" sz="2800">
                <a:solidFill>
                  <a:srgbClr val="000000"/>
                </a:solidFill>
                <a:latin typeface="Ayuthaya" charset="-34"/>
                <a:ea typeface="PingFangSC-Regular" charset="-122"/>
              </a:rPr>
              <a:t>    </a:t>
            </a:r>
            <a:r>
              <a:rPr lang="en-US" altLang="zh-CN" sz="2800">
                <a:solidFill>
                  <a:srgbClr val="AA0D91"/>
                </a:solidFill>
                <a:latin typeface="Ayuthaya" charset="-34"/>
                <a:ea typeface="PingFangSC-Regular" charset="-122"/>
              </a:rPr>
              <a:t>return</a:t>
            </a:r>
            <a:r>
              <a:rPr lang="en-US" altLang="zh-CN" sz="2800">
                <a:solidFill>
                  <a:srgbClr val="000000"/>
                </a:solidFill>
                <a:latin typeface="Ayuthaya" charset="-34"/>
                <a:ea typeface="PingFangSC-Regular" charset="-122"/>
              </a:rPr>
              <a:t> [</a:t>
            </a:r>
            <a:r>
              <a:rPr lang="en-US" altLang="zh-CN" sz="2800">
                <a:solidFill>
                  <a:srgbClr val="AA0D91"/>
                </a:solidFill>
                <a:latin typeface="Ayuthaya" charset="-34"/>
                <a:ea typeface="PingFangSC-Regular" charset="-122"/>
              </a:rPr>
              <a:t>super</a:t>
            </a:r>
            <a:r>
              <a:rPr lang="en-US" altLang="zh-CN" sz="2800">
                <a:solidFill>
                  <a:srgbClr val="000000"/>
                </a:solidFill>
                <a:latin typeface="Ayuthaya" charset="-34"/>
                <a:ea typeface="PingFangSC-Regular" charset="-122"/>
              </a:rPr>
              <a:t> </a:t>
            </a:r>
            <a:r>
              <a:rPr lang="en-US" altLang="zh-CN" sz="2800">
                <a:solidFill>
                  <a:srgbClr val="2E0D6E"/>
                </a:solidFill>
                <a:latin typeface="Ayuthaya" charset="-34"/>
                <a:ea typeface="PingFangSC-Regular" charset="-122"/>
              </a:rPr>
              <a:t>resolveInstanceMethod</a:t>
            </a:r>
            <a:r>
              <a:rPr lang="en-US" altLang="zh-CN" sz="2800">
                <a:solidFill>
                  <a:srgbClr val="000000"/>
                </a:solidFill>
                <a:latin typeface="Ayuthaya" charset="-34"/>
                <a:ea typeface="PingFangSC-Regular" charset="-122"/>
              </a:rPr>
              <a:t>:sel];</a:t>
            </a:r>
          </a:p>
          <a:p>
            <a:pPr marL="0" indent="0">
              <a:buNone/>
            </a:pPr>
            <a:r>
              <a:rPr lang="en-US" altLang="zh-CN" sz="2800">
                <a:solidFill>
                  <a:srgbClr val="000000"/>
                </a:solidFill>
                <a:latin typeface="Ayuthaya" charset="-34"/>
                <a:ea typeface="PingFangSC-Regular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63906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0789"/>
          </a:xfrm>
        </p:spPr>
        <p:txBody>
          <a:bodyPr/>
          <a:lstStyle/>
          <a:p>
            <a:r>
              <a:rPr kumimoji="1" lang="en-US" altLang="zh-CN" b="1">
                <a:latin typeface="Ayuthaya" charset="-34"/>
                <a:ea typeface="Ayuthaya" charset="-34"/>
                <a:cs typeface="Ayuthaya" charset="-34"/>
              </a:rPr>
              <a:t>R</a:t>
            </a:r>
            <a:r>
              <a:rPr kumimoji="1" lang="en-US" altLang="zh-CN" b="1">
                <a:latin typeface="Ayuthaya" charset="-34"/>
                <a:ea typeface="Ayuthaya" charset="-34"/>
                <a:cs typeface="Ayuthaya" charset="-34"/>
              </a:rPr>
              <a:t>untime</a:t>
            </a:r>
            <a:r>
              <a:rPr kumimoji="1" lang="zh-CN" altLang="en-US" b="1">
                <a:latin typeface="Ayuthaya" charset="-34"/>
                <a:ea typeface="Ayuthaya" charset="-34"/>
                <a:cs typeface="Ayuthaya" charset="-34"/>
              </a:rPr>
              <a:t> </a:t>
            </a:r>
            <a:r>
              <a:rPr kumimoji="1" lang="zh-CN" altLang="en-US" b="1">
                <a:latin typeface="Heiti SC Light" charset="-122"/>
                <a:ea typeface="Heiti SC Light" charset="-122"/>
                <a:cs typeface="Heiti SC Light" charset="-122"/>
              </a:rPr>
              <a:t>作用</a:t>
            </a:r>
            <a:endParaRPr kumimoji="1" lang="zh-CN" altLang="en-US" b="1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677333" y="1260389"/>
            <a:ext cx="9887693" cy="5189838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kumimoji="1" lang="zh-CN" altLang="en-US" sz="2600">
                <a:solidFill>
                  <a:schemeClr val="accent2">
                    <a:lumMod val="75000"/>
                  </a:schemeClr>
                </a:solidFill>
                <a:latin typeface="Heiti SC Light" charset="-122"/>
                <a:ea typeface="Heiti SC Light" charset="-122"/>
                <a:cs typeface="Heiti SC Light" charset="-122"/>
              </a:rPr>
              <a:t>给分类添加属性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zh-CN" altLang="en-US" sz="1900">
                <a:latin typeface="Century Schoolbook" charset="0"/>
                <a:ea typeface="Century Schoolbook" charset="0"/>
                <a:cs typeface="Century Schoolbook" charset="0"/>
              </a:rPr>
              <a:t>使用场景</a:t>
            </a:r>
            <a:r>
              <a:rPr lang="en-US" altLang="zh-CN" sz="1900">
                <a:latin typeface="Century Schoolbook" charset="0"/>
                <a:ea typeface="Century Schoolbook" charset="0"/>
                <a:cs typeface="Century Schoolbook" charset="0"/>
              </a:rPr>
              <a:t>:</a:t>
            </a:r>
            <a:r>
              <a:rPr lang="zh-CN" altLang="en-US" sz="1900">
                <a:latin typeface="Century Schoolbook" charset="0"/>
                <a:ea typeface="Century Schoolbook" charset="0"/>
                <a:cs typeface="Century Schoolbook" charset="0"/>
              </a:rPr>
              <a:t> 系统自带的方法功能不够，给系统自带的方法扩展一些功能，并且保持原有的功能。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zh-CN" altLang="en-US" sz="1900">
                <a:latin typeface="Century Schoolbook" charset="0"/>
                <a:ea typeface="Century Schoolbook" charset="0"/>
                <a:cs typeface="Century Schoolbook" charset="0"/>
              </a:rPr>
              <a:t>	方式一</a:t>
            </a:r>
            <a:r>
              <a:rPr lang="en-US" altLang="zh-CN" sz="1900">
                <a:latin typeface="Century Schoolbook" charset="0"/>
                <a:ea typeface="Century Schoolbook" charset="0"/>
                <a:cs typeface="Century Schoolbook" charset="0"/>
              </a:rPr>
              <a:t>:</a:t>
            </a:r>
            <a:r>
              <a:rPr lang="zh-CN" altLang="en-US" sz="1900">
                <a:latin typeface="Century Schoolbook" charset="0"/>
                <a:ea typeface="Century Schoolbook" charset="0"/>
                <a:cs typeface="Century Schoolbook" charset="0"/>
              </a:rPr>
              <a:t> 继承系统的类，重写方法</a:t>
            </a:r>
            <a:r>
              <a:rPr lang="en-US" altLang="zh-CN" sz="1900">
                <a:latin typeface="Century Schoolbook" charset="0"/>
                <a:ea typeface="Century Schoolbook" charset="0"/>
                <a:cs typeface="Century Schoolbook" charset="0"/>
              </a:rPr>
              <a:t>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zh-CN" altLang="en-US" sz="1900">
                <a:latin typeface="Century Schoolbook" charset="0"/>
                <a:ea typeface="Century Schoolbook" charset="0"/>
                <a:cs typeface="Century Schoolbook" charset="0"/>
              </a:rPr>
              <a:t>	方式二</a:t>
            </a:r>
            <a:r>
              <a:rPr lang="en-US" altLang="zh-CN" sz="1900">
                <a:latin typeface="Century Schoolbook" charset="0"/>
                <a:ea typeface="Century Schoolbook" charset="0"/>
                <a:cs typeface="Century Schoolbook" charset="0"/>
              </a:rPr>
              <a:t>:</a:t>
            </a:r>
            <a:r>
              <a:rPr lang="zh-CN" altLang="en-US" sz="1900">
                <a:latin typeface="Century Schoolbook" charset="0"/>
                <a:ea typeface="Century Schoolbook" charset="0"/>
                <a:cs typeface="Century Schoolbook" charset="0"/>
              </a:rPr>
              <a:t> 使用</a:t>
            </a:r>
            <a:r>
              <a:rPr lang="en-US" altLang="zh-CN" sz="1900">
                <a:latin typeface="Century Schoolbook" charset="0"/>
                <a:ea typeface="Century Schoolbook" charset="0"/>
                <a:cs typeface="Century Schoolbook" charset="0"/>
              </a:rPr>
              <a:t>Runtime</a:t>
            </a:r>
            <a:r>
              <a:rPr lang="zh-CN" altLang="en-US" sz="1900">
                <a:latin typeface="Century Schoolbook" charset="0"/>
                <a:ea typeface="Century Schoolbook" charset="0"/>
                <a:cs typeface="Century Schoolbook" charset="0"/>
              </a:rPr>
              <a:t>，交换方法</a:t>
            </a:r>
            <a:r>
              <a:rPr lang="en-US" altLang="zh-CN" sz="1900">
                <a:latin typeface="Century Schoolbook" charset="0"/>
                <a:ea typeface="Century Schoolbook" charset="0"/>
                <a:cs typeface="Century Schoolbook" charset="0"/>
              </a:rPr>
              <a:t>.</a:t>
            </a:r>
            <a:endParaRPr kumimoji="1" lang="zh-CN" altLang="en-US" sz="2600">
              <a:solidFill>
                <a:schemeClr val="accent2">
                  <a:lumMod val="75000"/>
                </a:schemeClr>
              </a:solidFill>
              <a:latin typeface="Heiti SC Light" charset="-122"/>
              <a:ea typeface="Heiti SC Light" charset="-122"/>
              <a:cs typeface="Heiti SC Light" charset="-122"/>
            </a:endParaRPr>
          </a:p>
          <a:p>
            <a:pPr marL="0" indent="0">
              <a:lnSpc>
                <a:spcPct val="160000"/>
              </a:lnSpc>
              <a:spcAft>
                <a:spcPts val="1000"/>
              </a:spcAft>
              <a:buNone/>
            </a:pPr>
            <a:r>
              <a:rPr lang="en-US" altLang="zh-CN">
                <a:solidFill>
                  <a:srgbClr val="643820"/>
                </a:solidFill>
                <a:latin typeface="Ayuthaya" charset="-34"/>
              </a:rPr>
              <a:t>#import </a:t>
            </a:r>
            <a:r>
              <a:rPr lang="en-US" altLang="zh-CN">
                <a:solidFill>
                  <a:srgbClr val="C41A16"/>
                </a:solidFill>
                <a:latin typeface="Ayuthaya" charset="-34"/>
              </a:rPr>
              <a:t>&lt;objc/runtime.h&gt;</a:t>
            </a:r>
            <a:endParaRPr lang="zh-CN" altLang="en-US">
              <a:solidFill>
                <a:srgbClr val="C41A16"/>
              </a:solidFill>
              <a:latin typeface="Ayuthaya" charset="-34"/>
            </a:endParaRPr>
          </a:p>
          <a:p>
            <a:pPr marL="0" indent="0">
              <a:buNone/>
            </a:pPr>
            <a:r>
              <a:rPr lang="en-US" altLang="zh-CN">
                <a:solidFill>
                  <a:srgbClr val="000000"/>
                </a:solidFill>
                <a:latin typeface="Ayuthaya" charset="-34"/>
              </a:rPr>
              <a:t>+ (</a:t>
            </a:r>
            <a:r>
              <a:rPr lang="en-US" altLang="zh-CN">
                <a:solidFill>
                  <a:srgbClr val="AA0D91"/>
                </a:solidFill>
                <a:latin typeface="Ayuthaya" charset="-34"/>
              </a:rPr>
              <a:t>void</a:t>
            </a:r>
            <a:r>
              <a:rPr lang="en-US" altLang="zh-CN">
                <a:solidFill>
                  <a:srgbClr val="000000"/>
                </a:solidFill>
                <a:latin typeface="Ayuthaya" charset="-34"/>
              </a:rPr>
              <a:t>)load {</a:t>
            </a:r>
          </a:p>
          <a:p>
            <a:pPr marL="0" indent="0">
              <a:buNone/>
            </a:pPr>
            <a:r>
              <a:rPr lang="en-US" altLang="zh-CN">
                <a:solidFill>
                  <a:srgbClr val="000000"/>
                </a:solidFill>
                <a:latin typeface="Ayuthaya" charset="-34"/>
              </a:rPr>
              <a:t>    </a:t>
            </a:r>
            <a:r>
              <a:rPr lang="en-US" altLang="zh-CN">
                <a:solidFill>
                  <a:srgbClr val="643820"/>
                </a:solidFill>
                <a:latin typeface="Ayuthaya" charset="-34"/>
              </a:rPr>
              <a:t>OBJC_EXPORT</a:t>
            </a:r>
            <a:r>
              <a:rPr lang="en-US" altLang="zh-CN">
                <a:solidFill>
                  <a:srgbClr val="000000"/>
                </a:solidFill>
                <a:latin typeface="Ayuthaya" charset="-34"/>
              </a:rPr>
              <a:t> </a:t>
            </a:r>
            <a:r>
              <a:rPr lang="en-US" altLang="zh-CN">
                <a:solidFill>
                  <a:srgbClr val="5C2699"/>
                </a:solidFill>
                <a:latin typeface="Ayuthaya" charset="-34"/>
              </a:rPr>
              <a:t>Method</a:t>
            </a:r>
            <a:r>
              <a:rPr lang="en-US" altLang="zh-CN">
                <a:solidFill>
                  <a:srgbClr val="000000"/>
                </a:solidFill>
                <a:latin typeface="Ayuthaya" charset="-34"/>
              </a:rPr>
              <a:t> class_getClassMethod(Class cls, </a:t>
            </a:r>
            <a:r>
              <a:rPr lang="en-US" altLang="zh-CN">
                <a:solidFill>
                  <a:srgbClr val="AA0D91"/>
                </a:solidFill>
                <a:latin typeface="Ayuthaya" charset="-34"/>
              </a:rPr>
              <a:t>SEL</a:t>
            </a:r>
            <a:r>
              <a:rPr lang="en-US" altLang="zh-CN">
                <a:solidFill>
                  <a:srgbClr val="000000"/>
                </a:solidFill>
                <a:latin typeface="Ayuthaya" charset="-34"/>
              </a:rPr>
              <a:t> name);</a:t>
            </a:r>
          </a:p>
          <a:p>
            <a:pPr marL="0" indent="0">
              <a:buNone/>
            </a:pPr>
            <a:r>
              <a:rPr lang="en-US" altLang="zh-CN">
                <a:solidFill>
                  <a:srgbClr val="000000"/>
                </a:solidFill>
                <a:latin typeface="Ayuthaya" charset="-34"/>
              </a:rPr>
              <a:t>    </a:t>
            </a:r>
            <a:r>
              <a:rPr lang="en-US" altLang="zh-CN">
                <a:solidFill>
                  <a:srgbClr val="643820"/>
                </a:solidFill>
                <a:latin typeface="Ayuthaya" charset="-34"/>
              </a:rPr>
              <a:t>OBJC_EXPORT</a:t>
            </a:r>
            <a:r>
              <a:rPr lang="en-US" altLang="zh-CN">
                <a:solidFill>
                  <a:srgbClr val="000000"/>
                </a:solidFill>
                <a:latin typeface="Ayuthaya" charset="-34"/>
              </a:rPr>
              <a:t> </a:t>
            </a:r>
            <a:r>
              <a:rPr lang="en-US" altLang="zh-CN">
                <a:solidFill>
                  <a:srgbClr val="5C2699"/>
                </a:solidFill>
                <a:latin typeface="Ayuthaya" charset="-34"/>
              </a:rPr>
              <a:t>Method</a:t>
            </a:r>
            <a:r>
              <a:rPr lang="en-US" altLang="zh-CN">
                <a:solidFill>
                  <a:srgbClr val="000000"/>
                </a:solidFill>
                <a:latin typeface="Ayuthaya" charset="-34"/>
              </a:rPr>
              <a:t> class_getInstanceMethod(Class cls, </a:t>
            </a:r>
            <a:r>
              <a:rPr lang="en-US" altLang="zh-CN">
                <a:solidFill>
                  <a:srgbClr val="AA0D91"/>
                </a:solidFill>
                <a:latin typeface="Ayuthaya" charset="-34"/>
              </a:rPr>
              <a:t>SEL</a:t>
            </a:r>
            <a:r>
              <a:rPr lang="en-US" altLang="zh-CN">
                <a:solidFill>
                  <a:srgbClr val="000000"/>
                </a:solidFill>
                <a:latin typeface="Ayuthaya" charset="-34"/>
              </a:rPr>
              <a:t> name);</a:t>
            </a:r>
          </a:p>
          <a:p>
            <a:pPr marL="0" indent="0">
              <a:buNone/>
            </a:pPr>
            <a:r>
              <a:rPr lang="mr-IN" altLang="zh-CN">
                <a:solidFill>
                  <a:srgbClr val="000000"/>
                </a:solidFill>
                <a:latin typeface="Ayuthaya" charset="-34"/>
              </a:rPr>
              <a:t>    </a:t>
            </a:r>
          </a:p>
          <a:p>
            <a:pPr marL="0" indent="0">
              <a:buNone/>
            </a:pPr>
            <a:r>
              <a:rPr lang="en-US" altLang="zh-CN">
                <a:solidFill>
                  <a:srgbClr val="000000"/>
                </a:solidFill>
                <a:latin typeface="Ayuthaya" charset="-34"/>
              </a:rPr>
              <a:t>    </a:t>
            </a:r>
            <a:r>
              <a:rPr lang="en-US" altLang="zh-CN">
                <a:solidFill>
                  <a:srgbClr val="643820"/>
                </a:solidFill>
                <a:latin typeface="Ayuthaya" charset="-34"/>
              </a:rPr>
              <a:t>OBJC_EXPORT</a:t>
            </a:r>
            <a:r>
              <a:rPr lang="en-US" altLang="zh-CN">
                <a:solidFill>
                  <a:srgbClr val="000000"/>
                </a:solidFill>
                <a:latin typeface="Ayuthaya" charset="-34"/>
              </a:rPr>
              <a:t> </a:t>
            </a:r>
            <a:r>
              <a:rPr lang="en-US" altLang="zh-CN">
                <a:solidFill>
                  <a:srgbClr val="AA0D91"/>
                </a:solidFill>
                <a:latin typeface="Ayuthaya" charset="-34"/>
              </a:rPr>
              <a:t>void</a:t>
            </a:r>
            <a:r>
              <a:rPr lang="en-US" altLang="zh-CN">
                <a:solidFill>
                  <a:srgbClr val="000000"/>
                </a:solidFill>
                <a:latin typeface="Ayuthaya" charset="-34"/>
              </a:rPr>
              <a:t> method_exchangeImplementations(</a:t>
            </a:r>
            <a:r>
              <a:rPr lang="en-US" altLang="zh-CN">
                <a:solidFill>
                  <a:srgbClr val="5C2699"/>
                </a:solidFill>
                <a:latin typeface="Ayuthaya" charset="-34"/>
              </a:rPr>
              <a:t>Method</a:t>
            </a:r>
            <a:r>
              <a:rPr lang="en-US" altLang="zh-CN">
                <a:solidFill>
                  <a:srgbClr val="000000"/>
                </a:solidFill>
                <a:latin typeface="Ayuthaya" charset="-34"/>
              </a:rPr>
              <a:t> m1, </a:t>
            </a:r>
            <a:r>
              <a:rPr lang="en-US" altLang="zh-CN">
                <a:solidFill>
                  <a:srgbClr val="5C2699"/>
                </a:solidFill>
                <a:latin typeface="Ayuthaya" charset="-34"/>
              </a:rPr>
              <a:t>Method</a:t>
            </a:r>
            <a:r>
              <a:rPr lang="en-US" altLang="zh-CN">
                <a:solidFill>
                  <a:srgbClr val="000000"/>
                </a:solidFill>
                <a:latin typeface="Ayuthaya" charset="-34"/>
              </a:rPr>
              <a:t> m2);</a:t>
            </a:r>
          </a:p>
          <a:p>
            <a:pPr marL="0" indent="0">
              <a:buNone/>
            </a:pPr>
            <a:r>
              <a:rPr lang="en-US" altLang="zh-CN">
                <a:solidFill>
                  <a:srgbClr val="000000"/>
                </a:solidFill>
                <a:latin typeface="Ayuthaya" charset="-34"/>
              </a:rPr>
              <a:t>}</a:t>
            </a:r>
            <a:endParaRPr lang="zh-CN" altLang="en-US">
              <a:solidFill>
                <a:schemeClr val="bg1">
                  <a:lumMod val="50000"/>
                </a:schemeClr>
              </a:solidFill>
              <a:latin typeface="Heiti SC Light" charset="-122"/>
              <a:ea typeface="Heiti SC Light" charset="-122"/>
              <a:cs typeface="Heiti SC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01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2000"/>
          </a:xfrm>
        </p:spPr>
        <p:txBody>
          <a:bodyPr>
            <a:normAutofit/>
          </a:bodyPr>
          <a:lstStyle/>
          <a:p>
            <a:r>
              <a:rPr kumimoji="1" lang="en-US" altLang="zh-CN"/>
              <a:t>Runtime</a:t>
            </a:r>
            <a:r>
              <a:rPr kumimoji="1" lang="zh-CN" altLang="en-US"/>
              <a:t> </a:t>
            </a:r>
            <a:r>
              <a:rPr kumimoji="1" lang="zh-CN" altLang="en-US"/>
              <a:t>方法整理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482813"/>
            <a:ext cx="10394320" cy="5299959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zh-CN" altLang="en-US" sz="2100">
                <a:solidFill>
                  <a:schemeClr val="tx1"/>
                </a:solidFill>
                <a:effectLst/>
                <a:latin typeface="Ayuthaya" charset="-34"/>
                <a:ea typeface="Ayuthaya" charset="-34"/>
                <a:cs typeface="Ayuthaya" charset="-34"/>
              </a:rPr>
              <a:t>获取</a:t>
            </a:r>
            <a:r>
              <a:rPr lang="zh-CN" altLang="en-US" sz="2100">
                <a:solidFill>
                  <a:schemeClr val="tx1"/>
                </a:solidFill>
                <a:effectLst/>
                <a:latin typeface="Ayuthaya" charset="-34"/>
                <a:ea typeface="Ayuthaya" charset="-34"/>
                <a:cs typeface="Ayuthaya" charset="-34"/>
              </a:rPr>
              <a:t> </a:t>
            </a:r>
            <a:r>
              <a:rPr lang="en-US" altLang="zh-CN" sz="2100">
                <a:solidFill>
                  <a:schemeClr val="tx1"/>
                </a:solidFill>
                <a:effectLst/>
                <a:latin typeface="Ayuthaya" charset="-34"/>
                <a:ea typeface="Ayuthaya" charset="-34"/>
                <a:cs typeface="Ayuthaya" charset="-34"/>
              </a:rPr>
              <a:t>aClass </a:t>
            </a:r>
            <a:r>
              <a:rPr lang="zh-CN" altLang="en-US" sz="2100">
                <a:solidFill>
                  <a:schemeClr val="tx1"/>
                </a:solidFill>
                <a:effectLst/>
                <a:latin typeface="Ayuthaya" charset="-34"/>
                <a:ea typeface="Ayuthaya" charset="-34"/>
                <a:cs typeface="Ayuthaya" charset="-34"/>
              </a:rPr>
              <a:t>类的所有成员属性</a:t>
            </a:r>
            <a:r>
              <a:rPr lang="en-US" altLang="zh-CN" sz="2100">
                <a:solidFill>
                  <a:schemeClr val="tx1"/>
                </a:solidFill>
                <a:effectLst/>
                <a:latin typeface="Ayuthaya" charset="-34"/>
                <a:ea typeface="Ayuthaya" charset="-34"/>
                <a:cs typeface="Ayuthaya" charset="-34"/>
              </a:rPr>
              <a:t>(@property</a:t>
            </a:r>
            <a:r>
              <a:rPr lang="zh-CN" altLang="en-US" sz="2100">
                <a:solidFill>
                  <a:schemeClr val="tx1"/>
                </a:solidFill>
                <a:effectLst/>
                <a:latin typeface="Ayuthaya" charset="-34"/>
                <a:ea typeface="Ayuthaya" charset="-34"/>
                <a:cs typeface="Ayuthaya" charset="-34"/>
              </a:rPr>
              <a:t>修饰的</a:t>
            </a:r>
            <a:r>
              <a:rPr lang="en-US" altLang="zh-CN" sz="2100">
                <a:solidFill>
                  <a:schemeClr val="tx1"/>
                </a:solidFill>
                <a:effectLst/>
                <a:latin typeface="Ayuthaya" charset="-34"/>
                <a:ea typeface="Ayuthaya" charset="-34"/>
                <a:cs typeface="Ayuthaya" charset="-34"/>
              </a:rPr>
              <a:t>)</a:t>
            </a:r>
            <a:r>
              <a:rPr lang="zh-CN" altLang="en-US" sz="2100">
                <a:solidFill>
                  <a:schemeClr val="tx1"/>
                </a:solidFill>
                <a:effectLst/>
                <a:latin typeface="Ayuthaya" charset="-34"/>
                <a:ea typeface="Ayuthaya" charset="-34"/>
                <a:cs typeface="Ayuthaya" charset="-34"/>
              </a:rPr>
              <a:t>和变量和其对应的数据类型</a:t>
            </a:r>
            <a:endParaRPr lang="zh-CN" altLang="en-US" sz="2100">
              <a:solidFill>
                <a:schemeClr val="tx1"/>
              </a:solidFill>
              <a:latin typeface="Ayuthaya" charset="-34"/>
              <a:ea typeface="Ayuthaya" charset="-34"/>
              <a:cs typeface="Ayuthaya" charset="-34"/>
            </a:endParaRPr>
          </a:p>
          <a:p>
            <a:pPr marL="0" indent="0">
              <a:buNone/>
            </a:pPr>
            <a:endParaRPr lang="zh-CN" altLang="en-US">
              <a:solidFill>
                <a:srgbClr val="000000"/>
              </a:solidFill>
              <a:latin typeface="Ayuthaya" charset="-34"/>
            </a:endParaRPr>
          </a:p>
          <a:p>
            <a:pPr marL="0" indent="0">
              <a:buNone/>
            </a:pPr>
            <a:r>
              <a:rPr lang="en-US" altLang="zh-CN">
                <a:solidFill>
                  <a:srgbClr val="000000"/>
                </a:solidFill>
                <a:latin typeface="Ayuthaya" charset="-34"/>
              </a:rPr>
              <a:t>+ (</a:t>
            </a:r>
            <a:r>
              <a:rPr lang="en-US" altLang="zh-CN">
                <a:solidFill>
                  <a:srgbClr val="AA0D91"/>
                </a:solidFill>
                <a:latin typeface="Ayuthaya" charset="-34"/>
              </a:rPr>
              <a:t>void</a:t>
            </a:r>
            <a:r>
              <a:rPr lang="en-US" altLang="zh-CN">
                <a:solidFill>
                  <a:srgbClr val="000000"/>
                </a:solidFill>
                <a:latin typeface="Ayuthaya" charset="-34"/>
              </a:rPr>
              <a:t>)classIvarList:(Class)aClass</a:t>
            </a:r>
            <a:r>
              <a:rPr lang="zh-CN" altLang="en-US">
                <a:solidFill>
                  <a:srgbClr val="000000"/>
                </a:solidFill>
                <a:latin typeface="Ayuthaya" charset="-34"/>
              </a:rPr>
              <a:t> </a:t>
            </a:r>
            <a:r>
              <a:rPr lang="en-US" altLang="zh-CN">
                <a:solidFill>
                  <a:srgbClr val="000000"/>
                </a:solidFill>
                <a:latin typeface="Ayuthaya" charset="-34"/>
              </a:rPr>
              <a:t>{</a:t>
            </a:r>
          </a:p>
          <a:p>
            <a:pPr marL="0" indent="0">
              <a:buNone/>
            </a:pPr>
            <a:r>
              <a:rPr lang="en-US" altLang="zh-CN">
                <a:solidFill>
                  <a:srgbClr val="000000"/>
                </a:solidFill>
                <a:latin typeface="Ayuthaya" charset="-34"/>
              </a:rPr>
              <a:t>    </a:t>
            </a:r>
            <a:r>
              <a:rPr lang="en-US" altLang="zh-CN">
                <a:solidFill>
                  <a:srgbClr val="5C2699"/>
                </a:solidFill>
                <a:latin typeface="Ayuthaya" charset="-34"/>
              </a:rPr>
              <a:t>u_int</a:t>
            </a:r>
            <a:r>
              <a:rPr lang="en-US" altLang="zh-CN">
                <a:solidFill>
                  <a:srgbClr val="000000"/>
                </a:solidFill>
                <a:latin typeface="Ayuthaya" charset="-34"/>
              </a:rPr>
              <a:t> count;</a:t>
            </a:r>
            <a:endParaRPr lang="mr-IN" altLang="zh-CN">
              <a:solidFill>
                <a:srgbClr val="000000"/>
              </a:solidFill>
              <a:latin typeface="Ayuthaya" charset="-34"/>
            </a:endParaRPr>
          </a:p>
          <a:p>
            <a:pPr marL="0" indent="0">
              <a:buNone/>
            </a:pPr>
            <a:r>
              <a:rPr lang="en-US" altLang="zh-CN">
                <a:solidFill>
                  <a:srgbClr val="000000"/>
                </a:solidFill>
                <a:latin typeface="Ayuthaya" charset="-34"/>
              </a:rPr>
              <a:t>    </a:t>
            </a:r>
            <a:r>
              <a:rPr lang="en-US" altLang="zh-CN">
                <a:solidFill>
                  <a:srgbClr val="5C2699"/>
                </a:solidFill>
                <a:latin typeface="Ayuthaya" charset="-34"/>
              </a:rPr>
              <a:t>Ivar</a:t>
            </a:r>
            <a:r>
              <a:rPr lang="en-US" altLang="zh-CN">
                <a:solidFill>
                  <a:srgbClr val="000000"/>
                </a:solidFill>
                <a:latin typeface="Ayuthaya" charset="-34"/>
              </a:rPr>
              <a:t> * ivars = </a:t>
            </a:r>
            <a:r>
              <a:rPr lang="en-US" altLang="zh-CN">
                <a:solidFill>
                  <a:srgbClr val="2E0D6E"/>
                </a:solidFill>
                <a:latin typeface="Ayuthaya" charset="-34"/>
              </a:rPr>
              <a:t>class_copyIvarList</a:t>
            </a:r>
            <a:r>
              <a:rPr lang="en-US" altLang="zh-CN">
                <a:solidFill>
                  <a:srgbClr val="000000"/>
                </a:solidFill>
                <a:latin typeface="Ayuthaya" charset="-34"/>
              </a:rPr>
              <a:t>(aClass, &amp;count);</a:t>
            </a:r>
            <a:endParaRPr lang="mr-IN" altLang="zh-CN">
              <a:solidFill>
                <a:srgbClr val="000000"/>
              </a:solidFill>
              <a:latin typeface="Ayuthaya" charset="-34"/>
            </a:endParaRPr>
          </a:p>
          <a:p>
            <a:pPr marL="0" indent="0">
              <a:buNone/>
            </a:pPr>
            <a:r>
              <a:rPr lang="en-US" altLang="zh-CN">
                <a:solidFill>
                  <a:srgbClr val="000000"/>
                </a:solidFill>
                <a:latin typeface="Ayuthaya" charset="-34"/>
              </a:rPr>
              <a:t>    </a:t>
            </a:r>
            <a:r>
              <a:rPr lang="en-US" altLang="zh-CN">
                <a:solidFill>
                  <a:srgbClr val="2E0D6E"/>
                </a:solidFill>
                <a:latin typeface="Ayuthaya" charset="-34"/>
              </a:rPr>
              <a:t>NSLog</a:t>
            </a:r>
            <a:r>
              <a:rPr lang="en-US" altLang="zh-CN">
                <a:solidFill>
                  <a:srgbClr val="000000"/>
                </a:solidFill>
                <a:latin typeface="Ayuthaya" charset="-34"/>
              </a:rPr>
              <a:t>(</a:t>
            </a:r>
            <a:r>
              <a:rPr lang="en-US" altLang="zh-CN">
                <a:solidFill>
                  <a:srgbClr val="C41A16"/>
                </a:solidFill>
                <a:latin typeface="Ayuthaya" charset="-34"/>
              </a:rPr>
              <a:t>@"Class's name: %@, Ivar's count: %d\n\n"</a:t>
            </a:r>
            <a:r>
              <a:rPr lang="en-US" altLang="zh-CN">
                <a:solidFill>
                  <a:srgbClr val="000000"/>
                </a:solidFill>
                <a:latin typeface="Ayuthaya" charset="-34"/>
              </a:rPr>
              <a:t>, </a:t>
            </a:r>
            <a:r>
              <a:rPr lang="en-US" altLang="zh-CN">
                <a:solidFill>
                  <a:srgbClr val="2E0D6E"/>
                </a:solidFill>
                <a:latin typeface="Ayuthaya" charset="-34"/>
              </a:rPr>
              <a:t>NSStringFromClass</a:t>
            </a:r>
            <a:r>
              <a:rPr lang="en-US" altLang="zh-CN">
                <a:solidFill>
                  <a:srgbClr val="000000"/>
                </a:solidFill>
                <a:latin typeface="Ayuthaya" charset="-34"/>
              </a:rPr>
              <a:t>(aClass), count);</a:t>
            </a:r>
            <a:endParaRPr lang="mr-IN" altLang="zh-CN">
              <a:solidFill>
                <a:srgbClr val="000000"/>
              </a:solidFill>
              <a:latin typeface="Ayuthaya" charset="-34"/>
            </a:endParaRPr>
          </a:p>
          <a:p>
            <a:pPr marL="0" indent="0">
              <a:buNone/>
            </a:pPr>
            <a:r>
              <a:rPr lang="mr-IN" altLang="zh-CN">
                <a:solidFill>
                  <a:srgbClr val="000000"/>
                </a:solidFill>
                <a:latin typeface="Ayuthaya" charset="-34"/>
              </a:rPr>
              <a:t>    </a:t>
            </a:r>
            <a:r>
              <a:rPr lang="zh-CN" altLang="en-US">
                <a:solidFill>
                  <a:srgbClr val="000000"/>
                </a:solidFill>
                <a:latin typeface="Ayuthaya" charset="-34"/>
              </a:rPr>
              <a:t>  </a:t>
            </a:r>
            <a:r>
              <a:rPr lang="mr-IN" altLang="zh-CN">
                <a:solidFill>
                  <a:srgbClr val="AA0D91"/>
                </a:solidFill>
                <a:latin typeface="Ayuthaya" charset="-34"/>
              </a:rPr>
              <a:t>for</a:t>
            </a:r>
            <a:r>
              <a:rPr lang="mr-IN" altLang="zh-CN">
                <a:solidFill>
                  <a:srgbClr val="000000"/>
                </a:solidFill>
                <a:latin typeface="Ayuthaya" charset="-34"/>
              </a:rPr>
              <a:t> </a:t>
            </a:r>
            <a:r>
              <a:rPr lang="en-US" altLang="zh-CN">
                <a:solidFill>
                  <a:srgbClr val="000000"/>
                </a:solidFill>
                <a:latin typeface="Ayuthaya" charset="-34"/>
              </a:rPr>
              <a:t>(</a:t>
            </a:r>
            <a:r>
              <a:rPr lang="mr-IN" altLang="zh-CN">
                <a:solidFill>
                  <a:srgbClr val="AA0D91"/>
                </a:solidFill>
                <a:latin typeface="Ayuthaya" charset="-34"/>
              </a:rPr>
              <a:t>int</a:t>
            </a:r>
            <a:r>
              <a:rPr lang="mr-IN" altLang="zh-CN">
                <a:solidFill>
                  <a:srgbClr val="000000"/>
                </a:solidFill>
                <a:latin typeface="Ayuthaya" charset="-34"/>
              </a:rPr>
              <a:t> i = </a:t>
            </a:r>
            <a:r>
              <a:rPr lang="mr-IN" altLang="zh-CN">
                <a:solidFill>
                  <a:srgbClr val="1C00CF"/>
                </a:solidFill>
                <a:latin typeface="Ayuthaya" charset="-34"/>
              </a:rPr>
              <a:t>0</a:t>
            </a:r>
            <a:r>
              <a:rPr lang="mr-IN" altLang="zh-CN">
                <a:solidFill>
                  <a:srgbClr val="000000"/>
                </a:solidFill>
                <a:latin typeface="Ayuthaya" charset="-34"/>
              </a:rPr>
              <a:t>; i &lt; count; i++)</a:t>
            </a:r>
            <a:r>
              <a:rPr lang="zh-CN" altLang="en-US">
                <a:solidFill>
                  <a:srgbClr val="000000"/>
                </a:solidFill>
                <a:latin typeface="Ayuthaya" charset="-34"/>
              </a:rPr>
              <a:t> </a:t>
            </a:r>
            <a:r>
              <a:rPr lang="en-US" altLang="zh-CN">
                <a:solidFill>
                  <a:srgbClr val="000000"/>
                </a:solidFill>
                <a:latin typeface="Ayuthaya" charset="-34"/>
              </a:rPr>
              <a:t>{</a:t>
            </a:r>
            <a:endParaRPr lang="mr-IN" altLang="zh-CN">
              <a:solidFill>
                <a:srgbClr val="000000"/>
              </a:solidFill>
              <a:latin typeface="Ayuthaya" charset="-34"/>
            </a:endParaRPr>
          </a:p>
          <a:p>
            <a:pPr marL="0" indent="0">
              <a:buNone/>
            </a:pPr>
            <a:r>
              <a:rPr lang="mr-IN" altLang="zh-CN">
                <a:solidFill>
                  <a:srgbClr val="000000"/>
                </a:solidFill>
                <a:latin typeface="Ayuthaya" charset="-34"/>
              </a:rPr>
              <a:t>        </a:t>
            </a:r>
            <a:r>
              <a:rPr lang="zh-CN" altLang="en-US">
                <a:solidFill>
                  <a:srgbClr val="000000"/>
                </a:solidFill>
                <a:latin typeface="Ayuthaya" charset="-34"/>
              </a:rPr>
              <a:t>		</a:t>
            </a:r>
            <a:r>
              <a:rPr lang="mr-IN" altLang="zh-CN">
                <a:solidFill>
                  <a:srgbClr val="5C2699"/>
                </a:solidFill>
                <a:latin typeface="Ayuthaya" charset="-34"/>
              </a:rPr>
              <a:t>Ivar</a:t>
            </a:r>
            <a:r>
              <a:rPr lang="mr-IN" altLang="zh-CN">
                <a:solidFill>
                  <a:srgbClr val="000000"/>
                </a:solidFill>
                <a:latin typeface="Ayuthaya" charset="-34"/>
              </a:rPr>
              <a:t> ivar = ivars[i];</a:t>
            </a:r>
          </a:p>
          <a:p>
            <a:pPr marL="0" indent="0">
              <a:buNone/>
            </a:pPr>
            <a:r>
              <a:rPr lang="en-US" altLang="zh-CN">
                <a:solidFill>
                  <a:srgbClr val="000000"/>
                </a:solidFill>
                <a:latin typeface="Ayuthaya" charset="-34"/>
              </a:rPr>
              <a:t>       </a:t>
            </a:r>
            <a:r>
              <a:rPr lang="zh-CN" altLang="en-US">
                <a:solidFill>
                  <a:srgbClr val="000000"/>
                </a:solidFill>
                <a:latin typeface="Ayuthaya" charset="-34"/>
              </a:rPr>
              <a:t>	</a:t>
            </a:r>
            <a:r>
              <a:rPr lang="en-US" altLang="zh-CN">
                <a:solidFill>
                  <a:srgbClr val="5C2699"/>
                </a:solidFill>
                <a:latin typeface="Ayuthaya" charset="-34"/>
              </a:rPr>
              <a:t>NSString</a:t>
            </a:r>
            <a:r>
              <a:rPr lang="en-US" altLang="zh-CN">
                <a:solidFill>
                  <a:srgbClr val="000000"/>
                </a:solidFill>
                <a:latin typeface="Ayuthaya" charset="-34"/>
              </a:rPr>
              <a:t> * ivar_name = [</a:t>
            </a:r>
            <a:r>
              <a:rPr lang="en-US" altLang="zh-CN">
                <a:solidFill>
                  <a:srgbClr val="5C2699"/>
                </a:solidFill>
                <a:latin typeface="Ayuthaya" charset="-34"/>
              </a:rPr>
              <a:t>NSString</a:t>
            </a:r>
            <a:r>
              <a:rPr lang="en-US" altLang="zh-CN">
                <a:solidFill>
                  <a:srgbClr val="000000"/>
                </a:solidFill>
                <a:latin typeface="Ayuthaya" charset="-34"/>
              </a:rPr>
              <a:t> </a:t>
            </a:r>
            <a:r>
              <a:rPr lang="en-US" altLang="zh-CN">
                <a:solidFill>
                  <a:srgbClr val="2E0D6E"/>
                </a:solidFill>
                <a:latin typeface="Ayuthaya" charset="-34"/>
              </a:rPr>
              <a:t>stringWithUTF8String</a:t>
            </a:r>
            <a:r>
              <a:rPr lang="en-US" altLang="zh-CN">
                <a:solidFill>
                  <a:srgbClr val="000000"/>
                </a:solidFill>
                <a:latin typeface="Ayuthaya" charset="-34"/>
              </a:rPr>
              <a:t>:</a:t>
            </a:r>
            <a:r>
              <a:rPr lang="en-US" altLang="zh-CN">
                <a:solidFill>
                  <a:srgbClr val="2E0D6E"/>
                </a:solidFill>
                <a:latin typeface="Ayuthaya" charset="-34"/>
              </a:rPr>
              <a:t>ivar_getName</a:t>
            </a:r>
            <a:r>
              <a:rPr lang="en-US" altLang="zh-CN">
                <a:solidFill>
                  <a:srgbClr val="000000"/>
                </a:solidFill>
                <a:latin typeface="Ayuthaya" charset="-34"/>
              </a:rPr>
              <a:t>(ivar)];</a:t>
            </a:r>
          </a:p>
          <a:p>
            <a:pPr marL="0" indent="0">
              <a:buNone/>
            </a:pPr>
            <a:r>
              <a:rPr lang="en-US" altLang="zh-CN">
                <a:solidFill>
                  <a:srgbClr val="000000"/>
                </a:solidFill>
                <a:latin typeface="Ayuthaya" charset="-34"/>
              </a:rPr>
              <a:t>       </a:t>
            </a:r>
            <a:r>
              <a:rPr lang="zh-CN" altLang="en-US">
                <a:solidFill>
                  <a:srgbClr val="000000"/>
                </a:solidFill>
                <a:latin typeface="Ayuthaya" charset="-34"/>
              </a:rPr>
              <a:t> 	</a:t>
            </a:r>
            <a:r>
              <a:rPr lang="en-US" altLang="zh-CN">
                <a:solidFill>
                  <a:srgbClr val="5C2699"/>
                </a:solidFill>
                <a:latin typeface="Ayuthaya" charset="-34"/>
              </a:rPr>
              <a:t>NSString</a:t>
            </a:r>
            <a:r>
              <a:rPr lang="en-US" altLang="zh-CN">
                <a:solidFill>
                  <a:srgbClr val="000000"/>
                </a:solidFill>
                <a:latin typeface="Ayuthaya" charset="-34"/>
              </a:rPr>
              <a:t> * ivar_type = [</a:t>
            </a:r>
            <a:r>
              <a:rPr lang="en-US" altLang="zh-CN">
                <a:solidFill>
                  <a:srgbClr val="5C2699"/>
                </a:solidFill>
                <a:latin typeface="Ayuthaya" charset="-34"/>
              </a:rPr>
              <a:t>NSString</a:t>
            </a:r>
            <a:r>
              <a:rPr lang="en-US" altLang="zh-CN">
                <a:solidFill>
                  <a:srgbClr val="000000"/>
                </a:solidFill>
                <a:latin typeface="Ayuthaya" charset="-34"/>
              </a:rPr>
              <a:t> </a:t>
            </a:r>
            <a:r>
              <a:rPr lang="en-US" altLang="zh-CN">
                <a:solidFill>
                  <a:srgbClr val="2E0D6E"/>
                </a:solidFill>
                <a:latin typeface="Ayuthaya" charset="-34"/>
              </a:rPr>
              <a:t>stringWithUTF8String</a:t>
            </a:r>
            <a:r>
              <a:rPr lang="en-US" altLang="zh-CN">
                <a:solidFill>
                  <a:srgbClr val="000000"/>
                </a:solidFill>
                <a:latin typeface="Ayuthaya" charset="-34"/>
              </a:rPr>
              <a:t>:</a:t>
            </a:r>
            <a:r>
              <a:rPr lang="en-US" altLang="zh-CN">
                <a:solidFill>
                  <a:srgbClr val="2E0D6E"/>
                </a:solidFill>
                <a:latin typeface="Ayuthaya" charset="-34"/>
              </a:rPr>
              <a:t>ivar_getTypeEncoding</a:t>
            </a:r>
            <a:r>
              <a:rPr lang="en-US" altLang="zh-CN">
                <a:solidFill>
                  <a:srgbClr val="000000"/>
                </a:solidFill>
                <a:latin typeface="Ayuthaya" charset="-34"/>
              </a:rPr>
              <a:t>(ivar)];</a:t>
            </a:r>
            <a:endParaRPr lang="mr-IN" altLang="zh-CN">
              <a:solidFill>
                <a:srgbClr val="000000"/>
              </a:solidFill>
              <a:latin typeface="Ayuthaya" charset="-34"/>
            </a:endParaRPr>
          </a:p>
          <a:p>
            <a:pPr marL="0" indent="0">
              <a:buNone/>
            </a:pPr>
            <a:r>
              <a:rPr lang="mr-IN" altLang="zh-CN">
                <a:solidFill>
                  <a:srgbClr val="000000"/>
                </a:solidFill>
                <a:latin typeface="Ayuthaya" charset="-34"/>
              </a:rPr>
              <a:t>       </a:t>
            </a:r>
            <a:r>
              <a:rPr lang="zh-CN" altLang="en-US">
                <a:solidFill>
                  <a:srgbClr val="000000"/>
                </a:solidFill>
                <a:latin typeface="Ayuthaya" charset="-34"/>
              </a:rPr>
              <a:t>	</a:t>
            </a:r>
            <a:r>
              <a:rPr lang="mr-IN" altLang="zh-CN">
                <a:solidFill>
                  <a:srgbClr val="000000"/>
                </a:solidFill>
                <a:latin typeface="Ayuthaya" charset="-34"/>
              </a:rPr>
              <a:t> </a:t>
            </a:r>
            <a:r>
              <a:rPr lang="zh-CN" altLang="en-US">
                <a:solidFill>
                  <a:srgbClr val="000000"/>
                </a:solidFill>
                <a:latin typeface="Ayuthaya" charset="-34"/>
              </a:rPr>
              <a:t>	</a:t>
            </a:r>
            <a:r>
              <a:rPr lang="mr-IN" altLang="zh-CN">
                <a:solidFill>
                  <a:srgbClr val="2E0D6E"/>
                </a:solidFill>
                <a:latin typeface="Ayuthaya" charset="-34"/>
              </a:rPr>
              <a:t>NSLog</a:t>
            </a:r>
            <a:r>
              <a:rPr lang="mr-IN" altLang="zh-CN">
                <a:solidFill>
                  <a:srgbClr val="000000"/>
                </a:solidFill>
                <a:latin typeface="Ayuthaya" charset="-34"/>
              </a:rPr>
              <a:t>(</a:t>
            </a:r>
            <a:r>
              <a:rPr lang="mr-IN" altLang="zh-CN">
                <a:solidFill>
                  <a:srgbClr val="C41A16"/>
                </a:solidFill>
                <a:latin typeface="Ayuthaya" charset="-34"/>
              </a:rPr>
              <a:t>@"[%d]ivar_name : %@"</a:t>
            </a:r>
            <a:r>
              <a:rPr lang="mr-IN" altLang="zh-CN">
                <a:solidFill>
                  <a:srgbClr val="000000"/>
                </a:solidFill>
                <a:latin typeface="Ayuthaya" charset="-34"/>
              </a:rPr>
              <a:t>, i, ivar_name);</a:t>
            </a:r>
          </a:p>
          <a:p>
            <a:pPr marL="0" indent="0">
              <a:buNone/>
            </a:pPr>
            <a:r>
              <a:rPr lang="mr-IN" altLang="zh-CN">
                <a:solidFill>
                  <a:srgbClr val="000000"/>
                </a:solidFill>
                <a:latin typeface="Ayuthaya" charset="-34"/>
              </a:rPr>
              <a:t>       </a:t>
            </a:r>
            <a:r>
              <a:rPr lang="zh-CN" altLang="en-US">
                <a:solidFill>
                  <a:srgbClr val="000000"/>
                </a:solidFill>
                <a:latin typeface="Ayuthaya" charset="-34"/>
              </a:rPr>
              <a:t>	</a:t>
            </a:r>
            <a:r>
              <a:rPr lang="mr-IN" altLang="zh-CN">
                <a:solidFill>
                  <a:srgbClr val="000000"/>
                </a:solidFill>
                <a:latin typeface="Ayuthaya" charset="-34"/>
              </a:rPr>
              <a:t> </a:t>
            </a:r>
            <a:r>
              <a:rPr lang="zh-CN" altLang="en-US">
                <a:solidFill>
                  <a:srgbClr val="000000"/>
                </a:solidFill>
                <a:latin typeface="Ayuthaya" charset="-34"/>
              </a:rPr>
              <a:t>	</a:t>
            </a:r>
            <a:r>
              <a:rPr lang="mr-IN" altLang="zh-CN">
                <a:solidFill>
                  <a:srgbClr val="2E0D6E"/>
                </a:solidFill>
                <a:latin typeface="Ayuthaya" charset="-34"/>
              </a:rPr>
              <a:t>NSLog</a:t>
            </a:r>
            <a:r>
              <a:rPr lang="mr-IN" altLang="zh-CN">
                <a:solidFill>
                  <a:srgbClr val="000000"/>
                </a:solidFill>
                <a:latin typeface="Ayuthaya" charset="-34"/>
              </a:rPr>
              <a:t>(</a:t>
            </a:r>
            <a:r>
              <a:rPr lang="mr-IN" altLang="zh-CN">
                <a:solidFill>
                  <a:srgbClr val="C41A16"/>
                </a:solidFill>
                <a:latin typeface="Ayuthaya" charset="-34"/>
              </a:rPr>
              <a:t>@"[%d]ivar_type : %@\n\n"</a:t>
            </a:r>
            <a:r>
              <a:rPr lang="mr-IN" altLang="zh-CN">
                <a:solidFill>
                  <a:srgbClr val="000000"/>
                </a:solidFill>
                <a:latin typeface="Ayuthaya" charset="-34"/>
              </a:rPr>
              <a:t>, i, ivar_type);</a:t>
            </a:r>
          </a:p>
          <a:p>
            <a:pPr marL="0" indent="0">
              <a:buNone/>
            </a:pPr>
            <a:r>
              <a:rPr lang="mr-IN" altLang="zh-CN">
                <a:solidFill>
                  <a:srgbClr val="000000"/>
                </a:solidFill>
                <a:latin typeface="Ayuthaya" charset="-34"/>
              </a:rPr>
              <a:t>    </a:t>
            </a:r>
            <a:r>
              <a:rPr lang="zh-CN" altLang="en-US">
                <a:solidFill>
                  <a:srgbClr val="000000"/>
                </a:solidFill>
                <a:latin typeface="Ayuthaya" charset="-34"/>
              </a:rPr>
              <a:t>  </a:t>
            </a:r>
            <a:r>
              <a:rPr lang="en-US" altLang="zh-CN">
                <a:solidFill>
                  <a:srgbClr val="000000"/>
                </a:solidFill>
                <a:latin typeface="Ayuthaya" charset="-34"/>
              </a:rPr>
              <a:t>}</a:t>
            </a:r>
            <a:endParaRPr lang="mr-IN" altLang="zh-CN">
              <a:solidFill>
                <a:srgbClr val="000000"/>
              </a:solidFill>
              <a:latin typeface="Ayuthaya" charset="-34"/>
            </a:endParaRPr>
          </a:p>
          <a:p>
            <a:pPr marL="0" indent="0">
              <a:buNone/>
            </a:pPr>
            <a:r>
              <a:rPr lang="en-US" altLang="zh-CN">
                <a:solidFill>
                  <a:srgbClr val="000000"/>
                </a:solidFill>
                <a:latin typeface="Ayuthaya" charset="-34"/>
              </a:rPr>
              <a:t>    </a:t>
            </a:r>
            <a:r>
              <a:rPr lang="en-US" altLang="zh-CN">
                <a:solidFill>
                  <a:srgbClr val="2E0D6E"/>
                </a:solidFill>
                <a:latin typeface="Ayuthaya" charset="-34"/>
              </a:rPr>
              <a:t>free</a:t>
            </a:r>
            <a:r>
              <a:rPr lang="en-US" altLang="zh-CN">
                <a:solidFill>
                  <a:srgbClr val="000000"/>
                </a:solidFill>
                <a:latin typeface="Ayuthaya" charset="-34"/>
              </a:rPr>
              <a:t>(ivars);</a:t>
            </a:r>
          </a:p>
          <a:p>
            <a:pPr marL="0" indent="0">
              <a:buNone/>
            </a:pPr>
            <a:r>
              <a:rPr lang="en-US" altLang="zh-CN">
                <a:solidFill>
                  <a:srgbClr val="000000"/>
                </a:solidFill>
                <a:latin typeface="Ayuthaya" charset="-34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31026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2000"/>
          </a:xfrm>
        </p:spPr>
        <p:txBody>
          <a:bodyPr>
            <a:normAutofit/>
          </a:bodyPr>
          <a:lstStyle/>
          <a:p>
            <a:r>
              <a:rPr kumimoji="1" lang="en-US" altLang="zh-CN"/>
              <a:t>Runtime</a:t>
            </a:r>
            <a:r>
              <a:rPr kumimoji="1" lang="zh-CN" altLang="en-US"/>
              <a:t> </a:t>
            </a:r>
            <a:r>
              <a:rPr kumimoji="1" lang="zh-CN" altLang="en-US"/>
              <a:t>方法整理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371600"/>
            <a:ext cx="10394320" cy="529995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latin typeface="Ayuthaya" charset="-34"/>
                <a:ea typeface="Ayuthaya" charset="-34"/>
                <a:cs typeface="Ayuthaya" charset="-34"/>
              </a:rPr>
              <a:t>获取</a:t>
            </a:r>
            <a:r>
              <a:rPr lang="zh-CN" altLang="en-US">
                <a:solidFill>
                  <a:schemeClr val="tx1"/>
                </a:solidFill>
                <a:latin typeface="Ayuthaya" charset="-34"/>
                <a:ea typeface="Ayuthaya" charset="-34"/>
                <a:cs typeface="Ayuthaya" charset="-34"/>
              </a:rPr>
              <a:t>当前对象所有的成员属性</a:t>
            </a:r>
            <a:r>
              <a:rPr lang="en-US" altLang="zh-CN">
                <a:solidFill>
                  <a:schemeClr val="tx1"/>
                </a:solidFill>
                <a:latin typeface="Ayuthaya" charset="-34"/>
                <a:ea typeface="Ayuthaya" charset="-34"/>
                <a:cs typeface="Ayuthaya" charset="-34"/>
              </a:rPr>
              <a:t>(@property</a:t>
            </a:r>
            <a:r>
              <a:rPr lang="zh-CN" altLang="en-US">
                <a:solidFill>
                  <a:schemeClr val="tx1"/>
                </a:solidFill>
                <a:latin typeface="Ayuthaya" charset="-34"/>
                <a:ea typeface="Ayuthaya" charset="-34"/>
                <a:cs typeface="Ayuthaya" charset="-34"/>
              </a:rPr>
              <a:t>修饰的</a:t>
            </a:r>
            <a:r>
              <a:rPr lang="en-US" altLang="zh-CN">
                <a:solidFill>
                  <a:schemeClr val="tx1"/>
                </a:solidFill>
                <a:latin typeface="Ayuthaya" charset="-34"/>
                <a:ea typeface="Ayuthaya" charset="-34"/>
                <a:cs typeface="Ayuthaya" charset="-34"/>
              </a:rPr>
              <a:t>)</a:t>
            </a:r>
            <a:r>
              <a:rPr lang="zh-CN" altLang="en-US">
                <a:solidFill>
                  <a:schemeClr val="tx1"/>
                </a:solidFill>
                <a:latin typeface="Ayuthaya" charset="-34"/>
                <a:ea typeface="Ayuthaya" charset="-34"/>
                <a:cs typeface="Ayuthaya" charset="-34"/>
              </a:rPr>
              <a:t>及其对应的值、数据类型</a:t>
            </a:r>
          </a:p>
          <a:p>
            <a:pPr marL="0" indent="0">
              <a:buNone/>
            </a:pPr>
            <a:endParaRPr lang="zh-CN" altLang="en-US" sz="1200">
              <a:solidFill>
                <a:srgbClr val="000000"/>
              </a:solidFill>
              <a:latin typeface="Ayuthaya" charset="-34"/>
            </a:endParaRPr>
          </a:p>
          <a:p>
            <a:pPr marL="0" indent="0">
              <a:buNone/>
            </a:pPr>
            <a:r>
              <a:rPr lang="en-US" altLang="zh-CN" sz="1200">
                <a:solidFill>
                  <a:srgbClr val="000000"/>
                </a:solidFill>
                <a:latin typeface="Ayuthaya" charset="-34"/>
              </a:rPr>
              <a:t>- (</a:t>
            </a:r>
            <a:r>
              <a:rPr lang="en-US" altLang="zh-CN" sz="1200">
                <a:solidFill>
                  <a:srgbClr val="AA0D91"/>
                </a:solidFill>
                <a:latin typeface="Ayuthaya" charset="-34"/>
              </a:rPr>
              <a:t>void</a:t>
            </a:r>
            <a:r>
              <a:rPr lang="en-US" altLang="zh-CN" sz="1200">
                <a:solidFill>
                  <a:srgbClr val="000000"/>
                </a:solidFill>
                <a:latin typeface="Ayuthaya" charset="-34"/>
              </a:rPr>
              <a:t>)objectAllProperty_Value_Type {</a:t>
            </a:r>
          </a:p>
          <a:p>
            <a:pPr marL="0" indent="0">
              <a:buNone/>
            </a:pPr>
            <a:r>
              <a:rPr lang="en-US" altLang="zh-CN" sz="1200">
                <a:solidFill>
                  <a:srgbClr val="000000"/>
                </a:solidFill>
                <a:latin typeface="Ayuthaya" charset="-34"/>
              </a:rPr>
              <a:t>    </a:t>
            </a:r>
            <a:r>
              <a:rPr lang="en-US" altLang="zh-CN" sz="1200">
                <a:solidFill>
                  <a:srgbClr val="5C2699"/>
                </a:solidFill>
                <a:latin typeface="Ayuthaya" charset="-34"/>
              </a:rPr>
              <a:t>u_int</a:t>
            </a:r>
            <a:r>
              <a:rPr lang="en-US" altLang="zh-CN" sz="1200">
                <a:solidFill>
                  <a:srgbClr val="000000"/>
                </a:solidFill>
                <a:latin typeface="Ayuthaya" charset="-34"/>
              </a:rPr>
              <a:t> count;</a:t>
            </a:r>
          </a:p>
          <a:p>
            <a:pPr marL="0" indent="0">
              <a:buNone/>
            </a:pPr>
            <a:r>
              <a:rPr lang="en-US" altLang="zh-CN" sz="1200">
                <a:solidFill>
                  <a:srgbClr val="000000"/>
                </a:solidFill>
                <a:latin typeface="Ayuthaya" charset="-34"/>
              </a:rPr>
              <a:t>    </a:t>
            </a:r>
            <a:r>
              <a:rPr lang="en-US" altLang="zh-CN" sz="1200">
                <a:solidFill>
                  <a:srgbClr val="5C2699"/>
                </a:solidFill>
                <a:latin typeface="Ayuthaya" charset="-34"/>
              </a:rPr>
              <a:t>objc_property_t</a:t>
            </a:r>
            <a:r>
              <a:rPr lang="en-US" altLang="zh-CN" sz="1200">
                <a:solidFill>
                  <a:srgbClr val="000000"/>
                </a:solidFill>
                <a:latin typeface="Ayuthaya" charset="-34"/>
              </a:rPr>
              <a:t> * properties = </a:t>
            </a:r>
            <a:r>
              <a:rPr lang="en-US" altLang="zh-CN" sz="1200">
                <a:solidFill>
                  <a:srgbClr val="2E0D6E"/>
                </a:solidFill>
                <a:latin typeface="Ayuthaya" charset="-34"/>
              </a:rPr>
              <a:t>class_copyPropertyList</a:t>
            </a:r>
            <a:r>
              <a:rPr lang="en-US" altLang="zh-CN" sz="1200">
                <a:solidFill>
                  <a:srgbClr val="000000"/>
                </a:solidFill>
                <a:latin typeface="Ayuthaya" charset="-34"/>
              </a:rPr>
              <a:t>(</a:t>
            </a:r>
            <a:r>
              <a:rPr lang="en-US" altLang="zh-CN" sz="1200">
                <a:solidFill>
                  <a:srgbClr val="AA0D91"/>
                </a:solidFill>
                <a:latin typeface="Ayuthaya" charset="-34"/>
              </a:rPr>
              <a:t>self</a:t>
            </a:r>
            <a:r>
              <a:rPr lang="en-US" altLang="zh-CN" sz="1200">
                <a:solidFill>
                  <a:srgbClr val="000000"/>
                </a:solidFill>
                <a:latin typeface="Ayuthaya" charset="-34"/>
              </a:rPr>
              <a:t>.</a:t>
            </a:r>
            <a:r>
              <a:rPr lang="en-US" altLang="zh-CN" sz="1200">
                <a:solidFill>
                  <a:srgbClr val="2E0D6E"/>
                </a:solidFill>
                <a:latin typeface="Ayuthaya" charset="-34"/>
              </a:rPr>
              <a:t>class</a:t>
            </a:r>
            <a:r>
              <a:rPr lang="en-US" altLang="zh-CN" sz="1200">
                <a:solidFill>
                  <a:srgbClr val="000000"/>
                </a:solidFill>
                <a:latin typeface="Ayuthaya" charset="-34"/>
              </a:rPr>
              <a:t>, &amp;count);</a:t>
            </a:r>
          </a:p>
          <a:p>
            <a:pPr marL="0" indent="0">
              <a:buNone/>
            </a:pPr>
            <a:r>
              <a:rPr lang="en-US" altLang="zh-CN" sz="1200">
                <a:solidFill>
                  <a:srgbClr val="000000"/>
                </a:solidFill>
                <a:latin typeface="Ayuthaya" charset="-34"/>
              </a:rPr>
              <a:t>    </a:t>
            </a:r>
            <a:r>
              <a:rPr lang="en-US" altLang="zh-CN" sz="1200">
                <a:solidFill>
                  <a:srgbClr val="2E0D6E"/>
                </a:solidFill>
                <a:latin typeface="Ayuthaya" charset="-34"/>
              </a:rPr>
              <a:t>NSLog</a:t>
            </a:r>
            <a:r>
              <a:rPr lang="en-US" altLang="zh-CN" sz="1200">
                <a:solidFill>
                  <a:srgbClr val="000000"/>
                </a:solidFill>
                <a:latin typeface="Ayuthaya" charset="-34"/>
              </a:rPr>
              <a:t>(</a:t>
            </a:r>
            <a:r>
              <a:rPr lang="en-US" altLang="zh-CN" sz="1200">
                <a:solidFill>
                  <a:srgbClr val="C41A16"/>
                </a:solidFill>
                <a:latin typeface="Ayuthaya" charset="-34"/>
              </a:rPr>
              <a:t>@"Class's name: %@, Property's count: %d\n\n"</a:t>
            </a:r>
            <a:r>
              <a:rPr lang="en-US" altLang="zh-CN" sz="1200">
                <a:solidFill>
                  <a:srgbClr val="000000"/>
                </a:solidFill>
                <a:latin typeface="Ayuthaya" charset="-34"/>
              </a:rPr>
              <a:t>, </a:t>
            </a:r>
            <a:r>
              <a:rPr lang="en-US" altLang="zh-CN" sz="1200">
                <a:solidFill>
                  <a:srgbClr val="AA0D91"/>
                </a:solidFill>
                <a:latin typeface="Ayuthaya" charset="-34"/>
              </a:rPr>
              <a:t>self</a:t>
            </a:r>
            <a:r>
              <a:rPr lang="en-US" altLang="zh-CN" sz="1200">
                <a:solidFill>
                  <a:srgbClr val="000000"/>
                </a:solidFill>
                <a:latin typeface="Ayuthaya" charset="-34"/>
              </a:rPr>
              <a:t>.</a:t>
            </a:r>
            <a:r>
              <a:rPr lang="en-US" altLang="zh-CN" sz="1200">
                <a:solidFill>
                  <a:srgbClr val="2E0D6E"/>
                </a:solidFill>
                <a:latin typeface="Ayuthaya" charset="-34"/>
              </a:rPr>
              <a:t>class</a:t>
            </a:r>
            <a:r>
              <a:rPr lang="en-US" altLang="zh-CN" sz="1200">
                <a:solidFill>
                  <a:srgbClr val="000000"/>
                </a:solidFill>
                <a:latin typeface="Ayuthaya" charset="-34"/>
              </a:rPr>
              <a:t>, count);</a:t>
            </a:r>
            <a:endParaRPr lang="mr-IN" altLang="zh-CN" sz="1200">
              <a:solidFill>
                <a:srgbClr val="000000"/>
              </a:solidFill>
              <a:latin typeface="Ayuthaya" charset="-34"/>
            </a:endParaRPr>
          </a:p>
          <a:p>
            <a:pPr marL="0" indent="0">
              <a:buNone/>
            </a:pPr>
            <a:r>
              <a:rPr lang="mr-IN" altLang="zh-CN" sz="1200">
                <a:solidFill>
                  <a:srgbClr val="000000"/>
                </a:solidFill>
                <a:latin typeface="Ayuthaya" charset="-34"/>
              </a:rPr>
              <a:t>    </a:t>
            </a:r>
            <a:r>
              <a:rPr lang="zh-CN" altLang="en-US" sz="1200">
                <a:solidFill>
                  <a:srgbClr val="000000"/>
                </a:solidFill>
                <a:latin typeface="Ayuthaya" charset="-34"/>
              </a:rPr>
              <a:t>	</a:t>
            </a:r>
            <a:r>
              <a:rPr lang="mr-IN" altLang="zh-CN" sz="1200">
                <a:solidFill>
                  <a:srgbClr val="AA0D91"/>
                </a:solidFill>
                <a:latin typeface="Ayuthaya" charset="-34"/>
              </a:rPr>
              <a:t>for</a:t>
            </a:r>
            <a:r>
              <a:rPr lang="mr-IN" altLang="zh-CN" sz="1200">
                <a:solidFill>
                  <a:srgbClr val="000000"/>
                </a:solidFill>
                <a:latin typeface="Ayuthaya" charset="-34"/>
              </a:rPr>
              <a:t> (</a:t>
            </a:r>
            <a:r>
              <a:rPr lang="mr-IN" altLang="zh-CN" sz="1200">
                <a:solidFill>
                  <a:srgbClr val="AA0D91"/>
                </a:solidFill>
                <a:latin typeface="Ayuthaya" charset="-34"/>
              </a:rPr>
              <a:t>int</a:t>
            </a:r>
            <a:r>
              <a:rPr lang="mr-IN" altLang="zh-CN" sz="1200">
                <a:solidFill>
                  <a:srgbClr val="000000"/>
                </a:solidFill>
                <a:latin typeface="Ayuthaya" charset="-34"/>
              </a:rPr>
              <a:t> i = </a:t>
            </a:r>
            <a:r>
              <a:rPr lang="mr-IN" altLang="zh-CN" sz="1200">
                <a:solidFill>
                  <a:srgbClr val="1C00CF"/>
                </a:solidFill>
                <a:latin typeface="Ayuthaya" charset="-34"/>
              </a:rPr>
              <a:t>0</a:t>
            </a:r>
            <a:r>
              <a:rPr lang="mr-IN" altLang="zh-CN" sz="1200">
                <a:solidFill>
                  <a:srgbClr val="000000"/>
                </a:solidFill>
                <a:latin typeface="Ayuthaya" charset="-34"/>
              </a:rPr>
              <a:t>; i &lt; count; i++) {</a:t>
            </a:r>
          </a:p>
          <a:p>
            <a:pPr marL="0" indent="0">
              <a:buNone/>
            </a:pPr>
            <a:r>
              <a:rPr lang="en-US" altLang="zh-CN" sz="1200">
                <a:solidFill>
                  <a:srgbClr val="000000"/>
                </a:solidFill>
                <a:latin typeface="Ayuthaya" charset="-34"/>
              </a:rPr>
              <a:t>        </a:t>
            </a:r>
            <a:r>
              <a:rPr lang="en-US" altLang="zh-CN" sz="1200">
                <a:solidFill>
                  <a:srgbClr val="5C2699"/>
                </a:solidFill>
                <a:latin typeface="Ayuthaya" charset="-34"/>
              </a:rPr>
              <a:t>objc_property_t</a:t>
            </a:r>
            <a:r>
              <a:rPr lang="en-US" altLang="zh-CN" sz="1200">
                <a:solidFill>
                  <a:srgbClr val="000000"/>
                </a:solidFill>
                <a:latin typeface="Ayuthaya" charset="-34"/>
              </a:rPr>
              <a:t> property = properties[i];</a:t>
            </a:r>
          </a:p>
          <a:p>
            <a:pPr marL="0" indent="0">
              <a:buNone/>
            </a:pPr>
            <a:r>
              <a:rPr lang="en-US" altLang="zh-CN" sz="1200">
                <a:solidFill>
                  <a:srgbClr val="000000"/>
                </a:solidFill>
                <a:latin typeface="Ayuthaya" charset="-34"/>
              </a:rPr>
              <a:t>        </a:t>
            </a:r>
            <a:r>
              <a:rPr lang="en-US" altLang="zh-CN" sz="1200">
                <a:solidFill>
                  <a:srgbClr val="5C2699"/>
                </a:solidFill>
                <a:latin typeface="Ayuthaya" charset="-34"/>
              </a:rPr>
              <a:t>NSString</a:t>
            </a:r>
            <a:r>
              <a:rPr lang="en-US" altLang="zh-CN" sz="1200">
                <a:solidFill>
                  <a:srgbClr val="000000"/>
                </a:solidFill>
                <a:latin typeface="Ayuthaya" charset="-34"/>
              </a:rPr>
              <a:t> * propertyName  = [</a:t>
            </a:r>
            <a:r>
              <a:rPr lang="en-US" altLang="zh-CN" sz="1200">
                <a:solidFill>
                  <a:srgbClr val="5C2699"/>
                </a:solidFill>
                <a:latin typeface="Ayuthaya" charset="-34"/>
              </a:rPr>
              <a:t>NSString</a:t>
            </a:r>
            <a:r>
              <a:rPr lang="en-US" altLang="zh-CN" sz="1200">
                <a:solidFill>
                  <a:srgbClr val="000000"/>
                </a:solidFill>
                <a:latin typeface="Ayuthaya" charset="-34"/>
              </a:rPr>
              <a:t> </a:t>
            </a:r>
            <a:r>
              <a:rPr lang="en-US" altLang="zh-CN" sz="1200">
                <a:solidFill>
                  <a:srgbClr val="2E0D6E"/>
                </a:solidFill>
                <a:latin typeface="Ayuthaya" charset="-34"/>
              </a:rPr>
              <a:t>stringWithUTF8String</a:t>
            </a:r>
            <a:r>
              <a:rPr lang="en-US" altLang="zh-CN" sz="1200">
                <a:solidFill>
                  <a:srgbClr val="000000"/>
                </a:solidFill>
                <a:latin typeface="Ayuthaya" charset="-34"/>
              </a:rPr>
              <a:t>:</a:t>
            </a:r>
            <a:r>
              <a:rPr lang="en-US" altLang="zh-CN" sz="1200">
                <a:solidFill>
                  <a:srgbClr val="2E0D6E"/>
                </a:solidFill>
                <a:latin typeface="Ayuthaya" charset="-34"/>
              </a:rPr>
              <a:t>property_getName</a:t>
            </a:r>
            <a:r>
              <a:rPr lang="en-US" altLang="zh-CN" sz="1200">
                <a:solidFill>
                  <a:srgbClr val="000000"/>
                </a:solidFill>
                <a:latin typeface="Ayuthaya" charset="-34"/>
              </a:rPr>
              <a:t>(property)];</a:t>
            </a:r>
          </a:p>
          <a:p>
            <a:pPr marL="0" indent="0">
              <a:buNone/>
            </a:pPr>
            <a:r>
              <a:rPr lang="en-US" altLang="zh-CN" sz="1200">
                <a:solidFill>
                  <a:srgbClr val="000000"/>
                </a:solidFill>
                <a:latin typeface="Ayuthaya" charset="-34"/>
              </a:rPr>
              <a:t>        </a:t>
            </a:r>
            <a:r>
              <a:rPr lang="en-US" altLang="zh-CN" sz="1200">
                <a:solidFill>
                  <a:srgbClr val="5C2699"/>
                </a:solidFill>
                <a:latin typeface="Ayuthaya" charset="-34"/>
              </a:rPr>
              <a:t>NSString</a:t>
            </a:r>
            <a:r>
              <a:rPr lang="en-US" altLang="zh-CN" sz="1200">
                <a:solidFill>
                  <a:srgbClr val="000000"/>
                </a:solidFill>
                <a:latin typeface="Ayuthaya" charset="-34"/>
              </a:rPr>
              <a:t> * propertyType  = [</a:t>
            </a:r>
            <a:r>
              <a:rPr lang="en-US" altLang="zh-CN" sz="1200">
                <a:solidFill>
                  <a:srgbClr val="5C2699"/>
                </a:solidFill>
                <a:latin typeface="Ayuthaya" charset="-34"/>
              </a:rPr>
              <a:t>NSString</a:t>
            </a:r>
            <a:r>
              <a:rPr lang="en-US" altLang="zh-CN" sz="1200">
                <a:solidFill>
                  <a:srgbClr val="000000"/>
                </a:solidFill>
                <a:latin typeface="Ayuthaya" charset="-34"/>
              </a:rPr>
              <a:t> </a:t>
            </a:r>
            <a:r>
              <a:rPr lang="en-US" altLang="zh-CN" sz="1200">
                <a:solidFill>
                  <a:srgbClr val="2E0D6E"/>
                </a:solidFill>
                <a:latin typeface="Ayuthaya" charset="-34"/>
              </a:rPr>
              <a:t>stringWithUTF8String</a:t>
            </a:r>
            <a:r>
              <a:rPr lang="en-US" altLang="zh-CN" sz="1200">
                <a:solidFill>
                  <a:srgbClr val="000000"/>
                </a:solidFill>
                <a:latin typeface="Ayuthaya" charset="-34"/>
              </a:rPr>
              <a:t>:</a:t>
            </a:r>
            <a:r>
              <a:rPr lang="en-US" altLang="zh-CN" sz="1200">
                <a:solidFill>
                  <a:srgbClr val="2E0D6E"/>
                </a:solidFill>
                <a:latin typeface="Ayuthaya" charset="-34"/>
              </a:rPr>
              <a:t>property_getAttributes</a:t>
            </a:r>
            <a:r>
              <a:rPr lang="en-US" altLang="zh-CN" sz="1200">
                <a:solidFill>
                  <a:srgbClr val="000000"/>
                </a:solidFill>
                <a:latin typeface="Ayuthaya" charset="-34"/>
              </a:rPr>
              <a:t>(property)];</a:t>
            </a:r>
            <a:endParaRPr lang="mr-IN" altLang="zh-CN" sz="1200">
              <a:solidFill>
                <a:srgbClr val="000000"/>
              </a:solidFill>
              <a:latin typeface="Ayuthaya" charset="-34"/>
            </a:endParaRPr>
          </a:p>
          <a:p>
            <a:pPr marL="0" indent="0">
              <a:buNone/>
            </a:pPr>
            <a:r>
              <a:rPr lang="en-US" altLang="zh-CN" sz="1200">
                <a:solidFill>
                  <a:srgbClr val="000000"/>
                </a:solidFill>
                <a:latin typeface="Ayuthaya" charset="-34"/>
              </a:rPr>
              <a:t>        </a:t>
            </a:r>
            <a:r>
              <a:rPr lang="en-US" altLang="zh-CN" sz="1200">
                <a:solidFill>
                  <a:srgbClr val="AA0D91"/>
                </a:solidFill>
                <a:latin typeface="Ayuthaya" charset="-34"/>
              </a:rPr>
              <a:t>id</a:t>
            </a:r>
            <a:r>
              <a:rPr lang="en-US" altLang="zh-CN" sz="1200">
                <a:solidFill>
                  <a:srgbClr val="000000"/>
                </a:solidFill>
                <a:latin typeface="Ayuthaya" charset="-34"/>
              </a:rPr>
              <a:t> propertyValue = [</a:t>
            </a:r>
            <a:r>
              <a:rPr lang="en-US" altLang="zh-CN" sz="1200">
                <a:solidFill>
                  <a:srgbClr val="AA0D91"/>
                </a:solidFill>
                <a:latin typeface="Ayuthaya" charset="-34"/>
              </a:rPr>
              <a:t>self</a:t>
            </a:r>
            <a:r>
              <a:rPr lang="en-US" altLang="zh-CN" sz="1200">
                <a:solidFill>
                  <a:srgbClr val="000000"/>
                </a:solidFill>
                <a:latin typeface="Ayuthaya" charset="-34"/>
              </a:rPr>
              <a:t> </a:t>
            </a:r>
            <a:r>
              <a:rPr lang="en-US" altLang="zh-CN" sz="1200">
                <a:solidFill>
                  <a:srgbClr val="2E0D6E"/>
                </a:solidFill>
                <a:latin typeface="Ayuthaya" charset="-34"/>
              </a:rPr>
              <a:t>valueForKey</a:t>
            </a:r>
            <a:r>
              <a:rPr lang="en-US" altLang="zh-CN" sz="1200">
                <a:solidFill>
                  <a:srgbClr val="000000"/>
                </a:solidFill>
                <a:latin typeface="Ayuthaya" charset="-34"/>
              </a:rPr>
              <a:t>:(</a:t>
            </a:r>
            <a:r>
              <a:rPr lang="en-US" altLang="zh-CN" sz="1200">
                <a:solidFill>
                  <a:srgbClr val="5C2699"/>
                </a:solidFill>
                <a:latin typeface="Ayuthaya" charset="-34"/>
              </a:rPr>
              <a:t>NSString</a:t>
            </a:r>
            <a:r>
              <a:rPr lang="en-US" altLang="zh-CN" sz="1200">
                <a:solidFill>
                  <a:srgbClr val="000000"/>
                </a:solidFill>
                <a:latin typeface="Ayuthaya" charset="-34"/>
              </a:rPr>
              <a:t> *)propertyName];</a:t>
            </a:r>
          </a:p>
          <a:p>
            <a:pPr marL="0" indent="0">
              <a:buNone/>
            </a:pPr>
            <a:r>
              <a:rPr lang="en-US" altLang="zh-CN" sz="1200">
                <a:solidFill>
                  <a:srgbClr val="000000"/>
                </a:solidFill>
                <a:latin typeface="Ayuthaya" charset="-34"/>
              </a:rPr>
              <a:t>        </a:t>
            </a:r>
            <a:r>
              <a:rPr lang="en-US" altLang="zh-CN" sz="1200">
                <a:solidFill>
                  <a:srgbClr val="2E0D6E"/>
                </a:solidFill>
                <a:latin typeface="Ayuthaya" charset="-34"/>
              </a:rPr>
              <a:t>NSLog</a:t>
            </a:r>
            <a:r>
              <a:rPr lang="en-US" altLang="zh-CN" sz="1200">
                <a:solidFill>
                  <a:srgbClr val="000000"/>
                </a:solidFill>
                <a:latin typeface="Ayuthaya" charset="-34"/>
              </a:rPr>
              <a:t>(</a:t>
            </a:r>
            <a:r>
              <a:rPr lang="en-US" altLang="zh-CN" sz="1200">
                <a:solidFill>
                  <a:srgbClr val="C41A16"/>
                </a:solidFill>
                <a:latin typeface="Ayuthaya" charset="-34"/>
              </a:rPr>
              <a:t>@"[%d]propertyName : %@"</a:t>
            </a:r>
            <a:r>
              <a:rPr lang="en-US" altLang="zh-CN" sz="1200">
                <a:solidFill>
                  <a:srgbClr val="000000"/>
                </a:solidFill>
                <a:latin typeface="Ayuthaya" charset="-34"/>
              </a:rPr>
              <a:t>, i, propertyName);</a:t>
            </a:r>
          </a:p>
          <a:p>
            <a:pPr marL="0" indent="0">
              <a:buNone/>
            </a:pPr>
            <a:r>
              <a:rPr lang="en-US" altLang="zh-CN" sz="1200">
                <a:solidFill>
                  <a:srgbClr val="000000"/>
                </a:solidFill>
                <a:latin typeface="Ayuthaya" charset="-34"/>
              </a:rPr>
              <a:t>        </a:t>
            </a:r>
            <a:r>
              <a:rPr lang="en-US" altLang="zh-CN" sz="1200">
                <a:solidFill>
                  <a:srgbClr val="2E0D6E"/>
                </a:solidFill>
                <a:latin typeface="Ayuthaya" charset="-34"/>
              </a:rPr>
              <a:t>NSLog</a:t>
            </a:r>
            <a:r>
              <a:rPr lang="en-US" altLang="zh-CN" sz="1200">
                <a:solidFill>
                  <a:srgbClr val="000000"/>
                </a:solidFill>
                <a:latin typeface="Ayuthaya" charset="-34"/>
              </a:rPr>
              <a:t>(</a:t>
            </a:r>
            <a:r>
              <a:rPr lang="en-US" altLang="zh-CN" sz="1200">
                <a:solidFill>
                  <a:srgbClr val="C41A16"/>
                </a:solidFill>
                <a:latin typeface="Ayuthaya" charset="-34"/>
              </a:rPr>
              <a:t>@"[%d]propertyValue: %@"</a:t>
            </a:r>
            <a:r>
              <a:rPr lang="en-US" altLang="zh-CN" sz="1200">
                <a:solidFill>
                  <a:srgbClr val="000000"/>
                </a:solidFill>
                <a:latin typeface="Ayuthaya" charset="-34"/>
              </a:rPr>
              <a:t>, i, propertyValue);</a:t>
            </a:r>
          </a:p>
          <a:p>
            <a:pPr marL="0" indent="0">
              <a:buNone/>
            </a:pPr>
            <a:r>
              <a:rPr lang="en-US" altLang="zh-CN" sz="1200">
                <a:solidFill>
                  <a:srgbClr val="000000"/>
                </a:solidFill>
                <a:latin typeface="Ayuthaya" charset="-34"/>
              </a:rPr>
              <a:t>        </a:t>
            </a:r>
            <a:r>
              <a:rPr lang="en-US" altLang="zh-CN" sz="1200">
                <a:solidFill>
                  <a:srgbClr val="2E0D6E"/>
                </a:solidFill>
                <a:latin typeface="Ayuthaya" charset="-34"/>
              </a:rPr>
              <a:t>NSLog</a:t>
            </a:r>
            <a:r>
              <a:rPr lang="en-US" altLang="zh-CN" sz="1200">
                <a:solidFill>
                  <a:srgbClr val="000000"/>
                </a:solidFill>
                <a:latin typeface="Ayuthaya" charset="-34"/>
              </a:rPr>
              <a:t>(</a:t>
            </a:r>
            <a:r>
              <a:rPr lang="en-US" altLang="zh-CN" sz="1200">
                <a:solidFill>
                  <a:srgbClr val="C41A16"/>
                </a:solidFill>
                <a:latin typeface="Ayuthaya" charset="-34"/>
              </a:rPr>
              <a:t>@"[%d]propertyType : %@\n\n"</a:t>
            </a:r>
            <a:r>
              <a:rPr lang="en-US" altLang="zh-CN" sz="1200">
                <a:solidFill>
                  <a:srgbClr val="000000"/>
                </a:solidFill>
                <a:latin typeface="Ayuthaya" charset="-34"/>
              </a:rPr>
              <a:t>, i, propertyType);</a:t>
            </a:r>
          </a:p>
          <a:p>
            <a:pPr marL="0" indent="0">
              <a:buNone/>
            </a:pPr>
            <a:r>
              <a:rPr lang="mr-IN" altLang="zh-CN" sz="1200">
                <a:solidFill>
                  <a:srgbClr val="000000"/>
                </a:solidFill>
                <a:latin typeface="Ayuthaya" charset="-34"/>
              </a:rPr>
              <a:t>   </a:t>
            </a:r>
            <a:r>
              <a:rPr lang="zh-CN" altLang="en-US" sz="1200">
                <a:solidFill>
                  <a:srgbClr val="000000"/>
                </a:solidFill>
                <a:latin typeface="Ayuthaya" charset="-34"/>
              </a:rPr>
              <a:t>    </a:t>
            </a:r>
            <a:r>
              <a:rPr lang="en-US" altLang="zh-CN" sz="1200">
                <a:solidFill>
                  <a:srgbClr val="000000"/>
                </a:solidFill>
                <a:latin typeface="Ayuthaya" charset="-34"/>
              </a:rPr>
              <a:t>}</a:t>
            </a:r>
            <a:endParaRPr lang="mr-IN" altLang="zh-CN" sz="1200">
              <a:solidFill>
                <a:srgbClr val="000000"/>
              </a:solidFill>
              <a:latin typeface="Ayuthaya" charset="-34"/>
            </a:endParaRPr>
          </a:p>
          <a:p>
            <a:pPr marL="0" indent="0">
              <a:buNone/>
            </a:pPr>
            <a:r>
              <a:rPr lang="en-US" altLang="zh-CN" sz="1200">
                <a:solidFill>
                  <a:srgbClr val="000000"/>
                </a:solidFill>
                <a:latin typeface="Ayuthaya" charset="-34"/>
              </a:rPr>
              <a:t>    </a:t>
            </a:r>
            <a:r>
              <a:rPr lang="en-US" altLang="zh-CN" sz="1200">
                <a:solidFill>
                  <a:srgbClr val="2E0D6E"/>
                </a:solidFill>
                <a:latin typeface="Ayuthaya" charset="-34"/>
              </a:rPr>
              <a:t>free</a:t>
            </a:r>
            <a:r>
              <a:rPr lang="en-US" altLang="zh-CN" sz="1200">
                <a:solidFill>
                  <a:srgbClr val="000000"/>
                </a:solidFill>
                <a:latin typeface="Ayuthaya" charset="-34"/>
              </a:rPr>
              <a:t>(properties);</a:t>
            </a:r>
          </a:p>
          <a:p>
            <a:pPr marL="0" indent="0">
              <a:buNone/>
            </a:pPr>
            <a:r>
              <a:rPr lang="en-US" altLang="zh-CN" sz="1200">
                <a:solidFill>
                  <a:srgbClr val="000000"/>
                </a:solidFill>
                <a:latin typeface="Ayuthaya" charset="-34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97290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268</TotalTime>
  <Words>651</Words>
  <Application>Microsoft Macintosh PowerPoint</Application>
  <PresentationFormat>宽屏</PresentationFormat>
  <Paragraphs>133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7" baseType="lpstr">
      <vt:lpstr>Ayuthaya</vt:lpstr>
      <vt:lpstr>Century Schoolbook</vt:lpstr>
      <vt:lpstr>Heiti SC Light</vt:lpstr>
      <vt:lpstr>Mangal</vt:lpstr>
      <vt:lpstr>PingFang SC</vt:lpstr>
      <vt:lpstr>PingFangSC-Regular</vt:lpstr>
      <vt:lpstr>Trebuchet MS</vt:lpstr>
      <vt:lpstr>Wingdings</vt:lpstr>
      <vt:lpstr>Wingdings 3</vt:lpstr>
      <vt:lpstr>方正姚体</vt:lpstr>
      <vt:lpstr>华文新魏</vt:lpstr>
      <vt:lpstr>Arial</vt:lpstr>
      <vt:lpstr>平面</vt:lpstr>
      <vt:lpstr>iOS  Runtime</vt:lpstr>
      <vt:lpstr>Runtime 简介</vt:lpstr>
      <vt:lpstr>Runtime 相关文件</vt:lpstr>
      <vt:lpstr>Runtime 作用</vt:lpstr>
      <vt:lpstr>Runtime 作用</vt:lpstr>
      <vt:lpstr>Runtime 作用</vt:lpstr>
      <vt:lpstr>Runtime 作用</vt:lpstr>
      <vt:lpstr>Runtime 方法整理</vt:lpstr>
      <vt:lpstr>Runtime 方法整理</vt:lpstr>
      <vt:lpstr>Runtime 方法整理</vt:lpstr>
      <vt:lpstr>Runtime 面向切面编程</vt:lpstr>
      <vt:lpstr>Runtime 在好玩友SDK中的应用</vt:lpstr>
      <vt:lpstr>Runtime 参考链接</vt:lpstr>
      <vt:lpstr>Thanks!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iOS Runtime</dc:title>
  <dc:creator>Microsoft Office 用户</dc:creator>
  <cp:lastModifiedBy>Microsoft Office 用户</cp:lastModifiedBy>
  <cp:revision>42</cp:revision>
  <dcterms:created xsi:type="dcterms:W3CDTF">2017-07-23T14:02:45Z</dcterms:created>
  <dcterms:modified xsi:type="dcterms:W3CDTF">2017-07-23T18:31:14Z</dcterms:modified>
</cp:coreProperties>
</file>