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71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6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34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652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419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41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231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15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2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5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6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9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2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47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76610.htm" TargetMode="External"/><Relationship Id="rId4" Type="http://schemas.openxmlformats.org/officeDocument/2006/relationships/hyperlink" Target="http://baike.baidu.com/view/63596.htm" TargetMode="External"/><Relationship Id="rId5" Type="http://schemas.openxmlformats.org/officeDocument/2006/relationships/hyperlink" Target="http://baike.baidu.com/view/23023.htm" TargetMode="External"/><Relationship Id="rId6" Type="http://schemas.openxmlformats.org/officeDocument/2006/relationships/hyperlink" Target="http://baike.baidu.com/view/1711147.htm" TargetMode="External"/><Relationship Id="rId7" Type="http://schemas.openxmlformats.org/officeDocument/2006/relationships/hyperlink" Target="http://baike.baidu.com/view/1599212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1865230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927c8384855a" TargetMode="External"/><Relationship Id="rId4" Type="http://schemas.openxmlformats.org/officeDocument/2006/relationships/hyperlink" Target="http://www.cnblogs.com/ioshe/p/548908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os/20160523/16386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>
                <a:latin typeface="Century Schoolbook" charset="0"/>
                <a:ea typeface="Century Schoolbook" charset="0"/>
                <a:cs typeface="Century Schoolbook" charset="0"/>
              </a:rPr>
              <a:t>iOS</a:t>
            </a:r>
            <a:r>
              <a:rPr kumimoji="1" lang="zh-CN" altLang="en-US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en-US" altLang="zh-CN">
                <a:latin typeface="Century Schoolbook" charset="0"/>
                <a:ea typeface="Century Schoolbook" charset="0"/>
                <a:cs typeface="Century Schoolbook" charset="0"/>
              </a:rPr>
              <a:t> Runtime</a:t>
            </a:r>
            <a:endParaRPr kumimoji="1" lang="zh-CN" alt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>
                <a:latin typeface="Century Schoolbook" charset="0"/>
                <a:ea typeface="Century Schoolbook" charset="0"/>
                <a:cs typeface="Century Schoolbook" charset="0"/>
              </a:rPr>
              <a:t>Mr.huangjian@foxmail.com</a:t>
            </a:r>
            <a:endParaRPr kumimoji="1" lang="zh-CN" altLang="en-US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方法整理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0"/>
            <a:ext cx="10394320" cy="5299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获取当前对象所有的成员属性</a:t>
            </a:r>
            <a:r>
              <a:rPr lang="en-US" altLang="zh-CN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(@property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修饰的</a:t>
            </a:r>
            <a:r>
              <a:rPr lang="en-US" altLang="zh-CN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及其对应的值、数据类型</a:t>
            </a:r>
          </a:p>
          <a:p>
            <a:pPr marL="0" indent="0">
              <a:buNone/>
            </a:pPr>
            <a:endParaRPr lang="zh-CN" altLang="en-US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)objectAllProperty_Value_Type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u_int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count;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objc_property_t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properties =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class_copyPropertyList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.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&amp;count);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@"Class's name: %@, Property's count: %d\n\n"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.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count);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for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(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int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i = </a:t>
            </a:r>
            <a:r>
              <a:rPr lang="mr-IN" altLang="zh-CN" sz="1200">
                <a:solidFill>
                  <a:srgbClr val="1C00CF"/>
                </a:solidFill>
                <a:latin typeface="Ayuthaya" charset="-34"/>
              </a:rPr>
              <a:t>0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; i &lt; count; i++)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objc_property_t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property = properties[i];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propertyName 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property_getName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(property)];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propertyType 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property_getAttributes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(property)];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propertyValue = [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valueForKey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*)propertyName];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@"[%d]propertyName : %@"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i, propertyName);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@"[%d]propertyValue: %@"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i, propertyValue);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@"[%d]propertyType : %@\n\n"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i, propertyType);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free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(properties);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2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方法整理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0"/>
            <a:ext cx="10394320" cy="5299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打印 </a:t>
            </a:r>
            <a:r>
              <a:rPr lang="en-US" altLang="zh-CN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aClass </a:t>
            </a:r>
            <a:r>
              <a:rPr lang="zh-CN" altLang="en-US">
                <a:solidFill>
                  <a:schemeClr val="tx1"/>
                </a:solidFill>
                <a:latin typeface="Ayuthaya" charset="-34"/>
                <a:ea typeface="Ayuthaya" charset="-34"/>
                <a:cs typeface="Ayuthaya" charset="-34"/>
              </a:rPr>
              <a:t>类的所有方法及其对应的参数数据类型和返回值</a:t>
            </a:r>
          </a:p>
          <a:p>
            <a:pPr marL="0" indent="0">
              <a:buNone/>
            </a:pPr>
            <a:endParaRPr lang="zh-CN" altLang="en-US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sz="120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)classMethodList:(Class)aClass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u_int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count;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 methods =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class_copyMethodList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(aClass,&amp;count);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Ayuthaya" charset="-34"/>
              </a:rPr>
              <a:t>@"Class's name: %@, Ivar's count: %d\n\n"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NSStringFromClass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(aClass), count);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 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for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AA0D91"/>
                </a:solidFill>
                <a:latin typeface="Ayuthaya" charset="-34"/>
              </a:rPr>
              <a:t>int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i = </a:t>
            </a:r>
            <a:r>
              <a:rPr lang="mr-IN" altLang="zh-CN" sz="1200">
                <a:solidFill>
                  <a:srgbClr val="1C00CF"/>
                </a:solidFill>
                <a:latin typeface="Ayuthaya" charset="-34"/>
              </a:rPr>
              <a:t>0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;i &lt; count; i++)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method = methods[i];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*methodName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sel_getName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method_getName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(method))];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*methodType = [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method_getTypeEncoding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(method)];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*methodArgs = </a:t>
            </a:r>
            <a:r>
              <a:rPr lang="en-US" altLang="zh-CN" sz="1200">
                <a:solidFill>
                  <a:srgbClr val="1C00CF"/>
                </a:solidFill>
                <a:latin typeface="Ayuthaya" charset="-34"/>
              </a:rPr>
              <a:t>@(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method_getNumberOfArguments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(method)</a:t>
            </a:r>
            <a:r>
              <a:rPr lang="en-US" altLang="zh-CN" sz="1200">
                <a:solidFill>
                  <a:srgbClr val="1C00CF"/>
                </a:solidFill>
                <a:latin typeface="Ayuthaya" charset="-34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.</a:t>
            </a:r>
            <a:r>
              <a:rPr lang="en-US" altLang="zh-CN" sz="1200">
                <a:solidFill>
                  <a:srgbClr val="5C2699"/>
                </a:solidFill>
                <a:latin typeface="Ayuthaya" charset="-34"/>
              </a:rPr>
              <a:t>stringValue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mr-IN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C41A16"/>
                </a:solidFill>
                <a:latin typeface="Ayuthaya" charset="-34"/>
              </a:rPr>
              <a:t>@"[%d]methodName : %@"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, i, methodName);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   </a:t>
            </a:r>
            <a:r>
              <a:rPr lang="mr-IN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C41A16"/>
                </a:solidFill>
                <a:latin typeface="Ayuthaya" charset="-34"/>
              </a:rPr>
              <a:t>@"[%d]methodArgs : %@"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, i, methodArgs);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	   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mr-IN" altLang="zh-CN" sz="1200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 sz="1200">
                <a:solidFill>
                  <a:srgbClr val="C41A16"/>
                </a:solidFill>
                <a:latin typeface="Ayuthaya" charset="-34"/>
              </a:rPr>
              <a:t>@"[%d]methodType : %@\n\n"</a:t>
            </a: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, i, methodType);</a:t>
            </a:r>
          </a:p>
          <a:p>
            <a:pPr marL="0" indent="0">
              <a:buNone/>
            </a:pPr>
            <a:r>
              <a:rPr lang="mr-IN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 sz="1200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  <a:endParaRPr lang="mr-IN" altLang="zh-CN" sz="12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Ayuthaya" charset="-34"/>
              </a:rPr>
              <a:t>free</a:t>
            </a: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(methods);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Ayuthaya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3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面向切面编程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6881"/>
            <a:ext cx="8596668" cy="48463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在软件业，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AOP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为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Aspect Oriented Programming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的缩写，意为：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  <a:hlinkClick r:id="rId2"/>
              </a:rPr>
              <a:t>面向切面编程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，通过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  <a:hlinkClick r:id="rId3"/>
              </a:rPr>
              <a:t>预编译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方式和运行期动态代理实现程序功能的统一维护的一种技术。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AOP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是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  <a:hlinkClick r:id="rId4"/>
              </a:rPr>
              <a:t>OOP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的延续，是软件开发中的一个热点，也是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  <a:hlinkClick r:id="rId5"/>
              </a:rPr>
              <a:t>Spring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框架中的一个重要内容，是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  <a:hlinkClick r:id="rId6"/>
              </a:rPr>
              <a:t>函数式编程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的一种衍生范型。利用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AOP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可以对业务逻辑的各个部分进行隔离，从而使得业务逻辑各部分之间的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  <a:hlinkClick r:id="rId7"/>
              </a:rPr>
              <a:t>耦合度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降低，提高程序的可重用性，同时提高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了</a:t>
            </a:r>
            <a:r>
              <a:rPr lang="zh-CN" altLang="en-US" smtClean="0">
                <a:latin typeface="Ayuthaya" charset="-34"/>
                <a:ea typeface="Ayuthaya" charset="-34"/>
                <a:cs typeface="Ayuthaya" charset="-34"/>
              </a:rPr>
              <a:t>开发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的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效率</a:t>
            </a:r>
            <a:r>
              <a:rPr lang="zh-CN" altLang="en-US" smtClean="0">
                <a:latin typeface="Ayuthaya" charset="-34"/>
                <a:ea typeface="Ayuthaya" charset="-34"/>
                <a:cs typeface="Ayuthaya" charset="-34"/>
              </a:rPr>
              <a:t>。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在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iOS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中实现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AOP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的核心技术是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Runtime,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使用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的</a:t>
            </a: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Method Swizzling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黑魔法，我们可以移花接木，在运行时将方法的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具体</a:t>
            </a:r>
            <a:r>
              <a:rPr lang="zh-CN" altLang="en-US" smtClean="0">
                <a:latin typeface="Ayuthaya" charset="-34"/>
                <a:ea typeface="Ayuthaya" charset="-34"/>
                <a:cs typeface="Ayuthaya" charset="-34"/>
              </a:rPr>
              <a:t>实现添油加醋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、</a:t>
            </a:r>
            <a:r>
              <a:rPr lang="zh-CN" altLang="en-US" smtClean="0">
                <a:latin typeface="Ayuthaya" charset="-34"/>
                <a:ea typeface="Ayuthaya" charset="-34"/>
                <a:cs typeface="Ayuthaya" charset="-34"/>
              </a:rPr>
              <a:t>偷梁换柱。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主要功能：日志记录，性能统计等。</a:t>
            </a:r>
          </a:p>
        </p:txBody>
      </p:sp>
    </p:spTree>
    <p:extLst>
      <p:ext uri="{BB962C8B-B14F-4D97-AF65-F5344CB8AC3E}">
        <p14:creationId xmlns:p14="http://schemas.microsoft.com/office/powerpoint/2010/main" val="1409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95" y="284046"/>
            <a:ext cx="8596668" cy="801794"/>
          </a:xfrm>
        </p:spPr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8" y="1537450"/>
            <a:ext cx="9536456" cy="32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95" y="284046"/>
            <a:ext cx="8596668" cy="801794"/>
          </a:xfrm>
        </p:spPr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7" y="1351051"/>
            <a:ext cx="9810706" cy="41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95" y="284046"/>
            <a:ext cx="8596668" cy="801794"/>
          </a:xfrm>
        </p:spPr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280" y="1863461"/>
            <a:ext cx="8008970" cy="29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95" y="284046"/>
            <a:ext cx="8596668" cy="801794"/>
          </a:xfrm>
        </p:spPr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9" y="1355405"/>
            <a:ext cx="8746286" cy="35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95" y="284046"/>
            <a:ext cx="8596668" cy="801794"/>
          </a:xfrm>
        </p:spPr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2" y="2794709"/>
            <a:ext cx="8451494" cy="38574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2" y="970444"/>
            <a:ext cx="6116548" cy="15677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56" y="624670"/>
            <a:ext cx="3794588" cy="19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95" y="284046"/>
            <a:ext cx="8596668" cy="801794"/>
          </a:xfrm>
        </p:spPr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37" y="1449585"/>
            <a:ext cx="6116548" cy="15677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17" y="1751743"/>
            <a:ext cx="3794588" cy="1913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4" y="4331156"/>
            <a:ext cx="10657726" cy="15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在好玩友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SDK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中的应用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01" y="2156431"/>
            <a:ext cx="10217270" cy="32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497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1719031"/>
            <a:ext cx="10440759" cy="43852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lang="zh-CN" altLang="en-US" sz="2800">
                <a:latin typeface="Ayuthaya" charset="-34"/>
                <a:ea typeface="Ayuthaya" charset="-34"/>
                <a:cs typeface="Ayuthaya" charset="-34"/>
              </a:rPr>
              <a:t> 简称运行时。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Ayuthaya" charset="-34"/>
                <a:ea typeface="Ayuthaya" charset="-34"/>
                <a:cs typeface="Ayuthaya" charset="-34"/>
              </a:rPr>
              <a:t>OC</a:t>
            </a:r>
            <a:r>
              <a:rPr lang="zh-CN" altLang="en-US" sz="2800">
                <a:latin typeface="Ayuthaya" charset="-34"/>
                <a:ea typeface="Ayuthaya" charset="-34"/>
                <a:cs typeface="Ayuthaya" charset="-34"/>
              </a:rPr>
              <a:t> 就是运行时机制，其中最主要的是消息机制。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对于 </a:t>
            </a:r>
            <a:r>
              <a:rPr lang="en-US" altLang="zh-CN" sz="2400">
                <a:latin typeface="Ayuthaya" charset="-34"/>
                <a:ea typeface="Ayuthaya" charset="-34"/>
                <a:cs typeface="Ayuthaya" charset="-34"/>
              </a:rPr>
              <a:t>C</a:t>
            </a: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 语言，函数的调用在编译的时候会决定调用哪个函数。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对于 </a:t>
            </a:r>
            <a:r>
              <a:rPr lang="en-US" altLang="zh-CN" sz="2400">
                <a:latin typeface="Ayuthaya" charset="-34"/>
                <a:ea typeface="Ayuthaya" charset="-34"/>
                <a:cs typeface="Ayuthaya" charset="-34"/>
              </a:rPr>
              <a:t>OC</a:t>
            </a:r>
            <a:r>
              <a:rPr lang="zh-CN" altLang="en-US" sz="2400">
                <a:latin typeface="Ayuthaya" charset="-34"/>
                <a:ea typeface="Ayuthaya" charset="-34"/>
                <a:cs typeface="Ayuthaya" charset="-34"/>
              </a:rPr>
              <a:t> 而言，函数属于动态调用过程，在编译的时候并不能决定真正调用哪个函数，只有在真正运行的时候才会根据函数的名称找到对应的函数来调用。</a:t>
            </a:r>
          </a:p>
        </p:txBody>
      </p:sp>
    </p:spTree>
    <p:extLst>
      <p:ext uri="{BB962C8B-B14F-4D97-AF65-F5344CB8AC3E}">
        <p14:creationId xmlns:p14="http://schemas.microsoft.com/office/powerpoint/2010/main" val="12564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参考链接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zh-CN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lang="zh-CN" altLang="en-US">
                <a:latin typeface="Ayuthaya" charset="-34"/>
                <a:ea typeface="Ayuthaya" charset="-34"/>
                <a:cs typeface="Ayuthaya" charset="-34"/>
              </a:rPr>
              <a:t>全方位装逼指南 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  <a:hlinkClick r:id="rId2"/>
              </a:rPr>
              <a:t>http://www.cocoachina.com/ios/20160523/16386.html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iOS~runtime</a:t>
            </a: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理解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	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  <a:hlinkClick r:id="rId3"/>
              </a:rPr>
              <a:t>http://www.jianshu.com/p/927c8384855a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iOS</a:t>
            </a: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开发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</a:rPr>
              <a:t>-Runtime</a:t>
            </a: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详解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>	</a:t>
            </a:r>
            <a:r>
              <a:rPr kumimoji="1" lang="en-US" altLang="zh-CN">
                <a:latin typeface="Ayuthaya" charset="-34"/>
                <a:ea typeface="Ayuthaya" charset="-34"/>
                <a:cs typeface="Ayuthaya" charset="-34"/>
                <a:hlinkClick r:id="rId4"/>
              </a:rPr>
              <a:t>http://www.cnblogs.com/ioshe/p/5489086.html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>
                <a:latin typeface="Ayuthaya" charset="-34"/>
                <a:ea typeface="Ayuthaya" charset="-34"/>
                <a:cs typeface="Ayuthaya" charset="-34"/>
              </a:rPr>
              <a:t/>
            </a:r>
            <a:br>
              <a:rPr kumimoji="1" lang="zh-CN" altLang="en-US">
                <a:latin typeface="Ayuthaya" charset="-34"/>
                <a:ea typeface="Ayuthaya" charset="-34"/>
                <a:cs typeface="Ayuthaya" charset="-34"/>
              </a:rPr>
            </a:b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8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1437905">
            <a:off x="1020234" y="2338387"/>
            <a:ext cx="8596668" cy="24479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13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yuthaya" charset="-34"/>
                <a:ea typeface="Ayuthaya" charset="-34"/>
                <a:cs typeface="Ayuthaya" charset="-34"/>
              </a:rPr>
              <a:t>Thanks!</a:t>
            </a:r>
            <a:endParaRPr kumimoji="1" lang="zh-CN" altLang="en-US" sz="138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2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527" y="215756"/>
            <a:ext cx="10305739" cy="6482994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isKindOfClass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:(Class)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aClass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isMemberOfClass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:(Class)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aClass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conformsToProtocol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:(Protocol *)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aProtocol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zh-CN" dirty="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respondsToSelector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zh-CN" dirty="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performSelector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performSelector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withObject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)object;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performSelector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withObject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)object1 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withObject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)object2;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zh-CN" dirty="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instancesRespondToSelector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conformsToProtocol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:(Protocol *)protocol;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zh-CN" dirty="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IMP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methodForSelector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IMP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instanceMethodForSelector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zh-CN" dirty="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forwardingTargetForSelector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aSelector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Ayuthaya" charset="-34"/>
              </a:rPr>
              <a:t>OBJC_AVAILABLE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10.5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2.0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9.0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1.0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forwardInvocation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NSInvocation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*)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anInvocation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Ayuthaya" charset="-34"/>
              </a:rPr>
              <a:t>OBJC_SWIFT_UNAVAILABLE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Ayuthaya" charset="-34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);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zh-CN" dirty="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resolveClassMethod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Ayuthaya" charset="-34"/>
              </a:rPr>
              <a:t>OBJC_AVAILABLE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10.5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2.0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9.0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1.0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resolveInstanceMethod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:(</a:t>
            </a:r>
            <a:r>
              <a:rPr lang="en-US" altLang="zh-CN" dirty="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Ayuthaya" charset="-34"/>
              </a:rPr>
              <a:t>sel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Ayuthaya" charset="-34"/>
              </a:rPr>
              <a:t>OBJC_AVAILABLE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10.5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2.0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9.0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Ayuthaya" charset="-34"/>
              </a:rPr>
              <a:t>1.0</a:t>
            </a:r>
            <a:r>
              <a:rPr lang="en-US" altLang="zh-CN" dirty="0">
                <a:solidFill>
                  <a:srgbClr val="000000"/>
                </a:solidFill>
                <a:latin typeface="Ayuthaya" charset="-34"/>
              </a:rPr>
              <a:t>);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74768" y="1428107"/>
            <a:ext cx="333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solidFill>
                  <a:schemeClr val="accent1"/>
                </a:solidFill>
                <a:latin typeface="Ayuthaya" charset="-34"/>
                <a:ea typeface="Ayuthaya" charset="-34"/>
                <a:cs typeface="Ayuthaya" charset="-34"/>
              </a:rPr>
              <a:t>Warmming</a:t>
            </a:r>
            <a:r>
              <a:rPr kumimoji="1" lang="zh-CN" altLang="en-US" sz="3600" b="1" smtClean="0">
                <a:solidFill>
                  <a:schemeClr val="accent1"/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en-US" altLang="zh-CN" sz="3600" b="1">
                <a:solidFill>
                  <a:schemeClr val="accent1"/>
                </a:solidFill>
                <a:latin typeface="Ayuthaya" charset="-34"/>
                <a:ea typeface="Ayuthaya" charset="-34"/>
                <a:cs typeface="Ayuthaya" charset="-34"/>
              </a:rPr>
              <a:t>up</a:t>
            </a:r>
            <a:endParaRPr kumimoji="1" lang="zh-CN" altLang="en-US" sz="3600" b="1">
              <a:solidFill>
                <a:schemeClr val="accent1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84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638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相关文件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1669"/>
            <a:ext cx="9183358" cy="48438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&lt;objc/message.h&gt;</a:t>
            </a:r>
            <a:endParaRPr lang="en-US" altLang="zh-CN">
              <a:solidFill>
                <a:srgbClr val="64382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&lt;objc/runtime.h&gt;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endParaRPr kumimoji="1"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objc_class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Class; </a:t>
            </a:r>
            <a:r>
              <a:rPr lang="en-US" altLang="zh-CN">
                <a:solidFill>
                  <a:srgbClr val="007400"/>
                </a:solidFill>
                <a:latin typeface="Ayuthaya" charset="-34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代表一个类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Method;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一个类型，代表着类定义中的一个方法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objc_ivar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Ivar;    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代表实例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(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对象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)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的变量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objc_category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Category;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代表一个分类</a:t>
            </a:r>
            <a:endParaRPr lang="en-US" altLang="zh-CN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typedef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objc_property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*</a:t>
            </a:r>
            <a:r>
              <a:rPr lang="zh-CN" altLang="en-US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objc_property_t;  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代表</a:t>
            </a:r>
            <a:r>
              <a:rPr lang="en-US" altLang="zh-CN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OC</a:t>
            </a:r>
            <a:r>
              <a:rPr lang="zh-CN" altLang="en-US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声明的属性</a:t>
            </a:r>
            <a:endParaRPr kumimoji="1"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endParaRPr lang="zh-CN" altLang="en-US">
              <a:solidFill>
                <a:srgbClr val="AA0D91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对象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object_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类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class_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类或对象的方法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method_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成员变量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ivar_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属性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property_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开头开头</a:t>
            </a:r>
          </a:p>
          <a:p>
            <a:pPr marL="0" indent="0">
              <a:buNone/>
            </a:pP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对</a:t>
            </a:r>
            <a:r>
              <a:rPr lang="zh-CN" altLang="en-US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协议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进行操作的方法一般以</a:t>
            </a:r>
            <a:r>
              <a:rPr lang="en-US" altLang="zh-CN">
                <a:solidFill>
                  <a:srgbClr val="5C2699"/>
                </a:solidFill>
                <a:latin typeface="Ayuthaya" charset="-34"/>
                <a:ea typeface="PingFangSC-Regular" charset="-122"/>
              </a:rPr>
              <a:t>protocol_</a:t>
            </a:r>
            <a:r>
              <a:rPr lang="zh-CN" altLang="en-US" b="0" i="0" spc="100">
                <a:solidFill>
                  <a:srgbClr val="333333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开头</a:t>
            </a:r>
          </a:p>
        </p:txBody>
      </p:sp>
    </p:spTree>
    <p:extLst>
      <p:ext uri="{BB962C8B-B14F-4D97-AF65-F5344CB8AC3E}">
        <p14:creationId xmlns:p14="http://schemas.microsoft.com/office/powerpoint/2010/main" val="20314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60389"/>
            <a:ext cx="8596668" cy="47809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24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发送消息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>
                <a:latin typeface="Century Schoolbook" charset="0"/>
                <a:ea typeface="Century Schoolbook" charset="0"/>
                <a:cs typeface="Century Schoolbook" charset="0"/>
              </a:rPr>
              <a:t>	方法调用的本质，就是让对象发送消息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&lt;objc/message.h&gt;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调用方法：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[</a:t>
            </a:r>
            <a:r>
              <a:rPr lang="en-US" altLang="zh-CN">
                <a:solidFill>
                  <a:srgbClr val="3F6E74"/>
                </a:solidFill>
                <a:latin typeface="Ayuthaya" charset="-34"/>
              </a:rPr>
              <a:t>obj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6474B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[</a:t>
            </a:r>
            <a:r>
              <a:rPr lang="en-US" altLang="zh-CN">
                <a:solidFill>
                  <a:srgbClr val="3F6E74"/>
                </a:solidFill>
                <a:latin typeface="Ayuthaya" charset="-34"/>
              </a:rPr>
              <a:t>obj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performSelector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@selector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(method)];</a:t>
            </a:r>
            <a:endParaRPr lang="zh-CN" altLang="en-US">
              <a:solidFill>
                <a:srgbClr val="000000"/>
              </a:solidFill>
              <a:latin typeface="Ayuthaya" charset="-3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rPr>
              <a:t>调用本质：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objc_msgSend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(obj,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@selector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(method));</a:t>
            </a:r>
            <a:endParaRPr kumimoji="1" lang="zh-CN" altLang="en-US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2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3" y="1260389"/>
            <a:ext cx="9887693" cy="51898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26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交换方法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使用场景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系统自带的方法功能不够，给系统自带的方法扩展一些功能，并且保持原有的功能。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方式一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继承系统的类，重写方法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方式二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使用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Runtime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，交换方法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  <a:endParaRPr kumimoji="1" lang="zh-CN" altLang="en-US" sz="260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lnSpc>
                <a:spcPct val="160000"/>
              </a:lnSpc>
              <a:spcAft>
                <a:spcPts val="1000"/>
              </a:spcAft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&lt;objc/runtime.h&gt;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)load 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class_getClassMethod(Class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class_getInstanceMethod(Class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method_exchangeImplementations(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m1,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m2);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8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2" y="1260388"/>
            <a:ext cx="11271651" cy="559761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42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动态添加方法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使用场景</a:t>
            </a:r>
            <a:r>
              <a:rPr lang="en-US" altLang="zh-CN" sz="33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 当使用</a:t>
            </a:r>
            <a:r>
              <a:rPr lang="en-US" altLang="zh-CN" sz="3300">
                <a:latin typeface="Century Schoolbook" charset="0"/>
                <a:ea typeface="Century Schoolbook" charset="0"/>
                <a:cs typeface="Century Schoolbook" charset="0"/>
              </a:rPr>
              <a:t>performSelector</a:t>
            </a: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执行一个并不存在的方法时，编译不会报错，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3300">
                <a:latin typeface="Century Schoolbook" charset="0"/>
                <a:ea typeface="Century Schoolbook" charset="0"/>
                <a:cs typeface="Century Schoolbook" charset="0"/>
              </a:rPr>
              <a:t>但运行会报错，这时我们可以给这个类动态添加这个方法。</a:t>
            </a:r>
            <a:endParaRPr lang="zh-CN" altLang="en-US" sz="200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my_method(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id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sel) {</a:t>
            </a:r>
            <a:r>
              <a:rPr lang="mr-IN" altLang="zh-CN" sz="28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}</a:t>
            </a:r>
            <a:endParaRPr lang="zh-CN" altLang="en-US" sz="28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endParaRPr lang="mr-IN" altLang="zh-CN" sz="2800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 sz="2800">
                <a:solidFill>
                  <a:srgbClr val="007400"/>
                </a:solidFill>
                <a:latin typeface="Ayuthaya" charset="-34"/>
              </a:rPr>
              <a:t>/**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</a:rPr>
              <a:t> </a:t>
            </a: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当一个对象调用未实现的方法，会调用这个方法处理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并且会把对应的方法列表传过来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.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*/</a:t>
            </a:r>
            <a:endParaRPr lang="mr-IN" altLang="zh-CN" sz="2800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+ 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BOOL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)resolveInstanceMethod:(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SEL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)sel {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  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if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(sel ==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@selector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(method)) {</a:t>
            </a:r>
          </a:p>
          <a:p>
            <a:pPr marL="0" indent="0">
              <a:buNone/>
            </a:pPr>
            <a:r>
              <a:rPr lang="mr-IN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	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//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添加方法的类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添加方法的方法编号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添加方法的函数实现（函数地址）</a:t>
            </a: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，</a:t>
            </a:r>
            <a:endParaRPr lang="mr-IN" altLang="zh-CN" sz="2800">
              <a:solidFill>
                <a:srgbClr val="0074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	    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函数的类型，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(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返回值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+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参数类型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)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v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指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void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@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指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对象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-&gt;self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,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: </a:t>
            </a:r>
            <a:r>
              <a:rPr lang="zh-CN" altLang="mr-IN" sz="280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指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SEL-&gt;_cmd</a:t>
            </a:r>
            <a:r>
              <a:rPr lang="zh-CN" altLang="en-US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mr-IN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*</a:t>
            </a:r>
            <a:r>
              <a:rPr lang="en-US" altLang="zh-CN" sz="2800">
                <a:solidFill>
                  <a:srgbClr val="007400"/>
                </a:solidFill>
                <a:latin typeface="Ayuthaya" charset="-34"/>
                <a:ea typeface="PingFangSC-Regular" charset="-122"/>
              </a:rPr>
              <a:t>/</a:t>
            </a:r>
            <a:endParaRPr lang="zh-CN" altLang="en-US" sz="2800">
              <a:solidFill>
                <a:srgbClr val="0074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	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class_addMethod(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self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</a:rPr>
              <a:t>@selector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(method), my_method, </a:t>
            </a:r>
            <a:r>
              <a:rPr lang="en-US" altLang="zh-CN" sz="2800">
                <a:solidFill>
                  <a:srgbClr val="C41A16"/>
                </a:solidFill>
                <a:latin typeface="Ayuthaya" charset="-34"/>
              </a:rPr>
              <a:t>"v@:"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</a:rPr>
              <a:t>);</a:t>
            </a:r>
            <a:endParaRPr lang="zh-CN" altLang="en-US" sz="2800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	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}</a:t>
            </a:r>
            <a:endParaRPr lang="mr-IN" altLang="zh-CN" sz="2800">
              <a:solidFill>
                <a:srgbClr val="000000"/>
              </a:solidFill>
              <a:latin typeface="Ayuthaya" charset="-34"/>
              <a:ea typeface="PingFangSC-Regular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   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return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[</a:t>
            </a:r>
            <a:r>
              <a:rPr lang="en-US" altLang="zh-CN" sz="2800">
                <a:solidFill>
                  <a:srgbClr val="AA0D91"/>
                </a:solidFill>
                <a:latin typeface="Ayuthaya" charset="-34"/>
                <a:ea typeface="PingFangSC-Regular" charset="-122"/>
              </a:rPr>
              <a:t>super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 </a:t>
            </a:r>
            <a:r>
              <a:rPr lang="en-US" altLang="zh-CN" sz="2800">
                <a:solidFill>
                  <a:srgbClr val="2E0D6E"/>
                </a:solidFill>
                <a:latin typeface="Ayuthaya" charset="-34"/>
                <a:ea typeface="PingFangSC-Regular" charset="-122"/>
              </a:rPr>
              <a:t>resolveInstanceMethod</a:t>
            </a: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:sel];</a:t>
            </a:r>
          </a:p>
          <a:p>
            <a:pPr marL="0" indent="0">
              <a:buNone/>
            </a:pPr>
            <a:r>
              <a:rPr lang="en-US" altLang="zh-CN" sz="2800">
                <a:solidFill>
                  <a:srgbClr val="000000"/>
                </a:solidFill>
                <a:latin typeface="Ayuthaya" charset="-34"/>
                <a:ea typeface="PingFangSC-Regular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9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kumimoji="1" lang="en-US" altLang="zh-CN" b="1">
                <a:latin typeface="Ayuthaya" charset="-34"/>
                <a:ea typeface="Ayuthaya" charset="-34"/>
                <a:cs typeface="Ayuthaya" charset="-34"/>
              </a:rPr>
              <a:t>Runtime</a:t>
            </a:r>
            <a:r>
              <a:rPr kumimoji="1" lang="zh-CN" altLang="en-US" b="1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b="1">
                <a:latin typeface="Heiti SC Light" charset="-122"/>
                <a:ea typeface="Heiti SC Light" charset="-122"/>
                <a:cs typeface="Heiti SC Light" charset="-122"/>
              </a:rPr>
              <a:t>作用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3" y="1260389"/>
            <a:ext cx="9887693" cy="51898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1" lang="zh-CN" altLang="en-US" sz="2600">
                <a:solidFill>
                  <a:schemeClr val="accent2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给分类添加属性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使用场景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系统自带的方法功能不够，给系统自带的方法扩展一些功能，并且保持原有的功能。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方式一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继承系统的类，重写方法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	方式二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 使用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Runtime</a:t>
            </a:r>
            <a:r>
              <a:rPr lang="zh-CN" altLang="en-US" sz="1900">
                <a:latin typeface="Century Schoolbook" charset="0"/>
                <a:ea typeface="Century Schoolbook" charset="0"/>
                <a:cs typeface="Century Schoolbook" charset="0"/>
              </a:rPr>
              <a:t>，交换方法</a:t>
            </a:r>
            <a:r>
              <a:rPr lang="en-US" altLang="zh-CN" sz="190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  <a:endParaRPr kumimoji="1" lang="zh-CN" altLang="en-US" sz="260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lnSpc>
                <a:spcPct val="160000"/>
              </a:lnSpc>
              <a:spcAft>
                <a:spcPts val="1000"/>
              </a:spcAft>
              <a:buNone/>
            </a:pP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#import 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&lt;objc/runtime.h&gt;</a:t>
            </a:r>
            <a:endParaRPr lang="zh-CN" altLang="en-US">
              <a:solidFill>
                <a:srgbClr val="C41A16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)load 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class_getClassMethod(Class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class_getInstanceMethod(Class cls,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SEL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name);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643820"/>
                </a:solidFill>
                <a:latin typeface="Ayuthaya" charset="-34"/>
              </a:rPr>
              <a:t>OBJC_EXPORT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method_exchangeImplementations(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m1,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m2);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kumimoji="1" lang="en-US" altLang="zh-CN"/>
              <a:t>Runtime</a:t>
            </a:r>
            <a:r>
              <a:rPr kumimoji="1" lang="zh-CN" altLang="en-US"/>
              <a:t> 方法整理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2813"/>
            <a:ext cx="10394320" cy="5299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获取 </a:t>
            </a:r>
            <a:r>
              <a:rPr lang="en-US" altLang="zh-CN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aClass 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类的所有成员属性</a:t>
            </a:r>
            <a:r>
              <a:rPr lang="en-US" altLang="zh-CN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(@property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修饰的</a:t>
            </a:r>
            <a:r>
              <a:rPr lang="en-US" altLang="zh-CN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lang="zh-CN" altLang="en-US" sz="2100">
                <a:solidFill>
                  <a:schemeClr val="tx1"/>
                </a:solidFill>
                <a:effectLst/>
                <a:latin typeface="Ayuthaya" charset="-34"/>
                <a:ea typeface="Ayuthaya" charset="-34"/>
                <a:cs typeface="Ayuthaya" charset="-34"/>
              </a:rPr>
              <a:t>和变量和其对应的数据类型</a:t>
            </a:r>
            <a:endParaRPr lang="zh-CN" altLang="en-US" sz="2100">
              <a:solidFill>
                <a:schemeClr val="tx1"/>
              </a:solidFill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endParaRPr lang="zh-CN" altLang="en-US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+ (</a:t>
            </a:r>
            <a:r>
              <a:rPr lang="en-US" altLang="zh-CN">
                <a:solidFill>
                  <a:srgbClr val="AA0D91"/>
                </a:solidFill>
                <a:latin typeface="Ayuthaya" charset="-34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)classIvarList:(Class)aClass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u_int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count;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Ivar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 ivars =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class_copyIvarList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(aClass, &amp;count);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en-US" altLang="zh-CN">
                <a:solidFill>
                  <a:srgbClr val="C41A16"/>
                </a:solidFill>
                <a:latin typeface="Ayuthaya" charset="-34"/>
              </a:rPr>
              <a:t>@"Class's name: %@, Ivar's count: %d\n\n"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,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NSStringFromClass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(aClass), count);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mr-IN" altLang="zh-CN">
                <a:solidFill>
                  <a:srgbClr val="AA0D91"/>
                </a:solidFill>
                <a:latin typeface="Ayuthaya" charset="-34"/>
              </a:rPr>
              <a:t>for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>
                <a:solidFill>
                  <a:srgbClr val="AA0D91"/>
                </a:solidFill>
                <a:latin typeface="Ayuthaya" charset="-34"/>
              </a:rPr>
              <a:t>int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i = </a:t>
            </a:r>
            <a:r>
              <a:rPr lang="mr-IN" altLang="zh-CN">
                <a:solidFill>
                  <a:srgbClr val="1C00CF"/>
                </a:solidFill>
                <a:latin typeface="Ayuthaya" charset="-34"/>
              </a:rPr>
              <a:t>0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; i &lt; count; i++)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{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	</a:t>
            </a:r>
            <a:r>
              <a:rPr lang="mr-IN" altLang="zh-CN">
                <a:solidFill>
                  <a:srgbClr val="5C2699"/>
                </a:solidFill>
                <a:latin typeface="Ayuthaya" charset="-34"/>
              </a:rPr>
              <a:t>Ivar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ivar = ivars[i];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 ivar_name = [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ivar_getName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(ivar)];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	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* ivar_type = [</a:t>
            </a:r>
            <a:r>
              <a:rPr lang="en-US" altLang="zh-CN">
                <a:solidFill>
                  <a:srgbClr val="5C2699"/>
                </a:solidFill>
                <a:latin typeface="Ayuthaya" charset="-34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stringWithUTF8String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: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ivar_getTypeEncoding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(ivar)];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>
                <a:solidFill>
                  <a:srgbClr val="C41A16"/>
                </a:solidFill>
                <a:latin typeface="Ayuthaya" charset="-34"/>
              </a:rPr>
              <a:t>@"[%d]ivar_name : %@"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, i, ivar_name);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	</a:t>
            </a:r>
            <a:r>
              <a:rPr lang="mr-IN" altLang="zh-CN">
                <a:solidFill>
                  <a:srgbClr val="2E0D6E"/>
                </a:solidFill>
                <a:latin typeface="Ayuthaya" charset="-34"/>
              </a:rPr>
              <a:t>NSLog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(</a:t>
            </a:r>
            <a:r>
              <a:rPr lang="mr-IN" altLang="zh-CN">
                <a:solidFill>
                  <a:srgbClr val="C41A16"/>
                </a:solidFill>
                <a:latin typeface="Ayuthaya" charset="-34"/>
              </a:rPr>
              <a:t>@"[%d]ivar_type : %@\n\n"</a:t>
            </a: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, i, ivar_type);</a:t>
            </a:r>
          </a:p>
          <a:p>
            <a:pPr marL="0" indent="0">
              <a:buNone/>
            </a:pPr>
            <a:r>
              <a:rPr lang="mr-IN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Ayuthaya" charset="-34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  <a:endParaRPr lang="mr-IN" altLang="zh-CN">
              <a:solidFill>
                <a:srgbClr val="000000"/>
              </a:solidFill>
              <a:latin typeface="Ayuthaya" charset="-34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Ayuthaya" charset="-34"/>
              </a:rPr>
              <a:t>free</a:t>
            </a: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(ivars);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Ayuthaya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0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979</Words>
  <Application>Microsoft Macintosh PowerPoint</Application>
  <PresentationFormat>宽屏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Ayuthaya</vt:lpstr>
      <vt:lpstr>Century Schoolbook</vt:lpstr>
      <vt:lpstr>Heiti SC Light</vt:lpstr>
      <vt:lpstr>Mangal</vt:lpstr>
      <vt:lpstr>PingFang SC</vt:lpstr>
      <vt:lpstr>PingFangSC-Regular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iOS  Runtime</vt:lpstr>
      <vt:lpstr>Runtime 简介</vt:lpstr>
      <vt:lpstr>PowerPoint 演示文稿</vt:lpstr>
      <vt:lpstr>Runtime 相关文件</vt:lpstr>
      <vt:lpstr>Runtime 作用</vt:lpstr>
      <vt:lpstr>Runtime 作用</vt:lpstr>
      <vt:lpstr>Runtime 作用</vt:lpstr>
      <vt:lpstr>Runtime 作用</vt:lpstr>
      <vt:lpstr>Runtime 方法整理</vt:lpstr>
      <vt:lpstr>Runtime 方法整理</vt:lpstr>
      <vt:lpstr>Runtime 方法整理</vt:lpstr>
      <vt:lpstr>Runtime 面向切面编程</vt:lpstr>
      <vt:lpstr>Runtime 在好玩友SDK中的应用</vt:lpstr>
      <vt:lpstr>Runtime 在好玩友SDK中的应用</vt:lpstr>
      <vt:lpstr>Runtime 在好玩友SDK中的应用</vt:lpstr>
      <vt:lpstr>Runtime 在好玩友SDK中的应用</vt:lpstr>
      <vt:lpstr>Runtime 在好玩友SDK中的应用</vt:lpstr>
      <vt:lpstr>Runtime 在好玩友SDK中的应用</vt:lpstr>
      <vt:lpstr>Runtime 在好玩友SDK中的应用</vt:lpstr>
      <vt:lpstr>Runtime 参考链接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Runtime</dc:title>
  <dc:creator>Microsoft Office 用户</dc:creator>
  <cp:lastModifiedBy>Microsoft Office 用户</cp:lastModifiedBy>
  <cp:revision>56</cp:revision>
  <dcterms:created xsi:type="dcterms:W3CDTF">2017-07-23T14:02:45Z</dcterms:created>
  <dcterms:modified xsi:type="dcterms:W3CDTF">2017-07-24T10:37:29Z</dcterms:modified>
</cp:coreProperties>
</file>