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Tiro Devanagari Sanskrit"/>
      <p:regular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TtvLrdoXrTBXNhxtBgdUZ+dOM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6B0CA8-6820-4DBA-8368-75028A1879BE}">
  <a:tblStyle styleId="{9A6B0CA8-6820-4DBA-8368-75028A1879B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096B9898-213C-4A7A-AF45-D1E48B33ED43}"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TiroDevanagariSanskri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TiroDevanagariSanskri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59f3e91c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2959f3e91c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59f3e91c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2959f3e91c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5cbbe7c86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g295cbbe7c86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eb2bb2ff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1eb2bb2ff6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d2a5eebe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1ed2a5eebe9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99a29d0ef2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299a29d0ef2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100"/>
              <a:buNone/>
            </a:pPr>
            <a:r>
              <a:t/>
            </a:r>
            <a:endParaRPr sz="10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
        <p:nvSpPr>
          <p:cNvPr id="369" name="Google Shape;3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8a9be76b2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298a9be76b2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b0f7f7c98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g29b0f7f7c98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593d7cd7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g29593d7cd7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593d7cd76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29593d7cd76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593d7cd7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29593d7cd76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89422b65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2989422b65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593d7cd7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g29593d7cd76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8df8c789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g298df8c789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7913eb91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97913eb91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75dedcbf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2975dedcbf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l-P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9.png"/><Relationship Id="rId10" Type="http://schemas.openxmlformats.org/officeDocument/2006/relationships/image" Target="../media/image23.png"/><Relationship Id="rId9"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24.png"/><Relationship Id="rId7" Type="http://schemas.openxmlformats.org/officeDocument/2006/relationships/image" Target="../media/image21.png"/><Relationship Id="rId8"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11" Type="http://schemas.openxmlformats.org/officeDocument/2006/relationships/image" Target="../media/image8.png"/><Relationship Id="rId10" Type="http://schemas.openxmlformats.org/officeDocument/2006/relationships/image" Target="../media/image5.png"/><Relationship Id="rId12" Type="http://schemas.openxmlformats.org/officeDocument/2006/relationships/image" Target="../media/image12.png"/><Relationship Id="rId9"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744133" y="1100667"/>
            <a:ext cx="8534400" cy="1439400"/>
          </a:xfrm>
          <a:prstGeom prst="roundRect">
            <a:avLst>
              <a:gd fmla="val 16667" name="adj"/>
            </a:avLst>
          </a:prstGeom>
          <a:solidFill>
            <a:srgbClr val="3333B2"/>
          </a:solidFill>
          <a:ln cap="flat" cmpd="sng" w="12700">
            <a:solidFill>
              <a:srgbClr val="31538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  Predictive Modeling of Forex Trading Signals </a:t>
            </a:r>
            <a:endParaRPr b="0" i="0" sz="2000" u="none" cap="none" strike="noStrike">
              <a:solidFill>
                <a:schemeClr val="lt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24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Using regression and classification methods</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85" name="Google Shape;85;p1"/>
          <p:cNvSpPr txBox="1"/>
          <p:nvPr/>
        </p:nvSpPr>
        <p:spPr>
          <a:xfrm>
            <a:off x="4543875" y="3117675"/>
            <a:ext cx="3213300" cy="1816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pl-PL" sz="1600" u="none" cap="none" strike="noStrike">
                <a:solidFill>
                  <a:schemeClr val="dk1"/>
                </a:solidFill>
                <a:latin typeface="Tiro Devanagari Sanskrit"/>
                <a:ea typeface="Tiro Devanagari Sanskrit"/>
                <a:cs typeface="Tiro Devanagari Sanskrit"/>
                <a:sym typeface="Tiro Devanagari Sanskrit"/>
              </a:rPr>
              <a:t>Student: Sugarbayar Enkhbayar</a:t>
            </a:r>
            <a:endParaRPr b="0" i="0" sz="16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chemeClr val="dk1"/>
              </a:buClr>
              <a:buSzPts val="1400"/>
              <a:buFont typeface="Arial"/>
              <a:buNone/>
            </a:pPr>
            <a:r>
              <a:rPr b="0" i="0" lang="pl-PL" sz="1600" u="none" cap="none" strike="noStrike">
                <a:solidFill>
                  <a:schemeClr val="dk1"/>
                </a:solidFill>
                <a:latin typeface="Tiro Devanagari Sanskrit"/>
                <a:ea typeface="Tiro Devanagari Sanskrit"/>
                <a:cs typeface="Tiro Devanagari Sanskrit"/>
                <a:sym typeface="Tiro Devanagari Sanskrit"/>
              </a:rPr>
              <a:t>Supervisor: Robert </a:t>
            </a:r>
            <a:r>
              <a:rPr lang="pl-PL" sz="1600">
                <a:solidFill>
                  <a:schemeClr val="dk1"/>
                </a:solidFill>
                <a:latin typeface="Tiro Devanagari Sanskrit"/>
                <a:ea typeface="Tiro Devanagari Sanskrit"/>
                <a:cs typeface="Tiro Devanagari Sanskrit"/>
                <a:sym typeface="Tiro Devanagari Sanskrit"/>
              </a:rPr>
              <a:t>ślepaczuk</a:t>
            </a:r>
            <a:endParaRPr b="0" i="0" sz="16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1400"/>
              <a:buFont typeface="Arial"/>
              <a:buNone/>
            </a:pPr>
            <a:r>
              <a:t/>
            </a:r>
            <a:endParaRPr b="0" i="0" sz="20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1400"/>
              <a:buFont typeface="Arial"/>
              <a:buNone/>
            </a:pPr>
            <a:r>
              <a:rPr b="0" i="0" lang="pl-PL" sz="1600" u="none" cap="none" strike="noStrike">
                <a:solidFill>
                  <a:schemeClr val="dk1"/>
                </a:solidFill>
                <a:latin typeface="Times New Roman"/>
                <a:ea typeface="Times New Roman"/>
                <a:cs typeface="Times New Roman"/>
                <a:sym typeface="Times New Roman"/>
              </a:rPr>
              <a:t>January 22, 2024</a:t>
            </a:r>
            <a:endParaRPr b="0" i="0" sz="1600" u="none" cap="none" strike="noStrike">
              <a:solidFill>
                <a:schemeClr val="dk1"/>
              </a:solidFill>
              <a:latin typeface="Times New Roman"/>
              <a:ea typeface="Times New Roman"/>
              <a:cs typeface="Times New Roman"/>
              <a:sym typeface="Times New Roman"/>
            </a:endParaRPr>
          </a:p>
        </p:txBody>
      </p:sp>
      <p:sp>
        <p:nvSpPr>
          <p:cNvPr id="86" name="Google Shape;86;p1"/>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87" name="Google Shape;87;p1"/>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959f3e91ce_0_1"/>
          <p:cNvSpPr txBox="1"/>
          <p:nvPr/>
        </p:nvSpPr>
        <p:spPr>
          <a:xfrm>
            <a:off x="543801" y="1258200"/>
            <a:ext cx="1091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ro Devanagari Sanskrit"/>
              <a:ea typeface="Tiro Devanagari Sanskrit"/>
              <a:cs typeface="Tiro Devanagari Sanskrit"/>
              <a:sym typeface="Tiro Devanagari Sanskrit"/>
            </a:endParaRPr>
          </a:p>
        </p:txBody>
      </p:sp>
      <p:cxnSp>
        <p:nvCxnSpPr>
          <p:cNvPr id="187" name="Google Shape;187;g2959f3e91ce_0_1"/>
          <p:cNvCxnSpPr/>
          <p:nvPr/>
        </p:nvCxnSpPr>
        <p:spPr>
          <a:xfrm>
            <a:off x="5348075" y="4343850"/>
            <a:ext cx="5959800" cy="0"/>
          </a:xfrm>
          <a:prstGeom prst="straightConnector1">
            <a:avLst/>
          </a:prstGeom>
          <a:noFill/>
          <a:ln cap="flat" cmpd="sng" w="9525">
            <a:solidFill>
              <a:schemeClr val="dk2"/>
            </a:solidFill>
            <a:prstDash val="solid"/>
            <a:round/>
            <a:headEnd len="sm" w="sm" type="none"/>
            <a:tailEnd len="med" w="med" type="triangle"/>
          </a:ln>
        </p:spPr>
      </p:cxnSp>
      <p:sp>
        <p:nvSpPr>
          <p:cNvPr id="188" name="Google Shape;188;g2959f3e91ce_0_1"/>
          <p:cNvSpPr/>
          <p:nvPr/>
        </p:nvSpPr>
        <p:spPr>
          <a:xfrm>
            <a:off x="5239200" y="4132700"/>
            <a:ext cx="671400" cy="1776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mes New Roman"/>
                <a:ea typeface="Times New Roman"/>
                <a:cs typeface="Times New Roman"/>
                <a:sym typeface="Times New Roman"/>
              </a:rPr>
              <a:t>2000.01.01</a:t>
            </a:r>
            <a:endParaRPr b="0" i="0" sz="800" u="none" cap="none" strike="noStrike">
              <a:solidFill>
                <a:srgbClr val="000000"/>
              </a:solidFill>
              <a:latin typeface="Times New Roman"/>
              <a:ea typeface="Times New Roman"/>
              <a:cs typeface="Times New Roman"/>
              <a:sym typeface="Times New Roman"/>
            </a:endParaRPr>
          </a:p>
        </p:txBody>
      </p:sp>
      <p:sp>
        <p:nvSpPr>
          <p:cNvPr id="189" name="Google Shape;189;g2959f3e91ce_0_1"/>
          <p:cNvSpPr/>
          <p:nvPr/>
        </p:nvSpPr>
        <p:spPr>
          <a:xfrm>
            <a:off x="5304900" y="4624175"/>
            <a:ext cx="16509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Train</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0" name="Google Shape;190;g2959f3e91ce_0_1"/>
          <p:cNvSpPr/>
          <p:nvPr/>
        </p:nvSpPr>
        <p:spPr>
          <a:xfrm>
            <a:off x="6955800" y="4624175"/>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Validation</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1" name="Google Shape;191;g2959f3e91ce_0_1"/>
          <p:cNvSpPr/>
          <p:nvPr/>
        </p:nvSpPr>
        <p:spPr>
          <a:xfrm>
            <a:off x="7790400" y="4624175"/>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Test</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2" name="Google Shape;192;g2959f3e91ce_0_1"/>
          <p:cNvSpPr/>
          <p:nvPr/>
        </p:nvSpPr>
        <p:spPr>
          <a:xfrm>
            <a:off x="6139500" y="4841975"/>
            <a:ext cx="16509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Train</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3" name="Google Shape;193;g2959f3e91ce_0_1"/>
          <p:cNvSpPr/>
          <p:nvPr/>
        </p:nvSpPr>
        <p:spPr>
          <a:xfrm>
            <a:off x="7790400" y="4841975"/>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Validation</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4" name="Google Shape;194;g2959f3e91ce_0_1"/>
          <p:cNvSpPr/>
          <p:nvPr/>
        </p:nvSpPr>
        <p:spPr>
          <a:xfrm>
            <a:off x="8625000" y="4841975"/>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Test</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5" name="Google Shape;195;g2959f3e91ce_0_1"/>
          <p:cNvSpPr/>
          <p:nvPr/>
        </p:nvSpPr>
        <p:spPr>
          <a:xfrm>
            <a:off x="7993875" y="5825000"/>
            <a:ext cx="16509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Train</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6" name="Google Shape;196;g2959f3e91ce_0_1"/>
          <p:cNvSpPr/>
          <p:nvPr/>
        </p:nvSpPr>
        <p:spPr>
          <a:xfrm>
            <a:off x="9644775" y="5825000"/>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Validation</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197" name="Google Shape;197;g2959f3e91ce_0_1"/>
          <p:cNvSpPr/>
          <p:nvPr/>
        </p:nvSpPr>
        <p:spPr>
          <a:xfrm>
            <a:off x="10479375" y="5825000"/>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Test</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cxnSp>
        <p:nvCxnSpPr>
          <p:cNvPr id="198" name="Google Shape;198;g2959f3e91ce_0_1"/>
          <p:cNvCxnSpPr/>
          <p:nvPr/>
        </p:nvCxnSpPr>
        <p:spPr>
          <a:xfrm>
            <a:off x="5342100" y="5059775"/>
            <a:ext cx="748500" cy="0"/>
          </a:xfrm>
          <a:prstGeom prst="straightConnector1">
            <a:avLst/>
          </a:prstGeom>
          <a:noFill/>
          <a:ln cap="flat" cmpd="sng" w="9525">
            <a:solidFill>
              <a:schemeClr val="dk2"/>
            </a:solidFill>
            <a:prstDash val="solid"/>
            <a:round/>
            <a:headEnd len="sm" w="sm" type="none"/>
            <a:tailEnd len="med" w="med" type="triangle"/>
          </a:ln>
        </p:spPr>
      </p:cxnSp>
      <p:sp>
        <p:nvSpPr>
          <p:cNvPr id="199" name="Google Shape;199;g2959f3e91ce_0_1"/>
          <p:cNvSpPr/>
          <p:nvPr/>
        </p:nvSpPr>
        <p:spPr>
          <a:xfrm>
            <a:off x="7790400" y="6093625"/>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Test</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cxnSp>
        <p:nvCxnSpPr>
          <p:cNvPr id="200" name="Google Shape;200;g2959f3e91ce_0_1"/>
          <p:cNvCxnSpPr/>
          <p:nvPr/>
        </p:nvCxnSpPr>
        <p:spPr>
          <a:xfrm>
            <a:off x="5370700" y="6042800"/>
            <a:ext cx="5964600" cy="22800"/>
          </a:xfrm>
          <a:prstGeom prst="straightConnector1">
            <a:avLst/>
          </a:prstGeom>
          <a:noFill/>
          <a:ln cap="flat" cmpd="sng" w="9525">
            <a:solidFill>
              <a:schemeClr val="dk2"/>
            </a:solidFill>
            <a:prstDash val="solid"/>
            <a:round/>
            <a:headEnd len="sm" w="sm" type="none"/>
            <a:tailEnd len="sm" w="sm" type="none"/>
          </a:ln>
        </p:spPr>
      </p:cxnSp>
      <p:sp>
        <p:nvSpPr>
          <p:cNvPr id="201" name="Google Shape;201;g2959f3e91ce_0_1"/>
          <p:cNvSpPr/>
          <p:nvPr/>
        </p:nvSpPr>
        <p:spPr>
          <a:xfrm>
            <a:off x="10479375" y="6093638"/>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Test</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202" name="Google Shape;202;g2959f3e91ce_0_1"/>
          <p:cNvSpPr/>
          <p:nvPr/>
        </p:nvSpPr>
        <p:spPr>
          <a:xfrm>
            <a:off x="8625000" y="6093638"/>
            <a:ext cx="834600" cy="21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ro Devanagari Sanskrit"/>
                <a:ea typeface="Tiro Devanagari Sanskrit"/>
                <a:cs typeface="Tiro Devanagari Sanskrit"/>
                <a:sym typeface="Tiro Devanagari Sanskrit"/>
              </a:rPr>
              <a:t>Test</a:t>
            </a:r>
            <a:endParaRPr b="0" i="0" sz="800" u="none" cap="none" strike="noStrike">
              <a:solidFill>
                <a:srgbClr val="000000"/>
              </a:solidFill>
              <a:latin typeface="Tiro Devanagari Sanskrit"/>
              <a:ea typeface="Tiro Devanagari Sanskrit"/>
              <a:cs typeface="Tiro Devanagari Sanskrit"/>
              <a:sym typeface="Tiro Devanagari Sanskrit"/>
            </a:endParaRPr>
          </a:p>
        </p:txBody>
      </p:sp>
      <p:sp>
        <p:nvSpPr>
          <p:cNvPr id="203" name="Google Shape;203;g2959f3e91ce_0_1"/>
          <p:cNvSpPr txBox="1"/>
          <p:nvPr/>
        </p:nvSpPr>
        <p:spPr>
          <a:xfrm>
            <a:off x="9376125" y="6002438"/>
            <a:ext cx="121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PL" sz="1400" u="none" cap="none" strike="noStrike">
                <a:solidFill>
                  <a:srgbClr val="888888"/>
                </a:solidFill>
                <a:latin typeface="Calibri"/>
                <a:ea typeface="Calibri"/>
                <a:cs typeface="Calibri"/>
                <a:sym typeface="Calibri"/>
              </a:rPr>
              <a:t>…………..……....</a:t>
            </a:r>
            <a:endParaRPr b="0" i="0" sz="1400" u="none" cap="none" strike="noStrike">
              <a:solidFill>
                <a:srgbClr val="888888"/>
              </a:solidFill>
              <a:latin typeface="Calibri"/>
              <a:ea typeface="Calibri"/>
              <a:cs typeface="Calibri"/>
              <a:sym typeface="Calibri"/>
            </a:endParaRPr>
          </a:p>
        </p:txBody>
      </p:sp>
      <p:sp>
        <p:nvSpPr>
          <p:cNvPr id="204" name="Google Shape;204;g2959f3e91ce_0_1"/>
          <p:cNvSpPr/>
          <p:nvPr/>
        </p:nvSpPr>
        <p:spPr>
          <a:xfrm>
            <a:off x="5239200" y="4478100"/>
            <a:ext cx="54000" cy="15336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5" name="Google Shape;205;g2959f3e91ce_0_1"/>
          <p:cNvSpPr txBox="1"/>
          <p:nvPr/>
        </p:nvSpPr>
        <p:spPr>
          <a:xfrm>
            <a:off x="4973875" y="5075550"/>
            <a:ext cx="419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chemeClr val="dk1"/>
                </a:solidFill>
                <a:latin typeface="Tiro Devanagari Sanskrit"/>
                <a:ea typeface="Tiro Devanagari Sanskrit"/>
                <a:cs typeface="Tiro Devanagari Sanskrit"/>
                <a:sym typeface="Tiro Devanagari Sanskrit"/>
              </a:rPr>
              <a:t>20</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06" name="Google Shape;206;g2959f3e91ce_0_1"/>
          <p:cNvSpPr txBox="1"/>
          <p:nvPr/>
        </p:nvSpPr>
        <p:spPr>
          <a:xfrm>
            <a:off x="5398588" y="4820250"/>
            <a:ext cx="583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mes New Roman"/>
                <a:ea typeface="Times New Roman"/>
                <a:cs typeface="Times New Roman"/>
                <a:sym typeface="Times New Roman"/>
              </a:rPr>
              <a:t>6 month</a:t>
            </a:r>
            <a:endParaRPr b="0" i="0" sz="800" u="none" cap="none" strike="noStrike">
              <a:solidFill>
                <a:schemeClr val="dk1"/>
              </a:solidFill>
              <a:latin typeface="Times New Roman"/>
              <a:ea typeface="Times New Roman"/>
              <a:cs typeface="Times New Roman"/>
              <a:sym typeface="Times New Roman"/>
            </a:endParaRPr>
          </a:p>
        </p:txBody>
      </p:sp>
      <p:cxnSp>
        <p:nvCxnSpPr>
          <p:cNvPr id="207" name="Google Shape;207;g2959f3e91ce_0_1"/>
          <p:cNvCxnSpPr/>
          <p:nvPr/>
        </p:nvCxnSpPr>
        <p:spPr>
          <a:xfrm>
            <a:off x="7788900" y="4571775"/>
            <a:ext cx="842400" cy="0"/>
          </a:xfrm>
          <a:prstGeom prst="straightConnector1">
            <a:avLst/>
          </a:prstGeom>
          <a:noFill/>
          <a:ln cap="flat" cmpd="sng" w="9525">
            <a:solidFill>
              <a:schemeClr val="dk2"/>
            </a:solidFill>
            <a:prstDash val="solid"/>
            <a:round/>
            <a:headEnd len="sm" w="sm" type="none"/>
            <a:tailEnd len="med" w="med" type="triangle"/>
          </a:ln>
        </p:spPr>
      </p:cxnSp>
      <p:cxnSp>
        <p:nvCxnSpPr>
          <p:cNvPr id="208" name="Google Shape;208;g2959f3e91ce_0_1"/>
          <p:cNvCxnSpPr/>
          <p:nvPr/>
        </p:nvCxnSpPr>
        <p:spPr>
          <a:xfrm>
            <a:off x="5315950" y="4551588"/>
            <a:ext cx="2478900" cy="20100"/>
          </a:xfrm>
          <a:prstGeom prst="straightConnector1">
            <a:avLst/>
          </a:prstGeom>
          <a:noFill/>
          <a:ln cap="flat" cmpd="sng" w="9525">
            <a:solidFill>
              <a:schemeClr val="dk2"/>
            </a:solidFill>
            <a:prstDash val="solid"/>
            <a:round/>
            <a:headEnd len="sm" w="sm" type="none"/>
            <a:tailEnd len="med" w="med" type="triangle"/>
          </a:ln>
        </p:spPr>
      </p:cxnSp>
      <p:sp>
        <p:nvSpPr>
          <p:cNvPr id="209" name="Google Shape;209;g2959f3e91ce_0_1"/>
          <p:cNvSpPr txBox="1"/>
          <p:nvPr/>
        </p:nvSpPr>
        <p:spPr>
          <a:xfrm>
            <a:off x="7964188" y="4343850"/>
            <a:ext cx="583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mes New Roman"/>
                <a:ea typeface="Times New Roman"/>
                <a:cs typeface="Times New Roman"/>
                <a:sym typeface="Times New Roman"/>
              </a:rPr>
              <a:t>6 month</a:t>
            </a:r>
            <a:endParaRPr b="0" i="0" sz="800" u="none" cap="none" strike="noStrike">
              <a:solidFill>
                <a:schemeClr val="dk1"/>
              </a:solidFill>
              <a:latin typeface="Times New Roman"/>
              <a:ea typeface="Times New Roman"/>
              <a:cs typeface="Times New Roman"/>
              <a:sym typeface="Times New Roman"/>
            </a:endParaRPr>
          </a:p>
        </p:txBody>
      </p:sp>
      <p:sp>
        <p:nvSpPr>
          <p:cNvPr id="210" name="Google Shape;210;g2959f3e91ce_0_1"/>
          <p:cNvSpPr txBox="1"/>
          <p:nvPr/>
        </p:nvSpPr>
        <p:spPr>
          <a:xfrm>
            <a:off x="6249438" y="4343850"/>
            <a:ext cx="583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mes New Roman"/>
                <a:ea typeface="Times New Roman"/>
                <a:cs typeface="Times New Roman"/>
                <a:sym typeface="Times New Roman"/>
              </a:rPr>
              <a:t>3 years</a:t>
            </a:r>
            <a:endParaRPr b="0" i="0" sz="800" u="none" cap="none" strike="noStrike">
              <a:solidFill>
                <a:schemeClr val="dk1"/>
              </a:solidFill>
              <a:latin typeface="Times New Roman"/>
              <a:ea typeface="Times New Roman"/>
              <a:cs typeface="Times New Roman"/>
              <a:sym typeface="Times New Roman"/>
            </a:endParaRPr>
          </a:p>
        </p:txBody>
      </p:sp>
      <p:sp>
        <p:nvSpPr>
          <p:cNvPr id="211" name="Google Shape;211;g2959f3e91ce_0_1"/>
          <p:cNvSpPr/>
          <p:nvPr/>
        </p:nvSpPr>
        <p:spPr>
          <a:xfrm>
            <a:off x="11027400" y="4105050"/>
            <a:ext cx="715800" cy="1776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mes New Roman"/>
                <a:ea typeface="Times New Roman"/>
                <a:cs typeface="Times New Roman"/>
                <a:sym typeface="Times New Roman"/>
              </a:rPr>
              <a:t>2022.12.31</a:t>
            </a:r>
            <a:endParaRPr b="0" i="0" sz="800" u="none" cap="none" strike="noStrike">
              <a:solidFill>
                <a:schemeClr val="dk1"/>
              </a:solidFill>
              <a:latin typeface="Times New Roman"/>
              <a:ea typeface="Times New Roman"/>
              <a:cs typeface="Times New Roman"/>
              <a:sym typeface="Times New Roman"/>
            </a:endParaRPr>
          </a:p>
        </p:txBody>
      </p:sp>
      <p:sp>
        <p:nvSpPr>
          <p:cNvPr id="212" name="Google Shape;212;g2959f3e91ce_0_1"/>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Methodology: Sliding walk forward approach</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213" name="Google Shape;213;g2959f3e91ce_0_1"/>
          <p:cNvSpPr txBox="1"/>
          <p:nvPr/>
        </p:nvSpPr>
        <p:spPr>
          <a:xfrm>
            <a:off x="543800" y="894406"/>
            <a:ext cx="10912800" cy="2570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Used sliding walk forward approach:</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400"/>
              <a:buFont typeface="Arial"/>
              <a:buNone/>
            </a:pPr>
            <a:r>
              <a:rPr b="0" i="0" lang="pl-PL" sz="1400" u="none" cap="none" strike="noStrike">
                <a:solidFill>
                  <a:schemeClr val="dk1"/>
                </a:solidFill>
                <a:latin typeface="Times New Roman"/>
                <a:ea typeface="Times New Roman"/>
                <a:cs typeface="Times New Roman"/>
                <a:sym typeface="Times New Roman"/>
              </a:rPr>
              <a:t>756 </a:t>
            </a:r>
            <a:r>
              <a:rPr b="0" i="0" lang="pl-PL" sz="1400" u="none" cap="none" strike="noStrike">
                <a:solidFill>
                  <a:schemeClr val="dk1"/>
                </a:solidFill>
                <a:latin typeface="Tiro Devanagari Sanskrit"/>
                <a:ea typeface="Tiro Devanagari Sanskrit"/>
                <a:cs typeface="Tiro Devanagari Sanskrit"/>
                <a:sym typeface="Tiro Devanagari Sanskrit"/>
              </a:rPr>
              <a:t>trading	 days in </a:t>
            </a:r>
            <a:r>
              <a:rPr b="0" i="0" lang="pl-PL" sz="1400" u="none" cap="none" strike="noStrike">
                <a:solidFill>
                  <a:schemeClr val="dk1"/>
                </a:solidFill>
                <a:latin typeface="Times New Roman"/>
                <a:ea typeface="Times New Roman"/>
                <a:cs typeface="Times New Roman"/>
                <a:sym typeface="Times New Roman"/>
              </a:rPr>
              <a:t>3</a:t>
            </a:r>
            <a:r>
              <a:rPr b="0" i="0" lang="pl-PL" sz="1400" u="none" cap="none" strike="noStrike">
                <a:solidFill>
                  <a:schemeClr val="dk1"/>
                </a:solidFill>
                <a:latin typeface="Tiro Devanagari Sanskrit"/>
                <a:ea typeface="Tiro Devanagari Sanskrit"/>
                <a:cs typeface="Tiro Devanagari Sanskrit"/>
                <a:sym typeface="Tiro Devanagari Sanskrit"/>
              </a:rPr>
              <a:t> year:</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317500" lvl="0"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Train set - </a:t>
            </a:r>
            <a:r>
              <a:rPr b="1" i="0" lang="pl-PL" sz="1400" u="none" cap="none" strike="noStrike">
                <a:solidFill>
                  <a:schemeClr val="dk1"/>
                </a:solidFill>
                <a:latin typeface="Times New Roman"/>
                <a:ea typeface="Times New Roman"/>
                <a:cs typeface="Times New Roman"/>
                <a:sym typeface="Times New Roman"/>
              </a:rPr>
              <a:t>600 days</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317500" lvl="0"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Validation set - last few day of train set </a:t>
            </a:r>
            <a:r>
              <a:rPr b="1" i="0" lang="pl-PL" sz="1400" u="none" cap="none" strike="noStrike">
                <a:solidFill>
                  <a:schemeClr val="dk1"/>
                </a:solidFill>
                <a:latin typeface="Times New Roman"/>
                <a:ea typeface="Times New Roman"/>
                <a:cs typeface="Times New Roman"/>
                <a:sym typeface="Times New Roman"/>
              </a:rPr>
              <a:t>156 days</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317500" lvl="0"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Test set - </a:t>
            </a:r>
            <a:r>
              <a:rPr b="1" i="0" lang="pl-PL" sz="1400" u="none" cap="none" strike="noStrike">
                <a:solidFill>
                  <a:schemeClr val="dk1"/>
                </a:solidFill>
                <a:latin typeface="Times New Roman"/>
                <a:ea typeface="Times New Roman"/>
                <a:cs typeface="Times New Roman"/>
                <a:sym typeface="Times New Roman"/>
              </a:rPr>
              <a:t>1 year (252 days)</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317500" lvl="0"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Sliding –</a:t>
            </a:r>
            <a:r>
              <a:rPr b="1" i="0" lang="pl-PL" sz="1400" u="none" cap="none" strike="noStrike">
                <a:solidFill>
                  <a:schemeClr val="dk1"/>
                </a:solidFill>
                <a:latin typeface="Tiro Devanagari Sanskrit"/>
                <a:ea typeface="Tiro Devanagari Sanskrit"/>
                <a:cs typeface="Tiro Devanagari Sanskrit"/>
                <a:sym typeface="Tiro Devanagari Sanskrit"/>
              </a:rPr>
              <a:t> </a:t>
            </a:r>
            <a:r>
              <a:rPr b="1" i="0" lang="pl-PL" sz="1400" u="none" cap="none" strike="noStrike">
                <a:solidFill>
                  <a:schemeClr val="dk1"/>
                </a:solidFill>
                <a:latin typeface="Times New Roman"/>
                <a:ea typeface="Times New Roman"/>
                <a:cs typeface="Times New Roman"/>
                <a:sym typeface="Times New Roman"/>
              </a:rPr>
              <a:t>1 year (252 days)</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400"/>
              <a:buFont typeface="Arial"/>
              <a:buNone/>
            </a:pPr>
            <a:r>
              <a:rPr b="0" i="0" lang="pl-PL" sz="1400" u="none" cap="none" strike="noStrike">
                <a:solidFill>
                  <a:schemeClr val="dk1"/>
                </a:solidFill>
                <a:latin typeface="Times New Roman"/>
                <a:ea typeface="Times New Roman"/>
                <a:cs typeface="Times New Roman"/>
                <a:sym typeface="Times New Roman"/>
              </a:rPr>
              <a:t>20 </a:t>
            </a:r>
            <a:r>
              <a:rPr b="0" i="0" lang="pl-PL" sz="1400" u="none" cap="none" strike="noStrike">
                <a:solidFill>
                  <a:schemeClr val="dk1"/>
                </a:solidFill>
                <a:latin typeface="Tiro Devanagari Sanskrit"/>
                <a:ea typeface="Tiro Devanagari Sanskrit"/>
                <a:cs typeface="Tiro Devanagari Sanskrit"/>
                <a:sym typeface="Tiro Devanagari Sanskrit"/>
              </a:rPr>
              <a:t>windows: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457200" lvl="0" marL="0" marR="0" rtl="0" algn="l">
              <a:lnSpc>
                <a:spcPct val="150000"/>
              </a:lnSpc>
              <a:spcBef>
                <a:spcPts val="0"/>
              </a:spcBef>
              <a:spcAft>
                <a:spcPts val="0"/>
              </a:spcAft>
              <a:buClr>
                <a:srgbClr val="000000"/>
              </a:buClr>
              <a:buSzPts val="1400"/>
              <a:buFont typeface="Arial"/>
              <a:buNone/>
            </a:pPr>
            <a:r>
              <a:rPr b="0" i="0" lang="pl-PL" sz="1400" u="none" cap="none" strike="noStrike">
                <a:solidFill>
                  <a:schemeClr val="dk1"/>
                </a:solidFill>
                <a:latin typeface="Tiro Devanagari Sanskrit"/>
                <a:ea typeface="Tiro Devanagari Sanskrit"/>
                <a:cs typeface="Tiro Devanagari Sanskrit"/>
                <a:sym typeface="Tiro Devanagari Sanskrit"/>
              </a:rPr>
              <a:t>All model</a:t>
            </a:r>
            <a:r>
              <a:rPr lang="pl-PL">
                <a:solidFill>
                  <a:schemeClr val="dk1"/>
                </a:solidFill>
                <a:latin typeface="Tiro Devanagari Sanskrit"/>
                <a:ea typeface="Tiro Devanagari Sanskrit"/>
                <a:cs typeface="Tiro Devanagari Sanskrit"/>
                <a:sym typeface="Tiro Devanagari Sanskrit"/>
              </a:rPr>
              <a:t>,</a:t>
            </a:r>
            <a:r>
              <a:rPr b="0" i="0" lang="pl-PL" sz="1400" u="none" cap="none" strike="noStrike">
                <a:solidFill>
                  <a:schemeClr val="dk1"/>
                </a:solidFill>
                <a:latin typeface="Tiro Devanagari Sanskrit"/>
                <a:ea typeface="Tiro Devanagari Sanskrit"/>
                <a:cs typeface="Tiro Devanagari Sanskrit"/>
                <a:sym typeface="Tiro Devanagari Sanskrit"/>
              </a:rPr>
              <a:t> hyperparameter tuning and prediction processes will be run in each window</a:t>
            </a:r>
            <a:endParaRPr b="0" i="0" sz="1400" u="none" cap="none" strike="noStrike">
              <a:solidFill>
                <a:schemeClr val="dk1"/>
              </a:solidFill>
              <a:latin typeface="Tiro Devanagari Sanskrit"/>
              <a:ea typeface="Tiro Devanagari Sanskrit"/>
              <a:cs typeface="Tiro Devanagari Sanskrit"/>
              <a:sym typeface="Tiro Devanagari Sanskrit"/>
            </a:endParaRPr>
          </a:p>
        </p:txBody>
      </p:sp>
      <p:sp>
        <p:nvSpPr>
          <p:cNvPr id="214" name="Google Shape;214;g2959f3e91ce_0_1"/>
          <p:cNvSpPr txBox="1"/>
          <p:nvPr/>
        </p:nvSpPr>
        <p:spPr>
          <a:xfrm>
            <a:off x="4973875" y="3822150"/>
            <a:ext cx="2990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rgbClr val="3333B2"/>
                </a:solidFill>
                <a:latin typeface="Times New Roman"/>
                <a:ea typeface="Times New Roman"/>
                <a:cs typeface="Times New Roman"/>
                <a:sym typeface="Times New Roman"/>
              </a:rPr>
              <a:t>Figure:</a:t>
            </a:r>
            <a:r>
              <a:rPr b="0" i="0" lang="pl-PL" sz="1200" u="none" cap="none" strike="noStrike">
                <a:solidFill>
                  <a:schemeClr val="dk1"/>
                </a:solidFill>
                <a:latin typeface="Times New Roman"/>
                <a:ea typeface="Times New Roman"/>
                <a:cs typeface="Times New Roman"/>
                <a:sym typeface="Times New Roman"/>
              </a:rPr>
              <a:t> Sliding walk forward approach</a:t>
            </a:r>
            <a:endParaRPr b="0" i="0" sz="1200" u="none" cap="none" strike="noStrike">
              <a:solidFill>
                <a:schemeClr val="dk1"/>
              </a:solidFill>
              <a:latin typeface="Times New Roman"/>
              <a:ea typeface="Times New Roman"/>
              <a:cs typeface="Times New Roman"/>
              <a:sym typeface="Times New Roman"/>
            </a:endParaRPr>
          </a:p>
        </p:txBody>
      </p:sp>
      <p:sp>
        <p:nvSpPr>
          <p:cNvPr id="215" name="Google Shape;215;g2959f3e91ce_0_1"/>
          <p:cNvSpPr txBox="1"/>
          <p:nvPr/>
        </p:nvSpPr>
        <p:spPr>
          <a:xfrm>
            <a:off x="5185875" y="6206800"/>
            <a:ext cx="24789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pl-PL" sz="1200" u="none" cap="none" strike="noStrike">
                <a:solidFill>
                  <a:schemeClr val="dk1"/>
                </a:solidFill>
                <a:latin typeface="Times New Roman"/>
                <a:ea typeface="Times New Roman"/>
                <a:cs typeface="Times New Roman"/>
                <a:sym typeface="Times New Roman"/>
              </a:rPr>
              <a:t>Note</a:t>
            </a:r>
            <a:r>
              <a:rPr b="0" i="1" lang="pl-PL" sz="1000" u="none" cap="none" strike="noStrike">
                <a:solidFill>
                  <a:schemeClr val="dk1"/>
                </a:solidFill>
                <a:latin typeface="Times New Roman"/>
                <a:ea typeface="Times New Roman"/>
                <a:cs typeface="Times New Roman"/>
                <a:sym typeface="Times New Roman"/>
              </a:rPr>
              <a:t>: </a:t>
            </a:r>
            <a:r>
              <a:rPr b="0" i="0" lang="pl-PL" sz="1000" u="none" cap="none" strike="noStrike">
                <a:solidFill>
                  <a:schemeClr val="dk1"/>
                </a:solidFill>
                <a:latin typeface="Times New Roman"/>
                <a:ea typeface="Times New Roman"/>
                <a:cs typeface="Times New Roman"/>
                <a:sym typeface="Times New Roman"/>
              </a:rPr>
              <a:t>test data started from 2003.01.01</a:t>
            </a:r>
            <a:r>
              <a:rPr b="0" i="1" lang="pl-PL" sz="1000" u="none" cap="none" strike="noStrike">
                <a:solidFill>
                  <a:schemeClr val="dk1"/>
                </a:solidFill>
                <a:latin typeface="Times New Roman"/>
                <a:ea typeface="Times New Roman"/>
                <a:cs typeface="Times New Roman"/>
                <a:sym typeface="Times New Roman"/>
              </a:rPr>
              <a:t> </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p:txBody>
      </p:sp>
      <p:sp>
        <p:nvSpPr>
          <p:cNvPr id="216" name="Google Shape;216;g2959f3e91ce_0_1"/>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217" name="Google Shape;217;g2959f3e91ce_0_1"/>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218" name="Google Shape;218;g2959f3e91ce_0_1"/>
          <p:cNvGraphicFramePr/>
          <p:nvPr/>
        </p:nvGraphicFramePr>
        <p:xfrm>
          <a:off x="969375" y="3901888"/>
          <a:ext cx="3000000" cy="3000000"/>
        </p:xfrm>
        <a:graphic>
          <a:graphicData uri="http://schemas.openxmlformats.org/drawingml/2006/table">
            <a:tbl>
              <a:tblPr>
                <a:noFill/>
                <a:tableStyleId>{9A6B0CA8-6820-4DBA-8368-75028A1879BE}</a:tableStyleId>
              </a:tblPr>
              <a:tblGrid>
                <a:gridCol w="952875"/>
                <a:gridCol w="796175"/>
                <a:gridCol w="1064775"/>
                <a:gridCol w="919725"/>
              </a:tblGrid>
              <a:tr h="381075">
                <a:tc gridSpan="4">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solidFill>
                            <a:schemeClr val="dk1"/>
                          </a:solidFill>
                          <a:latin typeface="Times New Roman"/>
                          <a:ea typeface="Times New Roman"/>
                          <a:cs typeface="Times New Roman"/>
                          <a:sym typeface="Times New Roman"/>
                        </a:rPr>
                        <a:t> Train. validation and test sets period in 1 window</a:t>
                      </a:r>
                      <a:endParaRPr sz="1200" u="none" cap="none" strike="noStrike">
                        <a:latin typeface="Tiro Devanagari Sanskrit"/>
                        <a:ea typeface="Tiro Devanagari Sanskrit"/>
                        <a:cs typeface="Tiro Devanagari Sanskrit"/>
                        <a:sym typeface="Tiro Devanagari Sanskrit"/>
                      </a:endParaRPr>
                    </a:p>
                  </a:txBody>
                  <a:tcPr marT="91425" marB="91425" marR="91425" marL="91425" anchor="b">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r>
              <a:tr h="195125">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ro Devanagari Sanskrit"/>
                          <a:ea typeface="Tiro Devanagari Sanskrit"/>
                          <a:cs typeface="Tiro Devanagari Sanskrit"/>
                          <a:sym typeface="Tiro Devanagari Sanskrit"/>
                        </a:rPr>
                        <a:t>Train</a:t>
                      </a:r>
                      <a:endParaRPr b="1" sz="1200" u="none" cap="none" strike="noStrike">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ro Devanagari Sanskrit"/>
                          <a:ea typeface="Tiro Devanagari Sanskrit"/>
                          <a:cs typeface="Tiro Devanagari Sanskrit"/>
                          <a:sym typeface="Tiro Devanagari Sanskrit"/>
                        </a:rPr>
                        <a:t>Valid</a:t>
                      </a:r>
                      <a:endParaRPr b="1" sz="1200" u="none" cap="none" strike="noStrike">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ro Devanagari Sanskrit"/>
                          <a:ea typeface="Tiro Devanagari Sanskrit"/>
                          <a:cs typeface="Tiro Devanagari Sanskrit"/>
                          <a:sym typeface="Tiro Devanagari Sanskrit"/>
                        </a:rPr>
                        <a:t>Test</a:t>
                      </a:r>
                      <a:endParaRPr b="1" sz="1200" u="none" cap="none" strike="noStrike">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797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ro Devanagari Sanskrit"/>
                          <a:ea typeface="Tiro Devanagari Sanskrit"/>
                          <a:cs typeface="Tiro Devanagari Sanskrit"/>
                          <a:sym typeface="Tiro Devanagari Sanskrit"/>
                        </a:rPr>
                        <a:t>%</a:t>
                      </a:r>
                      <a:endParaRPr sz="1200" u="none" cap="none" strike="noStrike">
                        <a:latin typeface="Tiro Devanagari Sanskrit"/>
                        <a:ea typeface="Tiro Devanagari Sanskrit"/>
                        <a:cs typeface="Tiro Devanagari Sanskrit"/>
                        <a:sym typeface="Tiro Devanagari Sanskrit"/>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59%</a:t>
                      </a:r>
                      <a:endParaRPr sz="12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15%</a:t>
                      </a:r>
                      <a:endParaRPr sz="12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26%%</a:t>
                      </a:r>
                      <a:endParaRPr sz="12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3797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ro Devanagari Sanskrit"/>
                          <a:ea typeface="Tiro Devanagari Sanskrit"/>
                          <a:cs typeface="Tiro Devanagari Sanskrit"/>
                          <a:sym typeface="Tiro Devanagari Sanskrit"/>
                        </a:rPr>
                        <a:t>Daily</a:t>
                      </a:r>
                      <a:endParaRPr sz="1200" u="none" cap="none" strike="noStrike">
                        <a:latin typeface="Tiro Devanagari Sanskrit"/>
                        <a:ea typeface="Tiro Devanagari Sanskrit"/>
                        <a:cs typeface="Tiro Devanagari Sanskrit"/>
                        <a:sym typeface="Tiro Devanagari Sanskrit"/>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600</a:t>
                      </a:r>
                      <a:endParaRPr sz="12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156</a:t>
                      </a:r>
                      <a:endParaRPr sz="12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252</a:t>
                      </a:r>
                      <a:endParaRPr sz="12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11625">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ro Devanagari Sanskrit"/>
                        <a:ea typeface="Tiro Devanagari Sanskrit"/>
                        <a:cs typeface="Tiro Devanagari Sanskrit"/>
                        <a:sym typeface="Tiro Devanagari Sanskrit"/>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19" name="Google Shape;219;g2959f3e91ce_0_1"/>
          <p:cNvSpPr/>
          <p:nvPr/>
        </p:nvSpPr>
        <p:spPr>
          <a:xfrm>
            <a:off x="7664775" y="4101300"/>
            <a:ext cx="671400" cy="1776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pl-PL" sz="800" u="none" cap="none" strike="noStrike">
                <a:solidFill>
                  <a:srgbClr val="000000"/>
                </a:solidFill>
                <a:latin typeface="Times New Roman"/>
                <a:ea typeface="Times New Roman"/>
                <a:cs typeface="Times New Roman"/>
                <a:sym typeface="Times New Roman"/>
              </a:rPr>
              <a:t>2003.01.01</a:t>
            </a:r>
            <a:endParaRPr b="0" i="0" sz="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aphicFrame>
        <p:nvGraphicFramePr>
          <p:cNvPr descr="cqwercqwer" id="224" name="Google Shape;224;g2959f3e91ce_0_10"/>
          <p:cNvGraphicFramePr/>
          <p:nvPr/>
        </p:nvGraphicFramePr>
        <p:xfrm>
          <a:off x="334526" y="1829816"/>
          <a:ext cx="3000000" cy="3000000"/>
        </p:xfrm>
        <a:graphic>
          <a:graphicData uri="http://schemas.openxmlformats.org/drawingml/2006/table">
            <a:tbl>
              <a:tblPr>
                <a:noFill/>
                <a:tableStyleId>{9A6B0CA8-6820-4DBA-8368-75028A1879BE}</a:tableStyleId>
              </a:tblPr>
              <a:tblGrid>
                <a:gridCol w="661925"/>
                <a:gridCol w="1206650"/>
                <a:gridCol w="945450"/>
                <a:gridCol w="847550"/>
                <a:gridCol w="1251050"/>
              </a:tblGrid>
              <a:tr h="283925">
                <a:tc gridSpan="3">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Classic machine learning model</a:t>
                      </a:r>
                      <a:endParaRPr sz="1200" u="none" cap="none" strike="noStrike">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3333B2"/>
                        </a:solidFill>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3333B2"/>
                        </a:solidFill>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r h="211850">
                <a:tc>
                  <a:txBody>
                    <a:bodyPr/>
                    <a:lstStyle/>
                    <a:p>
                      <a:pPr indent="0" lvl="0" marL="0" marR="0" rtl="0" algn="l">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Models</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Hyperparameters</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Range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Dimension</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Source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3925">
                <a:tc>
                  <a:txBody>
                    <a:bodyPr/>
                    <a:lstStyle/>
                    <a:p>
                      <a:pPr indent="0" lvl="0" marL="0" marR="0" rtl="0" algn="l">
                        <a:lnSpc>
                          <a:spcPct val="15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KNN</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n_neighbors</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p</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[1, 20]</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[1, 3]</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integer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integer</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Thi-Thu Nguyen(2019)</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r>
              <a:tr h="283925">
                <a:tc>
                  <a:txBody>
                    <a:bodyPr/>
                    <a:lstStyle/>
                    <a:p>
                      <a:pPr indent="0" lvl="0" marL="0" marR="0" rtl="0" algn="l">
                        <a:lnSpc>
                          <a:spcPct val="15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RF</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n_estimators</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max_features</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max_depth</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min_samples_split</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[20. 200]</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[5, 30]</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[1, 6]</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[2, 30]</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latin typeface="Times New Roman"/>
                          <a:ea typeface="Times New Roman"/>
                          <a:cs typeface="Times New Roman"/>
                          <a:sym typeface="Times New Roman"/>
                        </a:rPr>
                        <a:t>integer</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latin typeface="Times New Roman"/>
                          <a:ea typeface="Times New Roman"/>
                          <a:cs typeface="Times New Roman"/>
                          <a:sym typeface="Times New Roman"/>
                        </a:rPr>
                        <a:t>integer</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latin typeface="Times New Roman"/>
                          <a:ea typeface="Times New Roman"/>
                          <a:cs typeface="Times New Roman"/>
                          <a:sym typeface="Times New Roman"/>
                        </a:rPr>
                        <a:t>integer</a:t>
                      </a:r>
                      <a:endParaRPr sz="10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latin typeface="Times New Roman"/>
                          <a:ea typeface="Times New Roman"/>
                          <a:cs typeface="Times New Roman"/>
                          <a:sym typeface="Times New Roman"/>
                        </a:rPr>
                        <a:t>integer</a:t>
                      </a:r>
                      <a:endParaRPr sz="1000" u="none" cap="none" strike="noStrike">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pl-PL" sz="1000" u="none" cap="none" strike="noStrike">
                          <a:latin typeface="Times New Roman"/>
                          <a:ea typeface="Times New Roman"/>
                          <a:cs typeface="Times New Roman"/>
                          <a:sym typeface="Times New Roman"/>
                        </a:rPr>
                        <a:t>Thi-Thu Nguyen(2019)</a:t>
                      </a:r>
                      <a:endParaRPr sz="10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r>
              <a:tr h="283925">
                <a:tc>
                  <a:txBody>
                    <a:bodyPr/>
                    <a:lstStyle/>
                    <a:p>
                      <a:pPr indent="0" lvl="0" marL="0" marR="0" rtl="0" algn="l">
                        <a:lnSpc>
                          <a:spcPct val="15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XGBoost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n_estimators</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learning_rate</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max_depth</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gamma</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[20, 200]</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[0.001, 0.5]</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[8, 15]</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[0.001, 0.02]</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integer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loguniform</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integer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uniform</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pl-PL" sz="1000" u="none" cap="none" strike="noStrike">
                          <a:solidFill>
                            <a:schemeClr val="dk1"/>
                          </a:solidFill>
                          <a:latin typeface="Times New Roman"/>
                          <a:ea typeface="Times New Roman"/>
                          <a:cs typeface="Times New Roman"/>
                          <a:sym typeface="Times New Roman"/>
                        </a:rPr>
                        <a:t>Robert Ślepaczuk (2023)</a:t>
                      </a:r>
                      <a:endParaRPr sz="10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r>
              <a:tr h="398875">
                <a:tc>
                  <a:txBody>
                    <a:bodyPr/>
                    <a:lstStyle/>
                    <a:p>
                      <a:pPr indent="0" lvl="0" marL="0" marR="0" rtl="0" algn="l">
                        <a:lnSpc>
                          <a:spcPct val="100000"/>
                        </a:lnSpc>
                        <a:spcBef>
                          <a:spcPts val="0"/>
                        </a:spcBef>
                        <a:spcAft>
                          <a:spcPts val="0"/>
                        </a:spcAft>
                        <a:buClr>
                          <a:srgbClr val="000000"/>
                        </a:buClr>
                        <a:buSzPts val="1200"/>
                        <a:buFont typeface="Arial"/>
                        <a:buNone/>
                      </a:pPr>
                      <a:r>
                        <a:t/>
                      </a:r>
                      <a:endParaRPr sz="10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0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r>
              <a:tr h="283925">
                <a:tc gridSpan="5">
                  <a:txBody>
                    <a:bodyPr/>
                    <a:lstStyle/>
                    <a:p>
                      <a:pPr indent="0" lvl="0" marL="0" marR="0" rtl="0" algn="just">
                        <a:lnSpc>
                          <a:spcPct val="100000"/>
                        </a:lnSpc>
                        <a:spcBef>
                          <a:spcPts val="0"/>
                        </a:spcBef>
                        <a:spcAft>
                          <a:spcPts val="0"/>
                        </a:spcAft>
                        <a:buClr>
                          <a:srgbClr val="000000"/>
                        </a:buClr>
                        <a:buSzPts val="1200"/>
                        <a:buFont typeface="Arial"/>
                        <a:buNone/>
                      </a:pPr>
                      <a:r>
                        <a:rPr i="1" lang="pl-PL" sz="1200" u="none" cap="none" strike="noStrike">
                          <a:solidFill>
                            <a:schemeClr val="dk1"/>
                          </a:solidFill>
                          <a:latin typeface="Times New Roman"/>
                          <a:ea typeface="Times New Roman"/>
                          <a:cs typeface="Times New Roman"/>
                          <a:sym typeface="Times New Roman"/>
                        </a:rPr>
                        <a:t>Note</a:t>
                      </a:r>
                      <a:r>
                        <a:rPr lang="pl-PL" sz="1000" u="none" cap="none" strike="noStrike">
                          <a:solidFill>
                            <a:schemeClr val="dk1"/>
                          </a:solidFill>
                          <a:latin typeface="Times New Roman"/>
                          <a:ea typeface="Times New Roman"/>
                          <a:cs typeface="Times New Roman"/>
                          <a:sym typeface="Times New Roman"/>
                        </a:rPr>
                        <a:t>: uniform dist - all values within a specified range have an equal probability of being selected. loguniform dist -  is a distribution where the logarithm of the values is uniformly distributed. </a:t>
                      </a:r>
                      <a:endParaRPr sz="1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https://www.research-collection.ethz.ch/bitstream/handle/20.500.11850/107673/eth-48308-01</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hMerge="1"/>
                <a:tc hMerge="1"/>
              </a:tr>
            </a:tbl>
          </a:graphicData>
        </a:graphic>
      </p:graphicFrame>
      <p:sp>
        <p:nvSpPr>
          <p:cNvPr id="225" name="Google Shape;225;g2959f3e91ce_0_10"/>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Methodology: Models</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226" name="Google Shape;226;g2959f3e91ce_0_10"/>
          <p:cNvSpPr txBox="1"/>
          <p:nvPr/>
        </p:nvSpPr>
        <p:spPr>
          <a:xfrm>
            <a:off x="543800" y="820668"/>
            <a:ext cx="10170600" cy="630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rgbClr val="3333B2"/>
                </a:solidFill>
                <a:latin typeface="Tiro Devanagari Sanskrit"/>
                <a:ea typeface="Tiro Devanagari Sanskrit"/>
                <a:cs typeface="Tiro Devanagari Sanskrit"/>
                <a:sym typeface="Tiro Devanagari Sanskrit"/>
              </a:rPr>
              <a:t>Scaling </a:t>
            </a:r>
            <a:r>
              <a:rPr b="0" i="0" lang="pl-PL" sz="1400" u="none" cap="none" strike="noStrike">
                <a:solidFill>
                  <a:schemeClr val="dk1"/>
                </a:solidFill>
                <a:latin typeface="Tiro Devanagari Sanskrit"/>
                <a:ea typeface="Tiro Devanagari Sanskrit"/>
                <a:cs typeface="Tiro Devanagari Sanskrit"/>
                <a:sym typeface="Tiro Devanagari Sanskrit"/>
              </a:rPr>
              <a:t>- Scaled explanatory variables using </a:t>
            </a:r>
            <a:r>
              <a:rPr b="1" i="0" lang="pl-PL" sz="1400" u="none" cap="none" strike="noStrike">
                <a:solidFill>
                  <a:schemeClr val="dk1"/>
                </a:solidFill>
                <a:latin typeface="Tiro Devanagari Sanskrit"/>
                <a:ea typeface="Tiro Devanagari Sanskrit"/>
                <a:cs typeface="Tiro Devanagari Sanskrit"/>
                <a:sym typeface="Tiro Devanagari Sanskrit"/>
              </a:rPr>
              <a:t>min-max</a:t>
            </a:r>
            <a:r>
              <a:rPr b="0" i="0" lang="pl-PL" sz="1400" u="none" cap="none" strike="noStrike">
                <a:solidFill>
                  <a:schemeClr val="dk1"/>
                </a:solidFill>
                <a:latin typeface="Tiro Devanagari Sanskrit"/>
                <a:ea typeface="Tiro Devanagari Sanskrit"/>
                <a:cs typeface="Tiro Devanagari Sanskrit"/>
                <a:sym typeface="Tiro Devanagari Sanskrit"/>
              </a:rPr>
              <a:t> scaler on each window</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rgbClr val="3333B2"/>
                </a:solidFill>
                <a:latin typeface="Tiro Devanagari Sanskrit"/>
                <a:ea typeface="Tiro Devanagari Sanskrit"/>
                <a:cs typeface="Tiro Devanagari Sanskrit"/>
                <a:sym typeface="Tiro Devanagari Sanskrit"/>
              </a:rPr>
              <a:t>Hyperparameter tuning </a:t>
            </a:r>
            <a:r>
              <a:rPr b="0" i="0" lang="pl-PL" sz="1400" u="none" cap="none" strike="noStrike">
                <a:solidFill>
                  <a:schemeClr val="dk1"/>
                </a:solidFill>
                <a:latin typeface="Tiro Devanagari Sanskrit"/>
                <a:ea typeface="Tiro Devanagari Sanskrit"/>
                <a:cs typeface="Tiro Devanagari Sanskrit"/>
                <a:sym typeface="Tiro Devanagari Sanskrit"/>
              </a:rPr>
              <a:t>-</a:t>
            </a:r>
            <a:r>
              <a:rPr b="0" i="0" lang="pl-PL" sz="1400" u="none" cap="none" strike="noStrike">
                <a:solidFill>
                  <a:srgbClr val="CC0000"/>
                </a:solidFill>
                <a:latin typeface="Tiro Devanagari Sanskrit"/>
                <a:ea typeface="Tiro Devanagari Sanskrit"/>
                <a:cs typeface="Tiro Devanagari Sanskrit"/>
                <a:sym typeface="Tiro Devanagari Sanskrit"/>
              </a:rPr>
              <a:t> </a:t>
            </a:r>
            <a:r>
              <a:rPr b="1" i="0" lang="pl-PL" sz="1400" u="none" cap="none" strike="noStrike">
                <a:solidFill>
                  <a:schemeClr val="dk1"/>
                </a:solidFill>
                <a:latin typeface="Tiro Devanagari Sanskrit"/>
                <a:ea typeface="Tiro Devanagari Sanskrit"/>
                <a:cs typeface="Tiro Devanagari Sanskrit"/>
                <a:sym typeface="Tiro Devanagari Sanskrit"/>
              </a:rPr>
              <a:t>RandomizedsearchCV(20) </a:t>
            </a:r>
            <a:r>
              <a:rPr b="0" i="0" lang="pl-PL" sz="1400" u="none" cap="none" strike="noStrike">
                <a:solidFill>
                  <a:schemeClr val="dk1"/>
                </a:solidFill>
                <a:latin typeface="Tiro Devanagari Sanskrit"/>
                <a:ea typeface="Tiro Devanagari Sanskrit"/>
                <a:cs typeface="Tiro Devanagari Sanskrit"/>
                <a:sym typeface="Tiro Devanagari Sanskrit"/>
              </a:rPr>
              <a:t>(dist-uniform. loguniform) with </a:t>
            </a:r>
            <a:r>
              <a:rPr b="1" i="0" lang="pl-PL" sz="1400" u="none" cap="none" strike="noStrike">
                <a:solidFill>
                  <a:schemeClr val="dk1"/>
                </a:solidFill>
                <a:latin typeface="Tiro Devanagari Sanskrit"/>
                <a:ea typeface="Tiro Devanagari Sanskrit"/>
                <a:cs typeface="Tiro Devanagari Sanskrit"/>
                <a:sym typeface="Tiro Devanagari Sanskrit"/>
              </a:rPr>
              <a:t>mean absolute error</a:t>
            </a:r>
            <a:endParaRPr b="1" i="0" sz="1400" u="none" cap="none" strike="noStrike">
              <a:solidFill>
                <a:schemeClr val="dk1"/>
              </a:solidFill>
              <a:latin typeface="Tiro Devanagari Sanskrit"/>
              <a:ea typeface="Tiro Devanagari Sanskrit"/>
              <a:cs typeface="Tiro Devanagari Sanskrit"/>
              <a:sym typeface="Tiro Devanagari Sanskrit"/>
            </a:endParaRPr>
          </a:p>
        </p:txBody>
      </p:sp>
      <p:sp>
        <p:nvSpPr>
          <p:cNvPr id="227" name="Google Shape;227;g2959f3e91ce_0_10"/>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228" name="Google Shape;228;g2959f3e91ce_0_10"/>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descr="cqwercqwer" id="229" name="Google Shape;229;g2959f3e91ce_0_10"/>
          <p:cNvGraphicFramePr/>
          <p:nvPr/>
        </p:nvGraphicFramePr>
        <p:xfrm>
          <a:off x="5526126" y="1792467"/>
          <a:ext cx="3000000" cy="3000000"/>
        </p:xfrm>
        <a:graphic>
          <a:graphicData uri="http://schemas.openxmlformats.org/drawingml/2006/table">
            <a:tbl>
              <a:tblPr>
                <a:noFill/>
                <a:tableStyleId>{9A6B0CA8-6820-4DBA-8368-75028A1879BE}</a:tableStyleId>
              </a:tblPr>
              <a:tblGrid>
                <a:gridCol w="552425"/>
                <a:gridCol w="1229100"/>
                <a:gridCol w="1018700"/>
                <a:gridCol w="867450"/>
                <a:gridCol w="2786150"/>
              </a:tblGrid>
              <a:tr h="321275">
                <a:tc gridSpan="4">
                  <a:txBody>
                    <a:bodyPr/>
                    <a:lstStyle/>
                    <a:p>
                      <a:pPr indent="0" lvl="0" marL="0" marR="0" rtl="0" algn="l">
                        <a:lnSpc>
                          <a:spcPct val="100000"/>
                        </a:lnSpc>
                        <a:spcBef>
                          <a:spcPts val="0"/>
                        </a:spcBef>
                        <a:spcAft>
                          <a:spcPts val="0"/>
                        </a:spcAft>
                        <a:buClr>
                          <a:srgbClr val="000000"/>
                        </a:buClr>
                        <a:buSzPts val="14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Deep machine learning model</a:t>
                      </a:r>
                      <a:endParaRPr sz="1200" u="none" cap="none" strike="noStrike">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3333B2"/>
                        </a:solidFill>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r h="211850">
                <a:tc>
                  <a:txBody>
                    <a:bodyPr/>
                    <a:lstStyle/>
                    <a:p>
                      <a:pPr indent="0" lvl="0" marL="0" marR="0" rtl="0" algn="l">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Models</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Hyperparameters</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Range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Dimension</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b="1" lang="pl-PL" sz="1200" u="none" cap="none" strike="noStrike">
                          <a:solidFill>
                            <a:schemeClr val="dk1"/>
                          </a:solidFill>
                          <a:latin typeface="Times New Roman"/>
                          <a:ea typeface="Times New Roman"/>
                          <a:cs typeface="Times New Roman"/>
                          <a:sym typeface="Times New Roman"/>
                        </a:rPr>
                        <a:t>Source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3925">
                <a:tc>
                  <a:txBody>
                    <a:bodyPr/>
                    <a:lstStyle/>
                    <a:p>
                      <a:pPr indent="0" lvl="0" marL="0" marR="0" rtl="0" algn="l">
                        <a:lnSpc>
                          <a:spcPct val="10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ANN</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no.hidden layer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no.neurons</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activation function</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dropout rate</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optimizer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learning rate</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momentum</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batch size</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epoch</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[1, 3]</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[5, 40]</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ReLU/sigmoid</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0.2</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SGD / RMSProp</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[0.001, 0.05]</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[0.1, 0.4]</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32 / 64 / 128</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10 / 20 / 30</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integer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integer</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fixed</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fixed</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multivalue</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loguniform</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uniform</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multivalue</a:t>
                      </a:r>
                      <a:endParaRPr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rPr lang="pl-PL" sz="1000" u="none" cap="none" strike="noStrike">
                          <a:solidFill>
                            <a:schemeClr val="dk1"/>
                          </a:solidFill>
                          <a:latin typeface="Times New Roman"/>
                          <a:ea typeface="Times New Roman"/>
                          <a:cs typeface="Times New Roman"/>
                          <a:sym typeface="Times New Roman"/>
                        </a:rPr>
                        <a:t>multivalue</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rowSpan="3">
                  <a:txBody>
                    <a:bodyPr/>
                    <a:lstStyle/>
                    <a:p>
                      <a:pPr indent="0" lvl="0" marL="0" marR="0" rtl="0" algn="l">
                        <a:lnSpc>
                          <a:spcPct val="141666"/>
                        </a:lnSpc>
                        <a:spcBef>
                          <a:spcPts val="0"/>
                        </a:spcBef>
                        <a:spcAft>
                          <a:spcPts val="0"/>
                        </a:spcAft>
                        <a:buClr>
                          <a:srgbClr val="000000"/>
                        </a:buClr>
                        <a:buSzPts val="1000"/>
                        <a:buFont typeface="Arial"/>
                        <a:buNone/>
                      </a:pPr>
                      <a:r>
                        <a:rPr lang="pl-PL" sz="1000" u="none" cap="none" strike="noStrike">
                          <a:latin typeface="Times New Roman"/>
                          <a:ea typeface="Times New Roman"/>
                          <a:cs typeface="Times New Roman"/>
                          <a:sym typeface="Times New Roman"/>
                        </a:rPr>
                        <a:t>Hyperparameter:</a:t>
                      </a:r>
                      <a:endParaRPr sz="1000" u="none" cap="none" strike="noStrike">
                        <a:latin typeface="Times New Roman"/>
                        <a:ea typeface="Times New Roman"/>
                        <a:cs typeface="Times New Roman"/>
                        <a:sym typeface="Times New Roman"/>
                      </a:endParaRPr>
                    </a:p>
                    <a:p>
                      <a:pPr indent="-292100" lvl="0" marL="457200" marR="0" rtl="0" algn="l">
                        <a:lnSpc>
                          <a:spcPct val="141666"/>
                        </a:lnSpc>
                        <a:spcBef>
                          <a:spcPts val="0"/>
                        </a:spcBef>
                        <a:spcAft>
                          <a:spcPts val="0"/>
                        </a:spcAft>
                        <a:buClr>
                          <a:srgbClr val="000000"/>
                        </a:buClr>
                        <a:buSzPts val="1000"/>
                        <a:buFont typeface="Times New Roman"/>
                        <a:buChar char="-"/>
                      </a:pPr>
                      <a:r>
                        <a:rPr i="1" lang="pl-PL" sz="1000" u="none" cap="none" strike="noStrike">
                          <a:latin typeface="Times New Roman"/>
                          <a:ea typeface="Times New Roman"/>
                          <a:cs typeface="Times New Roman"/>
                          <a:sym typeface="Times New Roman"/>
                        </a:rPr>
                        <a:t>based on multiple article</a:t>
                      </a:r>
                      <a:endParaRPr i="1" sz="1000" u="none" cap="none" strike="noStrike">
                        <a:latin typeface="Times New Roman"/>
                        <a:ea typeface="Times New Roman"/>
                        <a:cs typeface="Times New Roman"/>
                        <a:sym typeface="Times New Roman"/>
                      </a:endParaRPr>
                    </a:p>
                    <a:p>
                      <a:pPr indent="-292100" lvl="0" marL="457200" marR="0" rtl="0" algn="l">
                        <a:lnSpc>
                          <a:spcPct val="141666"/>
                        </a:lnSpc>
                        <a:spcBef>
                          <a:spcPts val="0"/>
                        </a:spcBef>
                        <a:spcAft>
                          <a:spcPts val="0"/>
                        </a:spcAft>
                        <a:buClr>
                          <a:srgbClr val="000000"/>
                        </a:buClr>
                        <a:buSzPts val="1000"/>
                        <a:buFont typeface="Times New Roman"/>
                        <a:buChar char="-"/>
                      </a:pPr>
                      <a:r>
                        <a:rPr i="1" lang="pl-PL" sz="1000" u="none" cap="none" strike="noStrike">
                          <a:latin typeface="Times New Roman"/>
                          <a:ea typeface="Times New Roman"/>
                          <a:cs typeface="Times New Roman"/>
                          <a:sym typeface="Times New Roman"/>
                        </a:rPr>
                        <a:t>small range of hyperparameter space</a:t>
                      </a:r>
                      <a:endParaRPr i="1" sz="1000" u="none" cap="none" strike="noStrike">
                        <a:latin typeface="Times New Roman"/>
                        <a:ea typeface="Times New Roman"/>
                        <a:cs typeface="Times New Roman"/>
                        <a:sym typeface="Times New Roman"/>
                      </a:endParaRPr>
                    </a:p>
                    <a:p>
                      <a:pPr indent="0" lvl="0" marL="0" marR="0" rtl="0" algn="l">
                        <a:lnSpc>
                          <a:spcPct val="141666"/>
                        </a:lnSpc>
                        <a:spcBef>
                          <a:spcPts val="0"/>
                        </a:spcBef>
                        <a:spcAft>
                          <a:spcPts val="0"/>
                        </a:spcAft>
                        <a:buClr>
                          <a:srgbClr val="000000"/>
                        </a:buClr>
                        <a:buSzPts val="1000"/>
                        <a:buFont typeface="Arial"/>
                        <a:buNone/>
                      </a:pPr>
                      <a:r>
                        <a:t/>
                      </a:r>
                      <a:endParaRPr i="1" sz="1000" u="none" cap="none" strike="noStrike">
                        <a:latin typeface="Times New Roman"/>
                        <a:ea typeface="Times New Roman"/>
                        <a:cs typeface="Times New Roman"/>
                        <a:sym typeface="Times New Roman"/>
                      </a:endParaRPr>
                    </a:p>
                    <a:p>
                      <a:pPr indent="0" lvl="0" marL="0" marR="0" rtl="0" algn="l">
                        <a:lnSpc>
                          <a:spcPct val="141666"/>
                        </a:lnSpc>
                        <a:spcBef>
                          <a:spcPts val="0"/>
                        </a:spcBef>
                        <a:spcAft>
                          <a:spcPts val="0"/>
                        </a:spcAft>
                        <a:buClr>
                          <a:srgbClr val="000000"/>
                        </a:buClr>
                        <a:buSzPts val="1000"/>
                        <a:buFont typeface="Arial"/>
                        <a:buNone/>
                      </a:pPr>
                      <a:r>
                        <a:rPr lang="pl-PL" sz="1000" u="none" cap="none" strike="noStrike">
                          <a:latin typeface="Times New Roman"/>
                          <a:ea typeface="Times New Roman"/>
                          <a:cs typeface="Times New Roman"/>
                          <a:sym typeface="Times New Roman"/>
                        </a:rPr>
                        <a:t>Architecture:</a:t>
                      </a:r>
                      <a:endParaRPr sz="1000" u="none" cap="none" strike="noStrike">
                        <a:latin typeface="Times New Roman"/>
                        <a:ea typeface="Times New Roman"/>
                        <a:cs typeface="Times New Roman"/>
                        <a:sym typeface="Times New Roman"/>
                      </a:endParaRPr>
                    </a:p>
                    <a:p>
                      <a:pPr indent="-292100" lvl="0" marL="457200" marR="0" rtl="0" algn="l">
                        <a:lnSpc>
                          <a:spcPct val="141666"/>
                        </a:lnSpc>
                        <a:spcBef>
                          <a:spcPts val="0"/>
                        </a:spcBef>
                        <a:spcAft>
                          <a:spcPts val="0"/>
                        </a:spcAft>
                        <a:buClr>
                          <a:srgbClr val="000000"/>
                        </a:buClr>
                        <a:buSzPts val="1000"/>
                        <a:buFont typeface="Times New Roman"/>
                        <a:buChar char="-"/>
                      </a:pPr>
                      <a:r>
                        <a:rPr i="1" lang="pl-PL" sz="1000" u="none" cap="none" strike="noStrike">
                          <a:latin typeface="Times New Roman"/>
                          <a:ea typeface="Times New Roman"/>
                          <a:cs typeface="Times New Roman"/>
                          <a:sym typeface="Times New Roman"/>
                        </a:rPr>
                        <a:t>based on following online article https://www.kdnuggets.com/2019/11/designing-neural-networks.html</a:t>
                      </a:r>
                      <a:endParaRPr i="1" sz="10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3925">
                <a:tc>
                  <a:txBody>
                    <a:bodyPr/>
                    <a:lstStyle/>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vMerge="1"/>
              </a:tr>
              <a:tr h="283925">
                <a:tc>
                  <a:txBody>
                    <a:bodyPr/>
                    <a:lstStyle/>
                    <a:p>
                      <a:pPr indent="0" lvl="0" marL="0" marR="0" rtl="0" algn="l">
                        <a:lnSpc>
                          <a:spcPct val="100000"/>
                        </a:lnSpc>
                        <a:spcBef>
                          <a:spcPts val="0"/>
                        </a:spcBef>
                        <a:spcAft>
                          <a:spcPts val="0"/>
                        </a:spcAft>
                        <a:buClr>
                          <a:srgbClr val="000000"/>
                        </a:buClr>
                        <a:buSzPts val="1400"/>
                        <a:buFont typeface="Arial"/>
                        <a:buNone/>
                      </a:pPr>
                      <a:r>
                        <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vMerge="1"/>
              </a:tr>
              <a:tr h="283925">
                <a:tc gridSpan="5">
                  <a:txBody>
                    <a:bodyPr/>
                    <a:lstStyle/>
                    <a:p>
                      <a:pPr indent="0" lvl="0" marL="0" marR="0" rtl="0" algn="l">
                        <a:lnSpc>
                          <a:spcPct val="100000"/>
                        </a:lnSpc>
                        <a:spcBef>
                          <a:spcPts val="0"/>
                        </a:spcBef>
                        <a:spcAft>
                          <a:spcPts val="0"/>
                        </a:spcAft>
                        <a:buClr>
                          <a:srgbClr val="000000"/>
                        </a:buClr>
                        <a:buSzPts val="1200"/>
                        <a:buFont typeface="Arial"/>
                        <a:buNone/>
                      </a:pPr>
                      <a:r>
                        <a:rPr i="1" lang="pl-PL" sz="1200" u="none" cap="none" strike="noStrike">
                          <a:latin typeface="Times New Roman"/>
                          <a:ea typeface="Times New Roman"/>
                          <a:cs typeface="Times New Roman"/>
                          <a:sym typeface="Times New Roman"/>
                        </a:rPr>
                        <a:t>Note</a:t>
                      </a:r>
                      <a:r>
                        <a:rPr lang="pl-PL" sz="1000" u="none" cap="none" strike="noStrike">
                          <a:latin typeface="Times New Roman"/>
                          <a:ea typeface="Times New Roman"/>
                          <a:cs typeface="Times New Roman"/>
                          <a:sym typeface="Times New Roman"/>
                        </a:rPr>
                        <a:t>: </a:t>
                      </a:r>
                      <a:r>
                        <a:rPr b="1" lang="pl-PL" sz="1000" u="none" cap="none" strike="noStrike">
                          <a:latin typeface="Times New Roman"/>
                          <a:ea typeface="Times New Roman"/>
                          <a:cs typeface="Times New Roman"/>
                          <a:sym typeface="Times New Roman"/>
                        </a:rPr>
                        <a:t>keras </a:t>
                      </a:r>
                      <a:r>
                        <a:rPr lang="pl-PL" sz="1000" u="none" cap="none" strike="noStrike">
                          <a:latin typeface="Times New Roman"/>
                          <a:ea typeface="Times New Roman"/>
                          <a:cs typeface="Times New Roman"/>
                          <a:sym typeface="Times New Roman"/>
                        </a:rPr>
                        <a:t>with loss = ‘mae’ and metrics = ‘mean absolute error’. SGD - Stochastic Gradient Descent. RMSProp - Root Mean Square Propagation. Stacked LSTM and stacked GRU. The stacked LSTM is an extension to this model that has multiple hidden LSTM layers where each layer contains multiple memory cells</a:t>
                      </a:r>
                      <a:endParaRPr sz="1000" u="none" cap="none" strike="noStrike">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hMerge="1"/>
                <a:tc hMerge="1"/>
                <a:tc hMerge="1"/>
                <a:tc hMerge="1"/>
              </a:tr>
            </a:tbl>
          </a:graphicData>
        </a:graphic>
      </p:graphicFrame>
      <p:pic>
        <p:nvPicPr>
          <p:cNvPr id="230" name="Google Shape;230;g2959f3e91ce_0_10"/>
          <p:cNvPicPr preferRelativeResize="0"/>
          <p:nvPr/>
        </p:nvPicPr>
        <p:blipFill rotWithShape="1">
          <a:blip r:embed="rId3">
            <a:alphaModFix/>
          </a:blip>
          <a:srcRect b="0" l="0" r="0" t="0"/>
          <a:stretch/>
        </p:blipFill>
        <p:spPr>
          <a:xfrm>
            <a:off x="10263520" y="913941"/>
            <a:ext cx="828000" cy="761760"/>
          </a:xfrm>
          <a:prstGeom prst="rect">
            <a:avLst/>
          </a:prstGeom>
          <a:noFill/>
          <a:ln>
            <a:noFill/>
          </a:ln>
        </p:spPr>
      </p:pic>
      <p:pic>
        <p:nvPicPr>
          <p:cNvPr id="231" name="Google Shape;231;g2959f3e91ce_0_10"/>
          <p:cNvPicPr preferRelativeResize="0"/>
          <p:nvPr/>
        </p:nvPicPr>
        <p:blipFill rotWithShape="1">
          <a:blip r:embed="rId4">
            <a:alphaModFix/>
          </a:blip>
          <a:srcRect b="0" l="0" r="0" t="0"/>
          <a:stretch/>
        </p:blipFill>
        <p:spPr>
          <a:xfrm>
            <a:off x="11164263" y="912384"/>
            <a:ext cx="828000" cy="74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95cbbe7c86_0_139"/>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Methodology: Architecture</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237" name="Google Shape;237;g295cbbe7c86_0_139"/>
          <p:cNvSpPr/>
          <p:nvPr/>
        </p:nvSpPr>
        <p:spPr>
          <a:xfrm>
            <a:off x="629375" y="2275800"/>
            <a:ext cx="1140600" cy="363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8" name="Google Shape;238;g295cbbe7c86_0_139"/>
          <p:cNvSpPr/>
          <p:nvPr/>
        </p:nvSpPr>
        <p:spPr>
          <a:xfrm>
            <a:off x="2968075" y="2227850"/>
            <a:ext cx="3407400" cy="2633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Calibri"/>
              <a:ea typeface="Calibri"/>
              <a:cs typeface="Calibri"/>
              <a:sym typeface="Calibri"/>
            </a:endParaRPr>
          </a:p>
        </p:txBody>
      </p:sp>
      <p:sp>
        <p:nvSpPr>
          <p:cNvPr id="239" name="Google Shape;239;g295cbbe7c86_0_139"/>
          <p:cNvSpPr/>
          <p:nvPr/>
        </p:nvSpPr>
        <p:spPr>
          <a:xfrm>
            <a:off x="8511963" y="2275800"/>
            <a:ext cx="1540500" cy="3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0" name="Google Shape;240;g295cbbe7c86_0_139"/>
          <p:cNvSpPr/>
          <p:nvPr/>
        </p:nvSpPr>
        <p:spPr>
          <a:xfrm>
            <a:off x="1830425" y="2275800"/>
            <a:ext cx="1074900" cy="363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g295cbbe7c86_0_139"/>
          <p:cNvSpPr/>
          <p:nvPr/>
        </p:nvSpPr>
        <p:spPr>
          <a:xfrm>
            <a:off x="6439000" y="2275800"/>
            <a:ext cx="1962900" cy="243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2" name="Google Shape;242;g295cbbe7c86_0_139"/>
          <p:cNvSpPr txBox="1"/>
          <p:nvPr/>
        </p:nvSpPr>
        <p:spPr>
          <a:xfrm>
            <a:off x="668925" y="1988750"/>
            <a:ext cx="11718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Data Preparation</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43" name="Google Shape;243;g295cbbe7c86_0_139"/>
          <p:cNvSpPr txBox="1"/>
          <p:nvPr/>
        </p:nvSpPr>
        <p:spPr>
          <a:xfrm>
            <a:off x="8399225" y="1988750"/>
            <a:ext cx="16896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Generate signal</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44" name="Google Shape;244;g295cbbe7c86_0_139"/>
          <p:cNvSpPr txBox="1"/>
          <p:nvPr/>
        </p:nvSpPr>
        <p:spPr>
          <a:xfrm>
            <a:off x="6590600" y="1988750"/>
            <a:ext cx="16896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Apply ML. DL  model</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45" name="Google Shape;245;g295cbbe7c86_0_139"/>
          <p:cNvSpPr txBox="1"/>
          <p:nvPr/>
        </p:nvSpPr>
        <p:spPr>
          <a:xfrm>
            <a:off x="3640463" y="1989700"/>
            <a:ext cx="20634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Walk forward procedure</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46" name="Google Shape;246;g295cbbe7c86_0_139"/>
          <p:cNvSpPr txBox="1"/>
          <p:nvPr/>
        </p:nvSpPr>
        <p:spPr>
          <a:xfrm>
            <a:off x="2048150" y="1988750"/>
            <a:ext cx="6804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Features</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47" name="Google Shape;247;g295cbbe7c86_0_139"/>
          <p:cNvSpPr/>
          <p:nvPr/>
        </p:nvSpPr>
        <p:spPr>
          <a:xfrm>
            <a:off x="10124450" y="2281850"/>
            <a:ext cx="1415100" cy="370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8" name="Google Shape;248;g295cbbe7c86_0_139"/>
          <p:cNvSpPr txBox="1"/>
          <p:nvPr/>
        </p:nvSpPr>
        <p:spPr>
          <a:xfrm>
            <a:off x="9918150" y="1988750"/>
            <a:ext cx="17595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Performance &amp; Backtesting</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49" name="Google Shape;249;g295cbbe7c86_0_139"/>
          <p:cNvSpPr/>
          <p:nvPr/>
        </p:nvSpPr>
        <p:spPr>
          <a:xfrm>
            <a:off x="698277" y="3326575"/>
            <a:ext cx="990000" cy="62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rgbClr val="000000"/>
                </a:solidFill>
                <a:latin typeface="Tiro Devanagari Sanskrit"/>
                <a:ea typeface="Tiro Devanagari Sanskrit"/>
                <a:cs typeface="Tiro Devanagari Sanskrit"/>
                <a:sym typeface="Tiro Devanagari Sanskrit"/>
              </a:rPr>
              <a:t>2 forex pair</a:t>
            </a:r>
            <a:endParaRPr b="0" i="0" sz="900" u="none" cap="none" strike="noStrike">
              <a:solidFill>
                <a:srgbClr val="000000"/>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rgbClr val="000000"/>
                </a:solidFill>
                <a:latin typeface="Tiro Devanagari Sanskrit"/>
                <a:ea typeface="Tiro Devanagari Sanskrit"/>
                <a:cs typeface="Tiro Devanagari Sanskrit"/>
                <a:sym typeface="Tiro Devanagari Sanskrit"/>
              </a:rPr>
              <a:t>(FXCM)</a:t>
            </a:r>
            <a:endParaRPr b="0" i="0" sz="900" u="none" cap="none" strike="noStrike">
              <a:solidFill>
                <a:srgbClr val="000000"/>
              </a:solidFill>
              <a:latin typeface="Tiro Devanagari Sanskrit"/>
              <a:ea typeface="Tiro Devanagari Sanskrit"/>
              <a:cs typeface="Tiro Devanagari Sanskrit"/>
              <a:sym typeface="Tiro Devanagari Sanskrit"/>
            </a:endParaRPr>
          </a:p>
        </p:txBody>
      </p:sp>
      <p:sp>
        <p:nvSpPr>
          <p:cNvPr id="250" name="Google Shape;250;g295cbbe7c86_0_139"/>
          <p:cNvSpPr/>
          <p:nvPr/>
        </p:nvSpPr>
        <p:spPr>
          <a:xfrm>
            <a:off x="1896875" y="3832825"/>
            <a:ext cx="931500" cy="39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ema10. rsi. macd… stoch</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1" name="Google Shape;251;g295cbbe7c86_0_139"/>
          <p:cNvSpPr/>
          <p:nvPr/>
        </p:nvSpPr>
        <p:spPr>
          <a:xfrm>
            <a:off x="3333575" y="2616625"/>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Train</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2" name="Google Shape;252;g295cbbe7c86_0_139"/>
          <p:cNvSpPr/>
          <p:nvPr/>
        </p:nvSpPr>
        <p:spPr>
          <a:xfrm>
            <a:off x="3887977" y="2616625"/>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Valid</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3" name="Google Shape;253;g295cbbe7c86_0_139"/>
          <p:cNvSpPr/>
          <p:nvPr/>
        </p:nvSpPr>
        <p:spPr>
          <a:xfrm>
            <a:off x="4366178" y="2616625"/>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Test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4" name="Google Shape;254;g295cbbe7c86_0_139"/>
          <p:cNvSpPr/>
          <p:nvPr/>
        </p:nvSpPr>
        <p:spPr>
          <a:xfrm>
            <a:off x="3409775" y="2911000"/>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Train</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5" name="Google Shape;255;g295cbbe7c86_0_139"/>
          <p:cNvSpPr/>
          <p:nvPr/>
        </p:nvSpPr>
        <p:spPr>
          <a:xfrm>
            <a:off x="3964177" y="2911000"/>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Valid</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6" name="Google Shape;256;g295cbbe7c86_0_139"/>
          <p:cNvSpPr/>
          <p:nvPr/>
        </p:nvSpPr>
        <p:spPr>
          <a:xfrm>
            <a:off x="4442378" y="2911000"/>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Test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7" name="Google Shape;257;g295cbbe7c86_0_139"/>
          <p:cNvSpPr/>
          <p:nvPr/>
        </p:nvSpPr>
        <p:spPr>
          <a:xfrm>
            <a:off x="3485975" y="3205375"/>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Train</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8" name="Google Shape;258;g295cbbe7c86_0_139"/>
          <p:cNvSpPr/>
          <p:nvPr/>
        </p:nvSpPr>
        <p:spPr>
          <a:xfrm>
            <a:off x="4040377" y="3205375"/>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Valid</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59" name="Google Shape;259;g295cbbe7c86_0_139"/>
          <p:cNvSpPr/>
          <p:nvPr/>
        </p:nvSpPr>
        <p:spPr>
          <a:xfrm>
            <a:off x="4518578" y="3205375"/>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Test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0" name="Google Shape;260;g295cbbe7c86_0_139"/>
          <p:cNvSpPr/>
          <p:nvPr/>
        </p:nvSpPr>
        <p:spPr>
          <a:xfrm>
            <a:off x="3714575" y="3768750"/>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Train</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1" name="Google Shape;261;g295cbbe7c86_0_139"/>
          <p:cNvSpPr/>
          <p:nvPr/>
        </p:nvSpPr>
        <p:spPr>
          <a:xfrm>
            <a:off x="4268977" y="3768750"/>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Valid</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2" name="Google Shape;262;g295cbbe7c86_0_139"/>
          <p:cNvSpPr/>
          <p:nvPr/>
        </p:nvSpPr>
        <p:spPr>
          <a:xfrm>
            <a:off x="4747178" y="3768750"/>
            <a:ext cx="4782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Test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3" name="Google Shape;263;g295cbbe7c86_0_139"/>
          <p:cNvSpPr txBox="1"/>
          <p:nvPr/>
        </p:nvSpPr>
        <p:spPr>
          <a:xfrm>
            <a:off x="3454850" y="3338400"/>
            <a:ext cx="5523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chemeClr val="dk1"/>
                </a:solidFill>
                <a:latin typeface="Tiro Devanagari Sanskrit"/>
                <a:ea typeface="Tiro Devanagari Sanskrit"/>
                <a:cs typeface="Tiro Devanagari Sanskrit"/>
                <a:sym typeface="Tiro Devanagari Sanskrit"/>
              </a:rPr>
              <a:t>.</a:t>
            </a:r>
            <a:endParaRPr b="0" i="0" sz="10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chemeClr val="dk1"/>
                </a:solidFill>
                <a:latin typeface="Tiro Devanagari Sanskrit"/>
                <a:ea typeface="Tiro Devanagari Sanskrit"/>
                <a:cs typeface="Tiro Devanagari Sanskrit"/>
                <a:sym typeface="Tiro Devanagari Sanskrit"/>
              </a:rPr>
              <a:t>.</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64" name="Google Shape;264;g295cbbe7c86_0_139"/>
          <p:cNvSpPr txBox="1"/>
          <p:nvPr/>
        </p:nvSpPr>
        <p:spPr>
          <a:xfrm>
            <a:off x="3041713" y="2589025"/>
            <a:ext cx="430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W</a:t>
            </a:r>
            <a:r>
              <a:rPr b="0" i="0" lang="pl-PL" sz="900" u="none" cap="none" strike="noStrike">
                <a:solidFill>
                  <a:schemeClr val="dk1"/>
                </a:solidFill>
                <a:latin typeface="Times New Roman"/>
                <a:ea typeface="Times New Roman"/>
                <a:cs typeface="Times New Roman"/>
                <a:sym typeface="Times New Roman"/>
              </a:rPr>
              <a:t>1</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5" name="Google Shape;265;g295cbbe7c86_0_139"/>
          <p:cNvSpPr txBox="1"/>
          <p:nvPr/>
        </p:nvSpPr>
        <p:spPr>
          <a:xfrm>
            <a:off x="3117900" y="2859100"/>
            <a:ext cx="430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W</a:t>
            </a:r>
            <a:r>
              <a:rPr b="0" i="0" lang="pl-PL" sz="900" u="none" cap="none" strike="noStrike">
                <a:solidFill>
                  <a:schemeClr val="dk1"/>
                </a:solidFill>
                <a:latin typeface="Times New Roman"/>
                <a:ea typeface="Times New Roman"/>
                <a:cs typeface="Times New Roman"/>
                <a:sym typeface="Times New Roman"/>
              </a:rPr>
              <a:t>2</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6" name="Google Shape;266;g295cbbe7c86_0_139"/>
          <p:cNvSpPr txBox="1"/>
          <p:nvPr/>
        </p:nvSpPr>
        <p:spPr>
          <a:xfrm>
            <a:off x="3186375" y="3153475"/>
            <a:ext cx="430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W</a:t>
            </a:r>
            <a:r>
              <a:rPr b="0" i="0" lang="pl-PL" sz="900" u="none" cap="none" strike="noStrike">
                <a:solidFill>
                  <a:schemeClr val="dk1"/>
                </a:solidFill>
                <a:latin typeface="Times New Roman"/>
                <a:ea typeface="Times New Roman"/>
                <a:cs typeface="Times New Roman"/>
                <a:sym typeface="Times New Roman"/>
              </a:rPr>
              <a:t>3</a:t>
            </a:r>
            <a:endParaRPr b="0" i="0" sz="900" u="none" cap="none" strike="noStrike">
              <a:solidFill>
                <a:schemeClr val="dk1"/>
              </a:solidFill>
              <a:latin typeface="Times New Roman"/>
              <a:ea typeface="Times New Roman"/>
              <a:cs typeface="Times New Roman"/>
              <a:sym typeface="Times New Roman"/>
            </a:endParaRPr>
          </a:p>
        </p:txBody>
      </p:sp>
      <p:sp>
        <p:nvSpPr>
          <p:cNvPr id="267" name="Google Shape;267;g295cbbe7c86_0_139"/>
          <p:cNvSpPr txBox="1"/>
          <p:nvPr/>
        </p:nvSpPr>
        <p:spPr>
          <a:xfrm>
            <a:off x="3348051" y="3717925"/>
            <a:ext cx="47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W</a:t>
            </a:r>
            <a:r>
              <a:rPr b="0" i="0" lang="pl-PL" sz="900" u="none" cap="none" strike="noStrike">
                <a:solidFill>
                  <a:schemeClr val="dk1"/>
                </a:solidFill>
                <a:latin typeface="Times New Roman"/>
                <a:ea typeface="Times New Roman"/>
                <a:cs typeface="Times New Roman"/>
                <a:sym typeface="Times New Roman"/>
              </a:rPr>
              <a:t>83</a:t>
            </a:r>
            <a:endParaRPr b="0" i="0" sz="900" u="none" cap="none" strike="noStrike">
              <a:solidFill>
                <a:schemeClr val="dk1"/>
              </a:solidFill>
              <a:latin typeface="Times New Roman"/>
              <a:ea typeface="Times New Roman"/>
              <a:cs typeface="Times New Roman"/>
              <a:sym typeface="Times New Roman"/>
            </a:endParaRPr>
          </a:p>
        </p:txBody>
      </p:sp>
      <p:sp>
        <p:nvSpPr>
          <p:cNvPr id="268" name="Google Shape;268;g295cbbe7c86_0_139"/>
          <p:cNvSpPr/>
          <p:nvPr/>
        </p:nvSpPr>
        <p:spPr>
          <a:xfrm>
            <a:off x="7024875" y="2660725"/>
            <a:ext cx="819300" cy="1275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KNN</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RF</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XGBoost</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ANN</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69" name="Google Shape;269;g295cbbe7c86_0_139"/>
          <p:cNvSpPr txBox="1"/>
          <p:nvPr/>
        </p:nvSpPr>
        <p:spPr>
          <a:xfrm>
            <a:off x="6438200" y="2433925"/>
            <a:ext cx="18990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return~ema10+...+rsi+macd</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70" name="Google Shape;270;g295cbbe7c86_0_139"/>
          <p:cNvSpPr/>
          <p:nvPr/>
        </p:nvSpPr>
        <p:spPr>
          <a:xfrm>
            <a:off x="5022863" y="2616625"/>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Q1.Q3</a:t>
            </a:r>
            <a:endParaRPr b="0" i="0" sz="900" u="none" cap="none" strike="noStrike">
              <a:solidFill>
                <a:schemeClr val="dk1"/>
              </a:solidFill>
              <a:latin typeface="Times New Roman"/>
              <a:ea typeface="Times New Roman"/>
              <a:cs typeface="Times New Roman"/>
              <a:sym typeface="Times New Roman"/>
            </a:endParaRPr>
          </a:p>
        </p:txBody>
      </p:sp>
      <p:sp>
        <p:nvSpPr>
          <p:cNvPr id="271" name="Google Shape;271;g295cbbe7c86_0_139"/>
          <p:cNvSpPr/>
          <p:nvPr/>
        </p:nvSpPr>
        <p:spPr>
          <a:xfrm>
            <a:off x="4856625" y="2690200"/>
            <a:ext cx="162000" cy="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g295cbbe7c86_0_139"/>
          <p:cNvSpPr/>
          <p:nvPr/>
        </p:nvSpPr>
        <p:spPr>
          <a:xfrm>
            <a:off x="5099063" y="2921425"/>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Q1.Q3</a:t>
            </a:r>
            <a:endParaRPr b="0" i="0" sz="900" u="none" cap="none" strike="noStrike">
              <a:solidFill>
                <a:schemeClr val="dk1"/>
              </a:solidFill>
              <a:latin typeface="Times New Roman"/>
              <a:ea typeface="Times New Roman"/>
              <a:cs typeface="Times New Roman"/>
              <a:sym typeface="Times New Roman"/>
            </a:endParaRPr>
          </a:p>
        </p:txBody>
      </p:sp>
      <p:sp>
        <p:nvSpPr>
          <p:cNvPr id="273" name="Google Shape;273;g295cbbe7c86_0_139"/>
          <p:cNvSpPr/>
          <p:nvPr/>
        </p:nvSpPr>
        <p:spPr>
          <a:xfrm>
            <a:off x="4932825" y="2995000"/>
            <a:ext cx="162000" cy="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4" name="Google Shape;274;g295cbbe7c86_0_139"/>
          <p:cNvSpPr/>
          <p:nvPr/>
        </p:nvSpPr>
        <p:spPr>
          <a:xfrm>
            <a:off x="5175263" y="3226225"/>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Q1.Q3</a:t>
            </a:r>
            <a:endParaRPr b="0" i="0" sz="900" u="none" cap="none" strike="noStrike">
              <a:solidFill>
                <a:schemeClr val="dk1"/>
              </a:solidFill>
              <a:latin typeface="Times New Roman"/>
              <a:ea typeface="Times New Roman"/>
              <a:cs typeface="Times New Roman"/>
              <a:sym typeface="Times New Roman"/>
            </a:endParaRPr>
          </a:p>
        </p:txBody>
      </p:sp>
      <p:sp>
        <p:nvSpPr>
          <p:cNvPr id="275" name="Google Shape;275;g295cbbe7c86_0_139"/>
          <p:cNvSpPr/>
          <p:nvPr/>
        </p:nvSpPr>
        <p:spPr>
          <a:xfrm>
            <a:off x="5009025" y="3299800"/>
            <a:ext cx="162000" cy="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6" name="Google Shape;276;g295cbbe7c86_0_139"/>
          <p:cNvSpPr/>
          <p:nvPr/>
        </p:nvSpPr>
        <p:spPr>
          <a:xfrm>
            <a:off x="5403863" y="3759625"/>
            <a:ext cx="5523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Q1.Q3</a:t>
            </a:r>
            <a:endParaRPr b="0" i="0" sz="900" u="none" cap="none" strike="noStrike">
              <a:solidFill>
                <a:schemeClr val="dk1"/>
              </a:solidFill>
              <a:latin typeface="Times New Roman"/>
              <a:ea typeface="Times New Roman"/>
              <a:cs typeface="Times New Roman"/>
              <a:sym typeface="Times New Roman"/>
            </a:endParaRPr>
          </a:p>
        </p:txBody>
      </p:sp>
      <p:sp>
        <p:nvSpPr>
          <p:cNvPr id="277" name="Google Shape;277;g295cbbe7c86_0_139"/>
          <p:cNvSpPr/>
          <p:nvPr/>
        </p:nvSpPr>
        <p:spPr>
          <a:xfrm>
            <a:off x="5237625" y="3833200"/>
            <a:ext cx="162000" cy="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 name="Google Shape;278;g295cbbe7c86_0_139"/>
          <p:cNvSpPr txBox="1"/>
          <p:nvPr/>
        </p:nvSpPr>
        <p:spPr>
          <a:xfrm>
            <a:off x="4889313" y="2363038"/>
            <a:ext cx="858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Threshold</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79" name="Google Shape;279;g295cbbe7c86_0_139"/>
          <p:cNvSpPr/>
          <p:nvPr/>
        </p:nvSpPr>
        <p:spPr>
          <a:xfrm>
            <a:off x="6929700" y="4248925"/>
            <a:ext cx="1074900" cy="36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Hyperparameter space</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80" name="Google Shape;280;g295cbbe7c86_0_139"/>
          <p:cNvSpPr/>
          <p:nvPr/>
        </p:nvSpPr>
        <p:spPr>
          <a:xfrm>
            <a:off x="7359225" y="3941450"/>
            <a:ext cx="87300" cy="293100"/>
          </a:xfrm>
          <a:prstGeom prst="up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1" name="Google Shape;281;g295cbbe7c86_0_139"/>
          <p:cNvSpPr/>
          <p:nvPr/>
        </p:nvSpPr>
        <p:spPr>
          <a:xfrm>
            <a:off x="8627225" y="2433925"/>
            <a:ext cx="1270200" cy="92362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Buy and sell:</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           y&gt;=q3. 1</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           y&lt;=q1. -1</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           other. 0</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p:txBody>
      </p:sp>
      <p:cxnSp>
        <p:nvCxnSpPr>
          <p:cNvPr id="282" name="Google Shape;282;g295cbbe7c86_0_139"/>
          <p:cNvCxnSpPr/>
          <p:nvPr/>
        </p:nvCxnSpPr>
        <p:spPr>
          <a:xfrm flipH="1" rot="10800000">
            <a:off x="7849663" y="3034975"/>
            <a:ext cx="828000" cy="3900"/>
          </a:xfrm>
          <a:prstGeom prst="straightConnector1">
            <a:avLst/>
          </a:prstGeom>
          <a:noFill/>
          <a:ln cap="flat" cmpd="sng" w="9525">
            <a:solidFill>
              <a:srgbClr val="434343"/>
            </a:solidFill>
            <a:prstDash val="solid"/>
            <a:round/>
            <a:headEnd len="sm" w="sm" type="none"/>
            <a:tailEnd len="med" w="med" type="triangle"/>
          </a:ln>
        </p:spPr>
      </p:cxnSp>
      <p:sp>
        <p:nvSpPr>
          <p:cNvPr id="283" name="Google Shape;283;g295cbbe7c86_0_139"/>
          <p:cNvSpPr/>
          <p:nvPr/>
        </p:nvSpPr>
        <p:spPr>
          <a:xfrm>
            <a:off x="8897534" y="2699537"/>
            <a:ext cx="133200" cy="392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g295cbbe7c86_0_139"/>
          <p:cNvSpPr txBox="1"/>
          <p:nvPr/>
        </p:nvSpPr>
        <p:spPr>
          <a:xfrm>
            <a:off x="10394200" y="3677525"/>
            <a:ext cx="858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Performance</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85" name="Google Shape;285;g295cbbe7c86_0_139"/>
          <p:cNvSpPr/>
          <p:nvPr/>
        </p:nvSpPr>
        <p:spPr>
          <a:xfrm>
            <a:off x="10213100" y="2838550"/>
            <a:ext cx="1270200" cy="51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deposit 1000$</a:t>
            </a:r>
            <a:endParaRPr b="0" i="0" sz="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transaction cost 0.02%</a:t>
            </a:r>
            <a:endParaRPr b="0" i="0" sz="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1 micro lot</a:t>
            </a:r>
            <a:endParaRPr b="0" i="0" sz="900" u="none" cap="none" strike="noStrike">
              <a:solidFill>
                <a:schemeClr val="dk1"/>
              </a:solidFill>
              <a:latin typeface="Times New Roman"/>
              <a:ea typeface="Times New Roman"/>
              <a:cs typeface="Times New Roman"/>
              <a:sym typeface="Times New Roman"/>
            </a:endParaRPr>
          </a:p>
        </p:txBody>
      </p:sp>
      <p:sp>
        <p:nvSpPr>
          <p:cNvPr id="286" name="Google Shape;286;g295cbbe7c86_0_139"/>
          <p:cNvSpPr/>
          <p:nvPr/>
        </p:nvSpPr>
        <p:spPr>
          <a:xfrm>
            <a:off x="10525425" y="3897475"/>
            <a:ext cx="629100" cy="758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pl-PL" sz="900" u="none" cap="none" strike="noStrike">
                <a:solidFill>
                  <a:schemeClr val="dk1"/>
                </a:solidFill>
                <a:latin typeface="Tiro Devanagari Sanskrit"/>
                <a:ea typeface="Tiro Devanagari Sanskrit"/>
                <a:cs typeface="Tiro Devanagari Sanskrit"/>
                <a:sym typeface="Tiro Devanagari Sanskrit"/>
              </a:rPr>
              <a:t>IR</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ROI</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MAE</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87" name="Google Shape;287;g295cbbe7c86_0_139"/>
          <p:cNvSpPr txBox="1"/>
          <p:nvPr/>
        </p:nvSpPr>
        <p:spPr>
          <a:xfrm>
            <a:off x="10550923" y="2620200"/>
            <a:ext cx="723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Backtest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288" name="Google Shape;288;g295cbbe7c86_0_139"/>
          <p:cNvSpPr txBox="1"/>
          <p:nvPr/>
        </p:nvSpPr>
        <p:spPr>
          <a:xfrm>
            <a:off x="543801" y="5982600"/>
            <a:ext cx="10912800" cy="86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W1 - windows of walk forward optimization</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Q1 - first quartile of train set</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Q3 - third quartile of train set</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y - predicted return</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289" name="Google Shape;289;g295cbbe7c86_0_139"/>
          <p:cNvSpPr txBox="1"/>
          <p:nvPr/>
        </p:nvSpPr>
        <p:spPr>
          <a:xfrm>
            <a:off x="1777850" y="3576925"/>
            <a:ext cx="1221000" cy="323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Technical indicator</a:t>
            </a:r>
            <a:endParaRPr b="0" i="0" sz="900" u="none" cap="none" strike="noStrike">
              <a:solidFill>
                <a:schemeClr val="dk1"/>
              </a:solidFill>
              <a:latin typeface="Tiro Devanagari Sanskrit"/>
              <a:ea typeface="Tiro Devanagari Sanskrit"/>
              <a:cs typeface="Tiro Devanagari Sanskrit"/>
              <a:sym typeface="Tiro Devanagari Sanskrit"/>
            </a:endParaRPr>
          </a:p>
        </p:txBody>
      </p:sp>
      <p:cxnSp>
        <p:nvCxnSpPr>
          <p:cNvPr id="290" name="Google Shape;290;g295cbbe7c86_0_139"/>
          <p:cNvCxnSpPr/>
          <p:nvPr/>
        </p:nvCxnSpPr>
        <p:spPr>
          <a:xfrm>
            <a:off x="543800" y="5997800"/>
            <a:ext cx="4332300" cy="9600"/>
          </a:xfrm>
          <a:prstGeom prst="straightConnector1">
            <a:avLst/>
          </a:prstGeom>
          <a:noFill/>
          <a:ln cap="flat" cmpd="sng" w="9525">
            <a:solidFill>
              <a:schemeClr val="dk2"/>
            </a:solidFill>
            <a:prstDash val="solid"/>
            <a:round/>
            <a:headEnd len="sm" w="sm" type="none"/>
            <a:tailEnd len="sm" w="sm" type="none"/>
          </a:ln>
        </p:spPr>
      </p:cxnSp>
      <p:cxnSp>
        <p:nvCxnSpPr>
          <p:cNvPr id="291" name="Google Shape;291;g295cbbe7c86_0_139"/>
          <p:cNvCxnSpPr/>
          <p:nvPr/>
        </p:nvCxnSpPr>
        <p:spPr>
          <a:xfrm>
            <a:off x="10832450" y="3377425"/>
            <a:ext cx="3600" cy="468000"/>
          </a:xfrm>
          <a:prstGeom prst="straightConnector1">
            <a:avLst/>
          </a:prstGeom>
          <a:noFill/>
          <a:ln cap="flat" cmpd="sng" w="9525">
            <a:solidFill>
              <a:srgbClr val="434343"/>
            </a:solidFill>
            <a:prstDash val="solid"/>
            <a:round/>
            <a:headEnd len="sm" w="sm" type="none"/>
            <a:tailEnd len="med" w="med" type="triangle"/>
          </a:ln>
        </p:spPr>
      </p:cxnSp>
      <p:cxnSp>
        <p:nvCxnSpPr>
          <p:cNvPr id="292" name="Google Shape;292;g295cbbe7c86_0_139"/>
          <p:cNvCxnSpPr/>
          <p:nvPr/>
        </p:nvCxnSpPr>
        <p:spPr>
          <a:xfrm>
            <a:off x="3117900" y="4135025"/>
            <a:ext cx="2916000" cy="9600"/>
          </a:xfrm>
          <a:prstGeom prst="straightConnector1">
            <a:avLst/>
          </a:prstGeom>
          <a:noFill/>
          <a:ln cap="flat" cmpd="sng" w="9525">
            <a:solidFill>
              <a:schemeClr val="dk2"/>
            </a:solidFill>
            <a:prstDash val="solid"/>
            <a:round/>
            <a:headEnd len="sm" w="sm" type="none"/>
            <a:tailEnd len="sm" w="sm" type="none"/>
          </a:ln>
        </p:spPr>
      </p:cxnSp>
      <p:sp>
        <p:nvSpPr>
          <p:cNvPr id="293" name="Google Shape;293;g295cbbe7c86_0_139"/>
          <p:cNvSpPr/>
          <p:nvPr/>
        </p:nvSpPr>
        <p:spPr>
          <a:xfrm>
            <a:off x="4514550" y="4183600"/>
            <a:ext cx="4680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Test</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294" name="Google Shape;294;g295cbbe7c86_0_139"/>
          <p:cNvSpPr/>
          <p:nvPr/>
        </p:nvSpPr>
        <p:spPr>
          <a:xfrm>
            <a:off x="4514550" y="4451813"/>
            <a:ext cx="4680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Q1.Q3</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295" name="Google Shape;295;g295cbbe7c86_0_139"/>
          <p:cNvSpPr/>
          <p:nvPr/>
        </p:nvSpPr>
        <p:spPr>
          <a:xfrm>
            <a:off x="4975925" y="4183600"/>
            <a:ext cx="4680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Test</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296" name="Google Shape;296;g295cbbe7c86_0_139"/>
          <p:cNvSpPr/>
          <p:nvPr/>
        </p:nvSpPr>
        <p:spPr>
          <a:xfrm>
            <a:off x="4975925" y="4451813"/>
            <a:ext cx="4680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Q1.Q3</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297" name="Google Shape;297;g295cbbe7c86_0_139"/>
          <p:cNvSpPr/>
          <p:nvPr/>
        </p:nvSpPr>
        <p:spPr>
          <a:xfrm>
            <a:off x="5748725" y="4183600"/>
            <a:ext cx="4680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Test</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298" name="Google Shape;298;g295cbbe7c86_0_139"/>
          <p:cNvSpPr/>
          <p:nvPr/>
        </p:nvSpPr>
        <p:spPr>
          <a:xfrm>
            <a:off x="5748725" y="4451813"/>
            <a:ext cx="468000" cy="23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Q1.Q3</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299" name="Google Shape;299;g295cbbe7c86_0_139"/>
          <p:cNvSpPr txBox="1"/>
          <p:nvPr/>
        </p:nvSpPr>
        <p:spPr>
          <a:xfrm>
            <a:off x="5399625" y="4422925"/>
            <a:ext cx="430500" cy="29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dk1"/>
                </a:solidFill>
                <a:latin typeface="Tiro Devanagari Sanskrit"/>
                <a:ea typeface="Tiro Devanagari Sanskrit"/>
                <a:cs typeface="Tiro Devanagari Sanskrit"/>
                <a:sym typeface="Tiro Devanagari Sanskrit"/>
              </a:rPr>
              <a:t>…..</a:t>
            </a:r>
            <a:endParaRPr b="0" i="0" sz="1200" u="none" cap="none" strike="noStrike">
              <a:solidFill>
                <a:schemeClr val="dk1"/>
              </a:solidFill>
              <a:latin typeface="Tiro Devanagari Sanskrit"/>
              <a:ea typeface="Tiro Devanagari Sanskrit"/>
              <a:cs typeface="Tiro Devanagari Sanskrit"/>
              <a:sym typeface="Tiro Devanagari Sanskrit"/>
            </a:endParaRPr>
          </a:p>
        </p:txBody>
      </p:sp>
      <p:cxnSp>
        <p:nvCxnSpPr>
          <p:cNvPr id="300" name="Google Shape;300;g295cbbe7c86_0_139"/>
          <p:cNvCxnSpPr>
            <a:stCxn id="281" idx="3"/>
            <a:endCxn id="285" idx="1"/>
          </p:cNvCxnSpPr>
          <p:nvPr/>
        </p:nvCxnSpPr>
        <p:spPr>
          <a:xfrm>
            <a:off x="9897425" y="2895738"/>
            <a:ext cx="315600" cy="202200"/>
          </a:xfrm>
          <a:prstGeom prst="straightConnector1">
            <a:avLst/>
          </a:prstGeom>
          <a:noFill/>
          <a:ln cap="flat" cmpd="sng" w="9525">
            <a:solidFill>
              <a:srgbClr val="434343"/>
            </a:solidFill>
            <a:prstDash val="solid"/>
            <a:round/>
            <a:headEnd len="sm" w="sm" type="none"/>
            <a:tailEnd len="med" w="med" type="triangle"/>
          </a:ln>
        </p:spPr>
      </p:cxnSp>
      <p:cxnSp>
        <p:nvCxnSpPr>
          <p:cNvPr id="301" name="Google Shape;301;g295cbbe7c86_0_139"/>
          <p:cNvCxnSpPr/>
          <p:nvPr/>
        </p:nvCxnSpPr>
        <p:spPr>
          <a:xfrm flipH="1" rot="10800000">
            <a:off x="1699663" y="3637675"/>
            <a:ext cx="216000" cy="3900"/>
          </a:xfrm>
          <a:prstGeom prst="straightConnector1">
            <a:avLst/>
          </a:prstGeom>
          <a:noFill/>
          <a:ln cap="flat" cmpd="sng" w="9525">
            <a:solidFill>
              <a:srgbClr val="434343"/>
            </a:solidFill>
            <a:prstDash val="solid"/>
            <a:round/>
            <a:headEnd len="sm" w="sm" type="none"/>
            <a:tailEnd len="med" w="med" type="triangle"/>
          </a:ln>
        </p:spPr>
      </p:cxnSp>
      <p:cxnSp>
        <p:nvCxnSpPr>
          <p:cNvPr id="302" name="Google Shape;302;g295cbbe7c86_0_139"/>
          <p:cNvCxnSpPr/>
          <p:nvPr/>
        </p:nvCxnSpPr>
        <p:spPr>
          <a:xfrm flipH="1" rot="10800000">
            <a:off x="2797838" y="3338488"/>
            <a:ext cx="360000" cy="3900"/>
          </a:xfrm>
          <a:prstGeom prst="straightConnector1">
            <a:avLst/>
          </a:prstGeom>
          <a:noFill/>
          <a:ln cap="flat" cmpd="sng" w="9525">
            <a:solidFill>
              <a:srgbClr val="434343"/>
            </a:solidFill>
            <a:prstDash val="solid"/>
            <a:round/>
            <a:headEnd len="sm" w="sm" type="none"/>
            <a:tailEnd len="med" w="med" type="triangle"/>
          </a:ln>
        </p:spPr>
      </p:cxnSp>
      <p:cxnSp>
        <p:nvCxnSpPr>
          <p:cNvPr id="303" name="Google Shape;303;g295cbbe7c86_0_139"/>
          <p:cNvCxnSpPr/>
          <p:nvPr/>
        </p:nvCxnSpPr>
        <p:spPr>
          <a:xfrm flipH="1" rot="10800000">
            <a:off x="6144376" y="3335275"/>
            <a:ext cx="900000" cy="3900"/>
          </a:xfrm>
          <a:prstGeom prst="straightConnector1">
            <a:avLst/>
          </a:prstGeom>
          <a:noFill/>
          <a:ln cap="flat" cmpd="sng" w="9525">
            <a:solidFill>
              <a:srgbClr val="434343"/>
            </a:solidFill>
            <a:prstDash val="solid"/>
            <a:round/>
            <a:headEnd len="sm" w="sm" type="none"/>
            <a:tailEnd len="med" w="med" type="triangle"/>
          </a:ln>
        </p:spPr>
      </p:cxnSp>
      <p:sp>
        <p:nvSpPr>
          <p:cNvPr id="304" name="Google Shape;304;g295cbbe7c86_0_139"/>
          <p:cNvSpPr/>
          <p:nvPr/>
        </p:nvSpPr>
        <p:spPr>
          <a:xfrm>
            <a:off x="1923550" y="2549299"/>
            <a:ext cx="931500" cy="1012126"/>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pl-PL" sz="900" u="none" cap="none" strike="noStrike">
                <a:solidFill>
                  <a:schemeClr val="dk1"/>
                </a:solidFill>
                <a:latin typeface="Tiro Devanagari Sanskrit"/>
                <a:ea typeface="Tiro Devanagari Sanskrit"/>
                <a:cs typeface="Tiro Devanagari Sanskrit"/>
                <a:sym typeface="Tiro Devanagari Sanskrit"/>
              </a:rPr>
              <a:t>Regression:</a:t>
            </a:r>
            <a:endParaRPr/>
          </a:p>
          <a:p>
            <a:pPr indent="0" lvl="0" marL="0" marR="0" rtl="0" algn="l">
              <a:lnSpc>
                <a:spcPct val="100000"/>
              </a:lnSpc>
              <a:spcBef>
                <a:spcPts val="0"/>
              </a:spcBef>
              <a:spcAft>
                <a:spcPts val="0"/>
              </a:spcAft>
              <a:buClr>
                <a:schemeClr val="dk1"/>
              </a:buClr>
              <a:buSzPts val="11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simple return</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100"/>
              <a:buFont typeface="Arial"/>
              <a:buNone/>
            </a:pPr>
            <a:r>
              <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100"/>
              <a:buFont typeface="Arial"/>
              <a:buNone/>
            </a:pPr>
            <a:r>
              <a:rPr b="1" i="0" lang="pl-PL" sz="900" u="none" cap="none" strike="noStrike">
                <a:solidFill>
                  <a:schemeClr val="dk1"/>
                </a:solidFill>
                <a:latin typeface="Tiro Devanagari Sanskrit"/>
                <a:ea typeface="Tiro Devanagari Sanskrit"/>
                <a:cs typeface="Tiro Devanagari Sanskrit"/>
                <a:sym typeface="Tiro Devanagari Sanskrit"/>
              </a:rPr>
              <a:t>Classification:</a:t>
            </a:r>
            <a:endParaRPr/>
          </a:p>
          <a:p>
            <a:pPr indent="0" lvl="0" marL="0" marR="0" rtl="0" algn="l">
              <a:lnSpc>
                <a:spcPct val="100000"/>
              </a:lnSpc>
              <a:spcBef>
                <a:spcPts val="0"/>
              </a:spcBef>
              <a:spcAft>
                <a:spcPts val="0"/>
              </a:spcAft>
              <a:buClr>
                <a:schemeClr val="dk1"/>
              </a:buClr>
              <a:buSzPts val="11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If simple return&gt;0, 1, 0</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05" name="Google Shape;305;g295cbbe7c86_0_139"/>
          <p:cNvSpPr txBox="1"/>
          <p:nvPr/>
        </p:nvSpPr>
        <p:spPr>
          <a:xfrm>
            <a:off x="1804525" y="2284837"/>
            <a:ext cx="1221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Target</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06" name="Google Shape;306;g295cbbe7c86_0_139"/>
          <p:cNvSpPr/>
          <p:nvPr/>
        </p:nvSpPr>
        <p:spPr>
          <a:xfrm>
            <a:off x="1896875" y="4442425"/>
            <a:ext cx="931500" cy="392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momentum. range…</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07" name="Google Shape;307;g295cbbe7c86_0_139"/>
          <p:cNvSpPr txBox="1"/>
          <p:nvPr/>
        </p:nvSpPr>
        <p:spPr>
          <a:xfrm>
            <a:off x="1777850" y="4186525"/>
            <a:ext cx="1221000" cy="3231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Statistical indicator</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08" name="Google Shape;308;g295cbbe7c86_0_139"/>
          <p:cNvSpPr txBox="1"/>
          <p:nvPr/>
        </p:nvSpPr>
        <p:spPr>
          <a:xfrm>
            <a:off x="543800" y="1782338"/>
            <a:ext cx="2063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rgbClr val="3333B2"/>
                </a:solidFill>
                <a:latin typeface="Times New Roman"/>
                <a:ea typeface="Times New Roman"/>
                <a:cs typeface="Times New Roman"/>
                <a:sym typeface="Times New Roman"/>
              </a:rPr>
              <a:t>Figure:</a:t>
            </a:r>
            <a:r>
              <a:rPr b="0" i="0" lang="pl-PL" sz="1200" u="none" cap="none" strike="noStrike">
                <a:solidFill>
                  <a:schemeClr val="dk1"/>
                </a:solidFill>
                <a:latin typeface="Times New Roman"/>
                <a:ea typeface="Times New Roman"/>
                <a:cs typeface="Times New Roman"/>
                <a:sym typeface="Times New Roman"/>
              </a:rPr>
              <a:t> Architecture of thesis</a:t>
            </a:r>
            <a:endParaRPr b="0" i="0" sz="1200" u="none" cap="none" strike="noStrike">
              <a:solidFill>
                <a:schemeClr val="dk1"/>
              </a:solidFill>
              <a:latin typeface="Times New Roman"/>
              <a:ea typeface="Times New Roman"/>
              <a:cs typeface="Times New Roman"/>
              <a:sym typeface="Times New Roman"/>
            </a:endParaRPr>
          </a:p>
        </p:txBody>
      </p:sp>
      <p:sp>
        <p:nvSpPr>
          <p:cNvPr id="309" name="Google Shape;309;g295cbbe7c86_0_139"/>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10" name="Google Shape;310;g295cbbe7c86_0_139"/>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311" name="Google Shape;311;g295cbbe7c86_0_139"/>
          <p:cNvSpPr txBox="1"/>
          <p:nvPr/>
        </p:nvSpPr>
        <p:spPr>
          <a:xfrm>
            <a:off x="7377476" y="3905575"/>
            <a:ext cx="1074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RandomsearchCV</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900"/>
              <a:buFont typeface="Arial"/>
              <a:buNone/>
            </a:pPr>
            <a:r>
              <a:rPr b="0" i="0" lang="pl-PL" sz="800" u="none" cap="none" strike="noStrike">
                <a:solidFill>
                  <a:schemeClr val="dk1"/>
                </a:solidFill>
                <a:latin typeface="Tiro Devanagari Sanskrit"/>
                <a:ea typeface="Tiro Devanagari Sanskrit"/>
                <a:cs typeface="Tiro Devanagari Sanskrit"/>
                <a:sym typeface="Tiro Devanagari Sanskrit"/>
              </a:rPr>
              <a:t> (20. MAE)</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312" name="Google Shape;312;g295cbbe7c86_0_139"/>
          <p:cNvSpPr/>
          <p:nvPr/>
        </p:nvSpPr>
        <p:spPr>
          <a:xfrm>
            <a:off x="3722275" y="5022275"/>
            <a:ext cx="1899000" cy="96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CC0000"/>
              </a:solidFill>
              <a:latin typeface="Calibri"/>
              <a:ea typeface="Calibri"/>
              <a:cs typeface="Calibri"/>
              <a:sym typeface="Calibri"/>
            </a:endParaRPr>
          </a:p>
        </p:txBody>
      </p:sp>
      <p:sp>
        <p:nvSpPr>
          <p:cNvPr id="313" name="Google Shape;313;g295cbbe7c86_0_139"/>
          <p:cNvSpPr txBox="1"/>
          <p:nvPr/>
        </p:nvSpPr>
        <p:spPr>
          <a:xfrm>
            <a:off x="3788025" y="4752175"/>
            <a:ext cx="18990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All combination MA cross</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314" name="Google Shape;314;g295cbbe7c86_0_139"/>
          <p:cNvSpPr/>
          <p:nvPr/>
        </p:nvSpPr>
        <p:spPr>
          <a:xfrm>
            <a:off x="3895275" y="5196074"/>
            <a:ext cx="1627500" cy="626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10/20. 10/50. 10/100. 10/200. 20/50. 20/100. 20/200. </a:t>
            </a:r>
            <a:endParaRPr b="0" i="0" sz="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50/100. 50/200. </a:t>
            </a:r>
            <a:endParaRPr b="0" i="0" sz="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100/200</a:t>
            </a:r>
            <a:endParaRPr b="0" i="0" sz="900" u="none" cap="none" strike="noStrike">
              <a:solidFill>
                <a:schemeClr val="dk1"/>
              </a:solidFill>
              <a:latin typeface="Times New Roman"/>
              <a:ea typeface="Times New Roman"/>
              <a:cs typeface="Times New Roman"/>
              <a:sym typeface="Times New Roman"/>
            </a:endParaRPr>
          </a:p>
        </p:txBody>
      </p:sp>
      <p:sp>
        <p:nvSpPr>
          <p:cNvPr id="315" name="Google Shape;315;g295cbbe7c86_0_139"/>
          <p:cNvSpPr txBox="1"/>
          <p:nvPr/>
        </p:nvSpPr>
        <p:spPr>
          <a:xfrm>
            <a:off x="3722250" y="4970388"/>
            <a:ext cx="1899000" cy="323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10 combinations - fast/slow</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16" name="Google Shape;316;g295cbbe7c86_0_139"/>
          <p:cNvSpPr/>
          <p:nvPr/>
        </p:nvSpPr>
        <p:spPr>
          <a:xfrm>
            <a:off x="8652675" y="4544574"/>
            <a:ext cx="1221000" cy="116307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Buy and sell:</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           fast&gt;slow. 1</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         fast&lt;slow. -1</a:t>
            </a:r>
            <a:endParaRPr b="0" i="0" sz="9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           other. 0</a:t>
            </a:r>
            <a:endParaRPr b="0" i="0" sz="900" u="none" cap="none" strike="noStrike">
              <a:solidFill>
                <a:schemeClr val="dk1"/>
              </a:solidFill>
              <a:latin typeface="Tiro Devanagari Sanskrit"/>
              <a:ea typeface="Tiro Devanagari Sanskrit"/>
              <a:cs typeface="Tiro Devanagari Sanskrit"/>
              <a:sym typeface="Tiro Devanagari Sanskrit"/>
            </a:endParaRPr>
          </a:p>
        </p:txBody>
      </p:sp>
      <p:cxnSp>
        <p:nvCxnSpPr>
          <p:cNvPr id="317" name="Google Shape;317;g295cbbe7c86_0_139"/>
          <p:cNvCxnSpPr>
            <a:stCxn id="316" idx="3"/>
            <a:endCxn id="285" idx="1"/>
          </p:cNvCxnSpPr>
          <p:nvPr/>
        </p:nvCxnSpPr>
        <p:spPr>
          <a:xfrm flipH="1" rot="10800000">
            <a:off x="9873675" y="3098112"/>
            <a:ext cx="339300" cy="2028000"/>
          </a:xfrm>
          <a:prstGeom prst="straightConnector1">
            <a:avLst/>
          </a:prstGeom>
          <a:noFill/>
          <a:ln cap="flat" cmpd="sng" w="9525">
            <a:solidFill>
              <a:srgbClr val="434343"/>
            </a:solidFill>
            <a:prstDash val="solid"/>
            <a:round/>
            <a:headEnd len="sm" w="sm" type="none"/>
            <a:tailEnd len="med" w="med" type="triangle"/>
          </a:ln>
        </p:spPr>
      </p:cxnSp>
      <p:sp>
        <p:nvSpPr>
          <p:cNvPr id="318" name="Google Shape;318;g295cbbe7c86_0_139"/>
          <p:cNvSpPr txBox="1"/>
          <p:nvPr/>
        </p:nvSpPr>
        <p:spPr>
          <a:xfrm>
            <a:off x="8898248" y="2193925"/>
            <a:ext cx="723000" cy="32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Rule</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19" name="Google Shape;319;g295cbbe7c86_0_139"/>
          <p:cNvSpPr/>
          <p:nvPr/>
        </p:nvSpPr>
        <p:spPr>
          <a:xfrm>
            <a:off x="6435650" y="4930825"/>
            <a:ext cx="1962900" cy="1062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0" name="Google Shape;320;g295cbbe7c86_0_139"/>
          <p:cNvSpPr/>
          <p:nvPr/>
        </p:nvSpPr>
        <p:spPr>
          <a:xfrm>
            <a:off x="6951938" y="5050975"/>
            <a:ext cx="931500" cy="697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mes New Roman"/>
                <a:ea typeface="Times New Roman"/>
                <a:cs typeface="Times New Roman"/>
                <a:sym typeface="Times New Roman"/>
              </a:rPr>
              <a:t>best combination of MA cross for each window</a:t>
            </a:r>
            <a:endParaRPr b="0" i="0" sz="900" u="none" cap="none" strike="noStrike">
              <a:solidFill>
                <a:schemeClr val="dk1"/>
              </a:solidFill>
              <a:latin typeface="Times New Roman"/>
              <a:ea typeface="Times New Roman"/>
              <a:cs typeface="Times New Roman"/>
              <a:sym typeface="Times New Roman"/>
            </a:endParaRPr>
          </a:p>
        </p:txBody>
      </p:sp>
      <p:cxnSp>
        <p:nvCxnSpPr>
          <p:cNvPr id="321" name="Google Shape;321;g295cbbe7c86_0_139"/>
          <p:cNvCxnSpPr/>
          <p:nvPr/>
        </p:nvCxnSpPr>
        <p:spPr>
          <a:xfrm>
            <a:off x="7881700" y="5342850"/>
            <a:ext cx="783000" cy="19200"/>
          </a:xfrm>
          <a:prstGeom prst="straightConnector1">
            <a:avLst/>
          </a:prstGeom>
          <a:noFill/>
          <a:ln cap="flat" cmpd="sng" w="9525">
            <a:solidFill>
              <a:srgbClr val="434343"/>
            </a:solidFill>
            <a:prstDash val="solid"/>
            <a:round/>
            <a:headEnd len="sm" w="sm" type="none"/>
            <a:tailEnd len="med" w="med" type="triangle"/>
          </a:ln>
        </p:spPr>
      </p:cxnSp>
      <p:cxnSp>
        <p:nvCxnSpPr>
          <p:cNvPr id="322" name="Google Shape;322;g295cbbe7c86_0_139"/>
          <p:cNvCxnSpPr/>
          <p:nvPr/>
        </p:nvCxnSpPr>
        <p:spPr>
          <a:xfrm flipH="1" rot="10800000">
            <a:off x="5606725" y="5342550"/>
            <a:ext cx="1346400" cy="8700"/>
          </a:xfrm>
          <a:prstGeom prst="straightConnector1">
            <a:avLst/>
          </a:prstGeom>
          <a:noFill/>
          <a:ln cap="flat" cmpd="sng" w="9525">
            <a:solidFill>
              <a:srgbClr val="434343"/>
            </a:solidFill>
            <a:prstDash val="solid"/>
            <a:round/>
            <a:headEnd len="sm" w="sm" type="none"/>
            <a:tailEnd len="med" w="med" type="triangle"/>
          </a:ln>
        </p:spPr>
      </p:cxnSp>
      <p:sp>
        <p:nvSpPr>
          <p:cNvPr id="323" name="Google Shape;323;g295cbbe7c86_0_139"/>
          <p:cNvSpPr txBox="1"/>
          <p:nvPr/>
        </p:nvSpPr>
        <p:spPr>
          <a:xfrm>
            <a:off x="6590600" y="4655750"/>
            <a:ext cx="1689600" cy="369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pl-PL" sz="1000" u="none" cap="none" strike="noStrike">
                <a:solidFill>
                  <a:schemeClr val="dk1"/>
                </a:solidFill>
                <a:latin typeface="Tiro Devanagari Sanskrit"/>
                <a:ea typeface="Tiro Devanagari Sanskrit"/>
                <a:cs typeface="Tiro Devanagari Sanskrit"/>
                <a:sym typeface="Tiro Devanagari Sanskrit"/>
              </a:rPr>
              <a:t>Best combination of MA</a:t>
            </a:r>
            <a:endParaRPr b="1"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324" name="Google Shape;324;g295cbbe7c86_0_139"/>
          <p:cNvSpPr txBox="1"/>
          <p:nvPr/>
        </p:nvSpPr>
        <p:spPr>
          <a:xfrm>
            <a:off x="8888950" y="4297822"/>
            <a:ext cx="723000" cy="323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pl-PL" sz="900" u="none" cap="none" strike="noStrike">
                <a:solidFill>
                  <a:schemeClr val="dk1"/>
                </a:solidFill>
                <a:latin typeface="Tiro Devanagari Sanskrit"/>
                <a:ea typeface="Tiro Devanagari Sanskrit"/>
                <a:cs typeface="Tiro Devanagari Sanskrit"/>
                <a:sym typeface="Tiro Devanagari Sanskrit"/>
              </a:rPr>
              <a:t>Rule</a:t>
            </a:r>
            <a:endParaRPr b="0" i="0" sz="900" u="none" cap="none" strike="noStrike">
              <a:solidFill>
                <a:schemeClr val="dk1"/>
              </a:solidFill>
              <a:latin typeface="Tiro Devanagari Sanskrit"/>
              <a:ea typeface="Tiro Devanagari Sanskrit"/>
              <a:cs typeface="Tiro Devanagari Sanskrit"/>
              <a:sym typeface="Tiro Devanagari Sanskrit"/>
            </a:endParaRPr>
          </a:p>
        </p:txBody>
      </p:sp>
      <p:sp>
        <p:nvSpPr>
          <p:cNvPr id="325" name="Google Shape;325;g295cbbe7c86_0_139"/>
          <p:cNvSpPr txBox="1"/>
          <p:nvPr/>
        </p:nvSpPr>
        <p:spPr>
          <a:xfrm>
            <a:off x="543800" y="714163"/>
            <a:ext cx="10912800" cy="1062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pl-PL" sz="1400" u="none" cap="none" strike="noStrike">
                <a:solidFill>
                  <a:schemeClr val="dk1"/>
                </a:solidFill>
                <a:latin typeface="Times New Roman"/>
                <a:ea typeface="Times New Roman"/>
                <a:cs typeface="Times New Roman"/>
                <a:sym typeface="Times New Roman"/>
              </a:rPr>
              <a:t>Following figure show us all </a:t>
            </a:r>
            <a:r>
              <a:rPr b="1" i="0" lang="pl-PL" sz="1400" u="none" cap="none" strike="noStrike">
                <a:solidFill>
                  <a:schemeClr val="dk1"/>
                </a:solidFill>
                <a:latin typeface="Times New Roman"/>
                <a:ea typeface="Times New Roman"/>
                <a:cs typeface="Times New Roman"/>
                <a:sym typeface="Times New Roman"/>
              </a:rPr>
              <a:t>architecture </a:t>
            </a:r>
            <a:r>
              <a:rPr b="0" i="0" lang="pl-PL" sz="1400" u="none" cap="none" strike="noStrike">
                <a:solidFill>
                  <a:schemeClr val="dk1"/>
                </a:solidFill>
                <a:latin typeface="Times New Roman"/>
                <a:ea typeface="Times New Roman"/>
                <a:cs typeface="Times New Roman"/>
                <a:sym typeface="Times New Roman"/>
              </a:rPr>
              <a:t>of creating </a:t>
            </a:r>
            <a:r>
              <a:rPr b="1" i="0" lang="pl-PL" sz="1400" u="none" cap="none" strike="noStrike">
                <a:solidFill>
                  <a:schemeClr val="dk1"/>
                </a:solidFill>
                <a:latin typeface="Times New Roman"/>
                <a:ea typeface="Times New Roman"/>
                <a:cs typeface="Times New Roman"/>
                <a:sym typeface="Times New Roman"/>
              </a:rPr>
              <a:t>trading system </a:t>
            </a:r>
            <a:r>
              <a:rPr b="0" i="0" lang="pl-PL" sz="1400" u="none" cap="none" strike="noStrike">
                <a:solidFill>
                  <a:schemeClr val="dk1"/>
                </a:solidFill>
                <a:latin typeface="Times New Roman"/>
                <a:ea typeface="Times New Roman"/>
                <a:cs typeface="Times New Roman"/>
                <a:sym typeface="Times New Roman"/>
              </a:rPr>
              <a:t>based on </a:t>
            </a:r>
            <a:r>
              <a:rPr b="1" i="0" lang="pl-PL" sz="1400" u="none" cap="none" strike="noStrike">
                <a:solidFill>
                  <a:schemeClr val="dk1"/>
                </a:solidFill>
                <a:latin typeface="Times New Roman"/>
                <a:ea typeface="Times New Roman"/>
                <a:cs typeface="Times New Roman"/>
                <a:sym typeface="Times New Roman"/>
              </a:rPr>
              <a:t>machine learning </a:t>
            </a:r>
            <a:r>
              <a:rPr b="0" i="0" lang="pl-PL" sz="1400" u="none" cap="none" strike="noStrike">
                <a:solidFill>
                  <a:schemeClr val="dk1"/>
                </a:solidFill>
                <a:latin typeface="Times New Roman"/>
                <a:ea typeface="Times New Roman"/>
                <a:cs typeface="Times New Roman"/>
                <a:sym typeface="Times New Roman"/>
              </a:rPr>
              <a:t>models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i="0" lang="pl-PL" sz="1400" u="none" cap="none" strike="noStrike">
                <a:solidFill>
                  <a:schemeClr val="dk1"/>
                </a:solidFill>
                <a:latin typeface="Times New Roman"/>
                <a:ea typeface="Times New Roman"/>
                <a:cs typeface="Times New Roman"/>
                <a:sym typeface="Times New Roman"/>
              </a:rPr>
              <a:t>Model</a:t>
            </a:r>
            <a:r>
              <a:rPr b="0" i="0" lang="pl-PL" sz="1400" u="none" cap="none" strike="noStrike">
                <a:solidFill>
                  <a:schemeClr val="dk1"/>
                </a:solidFill>
                <a:latin typeface="Times New Roman"/>
                <a:ea typeface="Times New Roman"/>
                <a:cs typeface="Times New Roman"/>
                <a:sym typeface="Times New Roman"/>
              </a:rPr>
              <a:t>: 3 classic machine learning models + 1 deep machine learning models + 10 combination of MA cross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i="0" lang="pl-PL" sz="1400" u="none" cap="none" strike="noStrike">
                <a:solidFill>
                  <a:schemeClr val="dk1"/>
                </a:solidFill>
                <a:latin typeface="Times New Roman"/>
                <a:ea typeface="Times New Roman"/>
                <a:cs typeface="Times New Roman"/>
                <a:sym typeface="Times New Roman"/>
              </a:rPr>
              <a:t>Data split</a:t>
            </a:r>
            <a:r>
              <a:rPr b="0" i="0" lang="pl-PL" sz="1400" u="none" cap="none" strike="noStrike">
                <a:solidFill>
                  <a:schemeClr val="dk1"/>
                </a:solidFill>
                <a:latin typeface="Times New Roman"/>
                <a:ea typeface="Times New Roman"/>
                <a:cs typeface="Times New Roman"/>
                <a:sym typeface="Times New Roman"/>
              </a:rPr>
              <a:t>: Sliding walk forward procedure</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1" i="0" lang="pl-PL" sz="1400" u="none" cap="none" strike="noStrike">
                <a:solidFill>
                  <a:schemeClr val="dk1"/>
                </a:solidFill>
                <a:latin typeface="Times New Roman"/>
                <a:ea typeface="Times New Roman"/>
                <a:cs typeface="Times New Roman"/>
                <a:sym typeface="Times New Roman"/>
              </a:rPr>
              <a:t>Metrics</a:t>
            </a:r>
            <a:r>
              <a:rPr b="0" i="0" lang="pl-PL" sz="1400" u="none" cap="none" strike="noStrike">
                <a:solidFill>
                  <a:schemeClr val="dk1"/>
                </a:solidFill>
                <a:latin typeface="Times New Roman"/>
                <a:ea typeface="Times New Roman"/>
                <a:cs typeface="Times New Roman"/>
                <a:sym typeface="Times New Roman"/>
              </a:rPr>
              <a:t>: MAE/accuracy, </a:t>
            </a:r>
            <a:r>
              <a:rPr b="1" i="0" lang="pl-PL" sz="1400" u="none" cap="none" strike="noStrike">
                <a:solidFill>
                  <a:schemeClr val="dk1"/>
                </a:solidFill>
                <a:latin typeface="Times New Roman"/>
                <a:ea typeface="Times New Roman"/>
                <a:cs typeface="Times New Roman"/>
                <a:sym typeface="Times New Roman"/>
              </a:rPr>
              <a:t>IR</a:t>
            </a:r>
            <a:r>
              <a:rPr b="0" i="0" lang="pl-PL" sz="1400" u="none" cap="none" strike="noStrike">
                <a:solidFill>
                  <a:schemeClr val="dk1"/>
                </a:solidFill>
                <a:latin typeface="Times New Roman"/>
                <a:ea typeface="Times New Roman"/>
                <a:cs typeface="Times New Roman"/>
                <a:sym typeface="Times New Roman"/>
              </a:rPr>
              <a:t>, ROI + other</a:t>
            </a:r>
            <a:endParaRPr b="0" i="0" sz="1400" u="none" cap="none" strike="noStrike">
              <a:solidFill>
                <a:schemeClr val="dk1"/>
              </a:solidFill>
              <a:latin typeface="Times New Roman"/>
              <a:ea typeface="Times New Roman"/>
              <a:cs typeface="Times New Roman"/>
              <a:sym typeface="Times New Roman"/>
            </a:endParaRPr>
          </a:p>
        </p:txBody>
      </p:sp>
      <p:sp>
        <p:nvSpPr>
          <p:cNvPr id="326" name="Google Shape;326;g295cbbe7c86_0_139"/>
          <p:cNvSpPr/>
          <p:nvPr/>
        </p:nvSpPr>
        <p:spPr>
          <a:xfrm>
            <a:off x="8914838" y="4965478"/>
            <a:ext cx="133200" cy="392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g295cbbe7c86_0_139"/>
          <p:cNvSpPr/>
          <p:nvPr/>
        </p:nvSpPr>
        <p:spPr>
          <a:xfrm rot="10800000">
            <a:off x="6026863" y="2620200"/>
            <a:ext cx="133200" cy="1432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1eb2bb2ff6e_0_0"/>
          <p:cNvSpPr txBox="1"/>
          <p:nvPr/>
        </p:nvSpPr>
        <p:spPr>
          <a:xfrm>
            <a:off x="543801" y="1258200"/>
            <a:ext cx="1091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ro Devanagari Sanskrit"/>
              <a:ea typeface="Tiro Devanagari Sanskrit"/>
              <a:cs typeface="Tiro Devanagari Sanskrit"/>
              <a:sym typeface="Tiro Devanagari Sanskrit"/>
            </a:endParaRPr>
          </a:p>
        </p:txBody>
      </p:sp>
      <p:sp>
        <p:nvSpPr>
          <p:cNvPr id="333" name="Google Shape;333;g1eb2bb2ff6e_0_0"/>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Methodology: Performance metrics</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graphicFrame>
        <p:nvGraphicFramePr>
          <p:cNvPr descr="cqwercqwer" id="334" name="Google Shape;334;g1eb2bb2ff6e_0_0"/>
          <p:cNvGraphicFramePr/>
          <p:nvPr/>
        </p:nvGraphicFramePr>
        <p:xfrm>
          <a:off x="616088" y="1055150"/>
          <a:ext cx="3000000" cy="3000000"/>
        </p:xfrm>
        <a:graphic>
          <a:graphicData uri="http://schemas.openxmlformats.org/drawingml/2006/table">
            <a:tbl>
              <a:tblPr>
                <a:noFill/>
                <a:tableStyleId>{9A6B0CA8-6820-4DBA-8368-75028A1879BE}</a:tableStyleId>
              </a:tblPr>
              <a:tblGrid>
                <a:gridCol w="1047500"/>
                <a:gridCol w="2457650"/>
                <a:gridCol w="3849850"/>
                <a:gridCol w="3849850"/>
              </a:tblGrid>
              <a:tr h="376625">
                <a:tc gridSpan="3">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Performance metrics</a:t>
                      </a:r>
                      <a:endParaRPr sz="1200" u="none" cap="none" strike="noStrike">
                        <a:solidFill>
                          <a:srgbClr val="3333B2"/>
                        </a:solidFill>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3333B2"/>
                        </a:solidFill>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r h="195725">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Category</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Metrics</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Formula</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Criteria</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6625">
                <a:tc rowSpan="4">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Investing </a:t>
                      </a:r>
                      <a:endParaRPr sz="1200" u="none" cap="none" strike="noStrike">
                        <a:solidFill>
                          <a:schemeClr val="dk1"/>
                        </a:solidFill>
                        <a:highlight>
                          <a:srgbClr val="FFFFFF"/>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Metric</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Sharpe Ratio (</a:t>
                      </a:r>
                      <a:r>
                        <a:rPr b="1" lang="pl-PL" sz="1200" u="none" cap="none" strike="noStrike">
                          <a:solidFill>
                            <a:schemeClr val="dk1"/>
                          </a:solidFill>
                          <a:highlight>
                            <a:srgbClr val="FFFFFF"/>
                          </a:highlight>
                          <a:latin typeface="Times New Roman"/>
                          <a:ea typeface="Times New Roman"/>
                          <a:cs typeface="Times New Roman"/>
                          <a:sym typeface="Times New Roman"/>
                        </a:rPr>
                        <a:t>SR</a:t>
                      </a:r>
                      <a:r>
                        <a:rPr lang="pl-PL" sz="1200" u="none" cap="none" strike="noStrike">
                          <a:solidFill>
                            <a:schemeClr val="dk1"/>
                          </a:solidFill>
                          <a:highlight>
                            <a:srgbClr val="FFFFFF"/>
                          </a:highlight>
                          <a:latin typeface="Times New Roman"/>
                          <a:ea typeface="Times New Roman"/>
                          <a:cs typeface="Times New Roman"/>
                          <a:sym typeface="Times New Roman"/>
                        </a:rPr>
                        <a:t>)</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38761D"/>
                          </a:solidFill>
                          <a:highlight>
                            <a:srgbClr val="FFFFFF"/>
                          </a:highlight>
                          <a:latin typeface="Times New Roman"/>
                          <a:ea typeface="Times New Roman"/>
                          <a:cs typeface="Times New Roman"/>
                          <a:sym typeface="Times New Roman"/>
                        </a:rPr>
                        <a:t>higher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662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Information Ratio (</a:t>
                      </a:r>
                      <a:r>
                        <a:rPr b="1" lang="pl-PL" sz="1200" u="none" cap="none" strike="noStrike">
                          <a:solidFill>
                            <a:schemeClr val="dk1"/>
                          </a:solidFill>
                          <a:highlight>
                            <a:srgbClr val="FFFFFF"/>
                          </a:highlight>
                          <a:latin typeface="Times New Roman"/>
                          <a:ea typeface="Times New Roman"/>
                          <a:cs typeface="Times New Roman"/>
                          <a:sym typeface="Times New Roman"/>
                        </a:rPr>
                        <a:t>IR</a:t>
                      </a:r>
                      <a:r>
                        <a:rPr lang="pl-PL" sz="1200" u="none" cap="none" strike="noStrike">
                          <a:solidFill>
                            <a:schemeClr val="dk1"/>
                          </a:solidFill>
                          <a:highlight>
                            <a:srgbClr val="FFFFFF"/>
                          </a:highlight>
                          <a:latin typeface="Times New Roman"/>
                          <a:ea typeface="Times New Roman"/>
                          <a:cs typeface="Times New Roman"/>
                          <a:sym typeface="Times New Roman"/>
                        </a:rPr>
                        <a:t>)</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38761D"/>
                          </a:solidFill>
                          <a:highlight>
                            <a:schemeClr val="lt1"/>
                          </a:highlight>
                          <a:latin typeface="Times New Roman"/>
                          <a:ea typeface="Times New Roman"/>
                          <a:cs typeface="Times New Roman"/>
                          <a:sym typeface="Times New Roman"/>
                        </a:rPr>
                        <a:t>higher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68902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Max Drawdown (MD)</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CC0000"/>
                          </a:solidFill>
                          <a:highlight>
                            <a:srgbClr val="FFFFFF"/>
                          </a:highlight>
                          <a:latin typeface="Times New Roman"/>
                          <a:ea typeface="Times New Roman"/>
                          <a:cs typeface="Times New Roman"/>
                          <a:sym typeface="Times New Roman"/>
                        </a:rPr>
                        <a:t>lower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662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Rate on Investment (ROI)</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38761D"/>
                          </a:solidFill>
                          <a:highlight>
                            <a:schemeClr val="lt1"/>
                          </a:highlight>
                          <a:latin typeface="Times New Roman"/>
                          <a:ea typeface="Times New Roman"/>
                          <a:cs typeface="Times New Roman"/>
                          <a:sym typeface="Times New Roman"/>
                        </a:rPr>
                        <a:t>higher</a:t>
                      </a:r>
                      <a:r>
                        <a:rPr b="1" lang="pl-PL" sz="1200" u="none" cap="none" strike="noStrike">
                          <a:solidFill>
                            <a:schemeClr val="dk1"/>
                          </a:solidFill>
                          <a:highlight>
                            <a:srgbClr val="FFFFFF"/>
                          </a:highlight>
                          <a:latin typeface="Times New Roman"/>
                          <a:ea typeface="Times New Roman"/>
                          <a:cs typeface="Times New Roman"/>
                          <a:sym typeface="Times New Roman"/>
                        </a:rPr>
                        <a:t>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6625">
                <a:tc rowSpan="3">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Additional metric</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Profit Factor (PF)</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38761D"/>
                          </a:solidFill>
                          <a:highlight>
                            <a:schemeClr val="lt1"/>
                          </a:highlight>
                          <a:latin typeface="Times New Roman"/>
                          <a:ea typeface="Times New Roman"/>
                          <a:cs typeface="Times New Roman"/>
                          <a:sym typeface="Times New Roman"/>
                        </a:rPr>
                        <a:t>higher</a:t>
                      </a:r>
                      <a:r>
                        <a:rPr b="1" lang="pl-PL" sz="1200" u="none" cap="none" strike="noStrike">
                          <a:solidFill>
                            <a:schemeClr val="dk1"/>
                          </a:solidFill>
                          <a:highlight>
                            <a:srgbClr val="FFFFFF"/>
                          </a:highlight>
                          <a:latin typeface="Times New Roman"/>
                          <a:ea typeface="Times New Roman"/>
                          <a:cs typeface="Times New Roman"/>
                          <a:sym typeface="Times New Roman"/>
                        </a:rPr>
                        <a:t>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662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Win Loss Ratio (WLR)</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38761D"/>
                          </a:solidFill>
                          <a:highlight>
                            <a:schemeClr val="lt1"/>
                          </a:highlight>
                          <a:latin typeface="Times New Roman"/>
                          <a:ea typeface="Times New Roman"/>
                          <a:cs typeface="Times New Roman"/>
                          <a:sym typeface="Times New Roman"/>
                        </a:rPr>
                        <a:t>higher</a:t>
                      </a:r>
                      <a:r>
                        <a:rPr b="1" lang="pl-PL" sz="1200" u="none" cap="none" strike="noStrike">
                          <a:solidFill>
                            <a:schemeClr val="dk1"/>
                          </a:solidFill>
                          <a:highlight>
                            <a:srgbClr val="FFFFFF"/>
                          </a:highlight>
                          <a:latin typeface="Times New Roman"/>
                          <a:ea typeface="Times New Roman"/>
                          <a:cs typeface="Times New Roman"/>
                          <a:sym typeface="Times New Roman"/>
                        </a:rPr>
                        <a:t>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662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Winning Percentage (WP)</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38761D"/>
                          </a:solidFill>
                          <a:highlight>
                            <a:schemeClr val="lt1"/>
                          </a:highlight>
                          <a:latin typeface="Times New Roman"/>
                          <a:ea typeface="Times New Roman"/>
                          <a:cs typeface="Times New Roman"/>
                          <a:sym typeface="Times New Roman"/>
                        </a:rPr>
                        <a:t>higher</a:t>
                      </a:r>
                      <a:r>
                        <a:rPr b="1" lang="pl-PL" sz="1200" u="none" cap="none" strike="noStrike">
                          <a:solidFill>
                            <a:schemeClr val="dk1"/>
                          </a:solidFill>
                          <a:highlight>
                            <a:srgbClr val="FFFFFF"/>
                          </a:highlight>
                          <a:latin typeface="Times New Roman"/>
                          <a:ea typeface="Times New Roman"/>
                          <a:cs typeface="Times New Roman"/>
                          <a:sym typeface="Times New Roman"/>
                        </a:rPr>
                        <a:t>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7662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Regression metric</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Mean Absolute error (MAE)</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solidFill>
                            <a:srgbClr val="CC0000"/>
                          </a:solidFill>
                          <a:highlight>
                            <a:srgbClr val="FFFFFF"/>
                          </a:highlight>
                          <a:latin typeface="Times New Roman"/>
                          <a:ea typeface="Times New Roman"/>
                          <a:cs typeface="Times New Roman"/>
                          <a:sym typeface="Times New Roman"/>
                        </a:rPr>
                        <a:t>lower </a:t>
                      </a:r>
                      <a:r>
                        <a:rPr lang="pl-PL" sz="1200" u="none" cap="none" strike="noStrike">
                          <a:solidFill>
                            <a:schemeClr val="dk1"/>
                          </a:solidFill>
                          <a:highlight>
                            <a:srgbClr val="FFFFFF"/>
                          </a:highlight>
                          <a:latin typeface="Times New Roman"/>
                          <a:ea typeface="Times New Roman"/>
                          <a:cs typeface="Times New Roman"/>
                          <a:sym typeface="Times New Roman"/>
                        </a:rPr>
                        <a:t>is better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76625">
                <a:tc gridSpan="3">
                  <a:txBody>
                    <a:bodyPr/>
                    <a:lstStyle/>
                    <a:p>
                      <a:pPr indent="0" lvl="0" marL="0" marR="0" rtl="0" algn="l">
                        <a:lnSpc>
                          <a:spcPct val="100000"/>
                        </a:lnSpc>
                        <a:spcBef>
                          <a:spcPts val="0"/>
                        </a:spcBef>
                        <a:spcAft>
                          <a:spcPts val="0"/>
                        </a:spcAft>
                        <a:buClr>
                          <a:srgbClr val="000000"/>
                        </a:buClr>
                        <a:buSzPts val="1200"/>
                        <a:buFont typeface="Arial"/>
                        <a:buNone/>
                      </a:pPr>
                      <a:r>
                        <a:rPr i="1" lang="pl-PL" sz="1200" u="none" cap="none" strike="noStrike">
                          <a:solidFill>
                            <a:schemeClr val="dk1"/>
                          </a:solidFill>
                          <a:latin typeface="Times New Roman"/>
                          <a:ea typeface="Times New Roman"/>
                          <a:cs typeface="Times New Roman"/>
                          <a:sym typeface="Times New Roman"/>
                        </a:rPr>
                        <a:t>Note:</a:t>
                      </a:r>
                      <a:r>
                        <a:rPr lang="pl-PL" sz="1200" u="none" cap="none" strike="noStrike">
                          <a:solidFill>
                            <a:schemeClr val="dk1"/>
                          </a:solidFill>
                          <a:latin typeface="Times New Roman"/>
                          <a:ea typeface="Times New Roman"/>
                          <a:cs typeface="Times New Roman"/>
                          <a:sym typeface="Times New Roman"/>
                        </a:rPr>
                        <a:t> </a:t>
                      </a:r>
                      <a:r>
                        <a:rPr lang="pl-PL" sz="1000" u="none" cap="none" strike="noStrike">
                          <a:solidFill>
                            <a:schemeClr val="dk1"/>
                          </a:solidFill>
                          <a:latin typeface="Times New Roman"/>
                          <a:ea typeface="Times New Roman"/>
                          <a:cs typeface="Times New Roman"/>
                          <a:sym typeface="Times New Roman"/>
                        </a:rPr>
                        <a:t>Rf=Rb=0. SR=IR</a:t>
                      </a:r>
                      <a:endParaRPr sz="8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200"/>
                        <a:buFont typeface="Arial"/>
                        <a:buNone/>
                      </a:pPr>
                      <a:r>
                        <a:t/>
                      </a:r>
                      <a:endParaRPr i="1" sz="12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335" name="Google Shape;335;g1eb2bb2ff6e_0_0"/>
          <p:cNvPicPr preferRelativeResize="0"/>
          <p:nvPr/>
        </p:nvPicPr>
        <p:blipFill rotWithShape="1">
          <a:blip r:embed="rId3">
            <a:alphaModFix/>
          </a:blip>
          <a:srcRect b="0" l="0" r="0" t="0"/>
          <a:stretch/>
        </p:blipFill>
        <p:spPr>
          <a:xfrm>
            <a:off x="5518238" y="1655025"/>
            <a:ext cx="1219200" cy="324000"/>
          </a:xfrm>
          <a:prstGeom prst="rect">
            <a:avLst/>
          </a:prstGeom>
          <a:noFill/>
          <a:ln>
            <a:noFill/>
          </a:ln>
        </p:spPr>
      </p:pic>
      <p:pic>
        <p:nvPicPr>
          <p:cNvPr id="336" name="Google Shape;336;g1eb2bb2ff6e_0_0"/>
          <p:cNvPicPr preferRelativeResize="0"/>
          <p:nvPr/>
        </p:nvPicPr>
        <p:blipFill rotWithShape="1">
          <a:blip r:embed="rId4">
            <a:alphaModFix/>
          </a:blip>
          <a:srcRect b="0" l="0" r="0" t="0"/>
          <a:stretch/>
        </p:blipFill>
        <p:spPr>
          <a:xfrm>
            <a:off x="5546813" y="2031463"/>
            <a:ext cx="1162050" cy="288000"/>
          </a:xfrm>
          <a:prstGeom prst="rect">
            <a:avLst/>
          </a:prstGeom>
          <a:noFill/>
          <a:ln>
            <a:noFill/>
          </a:ln>
        </p:spPr>
      </p:pic>
      <p:pic>
        <p:nvPicPr>
          <p:cNvPr id="337" name="Google Shape;337;g1eb2bb2ff6e_0_0"/>
          <p:cNvPicPr preferRelativeResize="0"/>
          <p:nvPr/>
        </p:nvPicPr>
        <p:blipFill rotWithShape="1">
          <a:blip r:embed="rId5">
            <a:alphaModFix/>
          </a:blip>
          <a:srcRect b="0" l="0" r="0" t="0"/>
          <a:stretch/>
        </p:blipFill>
        <p:spPr>
          <a:xfrm>
            <a:off x="5294138" y="2605925"/>
            <a:ext cx="1990437" cy="234000"/>
          </a:xfrm>
          <a:prstGeom prst="rect">
            <a:avLst/>
          </a:prstGeom>
          <a:noFill/>
          <a:ln>
            <a:noFill/>
          </a:ln>
        </p:spPr>
      </p:pic>
      <p:pic>
        <p:nvPicPr>
          <p:cNvPr id="338" name="Google Shape;338;g1eb2bb2ff6e_0_0"/>
          <p:cNvPicPr preferRelativeResize="0"/>
          <p:nvPr/>
        </p:nvPicPr>
        <p:blipFill rotWithShape="1">
          <a:blip r:embed="rId6">
            <a:alphaModFix/>
          </a:blip>
          <a:srcRect b="0" l="0" r="0" t="0"/>
          <a:stretch/>
        </p:blipFill>
        <p:spPr>
          <a:xfrm>
            <a:off x="4760450" y="3119438"/>
            <a:ext cx="2828925" cy="198000"/>
          </a:xfrm>
          <a:prstGeom prst="rect">
            <a:avLst/>
          </a:prstGeom>
          <a:noFill/>
          <a:ln>
            <a:noFill/>
          </a:ln>
        </p:spPr>
      </p:pic>
      <p:pic>
        <p:nvPicPr>
          <p:cNvPr id="339" name="Google Shape;339;g1eb2bb2ff6e_0_0"/>
          <p:cNvPicPr preferRelativeResize="0"/>
          <p:nvPr/>
        </p:nvPicPr>
        <p:blipFill rotWithShape="1">
          <a:blip r:embed="rId7">
            <a:alphaModFix/>
          </a:blip>
          <a:srcRect b="0" l="0" r="0" t="0"/>
          <a:stretch/>
        </p:blipFill>
        <p:spPr>
          <a:xfrm>
            <a:off x="5132626" y="3493650"/>
            <a:ext cx="1990437" cy="199044"/>
          </a:xfrm>
          <a:prstGeom prst="rect">
            <a:avLst/>
          </a:prstGeom>
          <a:noFill/>
          <a:ln>
            <a:noFill/>
          </a:ln>
        </p:spPr>
      </p:pic>
      <p:pic>
        <p:nvPicPr>
          <p:cNvPr id="340" name="Google Shape;340;g1eb2bb2ff6e_0_0"/>
          <p:cNvPicPr preferRelativeResize="0"/>
          <p:nvPr/>
        </p:nvPicPr>
        <p:blipFill rotWithShape="1">
          <a:blip r:embed="rId8">
            <a:alphaModFix/>
          </a:blip>
          <a:srcRect b="0" l="0" r="0" t="0"/>
          <a:stretch/>
        </p:blipFill>
        <p:spPr>
          <a:xfrm>
            <a:off x="4178300" y="3843788"/>
            <a:ext cx="3876675" cy="200025"/>
          </a:xfrm>
          <a:prstGeom prst="rect">
            <a:avLst/>
          </a:prstGeom>
          <a:noFill/>
          <a:ln>
            <a:noFill/>
          </a:ln>
        </p:spPr>
      </p:pic>
      <p:pic>
        <p:nvPicPr>
          <p:cNvPr id="341" name="Google Shape;341;g1eb2bb2ff6e_0_0"/>
          <p:cNvPicPr preferRelativeResize="0"/>
          <p:nvPr/>
        </p:nvPicPr>
        <p:blipFill rotWithShape="1">
          <a:blip r:embed="rId9">
            <a:alphaModFix/>
          </a:blip>
          <a:srcRect b="0" l="0" r="0" t="0"/>
          <a:stretch/>
        </p:blipFill>
        <p:spPr>
          <a:xfrm>
            <a:off x="4064000" y="4255900"/>
            <a:ext cx="4105275" cy="190500"/>
          </a:xfrm>
          <a:prstGeom prst="rect">
            <a:avLst/>
          </a:prstGeom>
          <a:noFill/>
          <a:ln>
            <a:noFill/>
          </a:ln>
        </p:spPr>
      </p:pic>
      <p:pic>
        <p:nvPicPr>
          <p:cNvPr id="342" name="Google Shape;342;g1eb2bb2ff6e_0_0"/>
          <p:cNvPicPr preferRelativeResize="0"/>
          <p:nvPr/>
        </p:nvPicPr>
        <p:blipFill rotWithShape="1">
          <a:blip r:embed="rId10">
            <a:alphaModFix/>
          </a:blip>
          <a:srcRect b="0" l="0" r="0" t="0"/>
          <a:stretch/>
        </p:blipFill>
        <p:spPr>
          <a:xfrm>
            <a:off x="4427075" y="4570163"/>
            <a:ext cx="3495675" cy="266700"/>
          </a:xfrm>
          <a:prstGeom prst="rect">
            <a:avLst/>
          </a:prstGeom>
          <a:noFill/>
          <a:ln>
            <a:noFill/>
          </a:ln>
        </p:spPr>
      </p:pic>
      <p:sp>
        <p:nvSpPr>
          <p:cNvPr id="343" name="Google Shape;343;g1eb2bb2ff6e_0_0"/>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44" name="Google Shape;344;g1eb2bb2ff6e_0_0"/>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345" name="Google Shape;345;g1eb2bb2ff6e_0_0"/>
          <p:cNvSpPr txBox="1"/>
          <p:nvPr/>
        </p:nvSpPr>
        <p:spPr>
          <a:xfrm>
            <a:off x="543800" y="714163"/>
            <a:ext cx="10912800" cy="3078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I considered Rf=Rb=0. SR=IR</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ed2a5eebe9_0_16"/>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Empirical results</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351" name="Google Shape;351;g1ed2a5eebe9_0_16"/>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52" name="Google Shape;352;g1ed2a5eebe9_0_16"/>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353" name="Google Shape;353;g1ed2a5eebe9_0_16"/>
          <p:cNvSpPr txBox="1"/>
          <p:nvPr/>
        </p:nvSpPr>
        <p:spPr>
          <a:xfrm>
            <a:off x="346586" y="1802428"/>
            <a:ext cx="4392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rgbClr val="3333B2"/>
                </a:solidFill>
                <a:latin typeface="Times New Roman"/>
                <a:ea typeface="Times New Roman"/>
                <a:cs typeface="Times New Roman"/>
                <a:sym typeface="Times New Roman"/>
              </a:rPr>
              <a:t>Table:</a:t>
            </a:r>
            <a:r>
              <a:rPr b="0" i="0" lang="pl-PL" sz="1200" u="none" cap="none" strike="noStrike">
                <a:solidFill>
                  <a:schemeClr val="dk1"/>
                </a:solidFill>
                <a:latin typeface="Times New Roman"/>
                <a:ea typeface="Times New Roman"/>
                <a:cs typeface="Times New Roman"/>
                <a:sym typeface="Times New Roman"/>
              </a:rPr>
              <a:t> Selected hyperparameters (classic models)</a:t>
            </a:r>
            <a:endParaRPr b="0" i="0" sz="1200" u="none" cap="none" strike="noStrike">
              <a:solidFill>
                <a:schemeClr val="dk1"/>
              </a:solidFill>
              <a:latin typeface="Tiro Devanagari Sanskrit"/>
              <a:ea typeface="Tiro Devanagari Sanskrit"/>
              <a:cs typeface="Tiro Devanagari Sanskrit"/>
              <a:sym typeface="Tiro Devanagari Sanskrit"/>
            </a:endParaRPr>
          </a:p>
        </p:txBody>
      </p:sp>
      <p:graphicFrame>
        <p:nvGraphicFramePr>
          <p:cNvPr id="354" name="Google Shape;354;g1ed2a5eebe9_0_16"/>
          <p:cNvGraphicFramePr/>
          <p:nvPr/>
        </p:nvGraphicFramePr>
        <p:xfrm>
          <a:off x="412955" y="2148940"/>
          <a:ext cx="3000000" cy="3000000"/>
        </p:xfrm>
        <a:graphic>
          <a:graphicData uri="http://schemas.openxmlformats.org/drawingml/2006/table">
            <a:tbl>
              <a:tblPr>
                <a:noFill/>
                <a:tableStyleId>{9A6B0CA8-6820-4DBA-8368-75028A1879BE}</a:tableStyleId>
              </a:tblPr>
              <a:tblGrid>
                <a:gridCol w="641450"/>
                <a:gridCol w="1600300"/>
                <a:gridCol w="1111050"/>
                <a:gridCol w="1327100"/>
              </a:tblGrid>
              <a:tr h="384025">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Model</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Hyperparameter</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Regression</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Classification</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4875">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KNN</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n_neighbors</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p</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[3, 5]</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a:t>
                      </a:r>
                      <a:endParaRPr sz="1200" u="none" cap="none" strike="noStrike">
                        <a:solidFill>
                          <a:schemeClr val="dk1"/>
                        </a:solidFill>
                        <a:latin typeface="Times New Roman"/>
                        <a:ea typeface="Times New Roman"/>
                        <a:cs typeface="Times New Roman"/>
                        <a:sym typeface="Times New Roman"/>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[8,14]</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3</a:t>
                      </a:r>
                      <a:endParaRPr sz="1200" u="none" cap="none" strike="noStrike">
                        <a:solidFill>
                          <a:schemeClr val="dk1"/>
                        </a:solidFill>
                        <a:latin typeface="Times New Roman"/>
                        <a:ea typeface="Times New Roman"/>
                        <a:cs typeface="Times New Roman"/>
                        <a:sym typeface="Times New Roman"/>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865250">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RF</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n_estimators</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max_features</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max_depth</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min_samp_split</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[60, 160]</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[16, 22]</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[4, 5]</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]12, 20]</a:t>
                      </a:r>
                      <a:endParaRPr sz="1200" u="none" cap="none" strike="noStrike">
                        <a:latin typeface="Times New Roman"/>
                        <a:ea typeface="Times New Roman"/>
                        <a:cs typeface="Times New Roman"/>
                        <a:sym typeface="Times New Roman"/>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[25, 90]</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[7, 16]</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[1,3]</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[3, 14]</a:t>
                      </a:r>
                      <a:endParaRPr sz="1200" u="none" cap="none" strike="noStrike">
                        <a:latin typeface="Times New Roman"/>
                        <a:ea typeface="Times New Roman"/>
                        <a:cs typeface="Times New Roman"/>
                        <a:sym typeface="Times New Roman"/>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012725">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XGBOOST</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gamma</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learning rate</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max_depth</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n_estimators</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]0.001, 0.003]</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]0.005, 0.2]</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[11, 13]</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[95, 155]</a:t>
                      </a:r>
                      <a:endParaRPr sz="1200" u="none" cap="none" strike="noStrike">
                        <a:latin typeface="Times New Roman"/>
                        <a:ea typeface="Times New Roman"/>
                        <a:cs typeface="Times New Roman"/>
                        <a:sym typeface="Times New Roman"/>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[0.001, 0.009]</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[0, 0.1]</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[11, 13]</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[20, 175]</a:t>
                      </a:r>
                      <a:endParaRPr sz="1200" u="none" cap="none" strike="noStrike">
                        <a:latin typeface="Times New Roman"/>
                        <a:ea typeface="Times New Roman"/>
                        <a:cs typeface="Times New Roman"/>
                        <a:sym typeface="Times New Roman"/>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53775">
                <a:tc gridSpan="3">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355" name="Google Shape;355;g1ed2a5eebe9_0_16"/>
          <p:cNvSpPr txBox="1"/>
          <p:nvPr/>
        </p:nvSpPr>
        <p:spPr>
          <a:xfrm>
            <a:off x="156587" y="961316"/>
            <a:ext cx="7276500" cy="307800"/>
          </a:xfrm>
          <a:prstGeom prst="rect">
            <a:avLst/>
          </a:prstGeom>
          <a:noFill/>
          <a:ln>
            <a:noFill/>
          </a:ln>
        </p:spPr>
        <p:txBody>
          <a:bodyPr anchorCtr="0" anchor="t" bIns="45700" lIns="91425" spcFirstLastPara="1" rIns="91425" wrap="square" tIns="45700">
            <a:spAutoFit/>
          </a:bodyPr>
          <a:lstStyle/>
          <a:p>
            <a:pPr indent="-317500" lvl="0" marL="914400" marR="0" rtl="0" algn="l">
              <a:lnSpc>
                <a:spcPct val="115000"/>
              </a:lnSpc>
              <a:spcBef>
                <a:spcPts val="0"/>
              </a:spcBef>
              <a:spcAft>
                <a:spcPts val="0"/>
              </a:spcAft>
              <a:buClr>
                <a:schemeClr val="dk1"/>
              </a:buClr>
              <a:buSzPts val="1400"/>
              <a:buFont typeface="Times New Roman"/>
              <a:buChar char="➢"/>
            </a:pPr>
            <a:r>
              <a:rPr b="1" lang="pl-PL">
                <a:solidFill>
                  <a:schemeClr val="dk1"/>
                </a:solidFill>
                <a:latin typeface="Times New Roman"/>
                <a:ea typeface="Times New Roman"/>
                <a:cs typeface="Times New Roman"/>
                <a:sym typeface="Times New Roman"/>
              </a:rPr>
              <a:t>4</a:t>
            </a:r>
            <a:r>
              <a:rPr b="1" i="0" lang="pl-PL" sz="1400" u="none" cap="none" strike="noStrike">
                <a:solidFill>
                  <a:schemeClr val="dk1"/>
                </a:solidFill>
                <a:latin typeface="Times New Roman"/>
                <a:ea typeface="Times New Roman"/>
                <a:cs typeface="Times New Roman"/>
                <a:sym typeface="Times New Roman"/>
              </a:rPr>
              <a:t>0 min </a:t>
            </a:r>
            <a:r>
              <a:rPr b="0" i="0" lang="pl-PL" sz="1400" u="none" cap="none" strike="noStrike">
                <a:solidFill>
                  <a:schemeClr val="dk1"/>
                </a:solidFill>
                <a:latin typeface="Times New Roman"/>
                <a:ea typeface="Times New Roman"/>
                <a:cs typeface="Times New Roman"/>
                <a:sym typeface="Times New Roman"/>
              </a:rPr>
              <a:t>– 4 model on regression or classification task</a:t>
            </a:r>
            <a:endParaRPr b="1" i="0" sz="1400" u="none" cap="none" strike="noStrike">
              <a:solidFill>
                <a:schemeClr val="dk1"/>
              </a:solidFill>
              <a:latin typeface="Times New Roman"/>
              <a:ea typeface="Times New Roman"/>
              <a:cs typeface="Times New Roman"/>
              <a:sym typeface="Times New Roman"/>
            </a:endParaRPr>
          </a:p>
        </p:txBody>
      </p:sp>
      <p:graphicFrame>
        <p:nvGraphicFramePr>
          <p:cNvPr id="356" name="Google Shape;356;g1ed2a5eebe9_0_16"/>
          <p:cNvGraphicFramePr/>
          <p:nvPr/>
        </p:nvGraphicFramePr>
        <p:xfrm>
          <a:off x="5742383" y="2148940"/>
          <a:ext cx="3000000" cy="3000000"/>
        </p:xfrm>
        <a:graphic>
          <a:graphicData uri="http://schemas.openxmlformats.org/drawingml/2006/table">
            <a:tbl>
              <a:tblPr>
                <a:noFill/>
                <a:tableStyleId>{9A6B0CA8-6820-4DBA-8368-75028A1879BE}</a:tableStyleId>
              </a:tblPr>
              <a:tblGrid>
                <a:gridCol w="749250"/>
                <a:gridCol w="1516150"/>
                <a:gridCol w="1600500"/>
                <a:gridCol w="1600500"/>
              </a:tblGrid>
              <a:tr h="350375">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Model</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Hyperparameter</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Regression</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lang="pl-PL" sz="1200" u="none" cap="none" strike="noStrike">
                          <a:solidFill>
                            <a:schemeClr val="dk1"/>
                          </a:solidFill>
                          <a:latin typeface="Tiro Devanagari Sanskrit"/>
                          <a:ea typeface="Tiro Devanagari Sanskrit"/>
                          <a:cs typeface="Tiro Devanagari Sanskrit"/>
                          <a:sym typeface="Tiro Devanagari Sanskrit"/>
                        </a:rPr>
                        <a:t>Classification</a:t>
                      </a:r>
                      <a:endParaRPr b="1"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68575">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ANN</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no.hidden layer</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no.neurons	</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optimizer	</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learning rate	</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momentum	</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batch size	</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epoch</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activation</a:t>
                      </a:r>
                      <a:endParaRPr sz="12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ro Devanagari Sanskrit"/>
                          <a:ea typeface="Tiro Devanagari Sanskrit"/>
                          <a:cs typeface="Tiro Devanagari Sanskrit"/>
                          <a:sym typeface="Tiro Devanagari Sanskrit"/>
                        </a:rPr>
                        <a:t>dropout rate</a:t>
                      </a:r>
                      <a:endParaRPr sz="1200" u="none" cap="none" strike="noStrike">
                        <a:solidFill>
                          <a:schemeClr val="dk1"/>
                        </a:solidFill>
                        <a:latin typeface="Tiro Devanagari Sanskrit"/>
                        <a:ea typeface="Tiro Devanagari Sanskrit"/>
                        <a:cs typeface="Tiro Devanagari Sanskrit"/>
                        <a:sym typeface="Tiro Devanagari Sanskrit"/>
                      </a:endParaRPr>
                    </a:p>
                  </a:txBody>
                  <a:tcPr marT="0" marB="0"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1, 2</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[10 15]</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sgd/rmsp</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]0.001, 0.02]</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[0.3, 0.5]</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64</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30</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ReLU / sigmoid</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200" u="none" cap="none" strike="noStrike">
                          <a:solidFill>
                            <a:schemeClr val="dk1"/>
                          </a:solidFill>
                          <a:latin typeface="Times New Roman"/>
                          <a:ea typeface="Times New Roman"/>
                          <a:cs typeface="Times New Roman"/>
                          <a:sym typeface="Times New Roman"/>
                        </a:rPr>
                        <a:t>0.2</a:t>
                      </a:r>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chemeClr val="dk1"/>
                        </a:solidFill>
                        <a:latin typeface="Times New Roman"/>
                        <a:ea typeface="Times New Roman"/>
                        <a:cs typeface="Times New Roman"/>
                        <a:sym typeface="Times New Roman"/>
                      </a:endParaRPr>
                    </a:p>
                  </a:txBody>
                  <a:tcPr marT="0" marB="0"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1, 2</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[10, 35]</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sgd/rmsp</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]0, 0.01]</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[0.1, 0.3]</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64</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30</a:t>
                      </a:r>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chemeClr val="dk1"/>
                          </a:solidFill>
                          <a:latin typeface="Times New Roman"/>
                          <a:ea typeface="Times New Roman"/>
                          <a:cs typeface="Times New Roman"/>
                          <a:sym typeface="Times New Roman"/>
                        </a:rPr>
                        <a:t>ReLU / sigmoid</a:t>
                      </a:r>
                      <a:endParaRPr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pl-PL" sz="1200" u="none" cap="none" strike="noStrike">
                          <a:solidFill>
                            <a:schemeClr val="dk1"/>
                          </a:solidFill>
                          <a:latin typeface="Times New Roman"/>
                          <a:ea typeface="Times New Roman"/>
                          <a:cs typeface="Times New Roman"/>
                          <a:sym typeface="Times New Roman"/>
                        </a:rPr>
                        <a:t>0.2</a:t>
                      </a:r>
                      <a:endParaRPr/>
                    </a:p>
                    <a:p>
                      <a:pPr indent="0" lvl="0" marL="0" marR="0" rtl="0" algn="l">
                        <a:lnSpc>
                          <a:spcPct val="100000"/>
                        </a:lnSpc>
                        <a:spcBef>
                          <a:spcPts val="0"/>
                        </a:spcBef>
                        <a:spcAft>
                          <a:spcPts val="0"/>
                        </a:spcAft>
                        <a:buClr>
                          <a:schemeClr val="dk1"/>
                        </a:buClr>
                        <a:buSzPts val="1100"/>
                        <a:buFont typeface="Arial"/>
                        <a:buNone/>
                      </a:pPr>
                      <a:r>
                        <a:t/>
                      </a:r>
                      <a:endParaRPr sz="1200" u="none" cap="none" strike="noStrike">
                        <a:solidFill>
                          <a:schemeClr val="dk1"/>
                        </a:solidFill>
                        <a:latin typeface="Times New Roman"/>
                        <a:ea typeface="Times New Roman"/>
                        <a:cs typeface="Times New Roman"/>
                        <a:sym typeface="Times New Roman"/>
                      </a:endParaRPr>
                    </a:p>
                  </a:txBody>
                  <a:tcPr marT="0" marB="0"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2775">
                <a:tc gridSpan="3">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hMerge="1"/>
                <a:tc hMerge="1"/>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ro Devanagari Sanskrit"/>
                        <a:ea typeface="Tiro Devanagari Sanskrit"/>
                        <a:cs typeface="Tiro Devanagari Sanskrit"/>
                        <a:sym typeface="Tiro Devanagari Sanskrit"/>
                      </a:endParaRPr>
                    </a:p>
                  </a:txBody>
                  <a:tcPr marT="0" marB="0" marR="0" marL="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sp>
        <p:nvSpPr>
          <p:cNvPr id="357" name="Google Shape;357;g1ed2a5eebe9_0_16"/>
          <p:cNvSpPr txBox="1"/>
          <p:nvPr/>
        </p:nvSpPr>
        <p:spPr>
          <a:xfrm>
            <a:off x="5641257" y="1802428"/>
            <a:ext cx="4392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rgbClr val="3333B2"/>
                </a:solidFill>
                <a:latin typeface="Times New Roman"/>
                <a:ea typeface="Times New Roman"/>
                <a:cs typeface="Times New Roman"/>
                <a:sym typeface="Times New Roman"/>
              </a:rPr>
              <a:t>Table:</a:t>
            </a:r>
            <a:r>
              <a:rPr b="0" i="0" lang="pl-PL" sz="1200" u="none" cap="none" strike="noStrike">
                <a:solidFill>
                  <a:schemeClr val="dk1"/>
                </a:solidFill>
                <a:latin typeface="Times New Roman"/>
                <a:ea typeface="Times New Roman"/>
                <a:cs typeface="Times New Roman"/>
                <a:sym typeface="Times New Roman"/>
              </a:rPr>
              <a:t> Selected hyperparameters (deep models)</a:t>
            </a:r>
            <a:endParaRPr b="0" i="0" sz="1200" u="none" cap="none" strike="noStrike">
              <a:solidFill>
                <a:schemeClr val="dk1"/>
              </a:solidFill>
              <a:latin typeface="Tiro Devanagari Sanskrit"/>
              <a:ea typeface="Tiro Devanagari Sanskrit"/>
              <a:cs typeface="Tiro Devanagari Sanskrit"/>
              <a:sym typeface="Tiro Devanagari Sanskri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99a29d0ef2_0_63"/>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Empirical results</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graphicFrame>
        <p:nvGraphicFramePr>
          <p:cNvPr descr="cqwercqwer" id="363" name="Google Shape;363;g299a29d0ef2_0_63"/>
          <p:cNvGraphicFramePr/>
          <p:nvPr/>
        </p:nvGraphicFramePr>
        <p:xfrm>
          <a:off x="3060413" y="2427925"/>
          <a:ext cx="3000000" cy="3000000"/>
        </p:xfrm>
        <a:graphic>
          <a:graphicData uri="http://schemas.openxmlformats.org/drawingml/2006/table">
            <a:tbl>
              <a:tblPr>
                <a:noFill/>
                <a:tableStyleId>{9A6B0CA8-6820-4DBA-8368-75028A1879BE}</a:tableStyleId>
              </a:tblPr>
              <a:tblGrid>
                <a:gridCol w="1671325"/>
                <a:gridCol w="1671325"/>
                <a:gridCol w="2264600"/>
              </a:tblGrid>
              <a:tr h="283925">
                <a:tc gridSpan="2">
                  <a:txBody>
                    <a:bodyPr/>
                    <a:lstStyle/>
                    <a:p>
                      <a:pPr indent="0" lvl="0" marL="0" marR="0" rtl="0" algn="l">
                        <a:lnSpc>
                          <a:spcPct val="100000"/>
                        </a:lnSpc>
                        <a:spcBef>
                          <a:spcPts val="0"/>
                        </a:spcBef>
                        <a:spcAft>
                          <a:spcPts val="0"/>
                        </a:spcAft>
                        <a:buClr>
                          <a:srgbClr val="000000"/>
                        </a:buClr>
                        <a:buSzPts val="14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Backtesting account info</a:t>
                      </a:r>
                      <a:endParaRPr sz="1200" u="none" cap="none" strike="noStrike">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3333B2"/>
                        </a:solidFill>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r h="235350">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Info</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Value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Note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3925">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Initial Trading capital</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1000 usd</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r>
              <a:tr h="28392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Lot size</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1 Micro lot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r>
              <a:tr h="28392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Pip value</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0.1$/pip</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r>
              <a:tr h="28392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Transaction cost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0.02%</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lt1"/>
                      </a:solidFill>
                      <a:prstDash val="dot"/>
                      <a:round/>
                      <a:headEnd len="sm" w="sm" type="none"/>
                      <a:tailEnd len="sm" w="sm" type="none"/>
                    </a:lnB>
                  </a:tcPr>
                </a:tc>
              </a:tr>
              <a:tr h="297775">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Other</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41666"/>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No leverage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No stop loss and take profit size</a:t>
                      </a:r>
                      <a:endParaRPr sz="1200" u="none" cap="none" strike="noStrike">
                        <a:latin typeface="Times New Roman"/>
                        <a:ea typeface="Times New Roman"/>
                        <a:cs typeface="Times New Roman"/>
                        <a:sym typeface="Times New Roman"/>
                      </a:endParaRPr>
                    </a:p>
                  </a:txBody>
                  <a:tcPr marT="0" marB="0" marR="0" marL="0">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9525">
                      <a:solidFill>
                        <a:schemeClr val="dk1"/>
                      </a:solidFill>
                      <a:prstDash val="solid"/>
                      <a:round/>
                      <a:headEnd len="sm" w="sm" type="none"/>
                      <a:tailEnd len="sm" w="sm" type="none"/>
                    </a:lnB>
                  </a:tcPr>
                </a:tc>
              </a:tr>
              <a:tr h="283925">
                <a:tc gridSpan="3">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bl>
          </a:graphicData>
        </a:graphic>
      </p:graphicFrame>
      <p:sp>
        <p:nvSpPr>
          <p:cNvPr id="364" name="Google Shape;364;g299a29d0ef2_0_63"/>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65" name="Google Shape;365;g299a29d0ef2_0_63"/>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366" name="Google Shape;366;g299a29d0ef2_0_63"/>
          <p:cNvSpPr txBox="1"/>
          <p:nvPr/>
        </p:nvSpPr>
        <p:spPr>
          <a:xfrm>
            <a:off x="543800" y="714163"/>
            <a:ext cx="109128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pl-PL" sz="1400" u="none" cap="none" strike="noStrike">
                <a:solidFill>
                  <a:schemeClr val="dk1"/>
                </a:solidFill>
                <a:latin typeface="Times New Roman"/>
                <a:ea typeface="Times New Roman"/>
                <a:cs typeface="Times New Roman"/>
                <a:sym typeface="Times New Roman"/>
              </a:rPr>
              <a:t>Assumptions:</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Initial deposit is 1000$</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Always trade by 1 Micro lot</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Pip value is 0.1$</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Every day or 4 hour. trading system give us trading signal such as 1. -1. 0. </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If new trading signal is same my holding trading signal. I will continue holding and don’t pay transactional cost.</a:t>
            </a:r>
            <a:endParaRPr b="0" i="0" sz="14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pl-PL" sz="1400" u="none" cap="none" strike="noStrike">
                <a:solidFill>
                  <a:schemeClr val="dk1"/>
                </a:solidFill>
                <a:latin typeface="Times New Roman"/>
                <a:ea typeface="Times New Roman"/>
                <a:cs typeface="Times New Roman"/>
                <a:sym typeface="Times New Roman"/>
              </a:rPr>
              <a:t>No - leverage. stop loss. take profit size</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Empirical results</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372" name="Google Shape;372;p2"/>
          <p:cNvSpPr/>
          <p:nvPr/>
        </p:nvSpPr>
        <p:spPr>
          <a:xfrm>
            <a:off x="9832" y="6574732"/>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73" name="Google Shape;373;p2"/>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graphicFrame>
        <p:nvGraphicFramePr>
          <p:cNvPr id="374" name="Google Shape;374;p2"/>
          <p:cNvGraphicFramePr/>
          <p:nvPr/>
        </p:nvGraphicFramePr>
        <p:xfrm>
          <a:off x="147484" y="1848465"/>
          <a:ext cx="3000000" cy="3000000"/>
        </p:xfrm>
        <a:graphic>
          <a:graphicData uri="http://schemas.openxmlformats.org/drawingml/2006/table">
            <a:tbl>
              <a:tblPr>
                <a:noFill/>
                <a:tableStyleId>{096B9898-213C-4A7A-AF45-D1E48B33ED43}</a:tableStyleId>
              </a:tblPr>
              <a:tblGrid>
                <a:gridCol w="85850"/>
                <a:gridCol w="147275"/>
                <a:gridCol w="162425"/>
                <a:gridCol w="113050"/>
                <a:gridCol w="113050"/>
                <a:gridCol w="113050"/>
                <a:gridCol w="113050"/>
                <a:gridCol w="118150"/>
                <a:gridCol w="136125"/>
                <a:gridCol w="113050"/>
                <a:gridCol w="131000"/>
                <a:gridCol w="177225"/>
                <a:gridCol w="113050"/>
                <a:gridCol w="113050"/>
                <a:gridCol w="113050"/>
                <a:gridCol w="115575"/>
                <a:gridCol w="118150"/>
                <a:gridCol w="136125"/>
                <a:gridCol w="113050"/>
                <a:gridCol w="113050"/>
                <a:gridCol w="177225"/>
                <a:gridCol w="113050"/>
                <a:gridCol w="113050"/>
                <a:gridCol w="113050"/>
                <a:gridCol w="115575"/>
                <a:gridCol w="118150"/>
                <a:gridCol w="136125"/>
                <a:gridCol w="113050"/>
                <a:gridCol w="131000"/>
              </a:tblGrid>
              <a:tr h="200025">
                <a:tc gridSpan="29">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rgbClr val="3333B2"/>
                          </a:solidFill>
                          <a:latin typeface="Tiro Devanagari Sanskrit"/>
                          <a:ea typeface="Tiro Devanagari Sanskrit"/>
                          <a:cs typeface="Tiro Devanagari Sanskrit"/>
                          <a:sym typeface="Tiro Devanagari Sanskrit"/>
                        </a:rPr>
                        <a:t>Table:</a:t>
                      </a:r>
                      <a:r>
                        <a:rPr lang="pl-PL" sz="1200" u="none" cap="none" strike="noStrike">
                          <a:solidFill>
                            <a:schemeClr val="dk1"/>
                          </a:solidFill>
                          <a:latin typeface="Tiro Devanagari Sanskrit"/>
                          <a:ea typeface="Tiro Devanagari Sanskrit"/>
                          <a:cs typeface="Tiro Devanagari Sanskrit"/>
                          <a:sym typeface="Tiro Devanagari Sanskrit"/>
                        </a:rPr>
                        <a:t> Performance metrics of EURUSD regression</a:t>
                      </a:r>
                      <a:endParaRPr sz="1200" u="none" cap="none" strike="noStrike">
                        <a:solidFill>
                          <a:srgbClr val="38761D"/>
                        </a:solidFill>
                        <a:latin typeface="Tiro Devanagari Sanskrit"/>
                        <a:ea typeface="Tiro Devanagari Sanskrit"/>
                        <a:cs typeface="Tiro Devanagari Sanskrit"/>
                        <a:sym typeface="Tiro Devanagari Sanskrit"/>
                      </a:endParaRPr>
                    </a:p>
                  </a:txBody>
                  <a:tcPr marT="19050" marB="1905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bl>
          </a:graphicData>
        </a:graphic>
      </p:graphicFrame>
      <p:graphicFrame>
        <p:nvGraphicFramePr>
          <p:cNvPr id="375" name="Google Shape;375;p2"/>
          <p:cNvGraphicFramePr/>
          <p:nvPr/>
        </p:nvGraphicFramePr>
        <p:xfrm>
          <a:off x="147484" y="2069446"/>
          <a:ext cx="3000000" cy="3000000"/>
        </p:xfrm>
        <a:graphic>
          <a:graphicData uri="http://schemas.openxmlformats.org/drawingml/2006/table">
            <a:tbl>
              <a:tblPr bandRow="1" firstRow="1">
                <a:noFill/>
                <a:tableStyleId>{9A6B0CA8-6820-4DBA-8368-75028A1879BE}</a:tableStyleId>
              </a:tblPr>
              <a:tblGrid>
                <a:gridCol w="569300"/>
                <a:gridCol w="645775"/>
                <a:gridCol w="492825"/>
                <a:gridCol w="569300"/>
                <a:gridCol w="569300"/>
                <a:gridCol w="569300"/>
                <a:gridCol w="569300"/>
                <a:gridCol w="569300"/>
                <a:gridCol w="569300"/>
                <a:gridCol w="569300"/>
              </a:tblGrid>
              <a:tr h="442525">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Strategy</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Model</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Gross</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profit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Num</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Trade</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Buy</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Win</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trade</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Trans</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Cost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b="1" lang="pl-PL" sz="900" u="none" cap="none" strike="noStrike">
                          <a:latin typeface="Tiro Devanagari Sanskrit"/>
                          <a:ea typeface="Tiro Devanagari Sanskrit"/>
                          <a:cs typeface="Tiro Devanagari Sanskrit"/>
                          <a:sym typeface="Tiro Devanagari Sanskrit"/>
                        </a:rPr>
                        <a:t>IR (</a:t>
                      </a:r>
                      <a:r>
                        <a:rPr b="1" lang="pl-PL" sz="900" u="none" cap="none" strike="noStrike">
                          <a:latin typeface="Times New Roman"/>
                          <a:ea typeface="Times New Roman"/>
                          <a:cs typeface="Times New Roman"/>
                          <a:sym typeface="Times New Roman"/>
                        </a:rPr>
                        <a:t>10^-3</a:t>
                      </a:r>
                      <a:r>
                        <a:rPr b="1" lang="pl-PL" sz="900" u="none" cap="none" strike="noStrike">
                          <a:latin typeface="Tiro Devanagari Sanskrit"/>
                          <a:ea typeface="Tiro Devanagari Sanskrit"/>
                          <a:cs typeface="Tiro Devanagari Sanskrit"/>
                          <a:sym typeface="Tiro Devanagari Sanskrit"/>
                        </a:rPr>
                        <a:t>)</a:t>
                      </a:r>
                      <a:endParaRPr b="1"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CECE"/>
                    </a:solidFill>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ROI</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MAE (10^-3)</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525">
                <a:tc rowSpan="3">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Classic model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KNN</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4380</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1077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50.1%</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267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pl-PL" sz="900" u="none" cap="none" strike="noStrike">
                          <a:solidFill>
                            <a:srgbClr val="000000"/>
                          </a:solidFill>
                          <a:latin typeface="Times New Roman"/>
                          <a:ea typeface="Times New Roman"/>
                          <a:cs typeface="Times New Roman"/>
                          <a:sym typeface="Times New Roman"/>
                        </a:rPr>
                        <a:t>-12.4</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2525">
                <a:tc vMerge="1"/>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RF</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6923</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1873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898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464.5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pl-PL" sz="900" u="none" cap="none" strike="noStrike">
                          <a:solidFill>
                            <a:srgbClr val="000000"/>
                          </a:solidFill>
                          <a:latin typeface="Times New Roman"/>
                          <a:ea typeface="Times New Roman"/>
                          <a:cs typeface="Times New Roman"/>
                          <a:sym typeface="Times New Roman"/>
                        </a:rPr>
                        <a:t>-12.5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2525">
                <a:tc vMerge="1"/>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XGBOOST</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4044</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1195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51.9%</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558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298.4</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pl-PL" sz="900" u="none" cap="none" strike="noStrike">
                          <a:solidFill>
                            <a:srgbClr val="000000"/>
                          </a:solidFill>
                          <a:latin typeface="Times New Roman"/>
                          <a:ea typeface="Times New Roman"/>
                          <a:cs typeface="Times New Roman"/>
                          <a:sym typeface="Times New Roman"/>
                        </a:rPr>
                        <a:t>-18.0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-61%</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7050">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Deep </a:t>
                      </a:r>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Model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l">
                        <a:lnSpc>
                          <a:spcPct val="100000"/>
                        </a:lnSpc>
                        <a:spcBef>
                          <a:spcPts val="0"/>
                        </a:spcBef>
                        <a:spcAft>
                          <a:spcPts val="0"/>
                        </a:spcAft>
                        <a:buNone/>
                      </a:pPr>
                      <a:r>
                        <a:rPr lang="pl-PL" sz="900" u="none" cap="none" strike="noStrike">
                          <a:latin typeface="Times New Roman"/>
                          <a:ea typeface="Times New Roman"/>
                          <a:cs typeface="Times New Roman"/>
                          <a:sym typeface="Times New Roman"/>
                        </a:rPr>
                        <a:t>ANN</a:t>
                      </a:r>
                      <a:endParaRPr sz="9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11813</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980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47.9%</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469</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242.3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pl-PL" sz="900" u="none" cap="none" strike="noStrike">
                          <a:solidFill>
                            <a:srgbClr val="CC0000"/>
                          </a:solidFill>
                          <a:latin typeface="Times New Roman"/>
                          <a:ea typeface="Times New Roman"/>
                          <a:cs typeface="Times New Roman"/>
                          <a:sym typeface="Times New Roman"/>
                        </a:rPr>
                        <a:t>2.7</a:t>
                      </a:r>
                      <a:endParaRPr>
                        <a:solidFill>
                          <a:srgbClr val="CC0000"/>
                        </a:solidFill>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19.7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17925">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Trend following</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None/>
                      </a:pPr>
                      <a:r>
                        <a:t/>
                      </a:r>
                      <a:endParaRPr sz="900" u="none" cap="none" strike="noStrike">
                        <a:latin typeface="Tiro Devanagari Sanskrit"/>
                        <a:ea typeface="Tiro Devanagari Sanskrit"/>
                        <a:cs typeface="Tiro Devanagari Sanskrit"/>
                        <a:sym typeface="Tiro Devanagari Sanskri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MAs</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14156</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68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32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17.4</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pl-PL" sz="900" u="none" cap="none" strike="noStrike">
                          <a:solidFill>
                            <a:srgbClr val="CC0000"/>
                          </a:solidFill>
                          <a:latin typeface="Times New Roman"/>
                          <a:ea typeface="Times New Roman"/>
                          <a:cs typeface="Times New Roman"/>
                          <a:sym typeface="Times New Roman"/>
                        </a:rPr>
                        <a:t>12.9</a:t>
                      </a:r>
                      <a:endParaRPr>
                        <a:solidFill>
                          <a:srgbClr val="CC0000"/>
                        </a:solidFill>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36%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2525">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Benchmark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B&amp;H</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14158</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0.42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i="0" lang="pl-PL" sz="900" u="none" cap="none" strike="noStrike">
                          <a:solidFill>
                            <a:srgbClr val="CC0000"/>
                          </a:solidFill>
                          <a:latin typeface="Times New Roman"/>
                          <a:ea typeface="Times New Roman"/>
                          <a:cs typeface="Times New Roman"/>
                          <a:sym typeface="Times New Roman"/>
                        </a:rPr>
                        <a:t>13.2</a:t>
                      </a:r>
                      <a:endParaRPr>
                        <a:solidFill>
                          <a:srgbClr val="CC0000"/>
                        </a:solidFill>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0CECE"/>
                    </a:solidFill>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36%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76" name="Google Shape;376;p2"/>
          <p:cNvGraphicFramePr/>
          <p:nvPr/>
        </p:nvGraphicFramePr>
        <p:xfrm>
          <a:off x="6120581" y="2069445"/>
          <a:ext cx="3000000" cy="3000000"/>
        </p:xfrm>
        <a:graphic>
          <a:graphicData uri="http://schemas.openxmlformats.org/drawingml/2006/table">
            <a:tbl>
              <a:tblPr bandRow="1" firstRow="1">
                <a:noFill/>
                <a:tableStyleId>{9A6B0CA8-6820-4DBA-8368-75028A1879BE}</a:tableStyleId>
              </a:tblPr>
              <a:tblGrid>
                <a:gridCol w="569300"/>
                <a:gridCol w="618750"/>
                <a:gridCol w="519850"/>
                <a:gridCol w="569300"/>
                <a:gridCol w="569300"/>
                <a:gridCol w="569300"/>
                <a:gridCol w="569300"/>
                <a:gridCol w="569300"/>
                <a:gridCol w="569300"/>
                <a:gridCol w="569300"/>
              </a:tblGrid>
              <a:tr h="442525">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Strategy</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Model</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Gross</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profit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Num</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trade</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Buy</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Win</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trade</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Trans</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Cost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b="1" lang="pl-PL" sz="900" u="none" cap="none" strike="noStrike">
                          <a:latin typeface="Tiro Devanagari Sanskrit"/>
                          <a:ea typeface="Tiro Devanagari Sanskrit"/>
                          <a:cs typeface="Tiro Devanagari Sanskrit"/>
                          <a:sym typeface="Tiro Devanagari Sanskrit"/>
                        </a:rPr>
                        <a:t>IR (</a:t>
                      </a:r>
                      <a:r>
                        <a:rPr b="1" lang="pl-PL" sz="900" u="none" cap="none" strike="noStrike">
                          <a:latin typeface="Times New Roman"/>
                          <a:ea typeface="Times New Roman"/>
                          <a:cs typeface="Times New Roman"/>
                          <a:sym typeface="Times New Roman"/>
                        </a:rPr>
                        <a:t>10^-3</a:t>
                      </a:r>
                      <a:r>
                        <a:rPr b="1" lang="pl-PL" sz="900" u="none" cap="none" strike="noStrike">
                          <a:latin typeface="Tiro Devanagari Sanskrit"/>
                          <a:ea typeface="Tiro Devanagari Sanskrit"/>
                          <a:cs typeface="Tiro Devanagari Sanskrit"/>
                          <a:sym typeface="Tiro Devanagari Sanskrit"/>
                        </a:rPr>
                        <a:t>)</a:t>
                      </a:r>
                      <a:endParaRPr b="1"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0CECE"/>
                    </a:solidFill>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ROI</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Accuracy</a:t>
                      </a:r>
                      <a:endParaRPr sz="900" u="none" cap="none" strike="noStrike">
                        <a:latin typeface="Tiro Devanagari Sanskrit"/>
                        <a:ea typeface="Tiro Devanagari Sanskrit"/>
                        <a:cs typeface="Tiro Devanagari Sanskrit"/>
                        <a:sym typeface="Tiro Devanagari Sanskrit"/>
                      </a:endParaRPr>
                    </a:p>
                  </a:txBody>
                  <a:tcPr marT="19050" marB="19050" marR="28575" marL="2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525">
                <a:tc rowSpan="3">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Classic model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KNN</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17444</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1787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925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557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pl-PL" sz="900" u="none" cap="none" strike="noStrike">
                          <a:solidFill>
                            <a:srgbClr val="CC0000"/>
                          </a:solidFill>
                          <a:latin typeface="Times New Roman"/>
                          <a:ea typeface="Times New Roman"/>
                          <a:cs typeface="Times New Roman"/>
                          <a:sym typeface="Times New Roman"/>
                        </a:rPr>
                        <a:t>7.6</a:t>
                      </a:r>
                      <a:endParaRPr>
                        <a:solidFill>
                          <a:srgbClr val="CC0000"/>
                        </a:solidFill>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0.79</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2525">
                <a:tc vMerge="1"/>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RF</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17245</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2575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1306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803.7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pl-PL" sz="900" u="none" cap="none" strike="noStrike">
                          <a:solidFill>
                            <a:srgbClr val="000000"/>
                          </a:solidFill>
                          <a:latin typeface="Times New Roman"/>
                          <a:ea typeface="Times New Roman"/>
                          <a:cs typeface="Times New Roman"/>
                          <a:sym typeface="Times New Roman"/>
                        </a:rPr>
                        <a:t>1.7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-24%</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0.97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2525">
                <a:tc vMerge="1"/>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XGBOOST</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17210</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2588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1310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807.2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pl-PL" sz="900" u="none" cap="none" strike="noStrike">
                          <a:solidFill>
                            <a:srgbClr val="000000"/>
                          </a:solidFill>
                          <a:latin typeface="Times New Roman"/>
                          <a:ea typeface="Times New Roman"/>
                          <a:cs typeface="Times New Roman"/>
                          <a:sym typeface="Times New Roman"/>
                        </a:rPr>
                        <a:t>-0.1</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-33%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0.96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7050">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Deep </a:t>
                      </a:r>
                      <a:endParaRPr/>
                    </a:p>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Model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l">
                        <a:lnSpc>
                          <a:spcPct val="100000"/>
                        </a:lnSpc>
                        <a:spcBef>
                          <a:spcPts val="0"/>
                        </a:spcBef>
                        <a:spcAft>
                          <a:spcPts val="0"/>
                        </a:spcAft>
                        <a:buNone/>
                      </a:pPr>
                      <a:r>
                        <a:rPr lang="pl-PL" sz="900" u="none" cap="none" strike="noStrike">
                          <a:latin typeface="Times New Roman"/>
                          <a:ea typeface="Times New Roman"/>
                          <a:cs typeface="Times New Roman"/>
                          <a:sym typeface="Times New Roman"/>
                        </a:rPr>
                        <a:t>ANN</a:t>
                      </a:r>
                      <a:endParaRPr sz="900" u="none" cap="none" strike="noStrike">
                        <a:latin typeface="Times New Roman"/>
                        <a:ea typeface="Times New Roman"/>
                        <a:cs typeface="Times New Roman"/>
                        <a:sym typeface="Times New Roman"/>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16944</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1473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739</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461.2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pl-PL" sz="900" u="none" cap="none" strike="noStrike">
                          <a:solidFill>
                            <a:srgbClr val="000000"/>
                          </a:solidFill>
                          <a:latin typeface="Times New Roman"/>
                          <a:ea typeface="Times New Roman"/>
                          <a:cs typeface="Times New Roman"/>
                          <a:sym typeface="Times New Roman"/>
                        </a:rPr>
                        <a:t>-18.1</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-85%</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0.68</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17925">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Trend following</a:t>
                      </a:r>
                      <a:endParaRPr sz="900" u="none" cap="none" strike="noStrike">
                        <a:latin typeface="Tiro Devanagari Sanskrit"/>
                        <a:ea typeface="Tiro Devanagari Sanskrit"/>
                        <a:cs typeface="Tiro Devanagari Sanskrit"/>
                        <a:sym typeface="Tiro Devanagari Sanskrit"/>
                      </a:endParaRPr>
                    </a:p>
                    <a:p>
                      <a:pPr indent="0" lvl="0" marL="0" marR="0" rtl="0" algn="ctr">
                        <a:lnSpc>
                          <a:spcPct val="100000"/>
                        </a:lnSpc>
                        <a:spcBef>
                          <a:spcPts val="0"/>
                        </a:spcBef>
                        <a:spcAft>
                          <a:spcPts val="0"/>
                        </a:spcAft>
                        <a:buNone/>
                      </a:pPr>
                      <a:r>
                        <a:t/>
                      </a:r>
                      <a:endParaRPr sz="900" u="none" cap="none" strike="noStrike">
                        <a:latin typeface="Tiro Devanagari Sanskrit"/>
                        <a:ea typeface="Tiro Devanagari Sanskrit"/>
                        <a:cs typeface="Tiro Devanagari Sanskrit"/>
                        <a:sym typeface="Tiro Devanagari Sanskrit"/>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MAs</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dot"/>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17490</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71</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50.7%</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21.3</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pl-PL" sz="900" u="none" cap="none" strike="noStrike">
                          <a:solidFill>
                            <a:srgbClr val="CC0000"/>
                          </a:solidFill>
                          <a:latin typeface="Times New Roman"/>
                          <a:ea typeface="Times New Roman"/>
                          <a:cs typeface="Times New Roman"/>
                          <a:sym typeface="Times New Roman"/>
                        </a:rPr>
                        <a:t>9.8</a:t>
                      </a:r>
                      <a:endParaRPr>
                        <a:solidFill>
                          <a:srgbClr val="CC0000"/>
                        </a:solidFill>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CECE"/>
                    </a:solidFill>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 </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42525">
                <a:tc>
                  <a:txBody>
                    <a:bodyPr/>
                    <a:lstStyle/>
                    <a:p>
                      <a:pPr indent="0" lvl="0" marL="0" marR="0" rtl="0" algn="ctr">
                        <a:lnSpc>
                          <a:spcPct val="100000"/>
                        </a:lnSpc>
                        <a:spcBef>
                          <a:spcPts val="0"/>
                        </a:spcBef>
                        <a:spcAft>
                          <a:spcPts val="0"/>
                        </a:spcAft>
                        <a:buClr>
                          <a:srgbClr val="000000"/>
                        </a:buClr>
                        <a:buSzPts val="900"/>
                        <a:buFont typeface="Arial"/>
                        <a:buNone/>
                      </a:pPr>
                      <a:r>
                        <a:rPr lang="pl-PL" sz="900" u="none" cap="none" strike="noStrike">
                          <a:latin typeface="Tiro Devanagari Sanskrit"/>
                          <a:ea typeface="Tiro Devanagari Sanskrit"/>
                          <a:cs typeface="Tiro Devanagari Sanskrit"/>
                          <a:sym typeface="Tiro Devanagari Sanskrit"/>
                        </a:rPr>
                        <a:t>Benchmark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900"/>
                        <a:buFont typeface="Arial"/>
                        <a:buNone/>
                      </a:pPr>
                      <a:r>
                        <a:rPr lang="pl-PL" sz="900" u="none" cap="none" strike="noStrike">
                          <a:latin typeface="Times New Roman"/>
                          <a:ea typeface="Times New Roman"/>
                          <a:cs typeface="Times New Roman"/>
                          <a:sym typeface="Times New Roman"/>
                        </a:rPr>
                        <a:t>B&amp;H</a:t>
                      </a:r>
                      <a:endParaRPr sz="900" u="none" cap="none" strike="noStrike">
                        <a:latin typeface="Times New Roman"/>
                        <a:ea typeface="Times New Roman"/>
                        <a:cs typeface="Times New Roman"/>
                        <a:sym typeface="Times New Roman"/>
                      </a:endParaRPr>
                    </a:p>
                  </a:txBody>
                  <a:tcPr marT="19050" marB="19050" marR="28575" marL="28575"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17558</a:t>
                      </a:r>
                      <a:endParaRPr/>
                    </a:p>
                  </a:txBody>
                  <a:tcPr marT="7625" marB="0" marR="7625" marL="7625"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2</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50.0%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0.6</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i="0" lang="pl-PL" sz="900" u="none" cap="none" strike="noStrike">
                          <a:solidFill>
                            <a:srgbClr val="CC0000"/>
                          </a:solidFill>
                          <a:latin typeface="Times New Roman"/>
                          <a:ea typeface="Times New Roman"/>
                          <a:cs typeface="Times New Roman"/>
                          <a:sym typeface="Times New Roman"/>
                        </a:rPr>
                        <a:t>12.3</a:t>
                      </a:r>
                      <a:endParaRPr>
                        <a:solidFill>
                          <a:srgbClr val="CC0000"/>
                        </a:solidFill>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0CECE"/>
                    </a:solidFill>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40%</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0" i="0" lang="pl-PL" sz="900" u="none" cap="none" strike="noStrike">
                          <a:solidFill>
                            <a:srgbClr val="000000"/>
                          </a:solidFill>
                          <a:latin typeface="Times New Roman"/>
                          <a:ea typeface="Times New Roman"/>
                          <a:cs typeface="Times New Roman"/>
                          <a:sym typeface="Times New Roman"/>
                        </a:rPr>
                        <a:t>- </a:t>
                      </a:r>
                      <a:endParaRPr/>
                    </a:p>
                  </a:txBody>
                  <a:tcPr marT="7625" marB="0" marR="7625" marL="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77" name="Google Shape;377;p2"/>
          <p:cNvGraphicFramePr/>
          <p:nvPr/>
        </p:nvGraphicFramePr>
        <p:xfrm>
          <a:off x="6081270" y="1853385"/>
          <a:ext cx="3000000" cy="3000000"/>
        </p:xfrm>
        <a:graphic>
          <a:graphicData uri="http://schemas.openxmlformats.org/drawingml/2006/table">
            <a:tbl>
              <a:tblPr>
                <a:noFill/>
                <a:tableStyleId>{096B9898-213C-4A7A-AF45-D1E48B33ED43}</a:tableStyleId>
              </a:tblPr>
              <a:tblGrid>
                <a:gridCol w="95600"/>
                <a:gridCol w="164000"/>
                <a:gridCol w="180875"/>
                <a:gridCol w="125925"/>
                <a:gridCol w="125925"/>
                <a:gridCol w="125925"/>
                <a:gridCol w="125925"/>
                <a:gridCol w="131575"/>
                <a:gridCol w="151600"/>
                <a:gridCol w="125925"/>
                <a:gridCol w="145875"/>
                <a:gridCol w="197375"/>
                <a:gridCol w="125925"/>
                <a:gridCol w="125925"/>
                <a:gridCol w="125925"/>
                <a:gridCol w="128725"/>
                <a:gridCol w="131575"/>
                <a:gridCol w="151600"/>
                <a:gridCol w="125925"/>
                <a:gridCol w="125925"/>
                <a:gridCol w="197375"/>
                <a:gridCol w="125925"/>
                <a:gridCol w="125925"/>
                <a:gridCol w="125925"/>
                <a:gridCol w="128725"/>
                <a:gridCol w="131575"/>
                <a:gridCol w="151600"/>
                <a:gridCol w="125925"/>
                <a:gridCol w="145875"/>
              </a:tblGrid>
              <a:tr h="200025">
                <a:tc gridSpan="29">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rgbClr val="3333B2"/>
                          </a:solidFill>
                          <a:latin typeface="Tiro Devanagari Sanskrit"/>
                          <a:ea typeface="Tiro Devanagari Sanskrit"/>
                          <a:cs typeface="Tiro Devanagari Sanskrit"/>
                          <a:sym typeface="Tiro Devanagari Sanskrit"/>
                        </a:rPr>
                        <a:t>Table:</a:t>
                      </a:r>
                      <a:r>
                        <a:rPr lang="pl-PL" sz="1200" u="none" cap="none" strike="noStrike">
                          <a:solidFill>
                            <a:schemeClr val="dk1"/>
                          </a:solidFill>
                          <a:latin typeface="Tiro Devanagari Sanskrit"/>
                          <a:ea typeface="Tiro Devanagari Sanskrit"/>
                          <a:cs typeface="Tiro Devanagari Sanskrit"/>
                          <a:sym typeface="Tiro Devanagari Sanskrit"/>
                        </a:rPr>
                        <a:t> Performance metrics of GBPUSD classification</a:t>
                      </a:r>
                      <a:endParaRPr sz="1200" u="none" cap="none" strike="noStrike">
                        <a:solidFill>
                          <a:srgbClr val="38761D"/>
                        </a:solidFill>
                        <a:latin typeface="Tiro Devanagari Sanskrit"/>
                        <a:ea typeface="Tiro Devanagari Sanskrit"/>
                        <a:cs typeface="Tiro Devanagari Sanskrit"/>
                        <a:sym typeface="Tiro Devanagari Sanskrit"/>
                      </a:endParaRPr>
                    </a:p>
                  </a:txBody>
                  <a:tcPr marT="19050" marB="19050" marR="28575" marL="285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bl>
          </a:graphicData>
        </a:graphic>
      </p:graphicFrame>
      <p:sp>
        <p:nvSpPr>
          <p:cNvPr id="378" name="Google Shape;378;p2"/>
          <p:cNvSpPr txBox="1"/>
          <p:nvPr/>
        </p:nvSpPr>
        <p:spPr>
          <a:xfrm>
            <a:off x="156587" y="754840"/>
            <a:ext cx="7276601" cy="587813"/>
          </a:xfrm>
          <a:prstGeom prst="rect">
            <a:avLst/>
          </a:prstGeom>
          <a:noFill/>
          <a:ln>
            <a:noFill/>
          </a:ln>
        </p:spPr>
        <p:txBody>
          <a:bodyPr anchorCtr="0" anchor="t" bIns="45700" lIns="91425" spcFirstLastPara="1" rIns="91425" wrap="square" tIns="45700">
            <a:spAutoFit/>
          </a:bodyPr>
          <a:lstStyle/>
          <a:p>
            <a:pPr indent="-317500" lvl="0" marL="914400" marR="0" rtl="0" algn="l">
              <a:lnSpc>
                <a:spcPct val="115000"/>
              </a:lnSpc>
              <a:spcBef>
                <a:spcPts val="0"/>
              </a:spcBef>
              <a:spcAft>
                <a:spcPts val="0"/>
              </a:spcAft>
              <a:buClr>
                <a:schemeClr val="dk1"/>
              </a:buClr>
              <a:buSzPts val="1400"/>
              <a:buFont typeface="Times New Roman"/>
              <a:buChar char="➢"/>
            </a:pPr>
            <a:r>
              <a:rPr b="1" i="0" lang="pl-PL" sz="1400" u="none" cap="none" strike="noStrike">
                <a:solidFill>
                  <a:schemeClr val="dk1"/>
                </a:solidFill>
                <a:latin typeface="Times New Roman"/>
                <a:ea typeface="Times New Roman"/>
                <a:cs typeface="Times New Roman"/>
                <a:sym typeface="Times New Roman"/>
              </a:rPr>
              <a:t>Regression task – </a:t>
            </a:r>
            <a:r>
              <a:rPr b="0" i="0" lang="pl-PL" sz="1400" u="none" cap="none" strike="noStrike">
                <a:solidFill>
                  <a:schemeClr val="dk1"/>
                </a:solidFill>
                <a:latin typeface="Times New Roman"/>
                <a:ea typeface="Times New Roman"/>
                <a:cs typeface="Times New Roman"/>
                <a:sym typeface="Times New Roman"/>
              </a:rPr>
              <a:t>ANN model</a:t>
            </a:r>
            <a:endParaRPr/>
          </a:p>
          <a:p>
            <a:pPr indent="-317500" lvl="0" marL="914400" marR="0" rtl="0" algn="l">
              <a:lnSpc>
                <a:spcPct val="115000"/>
              </a:lnSpc>
              <a:spcBef>
                <a:spcPts val="0"/>
              </a:spcBef>
              <a:spcAft>
                <a:spcPts val="0"/>
              </a:spcAft>
              <a:buClr>
                <a:schemeClr val="dk1"/>
              </a:buClr>
              <a:buSzPts val="1400"/>
              <a:buFont typeface="Times New Roman"/>
              <a:buChar char="➢"/>
            </a:pPr>
            <a:r>
              <a:rPr b="1" i="0" lang="pl-PL" sz="1400" u="none" cap="none" strike="noStrike">
                <a:solidFill>
                  <a:schemeClr val="dk1"/>
                </a:solidFill>
                <a:latin typeface="Times New Roman"/>
                <a:ea typeface="Times New Roman"/>
                <a:cs typeface="Times New Roman"/>
                <a:sym typeface="Times New Roman"/>
              </a:rPr>
              <a:t>Classification task – </a:t>
            </a:r>
            <a:r>
              <a:rPr b="0" i="0" lang="pl-PL" sz="1400" u="none" cap="none" strike="noStrike">
                <a:solidFill>
                  <a:schemeClr val="dk1"/>
                </a:solidFill>
                <a:latin typeface="Times New Roman"/>
                <a:ea typeface="Times New Roman"/>
                <a:cs typeface="Times New Roman"/>
                <a:sym typeface="Times New Roman"/>
              </a:rPr>
              <a:t>KNN model</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98a9be76b2_0_21"/>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Conclusion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384" name="Google Shape;384;g298a9be76b2_0_21"/>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85" name="Google Shape;385;g298a9be76b2_0_21"/>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386" name="Google Shape;386;g298a9be76b2_0_21"/>
          <p:cNvSpPr txBox="1"/>
          <p:nvPr/>
        </p:nvSpPr>
        <p:spPr>
          <a:xfrm>
            <a:off x="388550" y="648600"/>
            <a:ext cx="11520600" cy="4051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None/>
            </a:pPr>
            <a:r>
              <a:rPr b="1" i="0" lang="pl-PL" sz="1400" u="none" cap="none" strike="noStrike">
                <a:solidFill>
                  <a:srgbClr val="3333B2"/>
                </a:solidFill>
                <a:latin typeface="Tiro Devanagari Sanskrit"/>
                <a:ea typeface="Tiro Devanagari Sanskrit"/>
                <a:cs typeface="Tiro Devanagari Sanskrit"/>
                <a:sym typeface="Tiro Devanagari Sanskrit"/>
              </a:rPr>
              <a:t>Research hypothesis verification</a:t>
            </a:r>
            <a:r>
              <a:rPr b="0" i="0" lang="pl-PL" sz="1400" u="none" cap="none" strike="noStrike">
                <a:solidFill>
                  <a:srgbClr val="3333B2"/>
                </a:solidFill>
                <a:latin typeface="Tiro Devanagari Sanskrit"/>
                <a:ea typeface="Tiro Devanagari Sanskrit"/>
                <a:cs typeface="Tiro Devanagari Sanskrit"/>
                <a:sym typeface="Tiro Devanagari Sanskrit"/>
              </a:rPr>
              <a:t>:</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0" lvl="0" marL="0" marR="0" rtl="0" algn="l">
              <a:lnSpc>
                <a:spcPct val="115000"/>
              </a:lnSpc>
              <a:spcBef>
                <a:spcPts val="0"/>
              </a:spcBef>
              <a:spcAft>
                <a:spcPts val="0"/>
              </a:spcAft>
              <a:buClr>
                <a:srgbClr val="000000"/>
              </a:buClr>
              <a:buSzPts val="1400"/>
              <a:buFont typeface="Arial"/>
              <a:buNone/>
            </a:pPr>
            <a:r>
              <a:rPr b="0" i="0" lang="pl-PL" sz="1400" u="none" cap="none" strike="noStrike">
                <a:solidFill>
                  <a:srgbClr val="3333B2"/>
                </a:solidFill>
                <a:latin typeface="Times New Roman"/>
                <a:ea typeface="Times New Roman"/>
                <a:cs typeface="Times New Roman"/>
                <a:sym typeface="Times New Roman"/>
              </a:rPr>
              <a:t>I. Hypothesis: </a:t>
            </a:r>
            <a:r>
              <a:rPr b="0" i="1" lang="pl-PL" sz="1400" u="none" cap="none" strike="noStrike">
                <a:solidFill>
                  <a:srgbClr val="3333B2"/>
                </a:solidFill>
                <a:latin typeface="Times New Roman"/>
                <a:ea typeface="Times New Roman"/>
                <a:cs typeface="Times New Roman"/>
                <a:sym typeface="Times New Roman"/>
              </a:rPr>
              <a:t>We can reject the </a:t>
            </a:r>
            <a:r>
              <a:rPr b="1" i="1" lang="pl-PL" sz="1400" u="none" cap="none" strike="noStrike">
                <a:solidFill>
                  <a:srgbClr val="3333B2"/>
                </a:solidFill>
                <a:latin typeface="Times New Roman"/>
                <a:ea typeface="Times New Roman"/>
                <a:cs typeface="Times New Roman"/>
                <a:sym typeface="Times New Roman"/>
              </a:rPr>
              <a:t>Efficient market hypothesis weak form</a:t>
            </a:r>
            <a:r>
              <a:rPr b="0" i="1" lang="pl-PL" sz="1400" u="none" cap="none" strike="noStrike">
                <a:solidFill>
                  <a:srgbClr val="3333B2"/>
                </a:solidFill>
                <a:latin typeface="Times New Roman"/>
                <a:ea typeface="Times New Roman"/>
                <a:cs typeface="Times New Roman"/>
                <a:sym typeface="Times New Roman"/>
              </a:rPr>
              <a:t>. We can make profit using technical indicators</a:t>
            </a:r>
            <a:endParaRPr b="0" i="1" sz="1400" u="none" cap="none" strike="noStrike">
              <a:solidFill>
                <a:srgbClr val="3333B2"/>
              </a:solidFill>
              <a:latin typeface="Times New Roman"/>
              <a:ea typeface="Times New Roman"/>
              <a:cs typeface="Times New Roman"/>
              <a:sym typeface="Times New Roman"/>
            </a:endParaRPr>
          </a:p>
          <a:p>
            <a:pPr indent="-304800" lvl="0" marL="914400" marR="0" rtl="0" algn="l">
              <a:lnSpc>
                <a:spcPct val="115000"/>
              </a:lnSpc>
              <a:spcBef>
                <a:spcPts val="600"/>
              </a:spcBef>
              <a:spcAft>
                <a:spcPts val="0"/>
              </a:spcAft>
              <a:buClr>
                <a:schemeClr val="dk1"/>
              </a:buClr>
              <a:buSzPts val="1200"/>
              <a:buFont typeface="Times New Roman"/>
              <a:buChar char="➢"/>
            </a:pPr>
            <a:r>
              <a:rPr b="1" i="0" lang="pl-PL" sz="1200" u="none" cap="none" strike="noStrike">
                <a:solidFill>
                  <a:schemeClr val="dk1"/>
                </a:solidFill>
                <a:latin typeface="Times New Roman"/>
                <a:ea typeface="Times New Roman"/>
                <a:cs typeface="Times New Roman"/>
                <a:sym typeface="Times New Roman"/>
              </a:rPr>
              <a:t>Support / Reject</a:t>
            </a:r>
            <a:r>
              <a:rPr b="0" i="0" lang="pl-PL" sz="1200" u="none" cap="none" strike="noStrike">
                <a:solidFill>
                  <a:schemeClr val="dk1"/>
                </a:solidFill>
                <a:latin typeface="Times New Roman"/>
                <a:ea typeface="Times New Roman"/>
                <a:cs typeface="Times New Roman"/>
                <a:sym typeface="Times New Roman"/>
              </a:rPr>
              <a:t>- If we choose right model, we can make profit using technical indicators</a:t>
            </a:r>
            <a:endParaRPr b="0" i="0" sz="1000" u="none" cap="none" strike="noStrike">
              <a:solidFill>
                <a:schemeClr val="dk1"/>
              </a:solidFill>
              <a:latin typeface="Arial"/>
              <a:ea typeface="Arial"/>
              <a:cs typeface="Arial"/>
              <a:sym typeface="Arial"/>
            </a:endParaRPr>
          </a:p>
          <a:p>
            <a:pPr indent="0" lvl="0" marL="0" marR="0" rtl="0" algn="l">
              <a:lnSpc>
                <a:spcPct val="115000"/>
              </a:lnSpc>
              <a:spcBef>
                <a:spcPts val="600"/>
              </a:spcBef>
              <a:spcAft>
                <a:spcPts val="0"/>
              </a:spcAft>
              <a:buClr>
                <a:srgbClr val="000000"/>
              </a:buClr>
              <a:buSzPts val="1400"/>
              <a:buFont typeface="Arial"/>
              <a:buNone/>
            </a:pPr>
            <a:r>
              <a:rPr b="0" i="0" lang="pl-PL" sz="1400" u="none" cap="none" strike="noStrike">
                <a:solidFill>
                  <a:srgbClr val="3333B2"/>
                </a:solidFill>
                <a:latin typeface="Times New Roman"/>
                <a:ea typeface="Times New Roman"/>
                <a:cs typeface="Times New Roman"/>
                <a:sym typeface="Times New Roman"/>
              </a:rPr>
              <a:t>II. Hypothesis: </a:t>
            </a:r>
            <a:r>
              <a:rPr b="0" i="1" lang="pl-PL" sz="1200" u="none" cap="none" strike="noStrike">
                <a:solidFill>
                  <a:srgbClr val="3333B2"/>
                </a:solidFill>
                <a:latin typeface="Times New Roman"/>
                <a:ea typeface="Times New Roman"/>
                <a:cs typeface="Times New Roman"/>
                <a:sym typeface="Times New Roman"/>
              </a:rPr>
              <a:t>The </a:t>
            </a:r>
            <a:r>
              <a:rPr b="1" i="1" lang="pl-PL" sz="1200" u="none" cap="none" strike="noStrike">
                <a:solidFill>
                  <a:srgbClr val="3333B2"/>
                </a:solidFill>
                <a:latin typeface="Times New Roman"/>
                <a:ea typeface="Times New Roman"/>
                <a:cs typeface="Times New Roman"/>
                <a:sym typeface="Times New Roman"/>
              </a:rPr>
              <a:t>Machine learning </a:t>
            </a:r>
            <a:r>
              <a:rPr b="0" i="1" lang="pl-PL" sz="1200" u="none" cap="none" strike="noStrike">
                <a:solidFill>
                  <a:srgbClr val="3333B2"/>
                </a:solidFill>
                <a:latin typeface="Times New Roman"/>
                <a:ea typeface="Times New Roman"/>
                <a:cs typeface="Times New Roman"/>
                <a:sym typeface="Times New Roman"/>
              </a:rPr>
              <a:t>strategy outperform </a:t>
            </a:r>
            <a:r>
              <a:rPr b="1" i="1" lang="pl-PL" sz="1200" u="none" cap="none" strike="noStrike">
                <a:solidFill>
                  <a:srgbClr val="3333B2"/>
                </a:solidFill>
                <a:latin typeface="Times New Roman"/>
                <a:ea typeface="Times New Roman"/>
                <a:cs typeface="Times New Roman"/>
                <a:sym typeface="Times New Roman"/>
              </a:rPr>
              <a:t>Buy and Hold </a:t>
            </a:r>
            <a:r>
              <a:rPr b="0" i="1" lang="pl-PL" sz="1200" u="none" cap="none" strike="noStrike">
                <a:solidFill>
                  <a:srgbClr val="3333B2"/>
                </a:solidFill>
                <a:latin typeface="Times New Roman"/>
                <a:ea typeface="Times New Roman"/>
                <a:cs typeface="Times New Roman"/>
                <a:sym typeface="Times New Roman"/>
              </a:rPr>
              <a:t>strategy</a:t>
            </a:r>
            <a:endParaRPr b="0" i="1" sz="1200" u="none" cap="none" strike="noStrike">
              <a:solidFill>
                <a:srgbClr val="3333B2"/>
              </a:solidFill>
              <a:latin typeface="Times New Roman"/>
              <a:ea typeface="Times New Roman"/>
              <a:cs typeface="Times New Roman"/>
              <a:sym typeface="Times New Roman"/>
            </a:endParaRPr>
          </a:p>
          <a:p>
            <a:pPr indent="-304800" lvl="0" marL="914400" marR="0" rtl="0" algn="l">
              <a:lnSpc>
                <a:spcPct val="115000"/>
              </a:lnSpc>
              <a:spcBef>
                <a:spcPts val="1200"/>
              </a:spcBef>
              <a:spcAft>
                <a:spcPts val="0"/>
              </a:spcAft>
              <a:buClr>
                <a:schemeClr val="dk1"/>
              </a:buClr>
              <a:buSzPts val="1200"/>
              <a:buFont typeface="Times New Roman"/>
              <a:buChar char="➢"/>
            </a:pPr>
            <a:r>
              <a:rPr b="1" i="0" lang="pl-PL" sz="1200" u="none" cap="none" strike="noStrike">
                <a:solidFill>
                  <a:schemeClr val="dk1"/>
                </a:solidFill>
                <a:latin typeface="Times New Roman"/>
                <a:ea typeface="Times New Roman"/>
                <a:cs typeface="Times New Roman"/>
                <a:sym typeface="Times New Roman"/>
              </a:rPr>
              <a:t>Reject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rgbClr val="000000"/>
              </a:buClr>
              <a:buSzPts val="1400"/>
              <a:buFont typeface="Arial"/>
              <a:buNone/>
            </a:pPr>
            <a:r>
              <a:rPr b="0" i="0" lang="pl-PL" sz="1400" u="none" cap="none" strike="noStrike">
                <a:solidFill>
                  <a:srgbClr val="3333B2"/>
                </a:solidFill>
                <a:latin typeface="Times New Roman"/>
                <a:ea typeface="Times New Roman"/>
                <a:cs typeface="Times New Roman"/>
                <a:sym typeface="Times New Roman"/>
              </a:rPr>
              <a:t>III. Hypothesis:</a:t>
            </a:r>
            <a:r>
              <a:rPr b="0" i="0" lang="pl-PL" sz="1200" u="none" cap="none" strike="noStrike">
                <a:solidFill>
                  <a:srgbClr val="666666"/>
                </a:solidFill>
                <a:latin typeface="Times New Roman"/>
                <a:ea typeface="Times New Roman"/>
                <a:cs typeface="Times New Roman"/>
                <a:sym typeface="Times New Roman"/>
              </a:rPr>
              <a:t> </a:t>
            </a:r>
            <a:r>
              <a:rPr b="0" i="1" lang="pl-PL" sz="1200" u="none" cap="none" strike="noStrike">
                <a:solidFill>
                  <a:srgbClr val="3333B2"/>
                </a:solidFill>
                <a:latin typeface="Times New Roman"/>
                <a:ea typeface="Times New Roman"/>
                <a:cs typeface="Times New Roman"/>
                <a:sym typeface="Times New Roman"/>
              </a:rPr>
              <a:t>The </a:t>
            </a:r>
            <a:r>
              <a:rPr b="1" i="1" lang="pl-PL" sz="1200" u="none" cap="none" strike="noStrike">
                <a:solidFill>
                  <a:srgbClr val="3333B2"/>
                </a:solidFill>
                <a:latin typeface="Times New Roman"/>
                <a:ea typeface="Times New Roman"/>
                <a:cs typeface="Times New Roman"/>
                <a:sym typeface="Times New Roman"/>
              </a:rPr>
              <a:t>Machine learning </a:t>
            </a:r>
            <a:r>
              <a:rPr b="0" i="1" lang="pl-PL" sz="1200" u="none" cap="none" strike="noStrike">
                <a:solidFill>
                  <a:srgbClr val="3333B2"/>
                </a:solidFill>
                <a:latin typeface="Times New Roman"/>
                <a:ea typeface="Times New Roman"/>
                <a:cs typeface="Times New Roman"/>
                <a:sym typeface="Times New Roman"/>
              </a:rPr>
              <a:t>strategy outperform </a:t>
            </a:r>
            <a:r>
              <a:rPr b="1" i="1" lang="pl-PL" sz="1200" u="none" cap="none" strike="noStrike">
                <a:solidFill>
                  <a:srgbClr val="3333B2"/>
                </a:solidFill>
                <a:latin typeface="Times New Roman"/>
                <a:ea typeface="Times New Roman"/>
                <a:cs typeface="Times New Roman"/>
                <a:sym typeface="Times New Roman"/>
              </a:rPr>
              <a:t>Trend following </a:t>
            </a:r>
            <a:r>
              <a:rPr b="0" i="1" lang="pl-PL" sz="1200" u="none" cap="none" strike="noStrike">
                <a:solidFill>
                  <a:srgbClr val="3333B2"/>
                </a:solidFill>
                <a:latin typeface="Times New Roman"/>
                <a:ea typeface="Times New Roman"/>
                <a:cs typeface="Times New Roman"/>
                <a:sym typeface="Times New Roman"/>
              </a:rPr>
              <a:t>strategy</a:t>
            </a:r>
            <a:endParaRPr b="0" i="1" sz="1200" u="none" cap="none" strike="noStrike">
              <a:solidFill>
                <a:srgbClr val="3333B2"/>
              </a:solidFill>
              <a:latin typeface="Times New Roman"/>
              <a:ea typeface="Times New Roman"/>
              <a:cs typeface="Times New Roman"/>
              <a:sym typeface="Times New Roman"/>
            </a:endParaRPr>
          </a:p>
          <a:p>
            <a:pPr indent="-304800" lvl="0" marL="914400" marR="0" rtl="0" algn="l">
              <a:lnSpc>
                <a:spcPct val="115000"/>
              </a:lnSpc>
              <a:spcBef>
                <a:spcPts val="1200"/>
              </a:spcBef>
              <a:spcAft>
                <a:spcPts val="0"/>
              </a:spcAft>
              <a:buClr>
                <a:schemeClr val="dk1"/>
              </a:buClr>
              <a:buSzPts val="1200"/>
              <a:buFont typeface="Times New Roman"/>
              <a:buChar char="➢"/>
            </a:pPr>
            <a:r>
              <a:rPr b="1" i="0" lang="pl-PL" sz="1200" u="none" cap="none" strike="noStrike">
                <a:solidFill>
                  <a:schemeClr val="dk1"/>
                </a:solidFill>
                <a:latin typeface="Times New Roman"/>
                <a:ea typeface="Times New Roman"/>
                <a:cs typeface="Times New Roman"/>
                <a:sym typeface="Times New Roman"/>
              </a:rPr>
              <a:t>Reject</a:t>
            </a:r>
            <a:endParaRPr b="0" i="0" sz="1200" u="none" cap="none" strike="noStrike">
              <a:solidFill>
                <a:schemeClr val="dk1"/>
              </a:solidFill>
              <a:latin typeface="Times New Roman"/>
              <a:ea typeface="Times New Roman"/>
              <a:cs typeface="Times New Roman"/>
              <a:sym typeface="Times New Roman"/>
            </a:endParaRPr>
          </a:p>
          <a:p>
            <a:pPr indent="0" lvl="0" marL="457200" marR="0" rtl="0" algn="l">
              <a:lnSpc>
                <a:spcPct val="115000"/>
              </a:lnSpc>
              <a:spcBef>
                <a:spcPts val="600"/>
              </a:spcBef>
              <a:spcAft>
                <a:spcPts val="0"/>
              </a:spcAft>
              <a:buNone/>
            </a:pPr>
            <a:r>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600"/>
              </a:spcBef>
              <a:spcAft>
                <a:spcPts val="0"/>
              </a:spcAft>
              <a:buClr>
                <a:srgbClr val="000000"/>
              </a:buClr>
              <a:buSzPts val="1400"/>
              <a:buFont typeface="Arial"/>
              <a:buNone/>
            </a:pPr>
            <a:r>
              <a:rPr b="0" i="0" lang="pl-PL" sz="1400" u="none" cap="none" strike="noStrike">
                <a:solidFill>
                  <a:srgbClr val="3333B2"/>
                </a:solidFill>
                <a:latin typeface="Times New Roman"/>
                <a:ea typeface="Times New Roman"/>
                <a:cs typeface="Times New Roman"/>
                <a:sym typeface="Times New Roman"/>
              </a:rPr>
              <a:t>I. Research question: </a:t>
            </a:r>
            <a:r>
              <a:rPr b="0" i="1" lang="pl-PL" sz="1200" u="none" cap="none" strike="noStrike">
                <a:solidFill>
                  <a:srgbClr val="3333B2"/>
                </a:solidFill>
                <a:latin typeface="Times New Roman"/>
                <a:ea typeface="Times New Roman"/>
                <a:cs typeface="Times New Roman"/>
                <a:sym typeface="Times New Roman"/>
              </a:rPr>
              <a:t>Wh</a:t>
            </a:r>
            <a:r>
              <a:rPr i="1" lang="pl-PL" sz="1200">
                <a:solidFill>
                  <a:srgbClr val="3333B2"/>
                </a:solidFill>
                <a:latin typeface="Times New Roman"/>
                <a:ea typeface="Times New Roman"/>
                <a:cs typeface="Times New Roman"/>
                <a:sym typeface="Times New Roman"/>
              </a:rPr>
              <a:t>ich </a:t>
            </a:r>
            <a:r>
              <a:rPr b="0" i="1" lang="pl-PL" sz="1200" u="none" cap="none" strike="noStrike">
                <a:solidFill>
                  <a:srgbClr val="3333B2"/>
                </a:solidFill>
                <a:latin typeface="Times New Roman"/>
                <a:ea typeface="Times New Roman"/>
                <a:cs typeface="Times New Roman"/>
                <a:sym typeface="Times New Roman"/>
              </a:rPr>
              <a:t> </a:t>
            </a:r>
            <a:r>
              <a:rPr b="1" i="1" lang="pl-PL" sz="1200" u="none" cap="none" strike="noStrike">
                <a:solidFill>
                  <a:srgbClr val="3333B2"/>
                </a:solidFill>
                <a:latin typeface="Times New Roman"/>
                <a:ea typeface="Times New Roman"/>
                <a:cs typeface="Times New Roman"/>
                <a:sym typeface="Times New Roman"/>
              </a:rPr>
              <a:t>Machine learning </a:t>
            </a:r>
            <a:r>
              <a:rPr b="0" i="1" lang="pl-PL" sz="1200" u="none" cap="none" strike="noStrike">
                <a:solidFill>
                  <a:srgbClr val="3333B2"/>
                </a:solidFill>
                <a:latin typeface="Times New Roman"/>
                <a:ea typeface="Times New Roman"/>
                <a:cs typeface="Times New Roman"/>
                <a:sym typeface="Times New Roman"/>
              </a:rPr>
              <a:t>model </a:t>
            </a:r>
            <a:r>
              <a:rPr i="1" lang="pl-PL" sz="1200">
                <a:solidFill>
                  <a:srgbClr val="3333B2"/>
                </a:solidFill>
                <a:latin typeface="Times New Roman"/>
                <a:ea typeface="Times New Roman"/>
                <a:cs typeface="Times New Roman"/>
                <a:sym typeface="Times New Roman"/>
              </a:rPr>
              <a:t>generate trading signal with </a:t>
            </a:r>
            <a:r>
              <a:rPr b="0" i="1" lang="pl-PL" sz="1200" u="none" cap="none" strike="noStrike">
                <a:solidFill>
                  <a:srgbClr val="3333B2"/>
                </a:solidFill>
                <a:latin typeface="Times New Roman"/>
                <a:ea typeface="Times New Roman"/>
                <a:cs typeface="Times New Roman"/>
                <a:sym typeface="Times New Roman"/>
              </a:rPr>
              <a:t>the highest </a:t>
            </a:r>
            <a:r>
              <a:rPr b="1" i="1" lang="pl-PL" sz="1200" u="none" cap="none" strike="noStrike">
                <a:solidFill>
                  <a:srgbClr val="3333B2"/>
                </a:solidFill>
                <a:latin typeface="Times New Roman"/>
                <a:ea typeface="Times New Roman"/>
                <a:cs typeface="Times New Roman"/>
                <a:sym typeface="Times New Roman"/>
              </a:rPr>
              <a:t>information ratio </a:t>
            </a:r>
            <a:r>
              <a:rPr b="0" i="1" lang="pl-PL" sz="1200" u="none" cap="none" strike="noStrike">
                <a:solidFill>
                  <a:srgbClr val="3333B2"/>
                </a:solidFill>
                <a:latin typeface="Times New Roman"/>
                <a:ea typeface="Times New Roman"/>
                <a:cs typeface="Times New Roman"/>
                <a:sym typeface="Times New Roman"/>
              </a:rPr>
              <a:t>(IR)</a:t>
            </a:r>
            <a:r>
              <a:rPr i="1" lang="pl-PL" sz="1200">
                <a:solidFill>
                  <a:srgbClr val="3333B2"/>
                </a:solidFill>
                <a:latin typeface="Times New Roman"/>
                <a:ea typeface="Times New Roman"/>
                <a:cs typeface="Times New Roman"/>
                <a:sym typeface="Times New Roman"/>
              </a:rPr>
              <a:t>?</a:t>
            </a:r>
            <a:endParaRPr/>
          </a:p>
          <a:p>
            <a:pPr indent="-304800" lvl="0" marL="914400" marR="0" rtl="0" algn="l">
              <a:lnSpc>
                <a:spcPct val="115000"/>
              </a:lnSpc>
              <a:spcBef>
                <a:spcPts val="1200"/>
              </a:spcBef>
              <a:spcAft>
                <a:spcPts val="0"/>
              </a:spcAft>
              <a:buClr>
                <a:schemeClr val="dk1"/>
              </a:buClr>
              <a:buSzPts val="1200"/>
              <a:buFont typeface="Times New Roman"/>
              <a:buChar char="➢"/>
            </a:pPr>
            <a:r>
              <a:rPr i="0" lang="pl-PL" sz="1200" u="none" cap="none" strike="noStrike">
                <a:solidFill>
                  <a:schemeClr val="dk1"/>
                </a:solidFill>
                <a:latin typeface="Times New Roman"/>
                <a:ea typeface="Times New Roman"/>
                <a:cs typeface="Times New Roman"/>
                <a:sym typeface="Times New Roman"/>
              </a:rPr>
              <a:t>Regression task </a:t>
            </a:r>
            <a:r>
              <a:rPr b="1" i="0" lang="pl-PL" sz="1200" u="none" cap="none" strike="noStrike">
                <a:solidFill>
                  <a:schemeClr val="dk1"/>
                </a:solidFill>
                <a:latin typeface="Times New Roman"/>
                <a:ea typeface="Times New Roman"/>
                <a:cs typeface="Times New Roman"/>
                <a:sym typeface="Times New Roman"/>
              </a:rPr>
              <a:t>– </a:t>
            </a:r>
            <a:r>
              <a:rPr b="1" lang="pl-PL" sz="1200">
                <a:solidFill>
                  <a:schemeClr val="dk1"/>
                </a:solidFill>
                <a:latin typeface="Times New Roman"/>
                <a:ea typeface="Times New Roman"/>
                <a:cs typeface="Times New Roman"/>
                <a:sym typeface="Times New Roman"/>
              </a:rPr>
              <a:t>ANN</a:t>
            </a:r>
            <a:endParaRPr sz="1200">
              <a:solidFill>
                <a:schemeClr val="dk1"/>
              </a:solidFill>
              <a:latin typeface="Times New Roman"/>
              <a:ea typeface="Times New Roman"/>
              <a:cs typeface="Times New Roman"/>
              <a:sym typeface="Times New Roman"/>
            </a:endParaRPr>
          </a:p>
          <a:p>
            <a:pPr indent="-304800" lvl="0" marL="914400" marR="0" rtl="0" algn="l">
              <a:lnSpc>
                <a:spcPct val="115000"/>
              </a:lnSpc>
              <a:spcBef>
                <a:spcPts val="1200"/>
              </a:spcBef>
              <a:spcAft>
                <a:spcPts val="0"/>
              </a:spcAft>
              <a:buClr>
                <a:schemeClr val="dk1"/>
              </a:buClr>
              <a:buSzPts val="1200"/>
              <a:buFont typeface="Times New Roman"/>
              <a:buChar char="➢"/>
            </a:pPr>
            <a:r>
              <a:rPr lang="pl-PL" sz="1200">
                <a:solidFill>
                  <a:schemeClr val="dk1"/>
                </a:solidFill>
                <a:latin typeface="Times New Roman"/>
                <a:ea typeface="Times New Roman"/>
                <a:cs typeface="Times New Roman"/>
                <a:sym typeface="Times New Roman"/>
              </a:rPr>
              <a:t>Classification task - </a:t>
            </a:r>
            <a:r>
              <a:rPr b="1" lang="pl-PL" sz="1200">
                <a:solidFill>
                  <a:schemeClr val="dk1"/>
                </a:solidFill>
                <a:latin typeface="Times New Roman"/>
                <a:ea typeface="Times New Roman"/>
                <a:cs typeface="Times New Roman"/>
                <a:sym typeface="Times New Roman"/>
              </a:rPr>
              <a:t>KNN</a:t>
            </a:r>
            <a:endParaRPr b="1" sz="1200">
              <a:solidFill>
                <a:schemeClr val="dk1"/>
              </a:solidFill>
              <a:latin typeface="Times New Roman"/>
              <a:ea typeface="Times New Roman"/>
              <a:cs typeface="Times New Roman"/>
              <a:sym typeface="Times New Roman"/>
            </a:endParaRPr>
          </a:p>
          <a:p>
            <a:pPr indent="0" lvl="0" marL="0" marR="0" rtl="0" algn="l">
              <a:lnSpc>
                <a:spcPct val="100000"/>
              </a:lnSpc>
              <a:spcBef>
                <a:spcPts val="600"/>
              </a:spcBef>
              <a:spcAft>
                <a:spcPts val="600"/>
              </a:spcAft>
              <a:buClr>
                <a:srgbClr val="000000"/>
              </a:buClr>
              <a:buSzPts val="14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29b0f7f7c98_0_39"/>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392" name="Google Shape;392;g29b0f7f7c98_0_39"/>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393" name="Google Shape;393;g29b0f7f7c98_0_39"/>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394" name="Google Shape;394;g29b0f7f7c98_0_39"/>
          <p:cNvSpPr txBox="1"/>
          <p:nvPr/>
        </p:nvSpPr>
        <p:spPr>
          <a:xfrm>
            <a:off x="543800" y="2782200"/>
            <a:ext cx="11102400" cy="4308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000000"/>
              </a:buClr>
              <a:buSzPts val="2200"/>
              <a:buFont typeface="Arial"/>
              <a:buNone/>
            </a:pPr>
            <a:r>
              <a:rPr b="0" i="0" lang="pl-PL" sz="2200" u="none" cap="none" strike="noStrike">
                <a:solidFill>
                  <a:schemeClr val="dk1"/>
                </a:solidFill>
                <a:latin typeface="Tiro Devanagari Sanskrit"/>
                <a:ea typeface="Tiro Devanagari Sanskrit"/>
                <a:cs typeface="Tiro Devanagari Sanskrit"/>
                <a:sym typeface="Tiro Devanagari Sanskrit"/>
              </a:rPr>
              <a:t>Thank you for your attention</a:t>
            </a:r>
            <a:endParaRPr b="0" i="0" sz="2200" u="none" cap="none" strike="noStrike">
              <a:solidFill>
                <a:schemeClr val="dk1"/>
              </a:solidFill>
              <a:latin typeface="Tiro Devanagari Sanskrit"/>
              <a:ea typeface="Tiro Devanagari Sanskrit"/>
              <a:cs typeface="Tiro Devanagari Sanskrit"/>
              <a:sym typeface="Tiro Devanagari Sanskrit"/>
            </a:endParaRPr>
          </a:p>
        </p:txBody>
      </p:sp>
      <p:sp>
        <p:nvSpPr>
          <p:cNvPr id="395" name="Google Shape;395;g29b0f7f7c98_0_39"/>
          <p:cNvSpPr txBox="1"/>
          <p:nvPr/>
        </p:nvSpPr>
        <p:spPr>
          <a:xfrm>
            <a:off x="1013050" y="3420300"/>
            <a:ext cx="7797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99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99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9593d7cd76_0_8"/>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Agenda</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93" name="Google Shape;93;g29593d7cd76_0_8"/>
          <p:cNvSpPr txBox="1"/>
          <p:nvPr/>
        </p:nvSpPr>
        <p:spPr>
          <a:xfrm>
            <a:off x="652825" y="1098925"/>
            <a:ext cx="9632100" cy="3000781"/>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Introduction, hypothesis and research question</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Data description</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Methodology</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1"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Sliding walk-forward approach</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1"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Models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1"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Architecture</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1" marL="9144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Performance metrics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Empirical results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Conclusion</a:t>
            </a:r>
            <a:endParaRPr b="0" i="0" sz="1400" u="none" cap="none" strike="noStrike">
              <a:solidFill>
                <a:schemeClr val="dk1"/>
              </a:solidFill>
              <a:latin typeface="Tiro Devanagari Sanskrit"/>
              <a:ea typeface="Tiro Devanagari Sanskrit"/>
              <a:cs typeface="Tiro Devanagari Sanskrit"/>
              <a:sym typeface="Tiro Devanagari Sanskrit"/>
            </a:endParaRPr>
          </a:p>
        </p:txBody>
      </p:sp>
      <p:sp>
        <p:nvSpPr>
          <p:cNvPr id="94" name="Google Shape;94;g29593d7cd76_0_8"/>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95" name="Google Shape;95;g29593d7cd76_0_8"/>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9593d7cd76_0_16"/>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Introduction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cxnSp>
        <p:nvCxnSpPr>
          <p:cNvPr id="101" name="Google Shape;101;g29593d7cd76_0_16"/>
          <p:cNvCxnSpPr/>
          <p:nvPr/>
        </p:nvCxnSpPr>
        <p:spPr>
          <a:xfrm>
            <a:off x="543800" y="5769200"/>
            <a:ext cx="4332300" cy="9600"/>
          </a:xfrm>
          <a:prstGeom prst="straightConnector1">
            <a:avLst/>
          </a:prstGeom>
          <a:noFill/>
          <a:ln cap="flat" cmpd="sng" w="9525">
            <a:solidFill>
              <a:schemeClr val="dk2"/>
            </a:solidFill>
            <a:prstDash val="solid"/>
            <a:round/>
            <a:headEnd len="sm" w="sm" type="none"/>
            <a:tailEnd len="sm" w="sm" type="none"/>
          </a:ln>
        </p:spPr>
      </p:cxnSp>
      <p:sp>
        <p:nvSpPr>
          <p:cNvPr id="102" name="Google Shape;102;g29593d7cd76_0_16"/>
          <p:cNvSpPr txBox="1"/>
          <p:nvPr/>
        </p:nvSpPr>
        <p:spPr>
          <a:xfrm>
            <a:off x="543800" y="1258200"/>
            <a:ext cx="10912800" cy="520138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The main goals:</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Applying </a:t>
            </a:r>
            <a:r>
              <a:rPr b="1" i="0" lang="pl-PL" sz="1400" u="none" cap="none" strike="noStrike">
                <a:solidFill>
                  <a:schemeClr val="dk1"/>
                </a:solidFill>
                <a:latin typeface="Tiro Devanagari Sanskrit"/>
                <a:ea typeface="Tiro Devanagari Sanskrit"/>
                <a:cs typeface="Tiro Devanagari Sanskrit"/>
                <a:sym typeface="Tiro Devanagari Sanskrit"/>
              </a:rPr>
              <a:t>classic</a:t>
            </a:r>
            <a:r>
              <a:rPr b="1" baseline="30000" i="0" lang="pl-PL" sz="1400" u="none" cap="none" strike="noStrike">
                <a:solidFill>
                  <a:schemeClr val="dk1"/>
                </a:solidFill>
                <a:latin typeface="Tiro Devanagari Sanskrit"/>
                <a:ea typeface="Tiro Devanagari Sanskrit"/>
                <a:cs typeface="Tiro Devanagari Sanskrit"/>
                <a:sym typeface="Tiro Devanagari Sanskrit"/>
              </a:rPr>
              <a:t>1</a:t>
            </a:r>
            <a:r>
              <a:rPr b="1" i="0" lang="pl-PL" sz="1400" u="none" cap="none" strike="noStrike">
                <a:solidFill>
                  <a:schemeClr val="dk1"/>
                </a:solidFill>
                <a:latin typeface="Tiro Devanagari Sanskrit"/>
                <a:ea typeface="Tiro Devanagari Sanskrit"/>
                <a:cs typeface="Tiro Devanagari Sanskrit"/>
                <a:sym typeface="Tiro Devanagari Sanskrit"/>
              </a:rPr>
              <a:t> </a:t>
            </a:r>
            <a:r>
              <a:rPr b="0" i="0" lang="pl-PL" sz="1400" u="none" cap="none" strike="noStrike">
                <a:solidFill>
                  <a:schemeClr val="dk1"/>
                </a:solidFill>
                <a:latin typeface="Tiro Devanagari Sanskrit"/>
                <a:ea typeface="Tiro Devanagari Sanskrit"/>
                <a:cs typeface="Tiro Devanagari Sanskrit"/>
                <a:sym typeface="Tiro Devanagari Sanskrit"/>
              </a:rPr>
              <a:t>and </a:t>
            </a:r>
            <a:r>
              <a:rPr b="1" i="0" lang="pl-PL" sz="1400" u="none" cap="none" strike="noStrike">
                <a:solidFill>
                  <a:schemeClr val="dk1"/>
                </a:solidFill>
                <a:latin typeface="Tiro Devanagari Sanskrit"/>
                <a:ea typeface="Tiro Devanagari Sanskrit"/>
                <a:cs typeface="Tiro Devanagari Sanskrit"/>
                <a:sym typeface="Tiro Devanagari Sanskrit"/>
              </a:rPr>
              <a:t>deep</a:t>
            </a:r>
            <a:r>
              <a:rPr b="1" baseline="30000" i="0" lang="pl-PL" sz="1400" u="none" cap="none" strike="noStrike">
                <a:solidFill>
                  <a:schemeClr val="dk1"/>
                </a:solidFill>
                <a:latin typeface="Tiro Devanagari Sanskrit"/>
                <a:ea typeface="Tiro Devanagari Sanskrit"/>
                <a:cs typeface="Tiro Devanagari Sanskrit"/>
                <a:sym typeface="Tiro Devanagari Sanskrit"/>
              </a:rPr>
              <a:t>2</a:t>
            </a:r>
            <a:r>
              <a:rPr b="1" i="0" lang="pl-PL" sz="1400" u="none" cap="none" strike="noStrike">
                <a:solidFill>
                  <a:schemeClr val="dk1"/>
                </a:solidFill>
                <a:latin typeface="Tiro Devanagari Sanskrit"/>
                <a:ea typeface="Tiro Devanagari Sanskrit"/>
                <a:cs typeface="Tiro Devanagari Sanskrit"/>
                <a:sym typeface="Tiro Devanagari Sanskrit"/>
              </a:rPr>
              <a:t> machine learning </a:t>
            </a:r>
            <a:r>
              <a:rPr b="0" i="0" lang="pl-PL" sz="1400" u="none" cap="none" strike="noStrike">
                <a:solidFill>
                  <a:schemeClr val="dk1"/>
                </a:solidFill>
                <a:latin typeface="Tiro Devanagari Sanskrit"/>
                <a:ea typeface="Tiro Devanagari Sanskrit"/>
                <a:cs typeface="Tiro Devanagari Sanskrit"/>
                <a:sym typeface="Tiro Devanagari Sanskrit"/>
              </a:rPr>
              <a:t>models to the </a:t>
            </a:r>
            <a:r>
              <a:rPr b="1" i="0" lang="pl-PL" sz="1400" u="none" cap="none" strike="noStrike">
                <a:solidFill>
                  <a:schemeClr val="dk1"/>
                </a:solidFill>
                <a:latin typeface="Tiro Devanagari Sanskrit"/>
                <a:ea typeface="Tiro Devanagari Sanskrit"/>
                <a:cs typeface="Tiro Devanagari Sanskrit"/>
                <a:sym typeface="Tiro Devanagari Sanskrit"/>
              </a:rPr>
              <a:t>foreign exchange</a:t>
            </a:r>
            <a:r>
              <a:rPr b="1" baseline="30000" i="0" lang="pl-PL" sz="1400" u="none" cap="none" strike="noStrike">
                <a:solidFill>
                  <a:schemeClr val="dk1"/>
                </a:solidFill>
                <a:latin typeface="Tiro Devanagari Sanskrit"/>
                <a:ea typeface="Tiro Devanagari Sanskrit"/>
                <a:cs typeface="Tiro Devanagari Sanskrit"/>
                <a:sym typeface="Tiro Devanagari Sanskrit"/>
              </a:rPr>
              <a:t>3</a:t>
            </a:r>
            <a:r>
              <a:rPr b="0" i="0" lang="pl-PL" sz="1400" u="none" cap="none" strike="noStrike">
                <a:solidFill>
                  <a:srgbClr val="990000"/>
                </a:solidFill>
                <a:latin typeface="Tiro Devanagari Sanskrit"/>
                <a:ea typeface="Tiro Devanagari Sanskrit"/>
                <a:cs typeface="Tiro Devanagari Sanskrit"/>
                <a:sym typeface="Tiro Devanagari Sanskrit"/>
              </a:rPr>
              <a:t> </a:t>
            </a:r>
            <a:r>
              <a:rPr b="0" i="0" lang="pl-PL" sz="1400" u="none" cap="none" strike="noStrike">
                <a:solidFill>
                  <a:schemeClr val="dk1"/>
                </a:solidFill>
                <a:latin typeface="Tiro Devanagari Sanskrit"/>
                <a:ea typeface="Tiro Devanagari Sanskrit"/>
                <a:cs typeface="Tiro Devanagari Sanskrit"/>
                <a:sym typeface="Tiro Devanagari Sanskrit"/>
              </a:rPr>
              <a:t>market</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rgbClr val="000000"/>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Create </a:t>
            </a:r>
            <a:r>
              <a:rPr b="1" i="0" lang="pl-PL" sz="1400" u="none" cap="none" strike="noStrike">
                <a:solidFill>
                  <a:schemeClr val="dk1"/>
                </a:solidFill>
                <a:latin typeface="Tiro Devanagari Sanskrit"/>
                <a:ea typeface="Tiro Devanagari Sanskrit"/>
                <a:cs typeface="Tiro Devanagari Sanskrit"/>
                <a:sym typeface="Tiro Devanagari Sanskrit"/>
              </a:rPr>
              <a:t>trading system</a:t>
            </a:r>
            <a:r>
              <a:rPr b="0" i="0" lang="pl-PL" sz="1400" u="none" cap="none" strike="noStrike">
                <a:solidFill>
                  <a:schemeClr val="dk1"/>
                </a:solidFill>
                <a:latin typeface="Tiro Devanagari Sanskrit"/>
                <a:ea typeface="Tiro Devanagari Sanskrit"/>
                <a:cs typeface="Tiro Devanagari Sanskrit"/>
                <a:sym typeface="Tiro Devanagari Sanskrit"/>
              </a:rPr>
              <a:t> that produce buy and sell signals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Compare performance of </a:t>
            </a:r>
            <a:r>
              <a:rPr b="1" i="0" lang="pl-PL" sz="1400" u="none" cap="none" strike="noStrike">
                <a:solidFill>
                  <a:schemeClr val="dk1"/>
                </a:solidFill>
                <a:latin typeface="Tiro Devanagari Sanskrit"/>
                <a:ea typeface="Tiro Devanagari Sanskrit"/>
                <a:cs typeface="Tiro Devanagari Sanskrit"/>
                <a:sym typeface="Tiro Devanagari Sanskrit"/>
              </a:rPr>
              <a:t>classic </a:t>
            </a:r>
            <a:r>
              <a:rPr b="0" i="0" lang="pl-PL" sz="1400" u="none" cap="none" strike="noStrike">
                <a:solidFill>
                  <a:schemeClr val="dk1"/>
                </a:solidFill>
                <a:latin typeface="Tiro Devanagari Sanskrit"/>
                <a:ea typeface="Tiro Devanagari Sanskrit"/>
                <a:cs typeface="Tiro Devanagari Sanskrit"/>
                <a:sym typeface="Tiro Devanagari Sanskrit"/>
              </a:rPr>
              <a:t>and </a:t>
            </a:r>
            <a:r>
              <a:rPr b="1" i="0" lang="pl-PL" sz="1400" u="none" cap="none" strike="noStrike">
                <a:solidFill>
                  <a:schemeClr val="dk1"/>
                </a:solidFill>
                <a:latin typeface="Tiro Devanagari Sanskrit"/>
                <a:ea typeface="Tiro Devanagari Sanskrit"/>
                <a:cs typeface="Tiro Devanagari Sanskrit"/>
                <a:sym typeface="Tiro Devanagari Sanskrit"/>
              </a:rPr>
              <a:t>deep machine learning </a:t>
            </a:r>
            <a:r>
              <a:rPr b="0" i="0" lang="pl-PL" sz="1400" u="none" cap="none" strike="noStrike">
                <a:solidFill>
                  <a:schemeClr val="dk1"/>
                </a:solidFill>
                <a:latin typeface="Tiro Devanagari Sanskrit"/>
                <a:ea typeface="Tiro Devanagari Sanskrit"/>
                <a:cs typeface="Tiro Devanagari Sanskrit"/>
                <a:sym typeface="Tiro Devanagari Sanskrit"/>
              </a:rPr>
              <a:t>models to </a:t>
            </a:r>
            <a:r>
              <a:rPr b="1" i="0" lang="pl-PL" sz="1400" u="none" cap="none" strike="noStrike">
                <a:solidFill>
                  <a:schemeClr val="dk1"/>
                </a:solidFill>
                <a:latin typeface="Tiro Devanagari Sanskrit"/>
                <a:ea typeface="Tiro Devanagari Sanskrit"/>
                <a:cs typeface="Tiro Devanagari Sanskrit"/>
                <a:sym typeface="Tiro Devanagari Sanskrit"/>
              </a:rPr>
              <a:t>Benchmark strategy</a:t>
            </a:r>
            <a:r>
              <a:rPr b="0" i="0" lang="pl-PL" sz="1400" u="none" cap="none" strike="noStrike">
                <a:solidFill>
                  <a:schemeClr val="dk1"/>
                </a:solidFill>
                <a:latin typeface="Tiro Devanagari Sanskrit"/>
                <a:ea typeface="Tiro Devanagari Sanskrit"/>
                <a:cs typeface="Tiro Devanagari Sanskrit"/>
                <a:sym typeface="Tiro Devanagari Sanskrit"/>
              </a:rPr>
              <a:t>(Buy&amp;Hold) and </a:t>
            </a:r>
            <a:r>
              <a:rPr b="1" i="0" lang="pl-PL" sz="1400" u="none" cap="none" strike="noStrike">
                <a:solidFill>
                  <a:schemeClr val="dk1"/>
                </a:solidFill>
                <a:latin typeface="Tiro Devanagari Sanskrit"/>
                <a:ea typeface="Tiro Devanagari Sanskrit"/>
                <a:cs typeface="Tiro Devanagari Sanskrit"/>
                <a:sym typeface="Tiro Devanagari Sanskrit"/>
              </a:rPr>
              <a:t>Trend following strategy </a:t>
            </a:r>
            <a:r>
              <a:rPr b="0" i="0" lang="pl-PL" sz="1400" u="none" cap="none" strike="noStrike">
                <a:solidFill>
                  <a:schemeClr val="dk1"/>
                </a:solidFill>
                <a:latin typeface="Tiro Devanagari Sanskrit"/>
                <a:ea typeface="Tiro Devanagari Sanskrit"/>
                <a:cs typeface="Tiro Devanagari Sanskrit"/>
                <a:sym typeface="Tiro Devanagari Sanskrit"/>
              </a:rPr>
              <a:t>(MA cross)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800"/>
              <a:buFont typeface="Arial"/>
              <a:buNone/>
            </a:pPr>
            <a:r>
              <a:rPr b="0" baseline="30000" i="0" lang="pl-PL" sz="1400" u="none" cap="none" strike="noStrike">
                <a:solidFill>
                  <a:schemeClr val="dk1"/>
                </a:solidFill>
                <a:latin typeface="Tiro Devanagari Sanskrit"/>
                <a:ea typeface="Tiro Devanagari Sanskrit"/>
                <a:cs typeface="Tiro Devanagari Sanskrit"/>
                <a:sym typeface="Tiro Devanagari Sanskrit"/>
              </a:rPr>
              <a:t>1 </a:t>
            </a:r>
            <a:r>
              <a:rPr b="0" i="0" lang="pl-PL" sz="800" u="none" cap="none" strike="noStrike">
                <a:solidFill>
                  <a:schemeClr val="dk1"/>
                </a:solidFill>
                <a:latin typeface="Tiro Devanagari Sanskrit"/>
                <a:ea typeface="Tiro Devanagari Sanskrit"/>
                <a:cs typeface="Tiro Devanagari Sanskrit"/>
                <a:sym typeface="Tiro Devanagari Sanskrit"/>
              </a:rPr>
              <a:t>KNN, RF, XGBOOST - 3 models</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rPr b="0" baseline="30000" i="0" lang="pl-PL" sz="1400" u="none" cap="none" strike="noStrike">
                <a:solidFill>
                  <a:schemeClr val="dk1"/>
                </a:solidFill>
                <a:latin typeface="Tiro Devanagari Sanskrit"/>
                <a:ea typeface="Tiro Devanagari Sanskrit"/>
                <a:cs typeface="Tiro Devanagari Sanskrit"/>
                <a:sym typeface="Tiro Devanagari Sanskrit"/>
              </a:rPr>
              <a:t>2 </a:t>
            </a:r>
            <a:r>
              <a:rPr b="0" i="0" lang="pl-PL" sz="800" u="none" cap="none" strike="noStrike">
                <a:solidFill>
                  <a:schemeClr val="dk1"/>
                </a:solidFill>
                <a:latin typeface="Tiro Devanagari Sanskrit"/>
                <a:ea typeface="Tiro Devanagari Sanskrit"/>
                <a:cs typeface="Tiro Devanagari Sanskrit"/>
                <a:sym typeface="Tiro Devanagari Sanskrit"/>
              </a:rPr>
              <a:t>Standard Neural network - 1 model</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rPr b="0" baseline="30000" i="0" lang="pl-PL" sz="1400" u="none" cap="none" strike="noStrike">
                <a:solidFill>
                  <a:schemeClr val="dk1"/>
                </a:solidFill>
                <a:latin typeface="Tiro Devanagari Sanskrit"/>
                <a:ea typeface="Tiro Devanagari Sanskrit"/>
                <a:cs typeface="Tiro Devanagari Sanskrit"/>
                <a:sym typeface="Tiro Devanagari Sanskrit"/>
              </a:rPr>
              <a:t>3 </a:t>
            </a:r>
            <a:r>
              <a:rPr b="0" i="0" lang="pl-PL" sz="800" u="none" cap="none" strike="noStrike">
                <a:solidFill>
                  <a:schemeClr val="dk1"/>
                </a:solidFill>
                <a:latin typeface="Tiro Devanagari Sanskrit"/>
                <a:ea typeface="Tiro Devanagari Sanskrit"/>
                <a:cs typeface="Tiro Devanagari Sanskrit"/>
                <a:sym typeface="Tiro Devanagari Sanskrit"/>
              </a:rPr>
              <a:t>Major 2 forex pairs - EURUSD. GBPUSD</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103" name="Google Shape;103;g29593d7cd76_0_16"/>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04" name="Google Shape;104;g29593d7cd76_0_16"/>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9593d7cd76_0_23"/>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Introduction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cxnSp>
        <p:nvCxnSpPr>
          <p:cNvPr id="110" name="Google Shape;110;g29593d7cd76_0_23"/>
          <p:cNvCxnSpPr/>
          <p:nvPr/>
        </p:nvCxnSpPr>
        <p:spPr>
          <a:xfrm>
            <a:off x="543800" y="6074000"/>
            <a:ext cx="4332300" cy="9600"/>
          </a:xfrm>
          <a:prstGeom prst="straightConnector1">
            <a:avLst/>
          </a:prstGeom>
          <a:noFill/>
          <a:ln cap="flat" cmpd="sng" w="9525">
            <a:solidFill>
              <a:schemeClr val="dk2"/>
            </a:solidFill>
            <a:prstDash val="solid"/>
            <a:round/>
            <a:headEnd len="sm" w="sm" type="none"/>
            <a:tailEnd len="sm" w="sm" type="none"/>
          </a:ln>
        </p:spPr>
      </p:cxnSp>
      <p:sp>
        <p:nvSpPr>
          <p:cNvPr id="111" name="Google Shape;111;g29593d7cd76_0_23"/>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12" name="Google Shape;112;g29593d7cd76_0_23"/>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113" name="Google Shape;113;g29593d7cd76_0_23"/>
          <p:cNvSpPr txBox="1"/>
          <p:nvPr/>
        </p:nvSpPr>
        <p:spPr>
          <a:xfrm>
            <a:off x="543800" y="953400"/>
            <a:ext cx="10912800" cy="4340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I. Hypothesis (Central):</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We can reject the </a:t>
            </a:r>
            <a:r>
              <a:rPr b="1" i="0" lang="pl-PL" sz="1400" u="none" cap="none" strike="noStrike">
                <a:solidFill>
                  <a:schemeClr val="dk1"/>
                </a:solidFill>
                <a:latin typeface="Tiro Devanagari Sanskrit"/>
                <a:ea typeface="Tiro Devanagari Sanskrit"/>
                <a:cs typeface="Tiro Devanagari Sanskrit"/>
                <a:sym typeface="Tiro Devanagari Sanskrit"/>
              </a:rPr>
              <a:t>EMH</a:t>
            </a:r>
            <a:r>
              <a:rPr b="0" i="0" lang="pl-PL" sz="1400" u="none" cap="none" strike="noStrike">
                <a:solidFill>
                  <a:schemeClr val="dk1"/>
                </a:solidFill>
                <a:latin typeface="Tiro Devanagari Sanskrit"/>
                <a:ea typeface="Tiro Devanagari Sanskrit"/>
                <a:cs typeface="Tiro Devanagari Sanskrit"/>
                <a:sym typeface="Tiro Devanagari Sanskrit"/>
              </a:rPr>
              <a:t>. We can make profit using technical indicators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II. Hypothesis:</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The </a:t>
            </a:r>
            <a:r>
              <a:rPr b="1" i="0" lang="pl-PL" sz="1400" u="none" cap="none" strike="noStrike">
                <a:solidFill>
                  <a:schemeClr val="dk1"/>
                </a:solidFill>
                <a:latin typeface="Tiro Devanagari Sanskrit"/>
                <a:ea typeface="Tiro Devanagari Sanskrit"/>
                <a:cs typeface="Tiro Devanagari Sanskrit"/>
                <a:sym typeface="Tiro Devanagari Sanskrit"/>
              </a:rPr>
              <a:t>ML </a:t>
            </a:r>
            <a:r>
              <a:rPr b="1" lang="pl-PL">
                <a:solidFill>
                  <a:schemeClr val="dk1"/>
                </a:solidFill>
                <a:latin typeface="Tiro Devanagari Sanskrit"/>
                <a:ea typeface="Tiro Devanagari Sanskrit"/>
                <a:cs typeface="Tiro Devanagari Sanskrit"/>
                <a:sym typeface="Tiro Devanagari Sanskrit"/>
              </a:rPr>
              <a:t>strategy </a:t>
            </a:r>
            <a:r>
              <a:rPr b="0" i="0" lang="pl-PL" sz="1400" u="none" cap="none" strike="noStrike">
                <a:solidFill>
                  <a:schemeClr val="dk1"/>
                </a:solidFill>
                <a:latin typeface="Tiro Devanagari Sanskrit"/>
                <a:ea typeface="Tiro Devanagari Sanskrit"/>
                <a:cs typeface="Tiro Devanagari Sanskrit"/>
                <a:sym typeface="Tiro Devanagari Sanskrit"/>
              </a:rPr>
              <a:t>outperform </a:t>
            </a:r>
            <a:r>
              <a:rPr b="1" i="0" lang="pl-PL" sz="1400" u="none" cap="none" strike="noStrike">
                <a:solidFill>
                  <a:schemeClr val="dk1"/>
                </a:solidFill>
                <a:latin typeface="Tiro Devanagari Sanskrit"/>
                <a:ea typeface="Tiro Devanagari Sanskrit"/>
                <a:cs typeface="Tiro Devanagari Sanskrit"/>
                <a:sym typeface="Tiro Devanagari Sanskrit"/>
              </a:rPr>
              <a:t>B&amp;H strategy</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chemeClr val="dk1"/>
              </a:buClr>
              <a:buSzPts val="18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III. Hypothesis: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The </a:t>
            </a:r>
            <a:r>
              <a:rPr b="1" i="0" lang="pl-PL" sz="1400" u="none" cap="none" strike="noStrike">
                <a:solidFill>
                  <a:schemeClr val="dk1"/>
                </a:solidFill>
                <a:latin typeface="Tiro Devanagari Sanskrit"/>
                <a:ea typeface="Tiro Devanagari Sanskrit"/>
                <a:cs typeface="Tiro Devanagari Sanskrit"/>
                <a:sym typeface="Tiro Devanagari Sanskrit"/>
              </a:rPr>
              <a:t>ML </a:t>
            </a:r>
            <a:r>
              <a:rPr b="1" lang="pl-PL">
                <a:solidFill>
                  <a:schemeClr val="dk1"/>
                </a:solidFill>
                <a:latin typeface="Tiro Devanagari Sanskrit"/>
                <a:ea typeface="Tiro Devanagari Sanskrit"/>
                <a:cs typeface="Tiro Devanagari Sanskrit"/>
                <a:sym typeface="Tiro Devanagari Sanskrit"/>
              </a:rPr>
              <a:t>strategy </a:t>
            </a:r>
            <a:r>
              <a:rPr b="0" i="0" lang="pl-PL" sz="1400" u="none" cap="none" strike="noStrike">
                <a:solidFill>
                  <a:schemeClr val="dk1"/>
                </a:solidFill>
                <a:latin typeface="Tiro Devanagari Sanskrit"/>
                <a:ea typeface="Tiro Devanagari Sanskrit"/>
                <a:cs typeface="Tiro Devanagari Sanskrit"/>
                <a:sym typeface="Tiro Devanagari Sanskrit"/>
              </a:rPr>
              <a:t>outperform </a:t>
            </a:r>
            <a:r>
              <a:rPr b="1" i="0" lang="pl-PL" sz="1400" u="none" cap="none" strike="noStrike">
                <a:solidFill>
                  <a:schemeClr val="dk1"/>
                </a:solidFill>
                <a:latin typeface="Tiro Devanagari Sanskrit"/>
                <a:ea typeface="Tiro Devanagari Sanskrit"/>
                <a:cs typeface="Tiro Devanagari Sanskrit"/>
                <a:sym typeface="Tiro Devanagari Sanskrit"/>
              </a:rPr>
              <a:t>Trend following strategy</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chemeClr val="dk1"/>
              </a:buClr>
              <a:buSzPts val="1800"/>
              <a:buFont typeface="Arial"/>
              <a:buNone/>
            </a:pPr>
            <a:r>
              <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chemeClr val="dk1"/>
              </a:buClr>
              <a:buSzPts val="18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I. Research question:</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Wh</a:t>
            </a:r>
            <a:r>
              <a:rPr lang="pl-PL">
                <a:solidFill>
                  <a:schemeClr val="dk1"/>
                </a:solidFill>
                <a:latin typeface="Tiro Devanagari Sanskrit"/>
                <a:ea typeface="Tiro Devanagari Sanskrit"/>
                <a:cs typeface="Tiro Devanagari Sanskrit"/>
                <a:sym typeface="Tiro Devanagari Sanskrit"/>
              </a:rPr>
              <a:t>ich</a:t>
            </a:r>
            <a:r>
              <a:rPr b="0" i="0" lang="pl-PL" sz="1400" u="none" cap="none" strike="noStrike">
                <a:solidFill>
                  <a:schemeClr val="dk1"/>
                </a:solidFill>
                <a:latin typeface="Tiro Devanagari Sanskrit"/>
                <a:ea typeface="Tiro Devanagari Sanskrit"/>
                <a:cs typeface="Tiro Devanagari Sanskrit"/>
                <a:sym typeface="Tiro Devanagari Sanskrit"/>
              </a:rPr>
              <a:t> </a:t>
            </a:r>
            <a:r>
              <a:rPr b="1" i="0" lang="pl-PL" sz="1400" u="none" cap="none" strike="noStrike">
                <a:solidFill>
                  <a:schemeClr val="dk1"/>
                </a:solidFill>
                <a:latin typeface="Tiro Devanagari Sanskrit"/>
                <a:ea typeface="Tiro Devanagari Sanskrit"/>
                <a:cs typeface="Tiro Devanagari Sanskrit"/>
                <a:sym typeface="Tiro Devanagari Sanskrit"/>
              </a:rPr>
              <a:t>ML </a:t>
            </a:r>
            <a:r>
              <a:rPr b="1" lang="pl-PL">
                <a:solidFill>
                  <a:schemeClr val="dk1"/>
                </a:solidFill>
                <a:latin typeface="Tiro Devanagari Sanskrit"/>
                <a:ea typeface="Tiro Devanagari Sanskrit"/>
                <a:cs typeface="Tiro Devanagari Sanskrit"/>
                <a:sym typeface="Tiro Devanagari Sanskrit"/>
              </a:rPr>
              <a:t>strategy </a:t>
            </a:r>
            <a:r>
              <a:rPr lang="pl-PL">
                <a:solidFill>
                  <a:schemeClr val="dk1"/>
                </a:solidFill>
                <a:latin typeface="Tiro Devanagari Sanskrit"/>
                <a:ea typeface="Tiro Devanagari Sanskrit"/>
                <a:cs typeface="Tiro Devanagari Sanskrit"/>
                <a:sym typeface="Tiro Devanagari Sanskrit"/>
              </a:rPr>
              <a:t>generate trading signal with  </a:t>
            </a:r>
            <a:r>
              <a:rPr b="0" i="0" lang="pl-PL" sz="1400" u="none" cap="none" strike="noStrike">
                <a:solidFill>
                  <a:schemeClr val="dk1"/>
                </a:solidFill>
                <a:latin typeface="Tiro Devanagari Sanskrit"/>
                <a:ea typeface="Tiro Devanagari Sanskrit"/>
                <a:cs typeface="Tiro Devanagari Sanskrit"/>
                <a:sym typeface="Tiro Devanagari Sanskrit"/>
              </a:rPr>
              <a:t>the highest </a:t>
            </a:r>
            <a:r>
              <a:rPr b="1" i="0" lang="pl-PL" sz="1400" u="none" cap="none" strike="noStrike">
                <a:solidFill>
                  <a:schemeClr val="dk1"/>
                </a:solidFill>
                <a:latin typeface="Tiro Devanagari Sanskrit"/>
                <a:ea typeface="Tiro Devanagari Sanskrit"/>
                <a:cs typeface="Tiro Devanagari Sanskrit"/>
                <a:sym typeface="Tiro Devanagari Sanskrit"/>
              </a:rPr>
              <a:t>information ratio </a:t>
            </a:r>
            <a:r>
              <a:rPr b="0" i="0" lang="pl-PL" sz="1400" u="none" cap="none" strike="noStrike">
                <a:solidFill>
                  <a:schemeClr val="dk1"/>
                </a:solidFill>
                <a:latin typeface="Tiro Devanagari Sanskrit"/>
                <a:ea typeface="Tiro Devanagari Sanskrit"/>
                <a:cs typeface="Tiro Devanagari Sanskrit"/>
                <a:sym typeface="Tiro Devanagari Sanskrit"/>
              </a:rPr>
              <a:t>(IR)?</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800"/>
              <a:buFont typeface="Arial"/>
              <a:buNone/>
            </a:pPr>
            <a:r>
              <a:rPr b="0" baseline="30000" i="0" lang="pl-PL" sz="1400" u="none" cap="none" strike="noStrike">
                <a:solidFill>
                  <a:schemeClr val="dk1"/>
                </a:solidFill>
                <a:latin typeface="Tiro Devanagari Sanskrit"/>
                <a:ea typeface="Tiro Devanagari Sanskrit"/>
                <a:cs typeface="Tiro Devanagari Sanskrit"/>
                <a:sym typeface="Tiro Devanagari Sanskrit"/>
              </a:rPr>
              <a:t>1 </a:t>
            </a:r>
            <a:r>
              <a:rPr b="0" i="0" lang="pl-PL" sz="800" u="none" cap="none" strike="noStrike">
                <a:solidFill>
                  <a:schemeClr val="dk1"/>
                </a:solidFill>
                <a:latin typeface="Tiro Devanagari Sanskrit"/>
                <a:ea typeface="Tiro Devanagari Sanskrit"/>
                <a:cs typeface="Tiro Devanagari Sanskrit"/>
                <a:sym typeface="Tiro Devanagari Sanskrit"/>
              </a:rPr>
              <a:t>Efficient market hypothesis weak form - Price fully reflect all past market. Technical indicators will not work.</a:t>
            </a:r>
            <a:endParaRPr b="0" i="0" sz="8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chemeClr val="dk1"/>
              </a:buClr>
              <a:buSzPts val="1800"/>
              <a:buFont typeface="Arial"/>
              <a:buNone/>
            </a:pPr>
            <a:r>
              <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989422b650_0_7"/>
          <p:cNvSpPr txBox="1"/>
          <p:nvPr/>
        </p:nvSpPr>
        <p:spPr>
          <a:xfrm>
            <a:off x="543801" y="1258200"/>
            <a:ext cx="1091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ro Devanagari Sanskrit"/>
              <a:ea typeface="Tiro Devanagari Sanskrit"/>
              <a:cs typeface="Tiro Devanagari Sanskrit"/>
              <a:sym typeface="Tiro Devanagari Sanskrit"/>
            </a:endParaRPr>
          </a:p>
        </p:txBody>
      </p:sp>
      <p:sp>
        <p:nvSpPr>
          <p:cNvPr id="119" name="Google Shape;119;g2989422b650_0_7"/>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Data description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120" name="Google Shape;120;g2989422b650_0_7"/>
          <p:cNvSpPr txBox="1"/>
          <p:nvPr/>
        </p:nvSpPr>
        <p:spPr>
          <a:xfrm>
            <a:off x="543800" y="1258200"/>
            <a:ext cx="10912800" cy="4833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2 major</a:t>
            </a:r>
            <a:r>
              <a:rPr b="0" baseline="30000" i="0" lang="pl-PL" sz="1400" u="none" cap="none" strike="noStrike">
                <a:solidFill>
                  <a:srgbClr val="3333B2"/>
                </a:solidFill>
                <a:latin typeface="Tiro Devanagari Sanskrit"/>
                <a:ea typeface="Tiro Devanagari Sanskrit"/>
                <a:cs typeface="Tiro Devanagari Sanskrit"/>
                <a:sym typeface="Tiro Devanagari Sanskrit"/>
              </a:rPr>
              <a:t>1</a:t>
            </a:r>
            <a:r>
              <a:rPr b="0" i="0" lang="pl-PL" sz="1400" u="none" cap="none" strike="noStrike">
                <a:solidFill>
                  <a:srgbClr val="3333B2"/>
                </a:solidFill>
                <a:latin typeface="Tiro Devanagari Sanskrit"/>
                <a:ea typeface="Tiro Devanagari Sanskrit"/>
                <a:cs typeface="Tiro Devanagari Sanskrit"/>
                <a:sym typeface="Tiro Devanagari Sanskrit"/>
              </a:rPr>
              <a:t> forex pairs:</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regression problem - EURUSD daily – simple return(</a:t>
            </a:r>
            <a:r>
              <a:rPr b="1" i="0" lang="pl-PL" sz="1400" u="none" cap="none" strike="noStrike">
                <a:solidFill>
                  <a:schemeClr val="dk1"/>
                </a:solidFill>
                <a:latin typeface="Tiro Devanagari Sanskrit"/>
                <a:ea typeface="Tiro Devanagari Sanskrit"/>
                <a:cs typeface="Tiro Devanagari Sanskrit"/>
                <a:sym typeface="Tiro Devanagari Sanskrit"/>
              </a:rPr>
              <a:t>target</a:t>
            </a:r>
            <a:r>
              <a:rPr b="0" i="0" lang="pl-PL" sz="1400" u="none" cap="none" strike="noStrike">
                <a:solidFill>
                  <a:schemeClr val="dk1"/>
                </a:solidFill>
                <a:latin typeface="Tiro Devanagari Sanskrit"/>
                <a:ea typeface="Tiro Devanagari Sanskrit"/>
                <a:cs typeface="Tiro Devanagari Sanskrit"/>
                <a:sym typeface="Tiro Devanagari Sanskrit"/>
              </a:rPr>
              <a:t>)</a:t>
            </a:r>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classification problem – GBPUSD daily – new 0, 1 value (</a:t>
            </a:r>
            <a:r>
              <a:rPr b="1" i="0" lang="pl-PL" sz="1400" u="none" cap="none" strike="noStrike">
                <a:solidFill>
                  <a:schemeClr val="dk1"/>
                </a:solidFill>
                <a:latin typeface="Tiro Devanagari Sanskrit"/>
                <a:ea typeface="Tiro Devanagari Sanskrit"/>
                <a:cs typeface="Tiro Devanagari Sanskrit"/>
                <a:sym typeface="Tiro Devanagari Sanskrit"/>
              </a:rPr>
              <a:t>target</a:t>
            </a:r>
            <a:r>
              <a:rPr b="0" i="0" lang="pl-PL" sz="1400" u="none" cap="none" strike="noStrike">
                <a:solidFill>
                  <a:schemeClr val="dk1"/>
                </a:solidFill>
                <a:latin typeface="Tiro Devanagari Sanskrit"/>
                <a:ea typeface="Tiro Devanagari Sanskrit"/>
                <a:cs typeface="Tiro Devanagari Sanskrit"/>
                <a:sym typeface="Tiro Devanagari Sanskrit"/>
              </a:rPr>
              <a:t>); if return&gt;0,1,0</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source: FXCM broker</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400"/>
              <a:buFont typeface="Arial"/>
              <a:buNone/>
            </a:pPr>
            <a:r>
              <a:rPr b="0" i="0" lang="pl-PL" sz="1400" u="none" cap="none" strike="noStrike">
                <a:solidFill>
                  <a:srgbClr val="3333B2"/>
                </a:solidFill>
                <a:latin typeface="Tiro Devanagari Sanskrit"/>
                <a:ea typeface="Tiro Devanagari Sanskrit"/>
                <a:cs typeface="Tiro Devanagari Sanskrit"/>
                <a:sym typeface="Tiro Devanagari Sanskrit"/>
              </a:rPr>
              <a:t>Features:</a:t>
            </a:r>
            <a:endParaRPr b="0" i="0" sz="1400" u="none" cap="none" strike="noStrike">
              <a:solidFill>
                <a:srgbClr val="3333B2"/>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1" i="0" lang="pl-PL" sz="1400" u="none" cap="none" strike="noStrike">
                <a:solidFill>
                  <a:schemeClr val="dk1"/>
                </a:solidFill>
                <a:latin typeface="Tiro Devanagari Sanskrit"/>
                <a:ea typeface="Tiro Devanagari Sanskrit"/>
                <a:cs typeface="Tiro Devanagari Sanskrit"/>
                <a:sym typeface="Tiro Devanagari Sanskrit"/>
              </a:rPr>
              <a:t>technical indicators </a:t>
            </a:r>
            <a:r>
              <a:rPr b="0" i="0" lang="pl-PL" sz="1400" u="none" cap="none" strike="noStrike">
                <a:solidFill>
                  <a:schemeClr val="dk1"/>
                </a:solidFill>
                <a:latin typeface="Tiro Devanagari Sanskrit"/>
                <a:ea typeface="Tiro Devanagari Sanskrit"/>
                <a:cs typeface="Tiro Devanagari Sanskrit"/>
                <a:sym typeface="Tiro Devanagari Sanskrit"/>
              </a:rPr>
              <a:t>-exponential moving average </a:t>
            </a:r>
            <a:r>
              <a:rPr b="0" i="0" lang="pl-PL" sz="1300" u="none" cap="none" strike="noStrike">
                <a:solidFill>
                  <a:schemeClr val="dk1"/>
                </a:solidFill>
                <a:latin typeface="Tiro Devanagari Sanskrit"/>
                <a:ea typeface="Tiro Devanagari Sanskrit"/>
                <a:cs typeface="Tiro Devanagari Sanskrit"/>
                <a:sym typeface="Tiro Devanagari Sanskrit"/>
              </a:rPr>
              <a:t>(</a:t>
            </a:r>
            <a:r>
              <a:rPr b="0" i="0" lang="pl-PL" sz="1300" u="none" cap="none" strike="noStrike">
                <a:solidFill>
                  <a:schemeClr val="dk1"/>
                </a:solidFill>
                <a:latin typeface="Times New Roman"/>
                <a:ea typeface="Times New Roman"/>
                <a:cs typeface="Times New Roman"/>
                <a:sym typeface="Times New Roman"/>
              </a:rPr>
              <a:t>10, 20, 50, 100, 200</a:t>
            </a:r>
            <a:r>
              <a:rPr b="0" i="0" lang="pl-PL" sz="1300" u="none" cap="none" strike="noStrike">
                <a:solidFill>
                  <a:schemeClr val="dk1"/>
                </a:solidFill>
                <a:latin typeface="Tiro Devanagari Sanskrit"/>
                <a:ea typeface="Tiro Devanagari Sanskrit"/>
                <a:cs typeface="Tiro Devanagari Sanskrit"/>
                <a:sym typeface="Tiro Devanagari Sanskrit"/>
              </a:rPr>
              <a:t>)</a:t>
            </a:r>
            <a:r>
              <a:rPr b="0" i="0" lang="pl-PL" sz="1400" u="none" cap="none" strike="noStrike">
                <a:solidFill>
                  <a:schemeClr val="dk1"/>
                </a:solidFill>
                <a:latin typeface="Tiro Devanagari Sanskrit"/>
                <a:ea typeface="Tiro Devanagari Sanskrit"/>
                <a:cs typeface="Tiro Devanagari Sanskrit"/>
                <a:sym typeface="Tiro Devanagari Sanskrit"/>
              </a:rPr>
              <a:t>. moving average convergence divergence (</a:t>
            </a:r>
            <a:r>
              <a:rPr b="0" i="0" lang="pl-PL" sz="1400" u="none" cap="none" strike="noStrike">
                <a:solidFill>
                  <a:schemeClr val="dk1"/>
                </a:solidFill>
                <a:latin typeface="Times New Roman"/>
                <a:ea typeface="Times New Roman"/>
                <a:cs typeface="Times New Roman"/>
                <a:sym typeface="Times New Roman"/>
              </a:rPr>
              <a:t>26,12,9</a:t>
            </a:r>
            <a:r>
              <a:rPr b="0" i="0" lang="pl-PL" sz="1400" u="none" cap="none" strike="noStrike">
                <a:solidFill>
                  <a:schemeClr val="dk1"/>
                </a:solidFill>
                <a:latin typeface="Tiro Devanagari Sanskrit"/>
                <a:ea typeface="Tiro Devanagari Sanskrit"/>
                <a:cs typeface="Tiro Devanagari Sanskrit"/>
                <a:sym typeface="Tiro Devanagari Sanskrit"/>
              </a:rPr>
              <a:t>). relative strength index (</a:t>
            </a:r>
            <a:r>
              <a:rPr b="0" i="0" lang="pl-PL" sz="1400" u="none" cap="none" strike="noStrike">
                <a:solidFill>
                  <a:schemeClr val="dk1"/>
                </a:solidFill>
                <a:latin typeface="Times New Roman"/>
                <a:ea typeface="Times New Roman"/>
                <a:cs typeface="Times New Roman"/>
                <a:sym typeface="Times New Roman"/>
              </a:rPr>
              <a:t>14</a:t>
            </a:r>
            <a:r>
              <a:rPr b="0" i="0" lang="pl-PL" sz="1400" u="none" cap="none" strike="noStrike">
                <a:solidFill>
                  <a:schemeClr val="dk1"/>
                </a:solidFill>
                <a:latin typeface="Tiro Devanagari Sanskrit"/>
                <a:ea typeface="Tiro Devanagari Sanskrit"/>
                <a:cs typeface="Tiro Devanagari Sanskrit"/>
                <a:sym typeface="Tiro Devanagari Sanskrit"/>
              </a:rPr>
              <a:t>). stochastic oscillator (</a:t>
            </a:r>
            <a:r>
              <a:rPr b="0" i="0" lang="pl-PL" sz="1400" u="none" cap="none" strike="noStrike">
                <a:solidFill>
                  <a:schemeClr val="dk1"/>
                </a:solidFill>
                <a:latin typeface="Times New Roman"/>
                <a:ea typeface="Times New Roman"/>
                <a:cs typeface="Times New Roman"/>
                <a:sym typeface="Times New Roman"/>
              </a:rPr>
              <a:t>14,3</a:t>
            </a:r>
            <a:r>
              <a:rPr b="0" i="0" lang="pl-PL" sz="1400" u="none" cap="none" strike="noStrike">
                <a:solidFill>
                  <a:schemeClr val="dk1"/>
                </a:solidFill>
                <a:latin typeface="Tiro Devanagari Sanskrit"/>
                <a:ea typeface="Tiro Devanagari Sanskrit"/>
                <a:cs typeface="Tiro Devanagari Sanskrit"/>
                <a:sym typeface="Tiro Devanagari Sanskrit"/>
              </a:rPr>
              <a:t>). bollinger band(</a:t>
            </a:r>
            <a:r>
              <a:rPr b="0" i="0" lang="pl-PL" sz="1400" u="none" cap="none" strike="noStrike">
                <a:solidFill>
                  <a:schemeClr val="dk1"/>
                </a:solidFill>
                <a:latin typeface="Times New Roman"/>
                <a:ea typeface="Times New Roman"/>
                <a:cs typeface="Times New Roman"/>
                <a:sym typeface="Times New Roman"/>
              </a:rPr>
              <a:t>20,2</a:t>
            </a:r>
            <a:r>
              <a:rPr b="0" i="0" lang="pl-PL" sz="1400" u="none" cap="none" strike="noStrike">
                <a:solidFill>
                  <a:schemeClr val="dk1"/>
                </a:solidFill>
                <a:latin typeface="Tiro Devanagari Sanskrit"/>
                <a:ea typeface="Tiro Devanagari Sanskrit"/>
                <a:cs typeface="Tiro Devanagari Sanskrit"/>
                <a:sym typeface="Tiro Devanagari Sanskrit"/>
              </a:rPr>
              <a:t>). commodity channel index (</a:t>
            </a:r>
            <a:r>
              <a:rPr b="0" i="0" lang="pl-PL" sz="1400" u="none" cap="none" strike="noStrike">
                <a:solidFill>
                  <a:schemeClr val="dk1"/>
                </a:solidFill>
                <a:latin typeface="Times New Roman"/>
                <a:ea typeface="Times New Roman"/>
                <a:cs typeface="Times New Roman"/>
                <a:sym typeface="Times New Roman"/>
              </a:rPr>
              <a:t>20,0.015</a:t>
            </a:r>
            <a:r>
              <a:rPr b="0" i="0" lang="pl-PL" sz="1400" u="none" cap="none" strike="noStrike">
                <a:solidFill>
                  <a:schemeClr val="dk1"/>
                </a:solidFill>
                <a:latin typeface="Tiro Devanagari Sanskrit"/>
                <a:ea typeface="Tiro Devanagari Sanskrit"/>
                <a:cs typeface="Tiro Devanagari Sanskrit"/>
                <a:sym typeface="Tiro Devanagari Sanskrit"/>
              </a:rPr>
              <a:t>). average true range (</a:t>
            </a:r>
            <a:r>
              <a:rPr b="0" i="0" lang="pl-PL" sz="1400" u="none" cap="none" strike="noStrike">
                <a:solidFill>
                  <a:schemeClr val="dk1"/>
                </a:solidFill>
                <a:latin typeface="Times New Roman"/>
                <a:ea typeface="Times New Roman"/>
                <a:cs typeface="Times New Roman"/>
                <a:sym typeface="Times New Roman"/>
              </a:rPr>
              <a:t>14</a:t>
            </a:r>
            <a:r>
              <a:rPr b="0" i="0" lang="pl-PL" sz="1400" u="none" cap="none" strike="noStrike">
                <a:solidFill>
                  <a:schemeClr val="dk1"/>
                </a:solidFill>
                <a:latin typeface="Tiro Devanagari Sanskrit"/>
                <a:ea typeface="Tiro Devanagari Sanskrit"/>
                <a:cs typeface="Tiro Devanagari Sanskrit"/>
                <a:sym typeface="Tiro Devanagari Sanskrit"/>
              </a:rPr>
              <a:t>). williams %R (</a:t>
            </a:r>
            <a:r>
              <a:rPr b="0" i="0" lang="pl-PL" sz="1400" u="none" cap="none" strike="noStrike">
                <a:solidFill>
                  <a:schemeClr val="dk1"/>
                </a:solidFill>
                <a:latin typeface="Times New Roman"/>
                <a:ea typeface="Times New Roman"/>
                <a:cs typeface="Times New Roman"/>
                <a:sym typeface="Times New Roman"/>
              </a:rPr>
              <a:t>14</a:t>
            </a:r>
            <a:r>
              <a:rPr b="0" i="0" lang="pl-PL" sz="1400" u="none" cap="none" strike="noStrike">
                <a:solidFill>
                  <a:schemeClr val="dk1"/>
                </a:solidFill>
                <a:latin typeface="Tiro Devanagari Sanskrit"/>
                <a:ea typeface="Tiro Devanagari Sanskrit"/>
                <a:cs typeface="Tiro Devanagari Sanskrit"/>
                <a:sym typeface="Tiro Devanagari Sanskrit"/>
              </a:rPr>
              <a:t>). average directional index (</a:t>
            </a:r>
            <a:r>
              <a:rPr b="0" i="0" lang="pl-PL" sz="1400" u="none" cap="none" strike="noStrike">
                <a:solidFill>
                  <a:schemeClr val="dk1"/>
                </a:solidFill>
                <a:latin typeface="Times New Roman"/>
                <a:ea typeface="Times New Roman"/>
                <a:cs typeface="Times New Roman"/>
                <a:sym typeface="Times New Roman"/>
              </a:rPr>
              <a:t>14</a:t>
            </a:r>
            <a:r>
              <a:rPr b="0" i="0" lang="pl-PL" sz="1400" u="none" cap="none" strike="noStrike">
                <a:solidFill>
                  <a:schemeClr val="dk1"/>
                </a:solidFill>
                <a:latin typeface="Tiro Devanagari Sanskrit"/>
                <a:ea typeface="Tiro Devanagari Sanskrit"/>
                <a:cs typeface="Tiro Devanagari Sanskrit"/>
                <a:sym typeface="Tiro Devanagari Sanskrit"/>
              </a:rPr>
              <a:t>)</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1" i="0" lang="pl-PL" sz="1400" u="none" cap="none" strike="noStrike">
                <a:solidFill>
                  <a:schemeClr val="dk1"/>
                </a:solidFill>
                <a:latin typeface="Tiro Devanagari Sanskrit"/>
                <a:ea typeface="Tiro Devanagari Sanskrit"/>
                <a:cs typeface="Tiro Devanagari Sanskrit"/>
                <a:sym typeface="Tiro Devanagari Sanskrit"/>
              </a:rPr>
              <a:t>statistical indicators </a:t>
            </a:r>
            <a:r>
              <a:rPr b="0" i="0" lang="pl-PL" sz="1400" u="none" cap="none" strike="noStrike">
                <a:solidFill>
                  <a:schemeClr val="dk1"/>
                </a:solidFill>
                <a:latin typeface="Tiro Devanagari Sanskrit"/>
                <a:ea typeface="Tiro Devanagari Sanskrit"/>
                <a:cs typeface="Tiro Devanagari Sanskrit"/>
                <a:sym typeface="Tiro Devanagari Sanskrit"/>
              </a:rPr>
              <a:t>- momentum. avg price. range. ohlc</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Tiro Devanagari Sanskrit"/>
              <a:buChar char="➢"/>
            </a:pPr>
            <a:r>
              <a:rPr b="0" i="0" lang="pl-PL" sz="1400" u="none" cap="none" strike="noStrike">
                <a:solidFill>
                  <a:schemeClr val="dk1"/>
                </a:solidFill>
                <a:latin typeface="Tiro Devanagari Sanskrit"/>
                <a:ea typeface="Tiro Devanagari Sanskrit"/>
                <a:cs typeface="Tiro Devanagari Sanskrit"/>
                <a:sym typeface="Tiro Devanagari Sanskrit"/>
              </a:rPr>
              <a:t>source: own functions and pandas technical indicator library</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chemeClr val="dk1"/>
              </a:solidFill>
              <a:latin typeface="Tiro Devanagari Sanskrit"/>
              <a:ea typeface="Tiro Devanagari Sanskrit"/>
              <a:cs typeface="Tiro Devanagari Sanskrit"/>
              <a:sym typeface="Tiro Devanagari Sanskrit"/>
            </a:endParaRPr>
          </a:p>
          <a:p>
            <a:pPr indent="0" lvl="0" marL="0" marR="0" rtl="0" algn="l">
              <a:lnSpc>
                <a:spcPct val="100000"/>
              </a:lnSpc>
              <a:spcBef>
                <a:spcPts val="0"/>
              </a:spcBef>
              <a:spcAft>
                <a:spcPts val="0"/>
              </a:spcAft>
              <a:buClr>
                <a:srgbClr val="000000"/>
              </a:buClr>
              <a:buSzPts val="1800"/>
              <a:buFont typeface="Arial"/>
              <a:buNone/>
            </a:pPr>
            <a:r>
              <a:rPr b="0" baseline="30000" i="0" lang="pl-PL" sz="1400" u="none" cap="none" strike="noStrike">
                <a:solidFill>
                  <a:schemeClr val="dk1"/>
                </a:solidFill>
                <a:latin typeface="Tiro Devanagari Sanskrit"/>
                <a:ea typeface="Tiro Devanagari Sanskrit"/>
                <a:cs typeface="Tiro Devanagari Sanskrit"/>
                <a:sym typeface="Tiro Devanagari Sanskrit"/>
              </a:rPr>
              <a:t>1 </a:t>
            </a:r>
            <a:r>
              <a:rPr b="0" i="0" lang="pl-PL" sz="800" u="none" cap="none" strike="noStrike">
                <a:solidFill>
                  <a:schemeClr val="dk1"/>
                </a:solidFill>
                <a:latin typeface="Tiro Devanagari Sanskrit"/>
                <a:ea typeface="Tiro Devanagari Sanskrit"/>
                <a:cs typeface="Tiro Devanagari Sanskrit"/>
                <a:sym typeface="Tiro Devanagari Sanskrit"/>
              </a:rPr>
              <a:t>All pair related with USD</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121" name="Google Shape;121;g2989422b650_0_7"/>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22" name="Google Shape;122;g2989422b650_0_7"/>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descr="cqwercqwer" id="127" name="Google Shape;127;g29593d7cd76_0_32"/>
          <p:cNvGraphicFramePr/>
          <p:nvPr/>
        </p:nvGraphicFramePr>
        <p:xfrm>
          <a:off x="1850038" y="2074850"/>
          <a:ext cx="3000000" cy="3000000"/>
        </p:xfrm>
        <a:graphic>
          <a:graphicData uri="http://schemas.openxmlformats.org/drawingml/2006/table">
            <a:tbl>
              <a:tblPr>
                <a:noFill/>
                <a:tableStyleId>{9A6B0CA8-6820-4DBA-8368-75028A1879BE}</a:tableStyleId>
              </a:tblPr>
              <a:tblGrid>
                <a:gridCol w="877250"/>
                <a:gridCol w="877250"/>
                <a:gridCol w="877250"/>
                <a:gridCol w="877250"/>
              </a:tblGrid>
              <a:tr h="296450">
                <a:tc gridSpan="4">
                  <a:txBody>
                    <a:bodyPr/>
                    <a:lstStyle/>
                    <a:p>
                      <a:pPr indent="0" lvl="0" marL="0" marR="0" rtl="0" algn="l">
                        <a:lnSpc>
                          <a:spcPct val="100000"/>
                        </a:lnSpc>
                        <a:spcBef>
                          <a:spcPts val="0"/>
                        </a:spcBef>
                        <a:spcAft>
                          <a:spcPts val="0"/>
                        </a:spcAft>
                        <a:buClr>
                          <a:srgbClr val="000000"/>
                        </a:buClr>
                        <a:buSzPts val="12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Number of data</a:t>
                      </a:r>
                      <a:endParaRPr sz="1200" u="none" cap="none" strike="noStrike">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c hMerge="1"/>
              </a:tr>
              <a:tr h="223225">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Pair</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Daily</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4 Hour</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lang="pl-PL" sz="1200" u="none" cap="none" strike="noStrike">
                          <a:latin typeface="Times New Roman"/>
                          <a:ea typeface="Times New Roman"/>
                          <a:cs typeface="Times New Roman"/>
                          <a:sym typeface="Times New Roman"/>
                        </a:rPr>
                        <a:t>Date range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96450">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EURUSD</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6172</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36984</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dot"/>
                      <a:round/>
                      <a:headEnd len="sm" w="sm" type="none"/>
                      <a:tailEnd len="sm" w="sm" type="none"/>
                    </a:lnB>
                  </a:tcPr>
                </a:tc>
                <a:tc rowSpan="2">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2000.01.01 - 2023.06.30</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6450">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GBPUSD</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6171</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36977</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lt1"/>
                      </a:solidFill>
                      <a:prstDash val="dot"/>
                      <a:round/>
                      <a:headEnd len="sm" w="sm" type="none"/>
                      <a:tailEnd len="sm" w="sm" type="none"/>
                    </a:lnT>
                    <a:lnB cap="flat" cmpd="sng" w="12700">
                      <a:solidFill>
                        <a:schemeClr val="dk1"/>
                      </a:solidFill>
                      <a:prstDash val="solid"/>
                      <a:round/>
                      <a:headEnd len="sm" w="sm" type="none"/>
                      <a:tailEnd len="sm" w="sm" type="none"/>
                    </a:lnB>
                  </a:tcPr>
                </a:tc>
                <a:tc vMerge="1"/>
              </a:tr>
              <a:tr h="519325">
                <a:tc gridSpan="4">
                  <a:txBody>
                    <a:bodyPr/>
                    <a:lstStyle/>
                    <a:p>
                      <a:pPr indent="0" lvl="0" marL="0" marR="0" rtl="0" algn="l">
                        <a:lnSpc>
                          <a:spcPct val="100000"/>
                        </a:lnSpc>
                        <a:spcBef>
                          <a:spcPts val="0"/>
                        </a:spcBef>
                        <a:spcAft>
                          <a:spcPts val="0"/>
                        </a:spcAft>
                        <a:buClr>
                          <a:srgbClr val="000000"/>
                        </a:buClr>
                        <a:buSzPts val="1200"/>
                        <a:buFont typeface="Arial"/>
                        <a:buNone/>
                      </a:pPr>
                      <a:r>
                        <a:rPr i="1" lang="pl-PL" sz="1200" u="none" cap="none" strike="noStrike">
                          <a:solidFill>
                            <a:schemeClr val="dk1"/>
                          </a:solidFill>
                          <a:latin typeface="Times New Roman"/>
                          <a:ea typeface="Times New Roman"/>
                          <a:cs typeface="Times New Roman"/>
                          <a:sym typeface="Times New Roman"/>
                        </a:rPr>
                        <a:t>Note</a:t>
                      </a:r>
                      <a:r>
                        <a:rPr i="1" lang="pl-PL" sz="1000" u="none" cap="none" strike="noStrike">
                          <a:solidFill>
                            <a:schemeClr val="dk1"/>
                          </a:solidFill>
                          <a:latin typeface="Times New Roman"/>
                          <a:ea typeface="Times New Roman"/>
                          <a:cs typeface="Times New Roman"/>
                          <a:sym typeface="Times New Roman"/>
                        </a:rPr>
                        <a:t>: </a:t>
                      </a:r>
                      <a:r>
                        <a:rPr lang="pl-PL" sz="1000" u="none" cap="none" strike="noStrike">
                          <a:solidFill>
                            <a:schemeClr val="dk1"/>
                          </a:solidFill>
                          <a:latin typeface="Times New Roman"/>
                          <a:ea typeface="Times New Roman"/>
                          <a:cs typeface="Times New Roman"/>
                          <a:sym typeface="Times New Roman"/>
                        </a:rPr>
                        <a:t>raw data was downloaded from </a:t>
                      </a:r>
                      <a:r>
                        <a:rPr b="1" lang="pl-PL" sz="1000" u="none" cap="none" strike="noStrike">
                          <a:solidFill>
                            <a:schemeClr val="dk1"/>
                          </a:solidFill>
                          <a:latin typeface="Times New Roman"/>
                          <a:ea typeface="Times New Roman"/>
                          <a:cs typeface="Times New Roman"/>
                          <a:sym typeface="Times New Roman"/>
                        </a:rPr>
                        <a:t>FXCM </a:t>
                      </a:r>
                      <a:r>
                        <a:rPr lang="pl-PL" sz="1000" u="none" cap="none" strike="noStrike">
                          <a:solidFill>
                            <a:schemeClr val="dk1"/>
                          </a:solidFill>
                          <a:latin typeface="Times New Roman"/>
                          <a:ea typeface="Times New Roman"/>
                          <a:cs typeface="Times New Roman"/>
                          <a:sym typeface="Times New Roman"/>
                        </a:rPr>
                        <a:t>broker. </a:t>
                      </a:r>
                      <a:r>
                        <a:rPr b="1" lang="pl-PL" sz="1000" u="none" cap="none" strike="noStrike">
                          <a:solidFill>
                            <a:schemeClr val="dk1"/>
                          </a:solidFill>
                          <a:latin typeface="Times New Roman"/>
                          <a:ea typeface="Times New Roman"/>
                          <a:cs typeface="Times New Roman"/>
                          <a:sym typeface="Times New Roman"/>
                        </a:rPr>
                        <a:t>4 hour</a:t>
                      </a:r>
                      <a:r>
                        <a:rPr lang="pl-PL" sz="1000" u="none" cap="none" strike="noStrike">
                          <a:solidFill>
                            <a:schemeClr val="dk1"/>
                          </a:solidFill>
                          <a:latin typeface="Times New Roman"/>
                          <a:ea typeface="Times New Roman"/>
                          <a:cs typeface="Times New Roman"/>
                          <a:sym typeface="Times New Roman"/>
                        </a:rPr>
                        <a:t> is allowed the highest frequency for free trials</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c hMerge="1"/>
              </a:tr>
            </a:tbl>
          </a:graphicData>
        </a:graphic>
      </p:graphicFrame>
      <p:sp>
        <p:nvSpPr>
          <p:cNvPr id="128" name="Google Shape;128;g29593d7cd76_0_32"/>
          <p:cNvSpPr txBox="1"/>
          <p:nvPr/>
        </p:nvSpPr>
        <p:spPr>
          <a:xfrm>
            <a:off x="543801" y="1258200"/>
            <a:ext cx="1091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ro Devanagari Sanskrit"/>
              <a:ea typeface="Tiro Devanagari Sanskrit"/>
              <a:cs typeface="Tiro Devanagari Sanskrit"/>
              <a:sym typeface="Tiro Devanagari Sanskrit"/>
            </a:endParaRPr>
          </a:p>
        </p:txBody>
      </p:sp>
      <p:sp>
        <p:nvSpPr>
          <p:cNvPr id="129" name="Google Shape;129;g29593d7cd76_0_32"/>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Data description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130" name="Google Shape;130;g29593d7cd76_0_32"/>
          <p:cNvSpPr txBox="1"/>
          <p:nvPr/>
        </p:nvSpPr>
        <p:spPr>
          <a:xfrm>
            <a:off x="349350" y="951875"/>
            <a:ext cx="11446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400"/>
              <a:buFont typeface="Arial"/>
              <a:buNone/>
            </a:pPr>
            <a:r>
              <a:rPr b="0" i="1" lang="pl-PL" sz="1400" u="none" cap="none" strike="noStrike">
                <a:solidFill>
                  <a:schemeClr val="dk1"/>
                </a:solidFill>
                <a:latin typeface="Times New Roman"/>
                <a:ea typeface="Times New Roman"/>
                <a:cs typeface="Times New Roman"/>
                <a:sym typeface="Times New Roman"/>
              </a:rPr>
              <a:t>Simple Return = ema10 + ema20 + ema50 + ema100 + ema200 + macd + rsi + stoch + cci + bb + momentum + avg_price + range + ohlc                 </a:t>
            </a:r>
            <a:r>
              <a:rPr b="0" i="0" lang="pl-PL" sz="1400" u="none" cap="none" strike="noStrike">
                <a:solidFill>
                  <a:schemeClr val="dk1"/>
                </a:solidFill>
                <a:latin typeface="Times New Roman"/>
                <a:ea typeface="Times New Roman"/>
                <a:cs typeface="Times New Roman"/>
                <a:sym typeface="Times New Roman"/>
              </a:rPr>
              <a:t>(1)</a:t>
            </a:r>
            <a:endParaRPr b="0" i="0" sz="800" u="none" cap="none" strike="noStrike">
              <a:solidFill>
                <a:schemeClr val="dk1"/>
              </a:solidFill>
              <a:latin typeface="Tiro Devanagari Sanskrit"/>
              <a:ea typeface="Tiro Devanagari Sanskrit"/>
              <a:cs typeface="Tiro Devanagari Sanskrit"/>
              <a:sym typeface="Tiro Devanagari Sanskrit"/>
            </a:endParaRPr>
          </a:p>
        </p:txBody>
      </p:sp>
      <p:sp>
        <p:nvSpPr>
          <p:cNvPr id="131" name="Google Shape;131;g29593d7cd76_0_32"/>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32" name="Google Shape;132;g29593d7cd76_0_32"/>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133" name="Google Shape;133;g29593d7cd76_0_32"/>
          <p:cNvSpPr txBox="1"/>
          <p:nvPr/>
        </p:nvSpPr>
        <p:spPr>
          <a:xfrm>
            <a:off x="357550" y="1395700"/>
            <a:ext cx="1164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i="1" lang="pl-PL">
                <a:solidFill>
                  <a:schemeClr val="dk1"/>
                </a:solidFill>
                <a:latin typeface="Times New Roman"/>
                <a:ea typeface="Times New Roman"/>
                <a:cs typeface="Times New Roman"/>
                <a:sym typeface="Times New Roman"/>
              </a:rPr>
              <a:t>New target {0, 1}</a:t>
            </a:r>
            <a:r>
              <a:rPr b="0" i="1" lang="pl-PL" sz="1400" u="none" cap="none" strike="noStrike">
                <a:solidFill>
                  <a:schemeClr val="dk1"/>
                </a:solidFill>
                <a:latin typeface="Times New Roman"/>
                <a:ea typeface="Times New Roman"/>
                <a:cs typeface="Times New Roman"/>
                <a:sym typeface="Times New Roman"/>
              </a:rPr>
              <a:t> = ema10 + ema20 + ema50 + ema100 + ema200 + macd + rsi + stoch + cci + bb + momentum + avg_price + range + ohlc               </a:t>
            </a:r>
            <a:r>
              <a:rPr b="0" i="0" lang="pl-PL" sz="1400" u="none" cap="none" strike="noStrike">
                <a:solidFill>
                  <a:schemeClr val="dk1"/>
                </a:solidFill>
                <a:latin typeface="Times New Roman"/>
                <a:ea typeface="Times New Roman"/>
                <a:cs typeface="Times New Roman"/>
                <a:sym typeface="Times New Roman"/>
              </a:rPr>
              <a:t>(2)</a:t>
            </a:r>
            <a:endParaRPr b="0" i="0" sz="800" u="none" cap="none" strike="noStrike">
              <a:solidFill>
                <a:schemeClr val="dk1"/>
              </a:solidFill>
              <a:latin typeface="Tiro Devanagari Sanskrit"/>
              <a:ea typeface="Tiro Devanagari Sanskrit"/>
              <a:cs typeface="Tiro Devanagari Sanskrit"/>
              <a:sym typeface="Tiro Devanagari Sanskrit"/>
            </a:endParaRPr>
          </a:p>
        </p:txBody>
      </p:sp>
      <p:graphicFrame>
        <p:nvGraphicFramePr>
          <p:cNvPr descr="cqwercqwer" id="134" name="Google Shape;134;g29593d7cd76_0_32"/>
          <p:cNvGraphicFramePr/>
          <p:nvPr/>
        </p:nvGraphicFramePr>
        <p:xfrm>
          <a:off x="5873638" y="1994101"/>
          <a:ext cx="3000000" cy="3000000"/>
        </p:xfrm>
        <a:graphic>
          <a:graphicData uri="http://schemas.openxmlformats.org/drawingml/2006/table">
            <a:tbl>
              <a:tblPr>
                <a:noFill/>
                <a:tableStyleId>{9A6B0CA8-6820-4DBA-8368-75028A1879BE}</a:tableStyleId>
              </a:tblPr>
              <a:tblGrid>
                <a:gridCol w="1907775"/>
                <a:gridCol w="1907775"/>
                <a:gridCol w="1907775"/>
              </a:tblGrid>
              <a:tr h="356100">
                <a:tc gridSpan="2">
                  <a:txBody>
                    <a:bodyPr/>
                    <a:lstStyle/>
                    <a:p>
                      <a:pPr indent="0" lvl="0" marL="0" marR="0" rtl="0" algn="l">
                        <a:lnSpc>
                          <a:spcPct val="100000"/>
                        </a:lnSpc>
                        <a:spcBef>
                          <a:spcPts val="0"/>
                        </a:spcBef>
                        <a:spcAft>
                          <a:spcPts val="0"/>
                        </a:spcAft>
                        <a:buClr>
                          <a:srgbClr val="000000"/>
                        </a:buClr>
                        <a:buSzPts val="14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a:t>
                      </a:r>
                      <a:r>
                        <a:rPr lang="pl-PL" sz="1200">
                          <a:latin typeface="Times New Roman"/>
                          <a:ea typeface="Times New Roman"/>
                          <a:cs typeface="Times New Roman"/>
                          <a:sym typeface="Times New Roman"/>
                        </a:rPr>
                        <a:t>Summary of variables</a:t>
                      </a:r>
                      <a:endParaRPr sz="1200" u="none" cap="none" strike="noStrike">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sz="1200" u="none" cap="none" strike="noStrike">
                        <a:solidFill>
                          <a:srgbClr val="3333B2"/>
                        </a:solidFill>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r>
              <a:tr h="207350">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Category</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a:latin typeface="Times New Roman"/>
                          <a:ea typeface="Times New Roman"/>
                          <a:cs typeface="Times New Roman"/>
                          <a:sym typeface="Times New Roman"/>
                        </a:rPr>
                        <a:t>Regression task</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pl-PL" sz="1200">
                          <a:latin typeface="Times New Roman"/>
                          <a:ea typeface="Times New Roman"/>
                          <a:cs typeface="Times New Roman"/>
                          <a:sym typeface="Times New Roman"/>
                        </a:rPr>
                        <a:t>Classification task</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11300">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Target</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simple return (close)</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dot"/>
                      <a:round/>
                      <a:headEnd len="sm" w="sm" type="none"/>
                      <a:tailEnd len="sm" w="sm" type="none"/>
                    </a:lnB>
                  </a:tcPr>
                </a:tc>
                <a:tc>
                  <a:txBody>
                    <a:bodyPr/>
                    <a:lstStyle/>
                    <a:p>
                      <a:pPr indent="0" lvl="0" marL="0" marR="0" rtl="0" algn="ctr">
                        <a:lnSpc>
                          <a:spcPct val="100000"/>
                        </a:lnSpc>
                        <a:spcBef>
                          <a:spcPts val="0"/>
                        </a:spcBef>
                        <a:spcAft>
                          <a:spcPts val="0"/>
                        </a:spcAft>
                        <a:buNone/>
                      </a:pPr>
                      <a:r>
                        <a:rPr lang="pl-PL" sz="1200">
                          <a:solidFill>
                            <a:schemeClr val="dk1"/>
                          </a:solidFill>
                          <a:highlight>
                            <a:srgbClr val="FFFFFF"/>
                          </a:highlight>
                          <a:latin typeface="Times New Roman"/>
                          <a:ea typeface="Times New Roman"/>
                          <a:cs typeface="Times New Roman"/>
                          <a:sym typeface="Times New Roman"/>
                        </a:rPr>
                        <a:t>new target (0, 1)</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lt1"/>
                      </a:solidFill>
                      <a:prstDash val="dot"/>
                      <a:round/>
                      <a:headEnd len="sm" w="sm" type="none"/>
                      <a:tailEnd len="sm" w="sm" type="none"/>
                    </a:lnL>
                    <a:lnR cap="flat" cmpd="sng" w="9525">
                      <a:solidFill>
                        <a:schemeClr val="lt1"/>
                      </a:solidFill>
                      <a:prstDash val="dot"/>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dot"/>
                      <a:round/>
                      <a:headEnd len="sm" w="sm" type="none"/>
                      <a:tailEnd len="sm" w="sm" type="none"/>
                    </a:lnB>
                  </a:tcPr>
                </a:tc>
              </a:tr>
              <a:tr h="1552650">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latin typeface="Times New Roman"/>
                          <a:ea typeface="Times New Roman"/>
                          <a:cs typeface="Times New Roman"/>
                          <a:sym typeface="Times New Roman"/>
                        </a:rPr>
                        <a:t>Explanatory (technical)</a:t>
                      </a:r>
                      <a:endParaRPr sz="1200" u="none" cap="none" strike="noStrike">
                        <a:latin typeface="Times New Roman"/>
                        <a:ea typeface="Times New Roman"/>
                        <a:cs typeface="Times New Roman"/>
                        <a:sym typeface="Times New Roman"/>
                      </a:endParaRPr>
                    </a:p>
                  </a:txBody>
                  <a:tcPr marT="0" marB="0" marR="0" marL="0">
                    <a:lnL cap="flat" cmpd="sng" w="9525">
                      <a:solidFill>
                        <a:schemeClr val="dk1">
                          <a:alpha val="0"/>
                        </a:schemeClr>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alpha val="0"/>
                        </a:schemeClr>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ema {10. 20. 50. 100. 200}</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macd {26. 12. 9}</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rsi {14}</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stochastic {14. 3}</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cci {20. 0.015}</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bollinger band {20. 2}</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atr {14}</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william R {14}</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adx {14}</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alpha val="0"/>
                        </a:schemeClr>
                      </a:solidFill>
                      <a:prstDash val="dot"/>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ema {10. 20. 50. 100. 200}</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macd {26. 12. 9}</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rsi {14}</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stochastic {14. 3}</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cci {20. 0.015}</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bollinger band {20. 2}</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atr {14}</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william R {14}</a:t>
                      </a:r>
                      <a:endParaRPr sz="12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adx {14}</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alpha val="0"/>
                        </a:schemeClr>
                      </a:solidFill>
                      <a:prstDash val="dot"/>
                      <a:round/>
                      <a:headEnd len="sm" w="sm" type="none"/>
                      <a:tailEnd len="sm" w="sm" type="none"/>
                    </a:lnB>
                  </a:tcPr>
                </a:tc>
              </a:tr>
              <a:tr h="206850">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Explanatory (statistical)</a:t>
                      </a:r>
                      <a:endParaRPr baseline="30000"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lnL cap="flat" cmpd="sng" w="9525">
                      <a:solidFill>
                        <a:schemeClr val="dk1">
                          <a:alpha val="0"/>
                        </a:schemeClr>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momentum. avg price. range. ohlc</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lnL cap="flat" cmpd="sng" w="9525">
                      <a:solidFill>
                        <a:schemeClr val="dk1">
                          <a:alpha val="0"/>
                        </a:schemeClr>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chemeClr val="dk1"/>
                        </a:buClr>
                        <a:buSzPts val="1100"/>
                        <a:buFont typeface="Arial"/>
                        <a:buNone/>
                      </a:pPr>
                      <a:r>
                        <a:rPr lang="pl-PL" sz="1200" u="none" cap="none" strike="noStrike">
                          <a:solidFill>
                            <a:schemeClr val="dk1"/>
                          </a:solidFill>
                          <a:highlight>
                            <a:schemeClr val="lt1"/>
                          </a:highlight>
                          <a:latin typeface="Times New Roman"/>
                          <a:ea typeface="Times New Roman"/>
                          <a:cs typeface="Times New Roman"/>
                          <a:sym typeface="Times New Roman"/>
                        </a:rPr>
                        <a:t>momentum. avg price. range. ohlc</a:t>
                      </a:r>
                      <a:endParaRPr sz="1200" u="none" cap="none" strike="noStrike">
                        <a:solidFill>
                          <a:schemeClr val="dk1"/>
                        </a:solidFill>
                        <a:highlight>
                          <a:schemeClr val="lt1"/>
                        </a:highlight>
                        <a:latin typeface="Times New Roman"/>
                        <a:ea typeface="Times New Roman"/>
                        <a:cs typeface="Times New Roman"/>
                        <a:sym typeface="Times New Roman"/>
                      </a:endParaRPr>
                    </a:p>
                  </a:txBody>
                  <a:tcPr marT="0" marB="0" marR="0" marL="0">
                    <a:lnL cap="flat" cmpd="sng" w="9525">
                      <a:solidFill>
                        <a:schemeClr val="dk1">
                          <a:alpha val="0"/>
                        </a:schemeClr>
                      </a:solidFill>
                      <a:prstDash val="dot"/>
                      <a:round/>
                      <a:headEnd len="sm" w="sm" type="none"/>
                      <a:tailEnd len="sm" w="sm" type="none"/>
                    </a:lnL>
                    <a:lnR cap="flat" cmpd="sng" w="9525">
                      <a:solidFill>
                        <a:schemeClr val="dk1">
                          <a:alpha val="0"/>
                        </a:schemeClr>
                      </a:solidFill>
                      <a:prstDash val="dot"/>
                      <a:round/>
                      <a:headEnd len="sm" w="sm" type="none"/>
                      <a:tailEnd len="sm" w="sm" type="none"/>
                    </a:lnR>
                    <a:lnT cap="flat" cmpd="sng" w="9525">
                      <a:solidFill>
                        <a:schemeClr val="dk1">
                          <a:alpha val="0"/>
                        </a:schemeClr>
                      </a:solidFill>
                      <a:prstDash val="dot"/>
                      <a:round/>
                      <a:headEnd len="sm" w="sm" type="none"/>
                      <a:tailEnd len="sm" w="sm" type="none"/>
                    </a:lnT>
                    <a:lnB cap="flat" cmpd="sng" w="9525">
                      <a:solidFill>
                        <a:schemeClr val="dk1"/>
                      </a:solidFill>
                      <a:prstDash val="solid"/>
                      <a:round/>
                      <a:headEnd len="sm" w="sm" type="none"/>
                      <a:tailEnd len="sm" w="sm" type="none"/>
                    </a:lnB>
                  </a:tcPr>
                </a:tc>
              </a:tr>
              <a:tr h="311300">
                <a:tc gridSpan="2">
                  <a:txBody>
                    <a:bodyPr/>
                    <a:lstStyle/>
                    <a:p>
                      <a:pPr indent="0" lvl="0" marL="0" marR="0" rtl="0" algn="l">
                        <a:lnSpc>
                          <a:spcPct val="100000"/>
                        </a:lnSpc>
                        <a:spcBef>
                          <a:spcPts val="0"/>
                        </a:spcBef>
                        <a:spcAft>
                          <a:spcPts val="0"/>
                        </a:spcAft>
                        <a:buClr>
                          <a:srgbClr val="000000"/>
                        </a:buClr>
                        <a:buSzPts val="1400"/>
                        <a:buFont typeface="Arial"/>
                        <a:buNone/>
                      </a:pPr>
                      <a:r>
                        <a:rPr i="1" lang="pl-PL" sz="1200" u="none" cap="none" strike="noStrike">
                          <a:solidFill>
                            <a:schemeClr val="dk1"/>
                          </a:solidFill>
                          <a:latin typeface="Times New Roman"/>
                          <a:ea typeface="Times New Roman"/>
                          <a:cs typeface="Times New Roman"/>
                          <a:sym typeface="Times New Roman"/>
                        </a:rPr>
                        <a:t>Note</a:t>
                      </a:r>
                      <a:r>
                        <a:rPr lang="pl-PL" sz="1200" u="none" cap="none" strike="noStrike">
                          <a:solidFill>
                            <a:schemeClr val="dk1"/>
                          </a:solidFill>
                          <a:latin typeface="Times New Roman"/>
                          <a:ea typeface="Times New Roman"/>
                          <a:cs typeface="Times New Roman"/>
                          <a:sym typeface="Times New Roman"/>
                        </a:rPr>
                        <a:t>: </a:t>
                      </a:r>
                      <a:r>
                        <a:rPr lang="pl-PL" sz="1000" u="none" cap="none" strike="noStrike">
                          <a:solidFill>
                            <a:schemeClr val="dk1"/>
                          </a:solidFill>
                          <a:latin typeface="Times New Roman"/>
                          <a:ea typeface="Times New Roman"/>
                          <a:cs typeface="Times New Roman"/>
                          <a:sym typeface="Times New Roman"/>
                        </a:rPr>
                        <a:t>technical indicator was calculated using own functions and pandas ta library with default settings</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a:txBody>
                    <a:bodyPr/>
                    <a:lstStyle/>
                    <a:p>
                      <a:pPr indent="0" lvl="0" marL="0" marR="0" rtl="0" algn="l">
                        <a:lnSpc>
                          <a:spcPct val="100000"/>
                        </a:lnSpc>
                        <a:spcBef>
                          <a:spcPts val="0"/>
                        </a:spcBef>
                        <a:spcAft>
                          <a:spcPts val="0"/>
                        </a:spcAft>
                        <a:buNone/>
                      </a:pPr>
                      <a:r>
                        <a:t/>
                      </a:r>
                      <a:endParaRPr i="1" sz="12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98df8c7897_0_9"/>
          <p:cNvSpPr txBox="1"/>
          <p:nvPr/>
        </p:nvSpPr>
        <p:spPr>
          <a:xfrm>
            <a:off x="543801" y="1258200"/>
            <a:ext cx="10912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latin typeface="Tiro Devanagari Sanskrit"/>
              <a:ea typeface="Tiro Devanagari Sanskrit"/>
              <a:cs typeface="Tiro Devanagari Sanskrit"/>
              <a:sym typeface="Tiro Devanagari Sanskrit"/>
            </a:endParaRPr>
          </a:p>
        </p:txBody>
      </p:sp>
      <p:sp>
        <p:nvSpPr>
          <p:cNvPr id="140" name="Google Shape;140;g298df8c7897_0_9"/>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Data description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graphicFrame>
        <p:nvGraphicFramePr>
          <p:cNvPr descr="cqwercqwer" id="141" name="Google Shape;141;g298df8c7897_0_9"/>
          <p:cNvGraphicFramePr/>
          <p:nvPr/>
        </p:nvGraphicFramePr>
        <p:xfrm>
          <a:off x="612388" y="522850"/>
          <a:ext cx="3000000" cy="3000000"/>
        </p:xfrm>
        <a:graphic>
          <a:graphicData uri="http://schemas.openxmlformats.org/drawingml/2006/table">
            <a:tbl>
              <a:tblPr>
                <a:noFill/>
                <a:tableStyleId>{9A6B0CA8-6820-4DBA-8368-75028A1879BE}</a:tableStyleId>
              </a:tblPr>
              <a:tblGrid>
                <a:gridCol w="2201125"/>
                <a:gridCol w="1980350"/>
                <a:gridCol w="6773350"/>
              </a:tblGrid>
              <a:tr h="349875">
                <a:tc gridSpan="3">
                  <a:txBody>
                    <a:bodyPr/>
                    <a:lstStyle/>
                    <a:p>
                      <a:pPr indent="0" lvl="0" marL="0" marR="0" rtl="0" algn="l">
                        <a:lnSpc>
                          <a:spcPct val="100000"/>
                        </a:lnSpc>
                        <a:spcBef>
                          <a:spcPts val="0"/>
                        </a:spcBef>
                        <a:spcAft>
                          <a:spcPts val="0"/>
                        </a:spcAft>
                        <a:buClr>
                          <a:srgbClr val="000000"/>
                        </a:buClr>
                        <a:buSzPts val="14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Technical and statistical indicators formula</a:t>
                      </a:r>
                      <a:endParaRPr sz="1200" u="none" cap="none" strike="noStrike">
                        <a:latin typeface="Times New Roman"/>
                        <a:ea typeface="Times New Roman"/>
                        <a:cs typeface="Times New Roman"/>
                        <a:sym typeface="Times New Roman"/>
                      </a:endParaRPr>
                    </a:p>
                  </a:txBody>
                  <a:tcPr marT="0" marB="0" marR="0" marL="0"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tcPr>
                </a:tc>
                <a:tc hMerge="1"/>
                <a:tc hMerge="1"/>
              </a:tr>
              <a:tr h="223575">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Category</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Variable</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pl-PL" sz="1200" u="none" cap="none" strike="noStrike">
                          <a:latin typeface="Times New Roman"/>
                          <a:ea typeface="Times New Roman"/>
                          <a:cs typeface="Times New Roman"/>
                          <a:sym typeface="Times New Roman"/>
                        </a:rPr>
                        <a:t>Equation</a:t>
                      </a:r>
                      <a:endParaRPr b="1"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9875">
                <a:tc rowSpan="9">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Technical indicator</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EMA</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MACD</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RSI</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4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STOCH</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CCI</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BB</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ATR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William R</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ADX</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rowSpan="4">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Statistical indicator</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Momentum</a:t>
                      </a:r>
                      <a:endParaRPr sz="1200" u="none" cap="none" strike="noStrike">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i="1" lang="pl-PL" sz="1100" u="none" cap="none" strike="noStrike">
                          <a:solidFill>
                            <a:schemeClr val="dk1"/>
                          </a:solidFill>
                          <a:latin typeface="Tiro Devanagari Sanskrit"/>
                          <a:ea typeface="Tiro Devanagari Sanskrit"/>
                          <a:cs typeface="Tiro Devanagari Sanskrit"/>
                          <a:sym typeface="Tiro Devanagari Sanskrit"/>
                        </a:rPr>
                        <a:t>momentum=O-C</a:t>
                      </a:r>
                      <a:endParaRPr i="1" sz="1100" u="none" cap="none" strike="noStrike"/>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Average Price</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i="1" lang="pl-PL" sz="1100" u="none" cap="none" strike="noStrike">
                          <a:solidFill>
                            <a:schemeClr val="dk1"/>
                          </a:solidFill>
                          <a:latin typeface="Tiro Devanagari Sanskrit"/>
                          <a:ea typeface="Tiro Devanagari Sanskrit"/>
                          <a:cs typeface="Tiro Devanagari Sanskrit"/>
                          <a:sym typeface="Tiro Devanagari Sanskrit"/>
                        </a:rPr>
                        <a:t>avg_price=(L+H)/2</a:t>
                      </a:r>
                      <a:endParaRPr i="1" sz="11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49875">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Range</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i="1" lang="pl-PL" sz="1100" u="none" cap="none" strike="noStrike">
                          <a:solidFill>
                            <a:schemeClr val="dk1"/>
                          </a:solidFill>
                          <a:latin typeface="Tiro Devanagari Sanskrit"/>
                          <a:ea typeface="Tiro Devanagari Sanskrit"/>
                          <a:cs typeface="Tiro Devanagari Sanskrit"/>
                          <a:sym typeface="Tiro Devanagari Sanskrit"/>
                        </a:rPr>
                        <a:t>range=H-L</a:t>
                      </a:r>
                      <a:endParaRPr i="1" sz="11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165300">
                <a:tc vMerge="1"/>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solidFill>
                            <a:schemeClr val="dk1"/>
                          </a:solidFill>
                          <a:highlight>
                            <a:srgbClr val="FFFFFF"/>
                          </a:highlight>
                          <a:latin typeface="Times New Roman"/>
                          <a:ea typeface="Times New Roman"/>
                          <a:cs typeface="Times New Roman"/>
                          <a:sym typeface="Times New Roman"/>
                        </a:rPr>
                        <a:t>OHLC</a:t>
                      </a:r>
                      <a:endParaRPr sz="12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100"/>
                        <a:buFont typeface="Arial"/>
                        <a:buNone/>
                      </a:pPr>
                      <a:r>
                        <a:rPr i="1" lang="pl-PL" sz="1100" u="none" cap="none" strike="noStrike">
                          <a:solidFill>
                            <a:schemeClr val="dk1"/>
                          </a:solidFill>
                          <a:latin typeface="Tiro Devanagari Sanskrit"/>
                          <a:ea typeface="Tiro Devanagari Sanskrit"/>
                          <a:cs typeface="Tiro Devanagari Sanskrit"/>
                          <a:sym typeface="Tiro Devanagari Sanskrit"/>
                        </a:rPr>
                        <a:t>ohlc=(H+L+C+O)/4</a:t>
                      </a:r>
                      <a:endParaRPr i="1" sz="1100" u="none" cap="none" strike="noStrike">
                        <a:solidFill>
                          <a:schemeClr val="dk1"/>
                        </a:solidFill>
                        <a:highlight>
                          <a:srgbClr val="FFFFFF"/>
                        </a:highlight>
                        <a:latin typeface="Times New Roman"/>
                        <a:ea typeface="Times New Roman"/>
                        <a:cs typeface="Times New Roman"/>
                        <a:sym typeface="Times New Roman"/>
                      </a:endParaRPr>
                    </a:p>
                  </a:txBody>
                  <a:tcPr marT="0" marB="0" marR="0" marL="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349875">
                <a:tc gridSpan="3">
                  <a:txBody>
                    <a:bodyPr/>
                    <a:lstStyle/>
                    <a:p>
                      <a:pPr indent="0" lvl="0" marL="0" marR="0" rtl="0" algn="l">
                        <a:lnSpc>
                          <a:spcPct val="100000"/>
                        </a:lnSpc>
                        <a:spcBef>
                          <a:spcPts val="0"/>
                        </a:spcBef>
                        <a:spcAft>
                          <a:spcPts val="0"/>
                        </a:spcAft>
                        <a:buClr>
                          <a:srgbClr val="000000"/>
                        </a:buClr>
                        <a:buSzPts val="1400"/>
                        <a:buFont typeface="Arial"/>
                        <a:buNone/>
                      </a:pPr>
                      <a:r>
                        <a:rPr i="1" lang="pl-PL" sz="1200" u="none" cap="none" strike="noStrike">
                          <a:solidFill>
                            <a:schemeClr val="dk1"/>
                          </a:solidFill>
                          <a:latin typeface="Times New Roman"/>
                          <a:ea typeface="Times New Roman"/>
                          <a:cs typeface="Times New Roman"/>
                          <a:sym typeface="Times New Roman"/>
                        </a:rPr>
                        <a:t>Note</a:t>
                      </a:r>
                      <a:r>
                        <a:rPr i="1" lang="pl-PL" sz="1000" u="none" cap="none" strike="noStrike">
                          <a:solidFill>
                            <a:schemeClr val="dk1"/>
                          </a:solidFill>
                          <a:latin typeface="Times New Roman"/>
                          <a:ea typeface="Times New Roman"/>
                          <a:cs typeface="Times New Roman"/>
                          <a:sym typeface="Times New Roman"/>
                        </a:rPr>
                        <a:t>: </a:t>
                      </a:r>
                      <a:r>
                        <a:rPr lang="pl-PL" sz="1000" u="none" cap="none" strike="noStrike">
                          <a:solidFill>
                            <a:schemeClr val="dk1"/>
                          </a:solidFill>
                          <a:latin typeface="Times New Roman"/>
                          <a:ea typeface="Times New Roman"/>
                          <a:cs typeface="Times New Roman"/>
                          <a:sym typeface="Times New Roman"/>
                        </a:rPr>
                        <a:t>explanatory variables are selected based on multiple research article. But mainly focused on following articles “</a:t>
                      </a:r>
                      <a:r>
                        <a:rPr b="1" lang="pl-PL" sz="1000" u="none" cap="none" strike="noStrike">
                          <a:solidFill>
                            <a:schemeClr val="dk1"/>
                          </a:solidFill>
                          <a:latin typeface="Times New Roman"/>
                          <a:ea typeface="Times New Roman"/>
                          <a:cs typeface="Times New Roman"/>
                          <a:sym typeface="Times New Roman"/>
                        </a:rPr>
                        <a:t>Algorithmic</a:t>
                      </a:r>
                      <a:r>
                        <a:rPr lang="pl-PL" sz="1000" u="none" cap="none" strike="noStrike">
                          <a:solidFill>
                            <a:schemeClr val="dk1"/>
                          </a:solidFill>
                          <a:latin typeface="Times New Roman"/>
                          <a:ea typeface="Times New Roman"/>
                          <a:cs typeface="Times New Roman"/>
                          <a:sym typeface="Times New Roman"/>
                        </a:rPr>
                        <a:t> </a:t>
                      </a:r>
                      <a:r>
                        <a:rPr b="1" lang="pl-PL" sz="1000" u="none" cap="none" strike="noStrike">
                          <a:solidFill>
                            <a:schemeClr val="dk1"/>
                          </a:solidFill>
                          <a:latin typeface="Times New Roman"/>
                          <a:ea typeface="Times New Roman"/>
                          <a:cs typeface="Times New Roman"/>
                          <a:sym typeface="Times New Roman"/>
                        </a:rPr>
                        <a:t>financial trading with deep convolutional neural network</a:t>
                      </a:r>
                      <a:r>
                        <a:rPr lang="pl-PL" sz="1000" u="none" cap="none" strike="noStrike">
                          <a:solidFill>
                            <a:schemeClr val="dk1"/>
                          </a:solidFill>
                          <a:latin typeface="Times New Roman"/>
                          <a:ea typeface="Times New Roman"/>
                          <a:cs typeface="Times New Roman"/>
                          <a:sym typeface="Times New Roman"/>
                        </a:rPr>
                        <a:t>” by Omer Berat Sezer. 2018. “</a:t>
                      </a:r>
                      <a:r>
                        <a:rPr b="1" lang="pl-PL" sz="1000" u="none" cap="none" strike="noStrike">
                          <a:solidFill>
                            <a:schemeClr val="dk1"/>
                          </a:solidFill>
                          <a:latin typeface="Times New Roman"/>
                          <a:ea typeface="Times New Roman"/>
                          <a:cs typeface="Times New Roman"/>
                          <a:sym typeface="Times New Roman"/>
                        </a:rPr>
                        <a:t>Application of machine learning in quantitative investment strategies on global stock market</a:t>
                      </a:r>
                      <a:r>
                        <a:rPr lang="pl-PL" sz="1000" u="none" cap="none" strike="noStrike">
                          <a:solidFill>
                            <a:schemeClr val="dk1"/>
                          </a:solidFill>
                          <a:latin typeface="Times New Roman"/>
                          <a:ea typeface="Times New Roman"/>
                          <a:cs typeface="Times New Roman"/>
                          <a:sym typeface="Times New Roman"/>
                        </a:rPr>
                        <a:t>” by Jan Grudniewicz. Robert ślepaczuk. 2021. “</a:t>
                      </a:r>
                      <a:r>
                        <a:rPr b="1" lang="pl-PL" sz="1000" u="none" cap="none" strike="noStrike">
                          <a:solidFill>
                            <a:schemeClr val="dk1"/>
                          </a:solidFill>
                          <a:latin typeface="Times New Roman"/>
                          <a:ea typeface="Times New Roman"/>
                          <a:cs typeface="Times New Roman"/>
                          <a:sym typeface="Times New Roman"/>
                        </a:rPr>
                        <a:t>An ensemble Architecture Incorporating Machine Learning Models and Genetic Algorithm Optimization for Forex Trading</a:t>
                      </a:r>
                      <a:r>
                        <a:rPr lang="pl-PL" sz="1000" u="none" cap="none" strike="noStrike">
                          <a:solidFill>
                            <a:schemeClr val="dk1"/>
                          </a:solidFill>
                          <a:latin typeface="Times New Roman"/>
                          <a:ea typeface="Times New Roman"/>
                          <a:cs typeface="Times New Roman"/>
                          <a:sym typeface="Times New Roman"/>
                        </a:rPr>
                        <a:t>” by Leonard Kin yung Loh. 2022</a:t>
                      </a:r>
                      <a:endParaRPr sz="1000" u="none" cap="none" strike="noStrike">
                        <a:solidFill>
                          <a:schemeClr val="dk1"/>
                        </a:solidFill>
                        <a:latin typeface="Times New Roman"/>
                        <a:ea typeface="Times New Roman"/>
                        <a:cs typeface="Times New Roman"/>
                        <a:sym typeface="Times New Roman"/>
                      </a:endParaRPr>
                    </a:p>
                  </a:txBody>
                  <a:tcPr marT="0" marB="0" marR="0" marL="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bl>
          </a:graphicData>
        </a:graphic>
      </p:graphicFrame>
      <p:pic>
        <p:nvPicPr>
          <p:cNvPr id="142" name="Google Shape;142;g298df8c7897_0_9"/>
          <p:cNvPicPr preferRelativeResize="0"/>
          <p:nvPr/>
        </p:nvPicPr>
        <p:blipFill rotWithShape="1">
          <a:blip r:embed="rId3">
            <a:alphaModFix/>
          </a:blip>
          <a:srcRect b="0" l="0" r="0" t="0"/>
          <a:stretch/>
        </p:blipFill>
        <p:spPr>
          <a:xfrm>
            <a:off x="6957688" y="1796163"/>
            <a:ext cx="2080939" cy="288000"/>
          </a:xfrm>
          <a:prstGeom prst="rect">
            <a:avLst/>
          </a:prstGeom>
          <a:noFill/>
          <a:ln>
            <a:noFill/>
          </a:ln>
        </p:spPr>
      </p:pic>
      <p:pic>
        <p:nvPicPr>
          <p:cNvPr id="143" name="Google Shape;143;g298df8c7897_0_9"/>
          <p:cNvPicPr preferRelativeResize="0"/>
          <p:nvPr/>
        </p:nvPicPr>
        <p:blipFill rotWithShape="1">
          <a:blip r:embed="rId4">
            <a:alphaModFix/>
          </a:blip>
          <a:srcRect b="0" l="0" r="0" t="0"/>
          <a:stretch/>
        </p:blipFill>
        <p:spPr>
          <a:xfrm>
            <a:off x="6993263" y="3912125"/>
            <a:ext cx="2055600" cy="216000"/>
          </a:xfrm>
          <a:prstGeom prst="rect">
            <a:avLst/>
          </a:prstGeom>
          <a:noFill/>
          <a:ln>
            <a:noFill/>
          </a:ln>
        </p:spPr>
      </p:pic>
      <p:pic>
        <p:nvPicPr>
          <p:cNvPr id="144" name="Google Shape;144;g298df8c7897_0_9"/>
          <p:cNvPicPr preferRelativeResize="0"/>
          <p:nvPr/>
        </p:nvPicPr>
        <p:blipFill rotWithShape="1">
          <a:blip r:embed="rId5">
            <a:alphaModFix/>
          </a:blip>
          <a:srcRect b="0" l="0" r="0" t="0"/>
          <a:stretch/>
        </p:blipFill>
        <p:spPr>
          <a:xfrm>
            <a:off x="6694800" y="1170600"/>
            <a:ext cx="2768400" cy="252000"/>
          </a:xfrm>
          <a:prstGeom prst="rect">
            <a:avLst/>
          </a:prstGeom>
          <a:noFill/>
          <a:ln>
            <a:noFill/>
          </a:ln>
        </p:spPr>
      </p:pic>
      <p:pic>
        <p:nvPicPr>
          <p:cNvPr id="145" name="Google Shape;145;g298df8c7897_0_9"/>
          <p:cNvPicPr preferRelativeResize="0"/>
          <p:nvPr/>
        </p:nvPicPr>
        <p:blipFill rotWithShape="1">
          <a:blip r:embed="rId6">
            <a:alphaModFix/>
          </a:blip>
          <a:srcRect b="0" l="0" r="0" t="0"/>
          <a:stretch/>
        </p:blipFill>
        <p:spPr>
          <a:xfrm>
            <a:off x="6888488" y="2500863"/>
            <a:ext cx="2433600" cy="468000"/>
          </a:xfrm>
          <a:prstGeom prst="rect">
            <a:avLst/>
          </a:prstGeom>
          <a:noFill/>
          <a:ln>
            <a:noFill/>
          </a:ln>
        </p:spPr>
      </p:pic>
      <p:pic>
        <p:nvPicPr>
          <p:cNvPr id="146" name="Google Shape;146;g298df8c7897_0_9"/>
          <p:cNvPicPr preferRelativeResize="0"/>
          <p:nvPr/>
        </p:nvPicPr>
        <p:blipFill rotWithShape="1">
          <a:blip r:embed="rId7">
            <a:alphaModFix/>
          </a:blip>
          <a:srcRect b="0" l="0" r="0" t="0"/>
          <a:stretch/>
        </p:blipFill>
        <p:spPr>
          <a:xfrm>
            <a:off x="5509225" y="1499288"/>
            <a:ext cx="2685600" cy="144000"/>
          </a:xfrm>
          <a:prstGeom prst="rect">
            <a:avLst/>
          </a:prstGeom>
          <a:noFill/>
          <a:ln>
            <a:noFill/>
          </a:ln>
        </p:spPr>
      </p:pic>
      <p:pic>
        <p:nvPicPr>
          <p:cNvPr id="147" name="Google Shape;147;g298df8c7897_0_9"/>
          <p:cNvPicPr preferRelativeResize="0"/>
          <p:nvPr/>
        </p:nvPicPr>
        <p:blipFill rotWithShape="1">
          <a:blip r:embed="rId8">
            <a:alphaModFix/>
          </a:blip>
          <a:srcRect b="0" l="0" r="0" t="0"/>
          <a:stretch/>
        </p:blipFill>
        <p:spPr>
          <a:xfrm>
            <a:off x="8336313" y="1513800"/>
            <a:ext cx="2462400" cy="144000"/>
          </a:xfrm>
          <a:prstGeom prst="rect">
            <a:avLst/>
          </a:prstGeom>
          <a:noFill/>
          <a:ln>
            <a:noFill/>
          </a:ln>
        </p:spPr>
      </p:pic>
      <p:pic>
        <p:nvPicPr>
          <p:cNvPr id="148" name="Google Shape;148;g298df8c7897_0_9"/>
          <p:cNvPicPr preferRelativeResize="0"/>
          <p:nvPr/>
        </p:nvPicPr>
        <p:blipFill rotWithShape="1">
          <a:blip r:embed="rId9">
            <a:alphaModFix/>
          </a:blip>
          <a:srcRect b="65403" l="0" r="0" t="0"/>
          <a:stretch/>
        </p:blipFill>
        <p:spPr>
          <a:xfrm>
            <a:off x="5372238" y="4278630"/>
            <a:ext cx="2162175" cy="245926"/>
          </a:xfrm>
          <a:prstGeom prst="rect">
            <a:avLst/>
          </a:prstGeom>
          <a:noFill/>
          <a:ln>
            <a:noFill/>
          </a:ln>
        </p:spPr>
      </p:pic>
      <p:pic>
        <p:nvPicPr>
          <p:cNvPr id="149" name="Google Shape;149;g298df8c7897_0_9"/>
          <p:cNvPicPr preferRelativeResize="0"/>
          <p:nvPr/>
        </p:nvPicPr>
        <p:blipFill rotWithShape="1">
          <a:blip r:embed="rId10">
            <a:alphaModFix/>
          </a:blip>
          <a:srcRect b="48051" l="0" r="0" t="0"/>
          <a:stretch/>
        </p:blipFill>
        <p:spPr>
          <a:xfrm>
            <a:off x="6868800" y="2189091"/>
            <a:ext cx="1008975" cy="293100"/>
          </a:xfrm>
          <a:prstGeom prst="rect">
            <a:avLst/>
          </a:prstGeom>
          <a:noFill/>
          <a:ln>
            <a:noFill/>
          </a:ln>
        </p:spPr>
      </p:pic>
      <p:pic>
        <p:nvPicPr>
          <p:cNvPr id="150" name="Google Shape;150;g298df8c7897_0_9"/>
          <p:cNvPicPr preferRelativeResize="0"/>
          <p:nvPr/>
        </p:nvPicPr>
        <p:blipFill rotWithShape="1">
          <a:blip r:embed="rId11">
            <a:alphaModFix/>
          </a:blip>
          <a:srcRect b="0" l="0" r="0" t="0"/>
          <a:stretch/>
        </p:blipFill>
        <p:spPr>
          <a:xfrm>
            <a:off x="7120350" y="3147000"/>
            <a:ext cx="1695600" cy="158400"/>
          </a:xfrm>
          <a:prstGeom prst="rect">
            <a:avLst/>
          </a:prstGeom>
          <a:noFill/>
          <a:ln>
            <a:noFill/>
          </a:ln>
        </p:spPr>
      </p:pic>
      <p:pic>
        <p:nvPicPr>
          <p:cNvPr id="151" name="Google Shape;151;g298df8c7897_0_9"/>
          <p:cNvPicPr preferRelativeResize="0"/>
          <p:nvPr/>
        </p:nvPicPr>
        <p:blipFill rotWithShape="1">
          <a:blip r:embed="rId12">
            <a:alphaModFix/>
          </a:blip>
          <a:srcRect b="0" l="0" r="0" t="0"/>
          <a:stretch/>
        </p:blipFill>
        <p:spPr>
          <a:xfrm>
            <a:off x="6693225" y="3468200"/>
            <a:ext cx="2617200" cy="234000"/>
          </a:xfrm>
          <a:prstGeom prst="rect">
            <a:avLst/>
          </a:prstGeom>
          <a:noFill/>
          <a:ln>
            <a:noFill/>
          </a:ln>
        </p:spPr>
      </p:pic>
      <p:pic>
        <p:nvPicPr>
          <p:cNvPr id="152" name="Google Shape;152;g298df8c7897_0_9"/>
          <p:cNvPicPr preferRelativeResize="0"/>
          <p:nvPr/>
        </p:nvPicPr>
        <p:blipFill rotWithShape="1">
          <a:blip r:embed="rId10">
            <a:alphaModFix/>
          </a:blip>
          <a:srcRect b="0" l="0" r="0" t="48050"/>
          <a:stretch/>
        </p:blipFill>
        <p:spPr>
          <a:xfrm>
            <a:off x="8183925" y="2144491"/>
            <a:ext cx="1008975" cy="293100"/>
          </a:xfrm>
          <a:prstGeom prst="rect">
            <a:avLst/>
          </a:prstGeom>
          <a:noFill/>
          <a:ln>
            <a:noFill/>
          </a:ln>
        </p:spPr>
      </p:pic>
      <p:pic>
        <p:nvPicPr>
          <p:cNvPr id="153" name="Google Shape;153;g298df8c7897_0_9"/>
          <p:cNvPicPr preferRelativeResize="0"/>
          <p:nvPr/>
        </p:nvPicPr>
        <p:blipFill rotWithShape="1">
          <a:blip r:embed="rId9">
            <a:alphaModFix/>
          </a:blip>
          <a:srcRect b="32152" l="0" r="25272" t="34927"/>
          <a:stretch/>
        </p:blipFill>
        <p:spPr>
          <a:xfrm>
            <a:off x="7120350" y="4278625"/>
            <a:ext cx="1615700" cy="234000"/>
          </a:xfrm>
          <a:prstGeom prst="rect">
            <a:avLst/>
          </a:prstGeom>
          <a:noFill/>
          <a:ln>
            <a:noFill/>
          </a:ln>
        </p:spPr>
      </p:pic>
      <p:pic>
        <p:nvPicPr>
          <p:cNvPr id="154" name="Google Shape;154;g298df8c7897_0_9"/>
          <p:cNvPicPr preferRelativeResize="0"/>
          <p:nvPr/>
        </p:nvPicPr>
        <p:blipFill rotWithShape="1">
          <a:blip r:embed="rId9">
            <a:alphaModFix/>
          </a:blip>
          <a:srcRect b="0" l="0" r="0" t="66688"/>
          <a:stretch/>
        </p:blipFill>
        <p:spPr>
          <a:xfrm>
            <a:off x="9028175" y="4265147"/>
            <a:ext cx="2245550" cy="245925"/>
          </a:xfrm>
          <a:prstGeom prst="rect">
            <a:avLst/>
          </a:prstGeom>
          <a:noFill/>
          <a:ln>
            <a:noFill/>
          </a:ln>
        </p:spPr>
      </p:pic>
      <p:sp>
        <p:nvSpPr>
          <p:cNvPr id="155" name="Google Shape;155;g298df8c7897_0_9"/>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56" name="Google Shape;156;g298df8c7897_0_9"/>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97913eb914_0_5"/>
          <p:cNvSpPr txBox="1"/>
          <p:nvPr/>
        </p:nvSpPr>
        <p:spPr>
          <a:xfrm rot="-5398564">
            <a:off x="297527" y="3067627"/>
            <a:ext cx="71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chemeClr val="dk1"/>
                </a:solidFill>
                <a:latin typeface="Tiro Devanagari Sanskrit"/>
                <a:ea typeface="Tiro Devanagari Sanskrit"/>
                <a:cs typeface="Tiro Devanagari Sanskrit"/>
                <a:sym typeface="Tiro Devanagari Sanskrit"/>
              </a:rPr>
              <a:t>EURUSD</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162" name="Google Shape;162;g297913eb914_0_5"/>
          <p:cNvSpPr txBox="1"/>
          <p:nvPr/>
        </p:nvSpPr>
        <p:spPr>
          <a:xfrm rot="-5398564">
            <a:off x="297527" y="4672652"/>
            <a:ext cx="718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pl-PL" sz="1000" u="none" cap="none" strike="noStrike">
                <a:solidFill>
                  <a:schemeClr val="dk1"/>
                </a:solidFill>
                <a:latin typeface="Tiro Devanagari Sanskrit"/>
                <a:ea typeface="Tiro Devanagari Sanskrit"/>
                <a:cs typeface="Tiro Devanagari Sanskrit"/>
                <a:sym typeface="Tiro Devanagari Sanskrit"/>
              </a:rPr>
              <a:t>GBPUSD</a:t>
            </a:r>
            <a:endParaRPr b="0" i="0" sz="1000" u="none" cap="none" strike="noStrike">
              <a:solidFill>
                <a:schemeClr val="dk1"/>
              </a:solidFill>
              <a:latin typeface="Tiro Devanagari Sanskrit"/>
              <a:ea typeface="Tiro Devanagari Sanskrit"/>
              <a:cs typeface="Tiro Devanagari Sanskrit"/>
              <a:sym typeface="Tiro Devanagari Sanskrit"/>
            </a:endParaRPr>
          </a:p>
        </p:txBody>
      </p:sp>
      <p:sp>
        <p:nvSpPr>
          <p:cNvPr id="163" name="Google Shape;163;g297913eb914_0_5"/>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Data description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pic>
        <p:nvPicPr>
          <p:cNvPr id="164" name="Google Shape;164;g297913eb914_0_5"/>
          <p:cNvPicPr preferRelativeResize="0"/>
          <p:nvPr/>
        </p:nvPicPr>
        <p:blipFill rotWithShape="1">
          <a:blip r:embed="rId3">
            <a:alphaModFix/>
          </a:blip>
          <a:srcRect b="0" l="0" r="0" t="0"/>
          <a:stretch/>
        </p:blipFill>
        <p:spPr>
          <a:xfrm>
            <a:off x="856143" y="2405942"/>
            <a:ext cx="10767277" cy="1692000"/>
          </a:xfrm>
          <a:prstGeom prst="rect">
            <a:avLst/>
          </a:prstGeom>
          <a:noFill/>
          <a:ln>
            <a:noFill/>
          </a:ln>
        </p:spPr>
      </p:pic>
      <p:pic>
        <p:nvPicPr>
          <p:cNvPr id="165" name="Google Shape;165;g297913eb914_0_5"/>
          <p:cNvPicPr preferRelativeResize="0"/>
          <p:nvPr/>
        </p:nvPicPr>
        <p:blipFill rotWithShape="1">
          <a:blip r:embed="rId4">
            <a:alphaModFix/>
          </a:blip>
          <a:srcRect b="0" l="0" r="0" t="0"/>
          <a:stretch/>
        </p:blipFill>
        <p:spPr>
          <a:xfrm>
            <a:off x="816276" y="4162723"/>
            <a:ext cx="10767277" cy="1692000"/>
          </a:xfrm>
          <a:prstGeom prst="rect">
            <a:avLst/>
          </a:prstGeom>
          <a:noFill/>
          <a:ln>
            <a:noFill/>
          </a:ln>
        </p:spPr>
      </p:pic>
      <p:sp>
        <p:nvSpPr>
          <p:cNvPr id="166" name="Google Shape;166;g297913eb914_0_5"/>
          <p:cNvSpPr txBox="1"/>
          <p:nvPr/>
        </p:nvSpPr>
        <p:spPr>
          <a:xfrm>
            <a:off x="492347" y="2056615"/>
            <a:ext cx="6458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rgbClr val="3333B2"/>
                </a:solidFill>
                <a:latin typeface="Times New Roman"/>
                <a:ea typeface="Times New Roman"/>
                <a:cs typeface="Times New Roman"/>
                <a:sym typeface="Times New Roman"/>
              </a:rPr>
              <a:t>Figure:</a:t>
            </a:r>
            <a:r>
              <a:rPr b="0" i="0" lang="pl-PL" sz="1200" u="none" cap="none" strike="noStrike">
                <a:solidFill>
                  <a:schemeClr val="dk1"/>
                </a:solidFill>
                <a:latin typeface="Times New Roman"/>
                <a:ea typeface="Times New Roman"/>
                <a:cs typeface="Times New Roman"/>
                <a:sym typeface="Times New Roman"/>
              </a:rPr>
              <a:t> Close price dynamic. return dynamic. return histogram</a:t>
            </a:r>
            <a:endParaRPr b="0" i="0" sz="1200" u="none" cap="none" strike="noStrike">
              <a:solidFill>
                <a:schemeClr val="dk1"/>
              </a:solidFill>
              <a:latin typeface="Times New Roman"/>
              <a:ea typeface="Times New Roman"/>
              <a:cs typeface="Times New Roman"/>
              <a:sym typeface="Times New Roman"/>
            </a:endParaRPr>
          </a:p>
        </p:txBody>
      </p:sp>
      <p:sp>
        <p:nvSpPr>
          <p:cNvPr id="167" name="Google Shape;167;g297913eb914_0_5"/>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68" name="Google Shape;168;g297913eb914_0_5"/>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169" name="Google Shape;169;g297913eb914_0_5"/>
          <p:cNvSpPr txBox="1"/>
          <p:nvPr/>
        </p:nvSpPr>
        <p:spPr>
          <a:xfrm>
            <a:off x="487127" y="548742"/>
            <a:ext cx="4694473" cy="133321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1" i="0" lang="pl-PL" sz="1400" u="none" cap="none" strike="noStrike">
                <a:solidFill>
                  <a:srgbClr val="002060"/>
                </a:solidFill>
                <a:latin typeface="Tiro Devanagari Sanskrit"/>
                <a:ea typeface="Tiro Devanagari Sanskrit"/>
                <a:cs typeface="Tiro Devanagari Sanskrit"/>
                <a:sym typeface="Tiro Devanagari Sanskrit"/>
              </a:rPr>
              <a:t>3 big economic recession:</a:t>
            </a:r>
            <a:endParaRPr b="1" i="0" sz="1400" u="none" cap="none" strike="noStrike">
              <a:solidFill>
                <a:srgbClr val="002060"/>
              </a:solidFill>
              <a:latin typeface="Tiro Devanagari Sanskrit"/>
              <a:ea typeface="Tiro Devanagari Sanskrit"/>
              <a:cs typeface="Tiro Devanagari Sanskrit"/>
              <a:sym typeface="Tiro Devanagari Sanskrit"/>
            </a:endParaRPr>
          </a:p>
          <a:p>
            <a:pPr indent="-171450" lvl="0" marL="171450" marR="0" rtl="0" algn="l">
              <a:lnSpc>
                <a:spcPct val="141666"/>
              </a:lnSpc>
              <a:spcBef>
                <a:spcPts val="0"/>
              </a:spcBef>
              <a:spcAft>
                <a:spcPts val="0"/>
              </a:spcAft>
              <a:buClr>
                <a:srgbClr val="000000"/>
              </a:buClr>
              <a:buSzPts val="1400"/>
              <a:buFont typeface="Noto Sans Symbols"/>
              <a:buChar char="⮚"/>
            </a:pPr>
            <a:r>
              <a:rPr b="0" i="0" lang="pl-PL" sz="1400" u="none" cap="none" strike="noStrike">
                <a:solidFill>
                  <a:schemeClr val="dk1"/>
                </a:solidFill>
                <a:latin typeface="Tiro Devanagari Sanskrit"/>
                <a:ea typeface="Tiro Devanagari Sanskrit"/>
                <a:cs typeface="Tiro Devanagari Sanskrit"/>
                <a:sym typeface="Tiro Devanagari Sanskrit"/>
              </a:rPr>
              <a:t>Dot-com bubble bursts     </a:t>
            </a:r>
            <a:r>
              <a:rPr b="0" i="0" lang="pl-PL" sz="1400" u="none" cap="none" strike="noStrike">
                <a:solidFill>
                  <a:schemeClr val="dk1"/>
                </a:solidFill>
                <a:latin typeface="Times New Roman"/>
                <a:ea typeface="Times New Roman"/>
                <a:cs typeface="Times New Roman"/>
                <a:sym typeface="Times New Roman"/>
              </a:rPr>
              <a:t>2001.03-2001.11</a:t>
            </a:r>
            <a:endParaRPr b="0" i="0" sz="1400" u="none" cap="none" strike="noStrike">
              <a:solidFill>
                <a:schemeClr val="dk1"/>
              </a:solidFill>
              <a:latin typeface="Times New Roman"/>
              <a:ea typeface="Times New Roman"/>
              <a:cs typeface="Times New Roman"/>
              <a:sym typeface="Times New Roman"/>
            </a:endParaRPr>
          </a:p>
          <a:p>
            <a:pPr indent="-171450" lvl="0" marL="171450" marR="0" rtl="0" algn="l">
              <a:lnSpc>
                <a:spcPct val="141666"/>
              </a:lnSpc>
              <a:spcBef>
                <a:spcPts val="0"/>
              </a:spcBef>
              <a:spcAft>
                <a:spcPts val="0"/>
              </a:spcAft>
              <a:buClr>
                <a:srgbClr val="000000"/>
              </a:buClr>
              <a:buSzPts val="1400"/>
              <a:buFont typeface="Noto Sans Symbols"/>
              <a:buChar char="⮚"/>
            </a:pPr>
            <a:r>
              <a:rPr b="0" i="0" lang="pl-PL" sz="1400" u="none" cap="none" strike="noStrike">
                <a:solidFill>
                  <a:schemeClr val="dk1"/>
                </a:solidFill>
                <a:latin typeface="Tiro Devanagari Sanskrit"/>
                <a:ea typeface="Tiro Devanagari Sanskrit"/>
                <a:cs typeface="Tiro Devanagari Sanskrit"/>
                <a:sym typeface="Tiro Devanagari Sanskrit"/>
              </a:rPr>
              <a:t>Global financial crisis        </a:t>
            </a:r>
            <a:r>
              <a:rPr b="0" i="0" lang="pl-PL" sz="1400" u="none" cap="none" strike="noStrike">
                <a:solidFill>
                  <a:schemeClr val="dk1"/>
                </a:solidFill>
                <a:latin typeface="Times New Roman"/>
                <a:ea typeface="Times New Roman"/>
                <a:cs typeface="Times New Roman"/>
                <a:sym typeface="Times New Roman"/>
              </a:rPr>
              <a:t>2007.12-2009.06</a:t>
            </a:r>
            <a:endParaRPr b="0" i="0" sz="1400" u="none" cap="none" strike="noStrike">
              <a:solidFill>
                <a:schemeClr val="dk1"/>
              </a:solidFill>
              <a:latin typeface="Times New Roman"/>
              <a:ea typeface="Times New Roman"/>
              <a:cs typeface="Times New Roman"/>
              <a:sym typeface="Times New Roman"/>
            </a:endParaRPr>
          </a:p>
          <a:p>
            <a:pPr indent="-171450" lvl="0" marL="171450" marR="0" rtl="0" algn="l">
              <a:lnSpc>
                <a:spcPct val="141666"/>
              </a:lnSpc>
              <a:spcBef>
                <a:spcPts val="0"/>
              </a:spcBef>
              <a:spcAft>
                <a:spcPts val="0"/>
              </a:spcAft>
              <a:buClr>
                <a:srgbClr val="000000"/>
              </a:buClr>
              <a:buSzPts val="1400"/>
              <a:buFont typeface="Noto Sans Symbols"/>
              <a:buChar char="⮚"/>
            </a:pPr>
            <a:r>
              <a:rPr b="0" i="0" lang="pl-PL" sz="1400" u="none" cap="none" strike="noStrike">
                <a:solidFill>
                  <a:schemeClr val="dk1"/>
                </a:solidFill>
                <a:latin typeface="Tiro Devanagari Sanskrit"/>
                <a:ea typeface="Tiro Devanagari Sanskrit"/>
                <a:cs typeface="Tiro Devanagari Sanskrit"/>
                <a:sym typeface="Tiro Devanagari Sanskrit"/>
              </a:rPr>
              <a:t>Covid pandemic                 </a:t>
            </a:r>
            <a:r>
              <a:rPr b="0" i="0" lang="pl-PL" sz="1400" u="none" cap="none" strike="noStrike">
                <a:solidFill>
                  <a:schemeClr val="dk1"/>
                </a:solidFill>
                <a:latin typeface="Times New Roman"/>
                <a:ea typeface="Times New Roman"/>
                <a:cs typeface="Times New Roman"/>
                <a:sym typeface="Times New Roman"/>
              </a:rPr>
              <a:t>2020.02-2020.04</a:t>
            </a: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descr="cqwercqwer" id="174" name="Google Shape;174;g2975dedcbf3_0_0"/>
          <p:cNvGraphicFramePr/>
          <p:nvPr/>
        </p:nvGraphicFramePr>
        <p:xfrm>
          <a:off x="1083387" y="2078047"/>
          <a:ext cx="3000000" cy="3000000"/>
        </p:xfrm>
        <a:graphic>
          <a:graphicData uri="http://schemas.openxmlformats.org/drawingml/2006/table">
            <a:tbl>
              <a:tblPr>
                <a:noFill/>
                <a:tableStyleId>{9A6B0CA8-6820-4DBA-8368-75028A1879BE}</a:tableStyleId>
              </a:tblPr>
              <a:tblGrid>
                <a:gridCol w="1055050"/>
                <a:gridCol w="2576025"/>
              </a:tblGrid>
              <a:tr h="182875">
                <a:tc gridSpan="2">
                  <a:txBody>
                    <a:bodyPr/>
                    <a:lstStyle/>
                    <a:p>
                      <a:pPr indent="0" lvl="0" marL="0" marR="0" rtl="0" algn="l">
                        <a:lnSpc>
                          <a:spcPct val="100000"/>
                        </a:lnSpc>
                        <a:spcBef>
                          <a:spcPts val="0"/>
                        </a:spcBef>
                        <a:spcAft>
                          <a:spcPts val="0"/>
                        </a:spcAft>
                        <a:buClr>
                          <a:srgbClr val="000000"/>
                        </a:buClr>
                        <a:buSzPts val="1400"/>
                        <a:buFont typeface="Arial"/>
                        <a:buNone/>
                      </a:pPr>
                      <a:r>
                        <a:rPr lang="pl-PL" sz="1200" u="none" cap="none" strike="noStrike">
                          <a:solidFill>
                            <a:srgbClr val="3333B2"/>
                          </a:solidFill>
                          <a:latin typeface="Times New Roman"/>
                          <a:ea typeface="Times New Roman"/>
                          <a:cs typeface="Times New Roman"/>
                          <a:sym typeface="Times New Roman"/>
                        </a:rPr>
                        <a:t>Table:</a:t>
                      </a:r>
                      <a:r>
                        <a:rPr lang="pl-PL" sz="1200" u="none" cap="none" strike="noStrike">
                          <a:latin typeface="Times New Roman"/>
                          <a:ea typeface="Times New Roman"/>
                          <a:cs typeface="Times New Roman"/>
                          <a:sym typeface="Times New Roman"/>
                        </a:rPr>
                        <a:t> </a:t>
                      </a:r>
                      <a:r>
                        <a:rPr lang="pl-PL" sz="1200">
                          <a:latin typeface="Times New Roman"/>
                          <a:ea typeface="Times New Roman"/>
                          <a:cs typeface="Times New Roman"/>
                          <a:sym typeface="Times New Roman"/>
                        </a:rPr>
                        <a:t>Descriptive statistic of target variable (regression)</a:t>
                      </a:r>
                      <a:endParaRPr sz="1200" u="none" cap="none" strike="noStrike">
                        <a:latin typeface="Times New Roman"/>
                        <a:ea typeface="Times New Roman"/>
                        <a:cs typeface="Times New Roman"/>
                        <a:sym typeface="Times New Roman"/>
                      </a:endParaRPr>
                    </a:p>
                  </a:txBody>
                  <a:tcPr marT="0" marB="0" marR="0" marL="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221475">
                <a:tc>
                  <a:txBody>
                    <a:bodyPr/>
                    <a:lstStyle/>
                    <a:p>
                      <a:pPr indent="0" lvl="0" marL="0" marR="0" rtl="0" algn="ctr">
                        <a:lnSpc>
                          <a:spcPct val="100000"/>
                        </a:lnSpc>
                        <a:spcBef>
                          <a:spcPts val="0"/>
                        </a:spcBef>
                        <a:spcAft>
                          <a:spcPts val="0"/>
                        </a:spcAft>
                        <a:buClr>
                          <a:srgbClr val="000000"/>
                        </a:buClr>
                        <a:buSzPts val="1300"/>
                        <a:buFont typeface="Arial"/>
                        <a:buNone/>
                      </a:pPr>
                      <a:r>
                        <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1" lang="pl-PL" sz="1200" u="none" cap="none" strike="noStrike">
                          <a:latin typeface="Times New Roman"/>
                          <a:ea typeface="Times New Roman"/>
                          <a:cs typeface="Times New Roman"/>
                          <a:sym typeface="Times New Roman"/>
                        </a:rPr>
                        <a:t>EURUSD</a:t>
                      </a:r>
                      <a:endParaRPr b="1"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09900">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Stat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Daily</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Count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b="0" i="0" lang="pl-PL" sz="1200" u="none" cap="none" strike="noStrike">
                          <a:solidFill>
                            <a:srgbClr val="000000"/>
                          </a:solidFill>
                          <a:latin typeface="Times New Roman"/>
                          <a:ea typeface="Times New Roman"/>
                          <a:cs typeface="Times New Roman"/>
                          <a:sym typeface="Times New Roman"/>
                        </a:rPr>
                        <a:t>6171</a:t>
                      </a:r>
                      <a:endParaRPr b="0" i="0" sz="1200" u="none" cap="none" strike="noStrike">
                        <a:solidFill>
                          <a:srgbClr val="000000"/>
                        </a:solidFill>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Mean (10</a:t>
                      </a:r>
                      <a:r>
                        <a:rPr baseline="30000" lang="pl-PL" sz="1200" u="none" cap="none" strike="noStrike">
                          <a:latin typeface="Times New Roman"/>
                          <a:ea typeface="Times New Roman"/>
                          <a:cs typeface="Times New Roman"/>
                          <a:sym typeface="Times New Roman"/>
                        </a:rPr>
                        <a:t>-6</a:t>
                      </a:r>
                      <a:r>
                        <a:rPr lang="pl-PL" sz="1200" u="none" cap="none" strike="noStrike">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pl-PL" sz="1200" u="none" cap="none" strike="noStrike">
                          <a:latin typeface="Times New Roman"/>
                          <a:ea typeface="Times New Roman"/>
                          <a:cs typeface="Times New Roman"/>
                          <a:sym typeface="Times New Roman"/>
                        </a:rPr>
                        <a:t>23</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Std </a:t>
                      </a:r>
                      <a:r>
                        <a:rPr lang="pl-PL" sz="1200" u="none" cap="none" strike="noStrike">
                          <a:solidFill>
                            <a:schemeClr val="dk1"/>
                          </a:solidFill>
                          <a:latin typeface="Times New Roman"/>
                          <a:ea typeface="Times New Roman"/>
                          <a:cs typeface="Times New Roman"/>
                          <a:sym typeface="Times New Roman"/>
                        </a:rPr>
                        <a:t>(10</a:t>
                      </a:r>
                      <a:r>
                        <a:rPr baseline="30000" lang="pl-PL" sz="1200" u="none" cap="none" strike="noStrike">
                          <a:solidFill>
                            <a:schemeClr val="dk1"/>
                          </a:solidFill>
                          <a:latin typeface="Times New Roman"/>
                          <a:ea typeface="Times New Roman"/>
                          <a:cs typeface="Times New Roman"/>
                          <a:sym typeface="Times New Roman"/>
                        </a:rPr>
                        <a:t>-3</a:t>
                      </a:r>
                      <a:r>
                        <a:rPr lang="pl-PL" sz="1200" u="none" cap="none" strike="noStrike">
                          <a:solidFill>
                            <a:schemeClr val="dk1"/>
                          </a:solidFill>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lang="pl-PL" sz="1200" u="none" cap="none" strike="noStrike">
                          <a:latin typeface="Times New Roman"/>
                          <a:ea typeface="Times New Roman"/>
                          <a:cs typeface="Times New Roman"/>
                          <a:sym typeface="Times New Roman"/>
                        </a:rPr>
                        <a:t>6.0</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Min </a:t>
                      </a:r>
                      <a:r>
                        <a:rPr lang="pl-PL" sz="1200" u="none" cap="none" strike="noStrike">
                          <a:solidFill>
                            <a:schemeClr val="dk1"/>
                          </a:solidFill>
                          <a:latin typeface="Times New Roman"/>
                          <a:ea typeface="Times New Roman"/>
                          <a:cs typeface="Times New Roman"/>
                          <a:sym typeface="Times New Roman"/>
                        </a:rPr>
                        <a:t>(10</a:t>
                      </a:r>
                      <a:r>
                        <a:rPr baseline="30000" lang="pl-PL" sz="1200" u="none" cap="none" strike="noStrike">
                          <a:solidFill>
                            <a:schemeClr val="dk1"/>
                          </a:solidFill>
                          <a:latin typeface="Times New Roman"/>
                          <a:ea typeface="Times New Roman"/>
                          <a:cs typeface="Times New Roman"/>
                          <a:sym typeface="Times New Roman"/>
                        </a:rPr>
                        <a:t>-2</a:t>
                      </a:r>
                      <a:r>
                        <a:rPr lang="pl-PL" sz="1200" u="none" cap="none" strike="noStrike">
                          <a:solidFill>
                            <a:schemeClr val="dk1"/>
                          </a:solidFill>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0" i="0" lang="pl-PL" sz="1200" u="none" cap="none" strike="noStrike">
                          <a:solidFill>
                            <a:srgbClr val="000000"/>
                          </a:solidFill>
                          <a:latin typeface="Times New Roman"/>
                          <a:ea typeface="Times New Roman"/>
                          <a:cs typeface="Times New Roman"/>
                          <a:sym typeface="Times New Roman"/>
                        </a:rPr>
                        <a:t>-2.7</a:t>
                      </a:r>
                      <a:endParaRPr b="0" i="0" sz="1200" u="none" cap="none" strike="noStrike">
                        <a:solidFill>
                          <a:srgbClr val="000000"/>
                        </a:solidFill>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300"/>
                        <a:buFont typeface="Arial"/>
                        <a:buNone/>
                      </a:pPr>
                      <a:r>
                        <a:rPr lang="pl-PL" sz="1200" u="none" cap="none" strike="noStrike">
                          <a:latin typeface="Times New Roman"/>
                          <a:ea typeface="Times New Roman"/>
                          <a:cs typeface="Times New Roman"/>
                          <a:sym typeface="Times New Roman"/>
                        </a:rPr>
                        <a:t>Max </a:t>
                      </a:r>
                      <a:r>
                        <a:rPr lang="pl-PL" sz="1200" u="none" cap="none" strike="noStrike">
                          <a:solidFill>
                            <a:schemeClr val="dk1"/>
                          </a:solidFill>
                          <a:latin typeface="Times New Roman"/>
                          <a:ea typeface="Times New Roman"/>
                          <a:cs typeface="Times New Roman"/>
                          <a:sym typeface="Times New Roman"/>
                        </a:rPr>
                        <a:t>(10</a:t>
                      </a:r>
                      <a:r>
                        <a:rPr baseline="30000" lang="pl-PL" sz="1200" u="none" cap="none" strike="noStrike">
                          <a:solidFill>
                            <a:schemeClr val="dk1"/>
                          </a:solidFill>
                          <a:latin typeface="Times New Roman"/>
                          <a:ea typeface="Times New Roman"/>
                          <a:cs typeface="Times New Roman"/>
                          <a:sym typeface="Times New Roman"/>
                        </a:rPr>
                        <a:t>-2</a:t>
                      </a:r>
                      <a:r>
                        <a:rPr lang="pl-PL" sz="1200" u="none" cap="none" strike="noStrike">
                          <a:solidFill>
                            <a:schemeClr val="dk1"/>
                          </a:solidFill>
                          <a:latin typeface="Times New Roman"/>
                          <a:ea typeface="Times New Roman"/>
                          <a:cs typeface="Times New Roman"/>
                          <a:sym typeface="Times New Roman"/>
                        </a:rPr>
                        <a: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0" i="0" lang="pl-PL" sz="1200" u="none" cap="none" strike="noStrike">
                          <a:solidFill>
                            <a:srgbClr val="000000"/>
                          </a:solidFill>
                          <a:latin typeface="Times New Roman"/>
                          <a:ea typeface="Times New Roman"/>
                          <a:cs typeface="Times New Roman"/>
                          <a:sym typeface="Times New Roman"/>
                        </a:rPr>
                        <a:t>3.5</a:t>
                      </a:r>
                      <a:endParaRPr b="0" i="0" sz="1200" u="none" cap="none" strike="noStrike">
                        <a:solidFill>
                          <a:srgbClr val="000000"/>
                        </a:solidFill>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Skew</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0" i="0" lang="pl-PL" sz="1200" u="none" cap="none" strike="noStrike">
                          <a:solidFill>
                            <a:srgbClr val="000000"/>
                          </a:solidFill>
                          <a:latin typeface="Times New Roman"/>
                          <a:ea typeface="Times New Roman"/>
                          <a:cs typeface="Times New Roman"/>
                          <a:sym typeface="Times New Roman"/>
                        </a:rPr>
                        <a:t>0.1</a:t>
                      </a:r>
                      <a:endParaRPr b="0" i="0" sz="1200" u="none" cap="none" strike="noStrike">
                        <a:solidFill>
                          <a:srgbClr val="000000"/>
                        </a:solidFill>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5600">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Kurt</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0" i="0" lang="pl-PL" sz="1200" u="none" cap="none" strike="noStrike">
                          <a:solidFill>
                            <a:srgbClr val="000000"/>
                          </a:solidFill>
                          <a:latin typeface="Times New Roman"/>
                          <a:ea typeface="Times New Roman"/>
                          <a:cs typeface="Times New Roman"/>
                          <a:sym typeface="Times New Roman"/>
                        </a:rPr>
                        <a:t>1.8</a:t>
                      </a:r>
                      <a:endParaRPr b="0" i="0" sz="1200" u="none" cap="none" strike="noStrike">
                        <a:solidFill>
                          <a:srgbClr val="000000"/>
                        </a:solidFill>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0750">
                <a:tc>
                  <a:txBody>
                    <a:bodyPr/>
                    <a:lstStyle/>
                    <a:p>
                      <a:pPr indent="0" lvl="0" marL="0" marR="0" rtl="0" algn="ctr">
                        <a:lnSpc>
                          <a:spcPct val="100000"/>
                        </a:lnSpc>
                        <a:spcBef>
                          <a:spcPts val="0"/>
                        </a:spcBef>
                        <a:spcAft>
                          <a:spcPts val="0"/>
                        </a:spcAft>
                        <a:buClr>
                          <a:srgbClr val="000000"/>
                        </a:buClr>
                        <a:buSzPts val="1200"/>
                        <a:buFont typeface="Arial"/>
                        <a:buNone/>
                      </a:pPr>
                      <a:r>
                        <a:rPr lang="pl-PL" sz="1200" u="none" cap="none" strike="noStrike">
                          <a:latin typeface="Times New Roman"/>
                          <a:ea typeface="Times New Roman"/>
                          <a:cs typeface="Times New Roman"/>
                          <a:sym typeface="Times New Roman"/>
                        </a:rPr>
                        <a:t>JB(pvalue)</a:t>
                      </a:r>
                      <a:endParaRPr sz="1200" u="none" cap="none" strike="noStrike">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0" i="0" lang="pl-PL" sz="1200" u="none" cap="none" strike="noStrike">
                          <a:solidFill>
                            <a:srgbClr val="000000"/>
                          </a:solidFill>
                          <a:latin typeface="Times New Roman"/>
                          <a:ea typeface="Times New Roman"/>
                          <a:cs typeface="Times New Roman"/>
                          <a:sym typeface="Times New Roman"/>
                        </a:rPr>
                        <a:t>0.00</a:t>
                      </a:r>
                      <a:endParaRPr b="0" i="0" sz="1200" u="none" cap="none" strike="noStrike">
                        <a:solidFill>
                          <a:srgbClr val="000000"/>
                        </a:solidFill>
                        <a:latin typeface="Times New Roman"/>
                        <a:ea typeface="Times New Roman"/>
                        <a:cs typeface="Times New Roman"/>
                        <a:sym typeface="Times New Roman"/>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55600">
                <a:tc gridSpan="2">
                  <a:txBody>
                    <a:bodyPr/>
                    <a:lstStyle/>
                    <a:p>
                      <a:pPr indent="0" lvl="0" marL="0" marR="0" rtl="0" algn="l">
                        <a:lnSpc>
                          <a:spcPct val="100000"/>
                        </a:lnSpc>
                        <a:spcBef>
                          <a:spcPts val="0"/>
                        </a:spcBef>
                        <a:spcAft>
                          <a:spcPts val="0"/>
                        </a:spcAft>
                        <a:buClr>
                          <a:srgbClr val="000000"/>
                        </a:buClr>
                        <a:buSzPts val="1200"/>
                        <a:buFont typeface="Arial"/>
                        <a:buNone/>
                      </a:pPr>
                      <a:r>
                        <a:rPr i="1" lang="pl-PL" sz="1200" u="none" cap="none" strike="noStrike">
                          <a:latin typeface="Times New Roman"/>
                          <a:ea typeface="Times New Roman"/>
                          <a:cs typeface="Times New Roman"/>
                          <a:sym typeface="Times New Roman"/>
                        </a:rPr>
                        <a:t>Note</a:t>
                      </a:r>
                      <a:r>
                        <a:rPr lang="pl-PL" sz="1200" u="none" cap="none" strike="noStrike">
                          <a:latin typeface="Times New Roman"/>
                          <a:ea typeface="Times New Roman"/>
                          <a:cs typeface="Times New Roman"/>
                          <a:sym typeface="Times New Roman"/>
                        </a:rPr>
                        <a:t>: </a:t>
                      </a:r>
                      <a:r>
                        <a:rPr b="1" lang="pl-PL" sz="1000" u="none" cap="none" strike="noStrike">
                          <a:latin typeface="Times New Roman"/>
                          <a:ea typeface="Times New Roman"/>
                          <a:cs typeface="Times New Roman"/>
                          <a:sym typeface="Times New Roman"/>
                        </a:rPr>
                        <a:t>jarque bera </a:t>
                      </a:r>
                      <a:r>
                        <a:rPr lang="pl-PL" sz="1000" u="none" cap="none" strike="noStrike">
                          <a:latin typeface="Times New Roman"/>
                          <a:ea typeface="Times New Roman"/>
                          <a:cs typeface="Times New Roman"/>
                          <a:sym typeface="Times New Roman"/>
                        </a:rPr>
                        <a:t>is test for normality. Null hypothesis is normal distribution. If pvalue is lower than </a:t>
                      </a:r>
                      <a:r>
                        <a:rPr b="1" lang="pl-PL" sz="1000" u="none" cap="none" strike="noStrike">
                          <a:latin typeface="Times New Roman"/>
                          <a:ea typeface="Times New Roman"/>
                          <a:cs typeface="Times New Roman"/>
                          <a:sym typeface="Times New Roman"/>
                        </a:rPr>
                        <a:t>0.05</a:t>
                      </a:r>
                      <a:r>
                        <a:rPr lang="pl-PL" sz="1000" u="none" cap="none" strike="noStrike">
                          <a:latin typeface="Times New Roman"/>
                          <a:ea typeface="Times New Roman"/>
                          <a:cs typeface="Times New Roman"/>
                          <a:sym typeface="Times New Roman"/>
                        </a:rPr>
                        <a:t>. we can reject null hypothesis.</a:t>
                      </a:r>
                      <a:endParaRPr sz="1000" u="none" cap="none" strike="noStrike">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175" name="Google Shape;175;g2975dedcbf3_0_0"/>
          <p:cNvSpPr/>
          <p:nvPr/>
        </p:nvSpPr>
        <p:spPr>
          <a:xfrm>
            <a:off x="0" y="0"/>
            <a:ext cx="12192000" cy="369000"/>
          </a:xfrm>
          <a:prstGeom prst="rect">
            <a:avLst/>
          </a:prstGeom>
          <a:solidFill>
            <a:srgbClr val="3333B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0" i="0" lang="pl-PL" sz="2000" u="none" cap="none" strike="noStrike">
                <a:solidFill>
                  <a:schemeClr val="lt1"/>
                </a:solidFill>
                <a:latin typeface="Tiro Devanagari Sanskrit"/>
                <a:ea typeface="Tiro Devanagari Sanskrit"/>
                <a:cs typeface="Tiro Devanagari Sanskrit"/>
                <a:sym typeface="Tiro Devanagari Sanskrit"/>
              </a:rPr>
              <a:t>Data description</a:t>
            </a:r>
            <a:endParaRPr b="0" i="0" sz="2000" u="none" cap="none" strike="noStrike">
              <a:solidFill>
                <a:schemeClr val="lt1"/>
              </a:solidFill>
              <a:latin typeface="Tiro Devanagari Sanskrit"/>
              <a:ea typeface="Tiro Devanagari Sanskrit"/>
              <a:cs typeface="Tiro Devanagari Sanskrit"/>
              <a:sym typeface="Tiro Devanagari Sanskrit"/>
            </a:endParaRPr>
          </a:p>
        </p:txBody>
      </p:sp>
      <p:sp>
        <p:nvSpPr>
          <p:cNvPr id="176" name="Google Shape;176;g2975dedcbf3_0_0"/>
          <p:cNvSpPr/>
          <p:nvPr/>
        </p:nvSpPr>
        <p:spPr>
          <a:xfrm>
            <a:off x="0" y="6564900"/>
            <a:ext cx="6106800" cy="293100"/>
          </a:xfrm>
          <a:prstGeom prst="rect">
            <a:avLst/>
          </a:prstGeom>
          <a:solidFill>
            <a:srgbClr val="26268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Sugarbayar Enkhbayar (UW)</a:t>
            </a:r>
            <a:endParaRPr b="0" i="0" sz="1400" u="none" cap="none" strike="noStrike">
              <a:solidFill>
                <a:srgbClr val="000000"/>
              </a:solidFill>
              <a:latin typeface="Tiro Devanagari Sanskrit"/>
              <a:ea typeface="Tiro Devanagari Sanskrit"/>
              <a:cs typeface="Tiro Devanagari Sanskrit"/>
              <a:sym typeface="Tiro Devanagari Sanskrit"/>
            </a:endParaRPr>
          </a:p>
        </p:txBody>
      </p:sp>
      <p:sp>
        <p:nvSpPr>
          <p:cNvPr id="177" name="Google Shape;177;g2975dedcbf3_0_0"/>
          <p:cNvSpPr/>
          <p:nvPr/>
        </p:nvSpPr>
        <p:spPr>
          <a:xfrm>
            <a:off x="6085200" y="6564900"/>
            <a:ext cx="6106800" cy="293100"/>
          </a:xfrm>
          <a:prstGeom prst="rect">
            <a:avLst/>
          </a:prstGeom>
          <a:solidFill>
            <a:srgbClr val="3333B2"/>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pl-PL" sz="1200" u="none" cap="none" strike="noStrike">
                <a:solidFill>
                  <a:schemeClr val="lt1"/>
                </a:solidFill>
                <a:latin typeface="Tiro Devanagari Sanskrit"/>
                <a:ea typeface="Tiro Devanagari Sanskrit"/>
                <a:cs typeface="Tiro Devanagari Sanskrit"/>
                <a:sym typeface="Tiro Devanagari Sanskrit"/>
              </a:rPr>
              <a:t>January </a:t>
            </a:r>
            <a:r>
              <a:rPr b="0" i="0" lang="pl-PL" sz="1200" u="none" cap="none" strike="noStrike">
                <a:solidFill>
                  <a:schemeClr val="lt1"/>
                </a:solidFill>
                <a:latin typeface="Times New Roman"/>
                <a:ea typeface="Times New Roman"/>
                <a:cs typeface="Times New Roman"/>
                <a:sym typeface="Times New Roman"/>
              </a:rPr>
              <a:t>22, 2024		</a:t>
            </a:r>
            <a:endParaRPr b="0" i="0" sz="1400" u="none" cap="none" strike="noStrike">
              <a:solidFill>
                <a:srgbClr val="000000"/>
              </a:solidFill>
              <a:latin typeface="Times New Roman"/>
              <a:ea typeface="Times New Roman"/>
              <a:cs typeface="Times New Roman"/>
              <a:sym typeface="Times New Roman"/>
            </a:endParaRPr>
          </a:p>
        </p:txBody>
      </p:sp>
      <p:sp>
        <p:nvSpPr>
          <p:cNvPr id="178" name="Google Shape;178;g2975dedcbf3_0_0"/>
          <p:cNvSpPr txBox="1"/>
          <p:nvPr/>
        </p:nvSpPr>
        <p:spPr>
          <a:xfrm>
            <a:off x="603750" y="984775"/>
            <a:ext cx="6106800" cy="6309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Font typeface="Arial"/>
              <a:buChar char="➢"/>
            </a:pPr>
            <a:r>
              <a:rPr lang="pl-PL">
                <a:solidFill>
                  <a:schemeClr val="dk1"/>
                </a:solidFill>
                <a:latin typeface="Tiro Devanagari Sanskrit"/>
                <a:ea typeface="Tiro Devanagari Sanskrit"/>
                <a:cs typeface="Tiro Devanagari Sanskrit"/>
                <a:sym typeface="Tiro Devanagari Sanskrit"/>
              </a:rPr>
              <a:t>EURUSD return is</a:t>
            </a:r>
            <a:r>
              <a:rPr b="0" i="0" lang="pl-PL" sz="1400" u="none" cap="none" strike="noStrike">
                <a:solidFill>
                  <a:schemeClr val="dk1"/>
                </a:solidFill>
                <a:latin typeface="Tiro Devanagari Sanskrit"/>
                <a:ea typeface="Tiro Devanagari Sanskrit"/>
                <a:cs typeface="Tiro Devanagari Sanskrit"/>
                <a:sym typeface="Tiro Devanagari Sanskrit"/>
              </a:rPr>
              <a:t> significantly different from a </a:t>
            </a:r>
            <a:r>
              <a:rPr b="1" i="0" lang="pl-PL" sz="1400" u="none" cap="none" strike="noStrike">
                <a:solidFill>
                  <a:schemeClr val="dk1"/>
                </a:solidFill>
                <a:latin typeface="Tiro Devanagari Sanskrit"/>
                <a:ea typeface="Tiro Devanagari Sanskrit"/>
                <a:cs typeface="Tiro Devanagari Sanskrit"/>
                <a:sym typeface="Tiro Devanagari Sanskrit"/>
              </a:rPr>
              <a:t>normal distribution</a:t>
            </a:r>
            <a:endParaRPr b="1" i="0" sz="1400" u="none" cap="none" strike="noStrike">
              <a:solidFill>
                <a:schemeClr val="dk1"/>
              </a:solidFill>
              <a:latin typeface="Tiro Devanagari Sanskrit"/>
              <a:ea typeface="Tiro Devanagari Sanskrit"/>
              <a:cs typeface="Tiro Devanagari Sanskrit"/>
              <a:sym typeface="Tiro Devanagari Sanskrit"/>
            </a:endParaRPr>
          </a:p>
          <a:p>
            <a:pPr indent="-317500" lvl="0" marL="457200" marR="0" rtl="0" algn="l">
              <a:lnSpc>
                <a:spcPct val="150000"/>
              </a:lnSpc>
              <a:spcBef>
                <a:spcPts val="0"/>
              </a:spcBef>
              <a:spcAft>
                <a:spcPts val="0"/>
              </a:spcAft>
              <a:buClr>
                <a:schemeClr val="dk1"/>
              </a:buClr>
              <a:buSzPts val="1400"/>
              <a:buFont typeface="Arial"/>
              <a:buChar char="➢"/>
            </a:pPr>
            <a:r>
              <a:rPr b="1" lang="pl-PL">
                <a:solidFill>
                  <a:schemeClr val="dk1"/>
                </a:solidFill>
                <a:latin typeface="Tiro Devanagari Sanskrit"/>
                <a:ea typeface="Tiro Devanagari Sanskrit"/>
                <a:cs typeface="Tiro Devanagari Sanskrit"/>
                <a:sym typeface="Tiro Devanagari Sanskrit"/>
              </a:rPr>
              <a:t>Mean return - </a:t>
            </a:r>
            <a:r>
              <a:rPr lang="pl-PL">
                <a:solidFill>
                  <a:schemeClr val="dk1"/>
                </a:solidFill>
                <a:latin typeface="Tiro Devanagari Sanskrit"/>
                <a:ea typeface="Tiro Devanagari Sanskrit"/>
                <a:cs typeface="Tiro Devanagari Sanskrit"/>
                <a:sym typeface="Tiro Devanagari Sanskrit"/>
              </a:rPr>
              <a:t>0</a:t>
            </a:r>
            <a:endParaRPr i="0" sz="1400" u="none" cap="none" strike="noStrike">
              <a:solidFill>
                <a:schemeClr val="dk1"/>
              </a:solidFill>
              <a:latin typeface="Tiro Devanagari Sanskrit"/>
              <a:ea typeface="Tiro Devanagari Sanskrit"/>
              <a:cs typeface="Tiro Devanagari Sanskrit"/>
              <a:sym typeface="Tiro Devanagari Sanskrit"/>
            </a:endParaRPr>
          </a:p>
        </p:txBody>
      </p:sp>
      <p:graphicFrame>
        <p:nvGraphicFramePr>
          <p:cNvPr id="179" name="Google Shape;179;g2975dedcbf3_0_0"/>
          <p:cNvGraphicFramePr/>
          <p:nvPr/>
        </p:nvGraphicFramePr>
        <p:xfrm>
          <a:off x="7370016" y="2231432"/>
          <a:ext cx="3000000" cy="3000000"/>
        </p:xfrm>
        <a:graphic>
          <a:graphicData uri="http://schemas.openxmlformats.org/drawingml/2006/table">
            <a:tbl>
              <a:tblPr bandRow="1" firstRow="1">
                <a:noFill/>
                <a:tableStyleId>{9A6B0CA8-6820-4DBA-8368-75028A1879BE}</a:tableStyleId>
              </a:tblPr>
              <a:tblGrid>
                <a:gridCol w="1360425"/>
                <a:gridCol w="1170650"/>
              </a:tblGrid>
              <a:tr h="152400">
                <a:tc>
                  <a:txBody>
                    <a:bodyPr/>
                    <a:lstStyle/>
                    <a:p>
                      <a:pPr indent="0" lvl="0" marL="0" marR="0" rtl="0" algn="ctr">
                        <a:lnSpc>
                          <a:spcPct val="100000"/>
                        </a:lnSpc>
                        <a:spcBef>
                          <a:spcPts val="0"/>
                        </a:spcBef>
                        <a:spcAft>
                          <a:spcPts val="0"/>
                        </a:spcAft>
                        <a:buNone/>
                      </a:pPr>
                      <a:r>
                        <a:rPr b="1" lang="pl-PL" sz="1200" u="none" cap="none" strike="noStrike">
                          <a:latin typeface="Arial"/>
                          <a:ea typeface="Arial"/>
                          <a:cs typeface="Arial"/>
                          <a:sym typeface="Arial"/>
                        </a:rPr>
                        <a:t>Target variable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pl-PL" sz="1200" u="none" cap="none" strike="noStrike">
                          <a:latin typeface="Arial"/>
                          <a:ea typeface="Arial"/>
                          <a:cs typeface="Arial"/>
                          <a:sym typeface="Arial"/>
                        </a:rPr>
                        <a:t>Percentage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lang="pl-PL" sz="1400" u="none" cap="none" strike="noStrike">
                          <a:latin typeface="Arial"/>
                          <a:ea typeface="Arial"/>
                          <a:cs typeface="Arial"/>
                          <a:sym typeface="Arial"/>
                        </a:rPr>
                        <a:t>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l-PL" sz="1400" u="none" cap="none" strike="noStrike">
                          <a:latin typeface="Arial"/>
                          <a:ea typeface="Arial"/>
                          <a:cs typeface="Arial"/>
                          <a:sym typeface="Arial"/>
                        </a:rPr>
                        <a:t>51%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ctr">
                        <a:lnSpc>
                          <a:spcPct val="100000"/>
                        </a:lnSpc>
                        <a:spcBef>
                          <a:spcPts val="0"/>
                        </a:spcBef>
                        <a:spcAft>
                          <a:spcPts val="0"/>
                        </a:spcAft>
                        <a:buNone/>
                      </a:pPr>
                      <a:r>
                        <a:rPr lang="pl-PL" sz="1400" u="none" cap="none" strike="noStrike">
                          <a:latin typeface="Arial"/>
                          <a:ea typeface="Arial"/>
                          <a:cs typeface="Arial"/>
                          <a:sym typeface="Aria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pl-PL" sz="1400" u="none" cap="none" strike="noStrike">
                          <a:latin typeface="Arial"/>
                          <a:ea typeface="Arial"/>
                          <a:cs typeface="Arial"/>
                          <a:sym typeface="Arial"/>
                        </a:rPr>
                        <a:t>49%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80" name="Google Shape;180;g2975dedcbf3_0_0"/>
          <p:cNvSpPr txBox="1"/>
          <p:nvPr/>
        </p:nvSpPr>
        <p:spPr>
          <a:xfrm>
            <a:off x="7143778" y="1973784"/>
            <a:ext cx="3416065"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pl-PL" sz="1200" u="none" cap="none" strike="noStrike">
                <a:solidFill>
                  <a:srgbClr val="3333B2"/>
                </a:solidFill>
                <a:latin typeface="Times New Roman"/>
                <a:ea typeface="Times New Roman"/>
                <a:cs typeface="Times New Roman"/>
                <a:sym typeface="Times New Roman"/>
              </a:rPr>
              <a:t>Table:</a:t>
            </a:r>
            <a:r>
              <a:rPr b="0" i="0" lang="pl-PL" sz="1200" u="none" cap="none" strike="noStrike">
                <a:solidFill>
                  <a:srgbClr val="000000"/>
                </a:solidFill>
                <a:latin typeface="Times New Roman"/>
                <a:ea typeface="Times New Roman"/>
                <a:cs typeface="Times New Roman"/>
                <a:sym typeface="Times New Roman"/>
              </a:rPr>
              <a:t> Number of target variable (classification)</a:t>
            </a:r>
            <a:endParaRPr b="0" i="0" sz="1200" u="none" cap="none" strike="noStrike">
              <a:solidFill>
                <a:srgbClr val="000000"/>
              </a:solidFill>
              <a:latin typeface="Times New Roman"/>
              <a:ea typeface="Times New Roman"/>
              <a:cs typeface="Times New Roman"/>
              <a:sym typeface="Times New Roman"/>
            </a:endParaRPr>
          </a:p>
        </p:txBody>
      </p:sp>
      <p:sp>
        <p:nvSpPr>
          <p:cNvPr id="181" name="Google Shape;181;g2975dedcbf3_0_0"/>
          <p:cNvSpPr txBox="1"/>
          <p:nvPr/>
        </p:nvSpPr>
        <p:spPr>
          <a:xfrm>
            <a:off x="6926378" y="984763"/>
            <a:ext cx="6393600" cy="3078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Char char="➢"/>
            </a:pPr>
            <a:r>
              <a:rPr lang="pl-PL">
                <a:solidFill>
                  <a:schemeClr val="dk1"/>
                </a:solidFill>
                <a:latin typeface="Tiro Devanagari Sanskrit"/>
                <a:ea typeface="Tiro Devanagari Sanskrit"/>
                <a:cs typeface="Tiro Devanagari Sanskrit"/>
                <a:sym typeface="Tiro Devanagari Sanskrit"/>
              </a:rPr>
              <a:t>GBPUSD target variable -</a:t>
            </a:r>
            <a:r>
              <a:rPr b="1" i="0" lang="pl-PL" sz="1400" u="none" cap="none" strike="noStrike">
                <a:solidFill>
                  <a:schemeClr val="dk1"/>
                </a:solidFill>
                <a:latin typeface="Tiro Devanagari Sanskrit"/>
                <a:ea typeface="Tiro Devanagari Sanskrit"/>
                <a:cs typeface="Tiro Devanagari Sanskrit"/>
                <a:sym typeface="Tiro Devanagari Sanskrit"/>
              </a:rPr>
              <a:t>Balanced </a:t>
            </a:r>
            <a:r>
              <a:rPr b="0" i="0" lang="pl-PL" sz="1400" u="none" cap="none" strike="noStrike">
                <a:solidFill>
                  <a:schemeClr val="dk1"/>
                </a:solidFill>
                <a:latin typeface="Tiro Devanagari Sanskrit"/>
                <a:ea typeface="Tiro Devanagari Sanskrit"/>
                <a:cs typeface="Tiro Devanagari Sanskrit"/>
                <a:sym typeface="Tiro Devanagari Sanskrit"/>
              </a:rPr>
              <a:t>– </a:t>
            </a:r>
            <a:r>
              <a:rPr b="0" i="0" lang="pl-PL" sz="1400" u="none" cap="none" strike="noStrike">
                <a:solidFill>
                  <a:schemeClr val="dk1"/>
                </a:solidFill>
                <a:latin typeface="Times New Roman"/>
                <a:ea typeface="Times New Roman"/>
                <a:cs typeface="Times New Roman"/>
                <a:sym typeface="Times New Roman"/>
              </a:rPr>
              <a:t>51%, 49%</a:t>
            </a:r>
            <a:endParaRPr b="1"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2023-03-20T19:35:17Z</dcterms:created>
  <dc:creator>Nomin Batbayr</dc:creator>
</cp:coreProperties>
</file>