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Tiro Devanagari Sanskrit"/>
      <p:regular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MvOHrUCTxfXWbb/nF/Yaa5nQw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E20085-29AC-4EEE-BE6D-8F5FF216918C}">
  <a:tblStyle styleId="{A2E20085-29AC-4EEE-BE6D-8F5FF21691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roDevanagariSanskri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iroDevanagariSanskri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e489707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2ae4897078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e489707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2ae48970786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e4897078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2ae48970786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7913eb9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297913eb914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593d7cd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9593d7cd76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593d7cd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29593d7cd7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593d7cd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9593d7cd76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c969124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1ec969124a2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89422b6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2989422b650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593d7cd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29593d7cd76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e489707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ae4897078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8df8c78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298df8c789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44133" y="1100667"/>
            <a:ext cx="8534400" cy="1439400"/>
          </a:xfrm>
          <a:prstGeom prst="roundRect">
            <a:avLst>
              <a:gd fmla="val 16667" name="adj"/>
            </a:avLst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0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Visualization analysis on happiness dataset </a:t>
            </a:r>
            <a:endParaRPr sz="20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0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of Wooldridge book</a:t>
            </a:r>
            <a:endParaRPr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43875" y="3117675"/>
            <a:ext cx="3213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pl-PL" sz="16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 Enkhbayar - 456296</a:t>
            </a:r>
            <a:endParaRPr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pl-PL" sz="16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Hamed ahmed - 454827</a:t>
            </a:r>
            <a:endParaRPr i="0" sz="16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l-PL" sz="16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</a:t>
            </a:r>
            <a:r>
              <a:rPr lang="pl-PL" sz="16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9,</a:t>
            </a:r>
            <a:r>
              <a:rPr i="0" lang="pl-PL" sz="16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202</a:t>
            </a:r>
            <a:r>
              <a:rPr lang="pl-PL" sz="16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4</a:t>
            </a:r>
            <a:endParaRPr i="0" sz="16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</a:t>
            </a:r>
            <a:r>
              <a:rPr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1</a:t>
            </a: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9,</a:t>
            </a:r>
            <a:r>
              <a:rPr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202</a:t>
            </a: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4</a:t>
            </a:r>
            <a:r>
              <a:rPr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		</a:t>
            </a:r>
            <a:endParaRPr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e48970786_0_22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II: Happiness factors /work</a:t>
            </a:r>
            <a:endParaRPr/>
          </a:p>
        </p:txBody>
      </p:sp>
      <p:sp>
        <p:nvSpPr>
          <p:cNvPr id="195" name="Google Shape;195;g2ae48970786_0_22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 Enkhbayar (UW)</a:t>
            </a:r>
            <a:endParaRPr b="0"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96" name="Google Shape;196;g2ae48970786_0_22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97" name="Google Shape;197;g2ae48970786_0_22"/>
          <p:cNvSpPr/>
          <p:nvPr/>
        </p:nvSpPr>
        <p:spPr>
          <a:xfrm>
            <a:off x="698942" y="136485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ae48970786_0_22"/>
          <p:cNvSpPr txBox="1"/>
          <p:nvPr/>
        </p:nvSpPr>
        <p:spPr>
          <a:xfrm>
            <a:off x="1911018" y="1445925"/>
            <a:ext cx="690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Count of income ranges by happy levels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ae48970786_0_22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00" name="Google Shape;200;g2ae48970786_0_22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01" name="Google Shape;201;g2ae48970786_0_22"/>
          <p:cNvSpPr txBox="1"/>
          <p:nvPr/>
        </p:nvSpPr>
        <p:spPr>
          <a:xfrm>
            <a:off x="884075" y="1057725"/>
            <a:ext cx="481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Income →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happy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/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not happy</a:t>
            </a:r>
            <a:endParaRPr>
              <a:solidFill>
                <a:srgbClr val="3333B2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pic>
        <p:nvPicPr>
          <p:cNvPr id="202" name="Google Shape;202;g2ae48970786_0_22"/>
          <p:cNvPicPr preferRelativeResize="0"/>
          <p:nvPr/>
        </p:nvPicPr>
        <p:blipFill rotWithShape="1">
          <a:blip r:embed="rId3">
            <a:alphaModFix/>
          </a:blip>
          <a:srcRect b="0" l="0" r="0" t="3530"/>
          <a:stretch/>
        </p:blipFill>
        <p:spPr>
          <a:xfrm>
            <a:off x="1987225" y="1727025"/>
            <a:ext cx="5414975" cy="42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e48970786_0_34"/>
          <p:cNvSpPr txBox="1"/>
          <p:nvPr/>
        </p:nvSpPr>
        <p:spPr>
          <a:xfrm>
            <a:off x="884075" y="1057725"/>
            <a:ext cx="481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Employment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→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happy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/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not happy</a:t>
            </a:r>
            <a:endParaRPr>
              <a:solidFill>
                <a:srgbClr val="3333B2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08" name="Google Shape;208;g2ae48970786_0_34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II: Happiness factors /work/Education</a:t>
            </a:r>
            <a:endParaRPr/>
          </a:p>
        </p:txBody>
      </p:sp>
      <p:sp>
        <p:nvSpPr>
          <p:cNvPr id="209" name="Google Shape;209;g2ae48970786_0_34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 Enkhbayar (UW)</a:t>
            </a:r>
            <a:endParaRPr b="0"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10" name="Google Shape;210;g2ae48970786_0_34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11" name="Google Shape;211;g2ae48970786_0_34"/>
          <p:cNvSpPr/>
          <p:nvPr/>
        </p:nvSpPr>
        <p:spPr>
          <a:xfrm>
            <a:off x="698943" y="1364850"/>
            <a:ext cx="192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ae48970786_0_34"/>
          <p:cNvSpPr txBox="1"/>
          <p:nvPr/>
        </p:nvSpPr>
        <p:spPr>
          <a:xfrm>
            <a:off x="736585" y="1502075"/>
            <a:ext cx="389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Happiness level by employment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ae48970786_0_34"/>
          <p:cNvSpPr txBox="1"/>
          <p:nvPr/>
        </p:nvSpPr>
        <p:spPr>
          <a:xfrm>
            <a:off x="6106780" y="1562175"/>
            <a:ext cx="477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Count of People by Education level and happiness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ae48970786_0_34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15" name="Google Shape;215;g2ae48970786_0_34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16" name="Google Shape;216;g2ae48970786_0_34"/>
          <p:cNvSpPr txBox="1"/>
          <p:nvPr/>
        </p:nvSpPr>
        <p:spPr>
          <a:xfrm>
            <a:off x="6275175" y="1012725"/>
            <a:ext cx="55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Education level →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happy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/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not happy</a:t>
            </a:r>
            <a:endParaRPr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pic>
        <p:nvPicPr>
          <p:cNvPr id="217" name="Google Shape;217;g2ae48970786_0_34"/>
          <p:cNvPicPr preferRelativeResize="0"/>
          <p:nvPr/>
        </p:nvPicPr>
        <p:blipFill rotWithShape="1">
          <a:blip r:embed="rId3">
            <a:alphaModFix/>
          </a:blip>
          <a:srcRect b="0" l="0" r="0" t="4543"/>
          <a:stretch/>
        </p:blipFill>
        <p:spPr>
          <a:xfrm>
            <a:off x="6198975" y="1801550"/>
            <a:ext cx="5394199" cy="40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ae48970786_0_34"/>
          <p:cNvPicPr preferRelativeResize="0"/>
          <p:nvPr/>
        </p:nvPicPr>
        <p:blipFill rotWithShape="1">
          <a:blip r:embed="rId4">
            <a:alphaModFix/>
          </a:blip>
          <a:srcRect b="0" l="0" r="0" t="4406"/>
          <a:stretch/>
        </p:blipFill>
        <p:spPr>
          <a:xfrm>
            <a:off x="363300" y="1725676"/>
            <a:ext cx="5414975" cy="40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e48970786_0_51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II: Happiness factors /</a:t>
            </a:r>
            <a:r>
              <a:rPr lang="pl-PL" sz="20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Character</a:t>
            </a:r>
            <a:endParaRPr/>
          </a:p>
        </p:txBody>
      </p:sp>
      <p:sp>
        <p:nvSpPr>
          <p:cNvPr id="224" name="Google Shape;224;g2ae48970786_0_51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 Enkhbayar (UW)</a:t>
            </a:r>
            <a:endParaRPr b="0"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25" name="Google Shape;225;g2ae48970786_0_51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26" name="Google Shape;226;g2ae48970786_0_51"/>
          <p:cNvSpPr/>
          <p:nvPr/>
        </p:nvSpPr>
        <p:spPr>
          <a:xfrm>
            <a:off x="698943" y="1364850"/>
            <a:ext cx="192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ae48970786_0_51"/>
          <p:cNvSpPr txBox="1"/>
          <p:nvPr/>
        </p:nvSpPr>
        <p:spPr>
          <a:xfrm>
            <a:off x="965171" y="1502075"/>
            <a:ext cx="625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Density of prestige Ranges by happiness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ae48970786_0_51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29" name="Google Shape;229;g2ae48970786_0_51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30" name="Google Shape;230;g2ae48970786_0_51"/>
          <p:cNvSpPr txBox="1"/>
          <p:nvPr/>
        </p:nvSpPr>
        <p:spPr>
          <a:xfrm>
            <a:off x="884075" y="1057725"/>
            <a:ext cx="481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prestige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→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happy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/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not happy</a:t>
            </a:r>
            <a:endParaRPr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pic>
        <p:nvPicPr>
          <p:cNvPr id="231" name="Google Shape;231;g2ae48970786_0_51"/>
          <p:cNvPicPr preferRelativeResize="0"/>
          <p:nvPr/>
        </p:nvPicPr>
        <p:blipFill rotWithShape="1">
          <a:blip r:embed="rId3">
            <a:alphaModFix/>
          </a:blip>
          <a:srcRect b="0" l="0" r="0" t="7183"/>
          <a:stretch/>
        </p:blipFill>
        <p:spPr>
          <a:xfrm>
            <a:off x="1118850" y="1778975"/>
            <a:ext cx="7572150" cy="41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7913eb914_0_5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III: General characteristic</a:t>
            </a:r>
            <a:endParaRPr b="0" i="0" sz="2000" u="none" cap="none" strike="noStrike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37" name="Google Shape;237;g297913eb914_0_5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 Enkhbayar (UW)</a:t>
            </a:r>
            <a:endParaRPr b="0"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38" name="Google Shape;238;g297913eb914_0_5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November </a:t>
            </a:r>
            <a:r>
              <a:rPr b="0" i="0" lang="pl-PL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15. 2023		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297913eb914_0_5"/>
          <p:cNvSpPr txBox="1"/>
          <p:nvPr/>
        </p:nvSpPr>
        <p:spPr>
          <a:xfrm>
            <a:off x="2789049" y="1669650"/>
            <a:ext cx="553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Characteristic of happy and unhappy people by 4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297913eb914_0_5"/>
          <p:cNvPicPr preferRelativeResize="0"/>
          <p:nvPr/>
        </p:nvPicPr>
        <p:blipFill rotWithShape="1">
          <a:blip r:embed="rId3">
            <a:alphaModFix/>
          </a:blip>
          <a:srcRect b="15926" l="18738" r="12690" t="13360"/>
          <a:stretch/>
        </p:blipFill>
        <p:spPr>
          <a:xfrm>
            <a:off x="3294849" y="1946550"/>
            <a:ext cx="3833776" cy="35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97913eb914_0_5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42" name="Google Shape;242;g297913eb914_0_5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243" name="Google Shape;243;g297913eb914_0_5"/>
          <p:cNvSpPr txBox="1"/>
          <p:nvPr/>
        </p:nvSpPr>
        <p:spPr>
          <a:xfrm>
            <a:off x="884075" y="1057725"/>
            <a:ext cx="933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Happy people →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more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occupational prestige score,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less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tv hours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,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more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babies,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more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education level</a:t>
            </a:r>
            <a:endParaRPr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Unhappy people →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less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occupational prestige score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,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more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tv hours,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less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babies,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less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education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level</a:t>
            </a:r>
            <a:endParaRPr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593d7cd76_0_8"/>
          <p:cNvSpPr txBox="1"/>
          <p:nvPr/>
        </p:nvSpPr>
        <p:spPr>
          <a:xfrm>
            <a:off x="652825" y="1098925"/>
            <a:ext cx="9632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➢"/>
            </a:pPr>
            <a:r>
              <a:rPr i="0" lang="pl-PL" sz="14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I: Data description</a:t>
            </a:r>
            <a:endParaRPr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➢"/>
            </a:pPr>
            <a:r>
              <a:rPr i="0" lang="pl-PL" sz="14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II: Rela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tion between happiness status and features </a:t>
            </a:r>
            <a:r>
              <a:rPr i="0" lang="pl-PL" sz="14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/character, family, work, education/</a:t>
            </a:r>
            <a:endParaRPr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-317500" lvl="4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➢"/>
            </a:pPr>
            <a:r>
              <a:rPr i="0" lang="pl-PL" sz="14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III: General characteristic of happy and un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happy people</a:t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93" name="Google Shape;93;g29593d7cd76_0_8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Agenda</a:t>
            </a:r>
            <a:endParaRPr i="0" sz="2000" u="none" cap="none" strike="noStrike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94" name="Google Shape;94;g29593d7cd76_0_8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95" name="Google Shape;95;g29593d7cd76_0_8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593d7cd76_0_16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I: Data description </a:t>
            </a:r>
            <a:endParaRPr i="0" sz="2000" u="none" cap="none" strike="noStrike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01" name="Google Shape;101;g29593d7cd76_0_16"/>
          <p:cNvSpPr txBox="1"/>
          <p:nvPr/>
        </p:nvSpPr>
        <p:spPr>
          <a:xfrm>
            <a:off x="543800" y="1051728"/>
            <a:ext cx="109128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➢"/>
            </a:pPr>
            <a:r>
              <a:rPr b="1"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Source 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- “</a:t>
            </a:r>
            <a:r>
              <a:rPr i="0" lang="pl-PL" sz="14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Happiness survey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”</a:t>
            </a:r>
            <a:r>
              <a:rPr i="0" lang="pl-PL" sz="14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dataset from Econometric book by Jeffrey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Wooldridge</a:t>
            </a:r>
            <a:r>
              <a:rPr i="0" lang="pl-PL" sz="14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(US regions, 1994-2006)</a:t>
            </a:r>
            <a:endParaRPr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➢"/>
            </a:pPr>
            <a:r>
              <a:rPr b="1"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V</a:t>
            </a:r>
            <a:r>
              <a:rPr b="1"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ariable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- </a:t>
            </a:r>
            <a:r>
              <a:rPr lang="pl-PL"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used 11 variables from 5 categories</a:t>
            </a:r>
            <a:endParaRPr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02" name="Google Shape;102;g29593d7cd76_0_16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03" name="Google Shape;103;g29593d7cd76_0_16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graphicFrame>
        <p:nvGraphicFramePr>
          <p:cNvPr id="104" name="Google Shape;104;g29593d7cd76_0_16"/>
          <p:cNvGraphicFramePr/>
          <p:nvPr/>
        </p:nvGraphicFramePr>
        <p:xfrm>
          <a:off x="2051663" y="2346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{A2E20085-29AC-4EEE-BE6D-8F5FF216918C}</a:tableStyleId>
              </a:tblPr>
              <a:tblGrid>
                <a:gridCol w="1081600"/>
                <a:gridCol w="1276175"/>
                <a:gridCol w="427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Category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Variables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Values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Geospatial</a:t>
                      </a:r>
                      <a:endParaRPr i="1" sz="1200" u="none" cap="none" strike="noStrike">
                        <a:solidFill>
                          <a:schemeClr val="dk1"/>
                        </a:solidFill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year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1994,…2006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US </a:t>
                      </a: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regions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washington, oregon…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2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Character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chemeClr val="dk1"/>
                        </a:solidFill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gender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f</a:t>
                      </a: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emale …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skin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b</a:t>
                      </a: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lack …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tvhours</a:t>
                      </a:r>
                      <a:endParaRPr i="0" sz="1200" u="none" cap="none" strike="noStrike">
                        <a:solidFill>
                          <a:schemeClr val="dk1"/>
                        </a:solidFill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hours per day watching tv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Family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divorce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Yes / No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babies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n</a:t>
                      </a: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umber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Work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workstat</a:t>
                      </a:r>
                      <a:endParaRPr i="0" sz="1200" u="none" cap="none" strike="noStrike">
                        <a:solidFill>
                          <a:schemeClr val="dk1"/>
                        </a:solidFill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k</a:t>
                      </a: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eeping house / fulltime / parttime / retired / …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income range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1000$ / 1000$-2000$ /…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Education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educ year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n</a:t>
                      </a: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umber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l-PL" sz="1200" u="none" cap="none" strike="noStrike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score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occupational </a:t>
                      </a:r>
                      <a:r>
                        <a:rPr lang="pl-PL" sz="1200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prestige </a:t>
                      </a:r>
                      <a:r>
                        <a:rPr lang="pl-PL" sz="1200">
                          <a:solidFill>
                            <a:schemeClr val="dk1"/>
                          </a:solidFill>
                          <a:latin typeface="Tiro Devanagari Sanskrit"/>
                          <a:ea typeface="Tiro Devanagari Sanskrit"/>
                          <a:cs typeface="Tiro Devanagari Sanskrit"/>
                          <a:sym typeface="Tiro Devanagari Sanskrit"/>
                        </a:rPr>
                        <a:t>score [ 0 - 100]</a:t>
                      </a:r>
                      <a:endParaRPr sz="1200">
                        <a:latin typeface="Tiro Devanagari Sanskrit"/>
                        <a:ea typeface="Tiro Devanagari Sanskrit"/>
                        <a:cs typeface="Tiro Devanagari Sanskrit"/>
                        <a:sym typeface="Tiro Devanagari Sanskrit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g29593d7cd76_0_16"/>
          <p:cNvSpPr txBox="1"/>
          <p:nvPr/>
        </p:nvSpPr>
        <p:spPr>
          <a:xfrm>
            <a:off x="1963175" y="2117025"/>
            <a:ext cx="296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Table</a:t>
            </a:r>
            <a:r>
              <a:rPr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Categories of variables</a:t>
            </a:r>
            <a:endParaRPr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593d7cd76_0_23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II: Happiness factors /geospatial/</a:t>
            </a:r>
            <a:endParaRPr/>
          </a:p>
        </p:txBody>
      </p:sp>
      <p:sp>
        <p:nvSpPr>
          <p:cNvPr id="111" name="Google Shape;111;g29593d7cd76_0_23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12" name="Google Shape;112;g29593d7cd76_0_23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pic>
        <p:nvPicPr>
          <p:cNvPr id="113" name="Google Shape;113;g29593d7cd76_0_23"/>
          <p:cNvPicPr preferRelativeResize="0"/>
          <p:nvPr/>
        </p:nvPicPr>
        <p:blipFill rotWithShape="1">
          <a:blip r:embed="rId3">
            <a:alphaModFix/>
          </a:blip>
          <a:srcRect b="14534" l="0" r="0" t="19138"/>
          <a:stretch/>
        </p:blipFill>
        <p:spPr>
          <a:xfrm>
            <a:off x="6295907" y="2077062"/>
            <a:ext cx="5673600" cy="35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9593d7cd76_0_23"/>
          <p:cNvSpPr txBox="1"/>
          <p:nvPr/>
        </p:nvSpPr>
        <p:spPr>
          <a:xfrm>
            <a:off x="884078" y="1057725"/>
            <a:ext cx="428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ro Devanagari Sanskrit"/>
              <a:buChar char="⮚"/>
            </a:pPr>
            <a:r>
              <a:rPr lang="pl-PL"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M</a:t>
            </a:r>
            <a:r>
              <a:rPr i="0" lang="pl-PL" sz="1400" u="none" cap="none" strike="noStrike">
                <a:solidFill>
                  <a:srgbClr val="000000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ore than </a:t>
            </a:r>
            <a:r>
              <a:rPr i="0" lang="pl-PL" sz="14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50% </a:t>
            </a:r>
            <a:r>
              <a:rPr i="0" lang="pl-PL" sz="1400" u="none" cap="none" strike="noStrike">
                <a:solidFill>
                  <a:srgbClr val="000000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of </a:t>
            </a:r>
            <a:r>
              <a:rPr lang="pl-PL"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people </a:t>
            </a:r>
            <a:r>
              <a:rPr i="0" lang="pl-PL" sz="1400" u="none" cap="none" strike="noStrike">
                <a:solidFill>
                  <a:srgbClr val="000000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are unhappy</a:t>
            </a:r>
            <a:endParaRPr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15" name="Google Shape;115;g29593d7cd76_0_23"/>
          <p:cNvSpPr txBox="1"/>
          <p:nvPr/>
        </p:nvSpPr>
        <p:spPr>
          <a:xfrm>
            <a:off x="731678" y="1822050"/>
            <a:ext cx="378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Number of data by happiness status, 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9593d7cd76_0_23"/>
          <p:cNvSpPr txBox="1"/>
          <p:nvPr/>
        </p:nvSpPr>
        <p:spPr>
          <a:xfrm>
            <a:off x="6219700" y="1822050"/>
            <a:ext cx="333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Number of data by region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9593d7cd76_0_23"/>
          <p:cNvSpPr txBox="1"/>
          <p:nvPr/>
        </p:nvSpPr>
        <p:spPr>
          <a:xfrm>
            <a:off x="6275175" y="1012725"/>
            <a:ext cx="529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Most data was collected from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Pacific, South Atlantic</a:t>
            </a:r>
            <a:r>
              <a:rPr b="1"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and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East North Central</a:t>
            </a:r>
            <a:endParaRPr>
              <a:solidFill>
                <a:srgbClr val="3333B2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pic>
        <p:nvPicPr>
          <p:cNvPr id="118" name="Google Shape;118;g29593d7cd76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2098950"/>
            <a:ext cx="5374799" cy="39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969124a2_0_11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II: Happiness factors /character/</a:t>
            </a:r>
            <a:endParaRPr/>
          </a:p>
        </p:txBody>
      </p:sp>
      <p:sp>
        <p:nvSpPr>
          <p:cNvPr id="124" name="Google Shape;124;g1ec969124a2_0_11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 Enkhbayar (UW)</a:t>
            </a:r>
            <a:endParaRPr b="0"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25" name="Google Shape;125;g1ec969124a2_0_11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26" name="Google Shape;126;g1ec969124a2_0_11"/>
          <p:cNvSpPr txBox="1"/>
          <p:nvPr/>
        </p:nvSpPr>
        <p:spPr>
          <a:xfrm>
            <a:off x="909484" y="1088923"/>
            <a:ext cx="388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27" name="Google Shape;127;g1ec969124a2_0_11"/>
          <p:cNvSpPr txBox="1"/>
          <p:nvPr/>
        </p:nvSpPr>
        <p:spPr>
          <a:xfrm>
            <a:off x="960249" y="1822050"/>
            <a:ext cx="439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Number of happy people by gender, ethnicity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ec969124a2_0_11"/>
          <p:cNvSpPr txBox="1"/>
          <p:nvPr/>
        </p:nvSpPr>
        <p:spPr>
          <a:xfrm>
            <a:off x="6599100" y="1826975"/>
            <a:ext cx="413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Tvhours by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happiness status,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ec969124a2_0_11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30" name="Google Shape;130;g1ec969124a2_0_11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pic>
        <p:nvPicPr>
          <p:cNvPr id="131" name="Google Shape;131;g1ec969124a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50" y="2051900"/>
            <a:ext cx="5742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ec969124a2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350" y="2256275"/>
            <a:ext cx="5446249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ec969124a2_0_11"/>
          <p:cNvSpPr txBox="1"/>
          <p:nvPr/>
        </p:nvSpPr>
        <p:spPr>
          <a:xfrm>
            <a:off x="6275175" y="1012725"/>
            <a:ext cx="455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U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nhappy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→ more tv hour</a:t>
            </a:r>
            <a:endParaRPr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More tv hour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→ unhappy</a:t>
            </a:r>
            <a:endParaRPr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34" name="Google Shape;134;g1ec969124a2_0_11"/>
          <p:cNvSpPr txBox="1"/>
          <p:nvPr/>
        </p:nvSpPr>
        <p:spPr>
          <a:xfrm>
            <a:off x="884078" y="1057725"/>
            <a:ext cx="428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Women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are happier than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men</a:t>
            </a:r>
            <a:endParaRPr>
              <a:solidFill>
                <a:srgbClr val="3333B2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Not black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&amp;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Female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– most happy</a:t>
            </a:r>
            <a:endParaRPr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89422b650_0_7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II: Happiness factors /character/</a:t>
            </a:r>
            <a:endParaRPr/>
          </a:p>
        </p:txBody>
      </p:sp>
      <p:sp>
        <p:nvSpPr>
          <p:cNvPr id="140" name="Google Shape;140;g2989422b650_0_7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 Enkhbayar (UW)</a:t>
            </a:r>
            <a:endParaRPr b="0"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41" name="Google Shape;141;g2989422b650_0_7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42" name="Google Shape;142;g2989422b650_0_7"/>
          <p:cNvSpPr/>
          <p:nvPr/>
        </p:nvSpPr>
        <p:spPr>
          <a:xfrm>
            <a:off x="698942" y="136485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989422b650_0_7"/>
          <p:cNvSpPr txBox="1"/>
          <p:nvPr/>
        </p:nvSpPr>
        <p:spPr>
          <a:xfrm>
            <a:off x="4047631" y="1822050"/>
            <a:ext cx="426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Number of people with gun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2989422b650_0_7"/>
          <p:cNvPicPr preferRelativeResize="0"/>
          <p:nvPr/>
        </p:nvPicPr>
        <p:blipFill rotWithShape="1">
          <a:blip r:embed="rId3">
            <a:alphaModFix/>
          </a:blip>
          <a:srcRect b="14543" l="16934" r="16602" t="13602"/>
          <a:stretch/>
        </p:blipFill>
        <p:spPr>
          <a:xfrm>
            <a:off x="4178719" y="2065764"/>
            <a:ext cx="4031256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989422b650_0_7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46" name="Google Shape;146;g2989422b650_0_7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47" name="Google Shape;147;g2989422b650_0_7"/>
          <p:cNvSpPr txBox="1"/>
          <p:nvPr/>
        </p:nvSpPr>
        <p:spPr>
          <a:xfrm>
            <a:off x="884074" y="1057725"/>
            <a:ext cx="588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There is relation between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gun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and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happiness status</a:t>
            </a:r>
            <a:endParaRPr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o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wn gun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→ unhappy,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unhappy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→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own gun</a:t>
            </a:r>
            <a:endParaRPr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593d7cd76_0_32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II: Happiness factors /family/</a:t>
            </a:r>
            <a:endParaRPr/>
          </a:p>
        </p:txBody>
      </p:sp>
      <p:sp>
        <p:nvSpPr>
          <p:cNvPr id="153" name="Google Shape;153;g29593d7cd76_0_32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 Enkhbayar (UW)</a:t>
            </a:r>
            <a:endParaRPr b="0"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54" name="Google Shape;154;g29593d7cd76_0_32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55" name="Google Shape;155;g29593d7cd76_0_32"/>
          <p:cNvSpPr txBox="1"/>
          <p:nvPr/>
        </p:nvSpPr>
        <p:spPr>
          <a:xfrm>
            <a:off x="655449" y="1822050"/>
            <a:ext cx="437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Number of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people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by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happiness status,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divorced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9593d7cd76_0_32"/>
          <p:cNvSpPr txBox="1"/>
          <p:nvPr/>
        </p:nvSpPr>
        <p:spPr>
          <a:xfrm>
            <a:off x="6370498" y="1826975"/>
            <a:ext cx="383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Number of babies by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happiness status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, 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9593d7cd76_0_32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58" name="Google Shape;158;g29593d7cd76_0_32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pic>
        <p:nvPicPr>
          <p:cNvPr id="159" name="Google Shape;159;g29593d7cd76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098950"/>
            <a:ext cx="5688001" cy="368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9593d7cd76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361" y="2103875"/>
            <a:ext cx="5694645" cy="40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9593d7cd76_0_32"/>
          <p:cNvSpPr txBox="1"/>
          <p:nvPr/>
        </p:nvSpPr>
        <p:spPr>
          <a:xfrm>
            <a:off x="6275175" y="1012725"/>
            <a:ext cx="455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Most people with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1 child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→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unhappy</a:t>
            </a:r>
            <a:endParaRPr>
              <a:solidFill>
                <a:srgbClr val="3333B2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Most people with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2 child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→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happy</a:t>
            </a:r>
            <a:endParaRPr>
              <a:solidFill>
                <a:srgbClr val="3333B2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62" name="Google Shape;162;g29593d7cd76_0_32"/>
          <p:cNvSpPr txBox="1"/>
          <p:nvPr/>
        </p:nvSpPr>
        <p:spPr>
          <a:xfrm>
            <a:off x="884075" y="1057725"/>
            <a:ext cx="481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Not enough information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- relation between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divorced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and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happiness status</a:t>
            </a:r>
            <a:endParaRPr>
              <a:solidFill>
                <a:srgbClr val="3333B2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e48970786_0_5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II: Happiness factors /family/</a:t>
            </a:r>
            <a:endParaRPr/>
          </a:p>
        </p:txBody>
      </p:sp>
      <p:sp>
        <p:nvSpPr>
          <p:cNvPr id="168" name="Google Shape;168;g2ae48970786_0_5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 Enkhbayar (UW)</a:t>
            </a:r>
            <a:endParaRPr b="0"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69" name="Google Shape;169;g2ae48970786_0_5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70" name="Google Shape;170;g2ae48970786_0_5"/>
          <p:cNvSpPr txBox="1"/>
          <p:nvPr/>
        </p:nvSpPr>
        <p:spPr>
          <a:xfrm>
            <a:off x="561053" y="1826975"/>
            <a:ext cx="504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Count plot of very happy ratings by Number of preteens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ae48970786_0_5"/>
          <p:cNvSpPr txBox="1"/>
          <p:nvPr/>
        </p:nvSpPr>
        <p:spPr>
          <a:xfrm>
            <a:off x="6599097" y="1826975"/>
            <a:ext cx="527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Count plot of happy and unhappy by number of teens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ae48970786_0_5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73" name="Google Shape;173;g2ae48970786_0_5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74" name="Google Shape;174;g2ae48970786_0_5"/>
          <p:cNvSpPr txBox="1"/>
          <p:nvPr/>
        </p:nvSpPr>
        <p:spPr>
          <a:xfrm>
            <a:off x="884075" y="1057725"/>
            <a:ext cx="481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Preteen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→ happiness</a:t>
            </a:r>
            <a:endParaRPr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Teens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→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happiness</a:t>
            </a:r>
            <a:endParaRPr>
              <a:solidFill>
                <a:schemeClr val="dk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75" name="Google Shape;175;g2ae48970786_0_5"/>
          <p:cNvSpPr txBox="1"/>
          <p:nvPr/>
        </p:nvSpPr>
        <p:spPr>
          <a:xfrm>
            <a:off x="6275175" y="1012725"/>
            <a:ext cx="55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Having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no child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at all is more likely to be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not happy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than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happy</a:t>
            </a:r>
            <a:endParaRPr>
              <a:solidFill>
                <a:srgbClr val="3333B2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pic>
        <p:nvPicPr>
          <p:cNvPr id="176" name="Google Shape;176;g2ae48970786_0_5"/>
          <p:cNvPicPr preferRelativeResize="0"/>
          <p:nvPr/>
        </p:nvPicPr>
        <p:blipFill rotWithShape="1">
          <a:blip r:embed="rId3">
            <a:alphaModFix/>
          </a:blip>
          <a:srcRect b="0" l="0" r="0" t="3772"/>
          <a:stretch/>
        </p:blipFill>
        <p:spPr>
          <a:xfrm>
            <a:off x="670250" y="2041050"/>
            <a:ext cx="5071100" cy="39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ae48970786_0_5"/>
          <p:cNvPicPr preferRelativeResize="0"/>
          <p:nvPr/>
        </p:nvPicPr>
        <p:blipFill rotWithShape="1">
          <a:blip r:embed="rId4">
            <a:alphaModFix/>
          </a:blip>
          <a:srcRect b="0" l="0" r="0" t="3772"/>
          <a:stretch/>
        </p:blipFill>
        <p:spPr>
          <a:xfrm>
            <a:off x="6503775" y="2099050"/>
            <a:ext cx="5071125" cy="39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8df8c7897_0_9"/>
          <p:cNvSpPr/>
          <p:nvPr/>
        </p:nvSpPr>
        <p:spPr>
          <a:xfrm>
            <a:off x="0" y="0"/>
            <a:ext cx="12192000" cy="369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II: Happiness factors /work/</a:t>
            </a:r>
            <a:endParaRPr/>
          </a:p>
        </p:txBody>
      </p:sp>
      <p:sp>
        <p:nvSpPr>
          <p:cNvPr id="183" name="Google Shape;183;g298df8c7897_0_9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 Enkhbayar (UW)</a:t>
            </a:r>
            <a:endParaRPr b="0" i="0" sz="1400" u="none" cap="none" strike="noStrike">
              <a:solidFill>
                <a:srgbClr val="000000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84" name="Google Shape;184;g298df8c7897_0_9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85" name="Google Shape;185;g298df8c7897_0_9"/>
          <p:cNvSpPr txBox="1"/>
          <p:nvPr/>
        </p:nvSpPr>
        <p:spPr>
          <a:xfrm>
            <a:off x="960252" y="1441050"/>
            <a:ext cx="535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Figure</a:t>
            </a:r>
            <a:r>
              <a:rPr b="0" i="0" lang="pl-PL" sz="1200" u="none" cap="none" strike="noStrike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: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Number of people by 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happiness status</a:t>
            </a:r>
            <a:r>
              <a:rPr lang="pl-PL" sz="1200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, work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98df8c7897_0_9"/>
          <p:cNvSpPr/>
          <p:nvPr/>
        </p:nvSpPr>
        <p:spPr>
          <a:xfrm>
            <a:off x="0" y="6564900"/>
            <a:ext cx="6106800" cy="293100"/>
          </a:xfrm>
          <a:prstGeom prst="rect">
            <a:avLst/>
          </a:prstGeom>
          <a:solidFill>
            <a:srgbClr val="2626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Sugarbayar, E &amp; Hamed Ahmed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87" name="Google Shape;187;g298df8c7897_0_9"/>
          <p:cNvSpPr/>
          <p:nvPr/>
        </p:nvSpPr>
        <p:spPr>
          <a:xfrm>
            <a:off x="6085200" y="6564900"/>
            <a:ext cx="6106800" cy="293100"/>
          </a:xfrm>
          <a:prstGeom prst="rect">
            <a:avLst/>
          </a:prstGeom>
          <a:solidFill>
            <a:srgbClr val="3333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January 19, 2024		</a:t>
            </a:r>
            <a:endParaRPr sz="1200">
              <a:solidFill>
                <a:schemeClr val="lt1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sp>
        <p:nvSpPr>
          <p:cNvPr id="188" name="Google Shape;188;g298df8c7897_0_9"/>
          <p:cNvSpPr txBox="1"/>
          <p:nvPr/>
        </p:nvSpPr>
        <p:spPr>
          <a:xfrm>
            <a:off x="884075" y="1057725"/>
            <a:ext cx="749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ro Devanagari Sanskrit"/>
              <a:buChar char="⮚"/>
            </a:pP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Most people with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full time job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or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part time job </a:t>
            </a:r>
            <a:r>
              <a:rPr lang="pl-PL">
                <a:solidFill>
                  <a:schemeClr val="dk1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→ more </a:t>
            </a:r>
            <a:r>
              <a:rPr lang="pl-PL">
                <a:solidFill>
                  <a:srgbClr val="3333B2"/>
                </a:solidFill>
                <a:latin typeface="Tiro Devanagari Sanskrit"/>
                <a:ea typeface="Tiro Devanagari Sanskrit"/>
                <a:cs typeface="Tiro Devanagari Sanskrit"/>
                <a:sym typeface="Tiro Devanagari Sanskrit"/>
              </a:rPr>
              <a:t>unhappy</a:t>
            </a:r>
            <a:endParaRPr>
              <a:solidFill>
                <a:srgbClr val="3333B2"/>
              </a:solidFill>
              <a:latin typeface="Tiro Devanagari Sanskrit"/>
              <a:ea typeface="Tiro Devanagari Sanskrit"/>
              <a:cs typeface="Tiro Devanagari Sanskrit"/>
              <a:sym typeface="Tiro Devanagari Sanskrit"/>
            </a:endParaRPr>
          </a:p>
        </p:txBody>
      </p:sp>
      <p:pic>
        <p:nvPicPr>
          <p:cNvPr id="189" name="Google Shape;189;g298df8c789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450" y="1694138"/>
            <a:ext cx="8800128" cy="454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2023-03-20T19:35:17Z</dcterms:created>
  <dc:creator>Nomin Batbayr</dc:creator>
</cp:coreProperties>
</file>